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sldIdLst>
    <p:sldId id="309" r:id="rId2"/>
    <p:sldId id="310" r:id="rId3"/>
    <p:sldId id="308" r:id="rId4"/>
    <p:sldId id="311" r:id="rId5"/>
    <p:sldId id="276" r:id="rId6"/>
    <p:sldId id="282" r:id="rId7"/>
    <p:sldId id="288" r:id="rId8"/>
    <p:sldId id="283" r:id="rId9"/>
    <p:sldId id="291" r:id="rId10"/>
    <p:sldId id="292" r:id="rId11"/>
    <p:sldId id="262" r:id="rId12"/>
    <p:sldId id="289" r:id="rId13"/>
    <p:sldId id="312" r:id="rId14"/>
    <p:sldId id="313" r:id="rId15"/>
    <p:sldId id="271" r:id="rId16"/>
    <p:sldId id="314" r:id="rId17"/>
    <p:sldId id="315" r:id="rId18"/>
    <p:sldId id="294" r:id="rId19"/>
    <p:sldId id="316" r:id="rId20"/>
    <p:sldId id="317" r:id="rId21"/>
    <p:sldId id="318" r:id="rId22"/>
    <p:sldId id="319" r:id="rId23"/>
    <p:sldId id="320" r:id="rId24"/>
    <p:sldId id="285" r:id="rId25"/>
    <p:sldId id="286" r:id="rId26"/>
    <p:sldId id="301" r:id="rId27"/>
    <p:sldId id="321" r:id="rId28"/>
    <p:sldId id="280" r:id="rId29"/>
    <p:sldId id="293" r:id="rId30"/>
    <p:sldId id="322" r:id="rId31"/>
    <p:sldId id="324" r:id="rId32"/>
    <p:sldId id="296" r:id="rId33"/>
    <p:sldId id="305" r:id="rId34"/>
    <p:sldId id="258" r:id="rId35"/>
    <p:sldId id="304" r:id="rId36"/>
    <p:sldId id="303" r:id="rId37"/>
    <p:sldId id="300" r:id="rId38"/>
    <p:sldId id="307" r:id="rId39"/>
    <p:sldId id="302" r:id="rId40"/>
    <p:sldId id="269" r:id="rId41"/>
    <p:sldId id="257" r:id="rId42"/>
    <p:sldId id="290" r:id="rId43"/>
    <p:sldId id="284" r:id="rId44"/>
    <p:sldId id="298" r:id="rId45"/>
    <p:sldId id="299" r:id="rId46"/>
    <p:sldId id="297" r:id="rId47"/>
  </p:sldIdLst>
  <p:sldSz cx="12192000" cy="6858000"/>
  <p:notesSz cx="6858000" cy="9144000"/>
  <p:embeddedFontLst>
    <p:embeddedFont>
      <p:font typeface="#9Slide03 BoosterNextFYBlack" panose="020B0604020202020204" charset="0"/>
      <p:regular r:id="rId49"/>
    </p:embeddedFont>
    <p:embeddedFont>
      <p:font typeface="#9Slide07 SVNBillo" panose="00000400000000000000" charset="0"/>
      <p:regular r:id="rId50"/>
    </p:embeddedFont>
    <p:embeddedFont>
      <p:font typeface=".VnCooper" panose="020B7200000000000000" pitchFamily="34" charset="0"/>
      <p:regular r:id="rId51"/>
    </p:embeddedFont>
    <p:embeddedFont>
      <p:font typeface="Baguet Script" panose="00000500000000000000" pitchFamily="2" charset="0"/>
      <p:regular r:id="rId52"/>
    </p:embeddedFont>
    <p:embeddedFont>
      <p:font typeface="Calibri" panose="020F0502020204030204" pitchFamily="34" charset="0"/>
      <p:regular r:id="rId53"/>
      <p:bold r:id="rId54"/>
      <p:italic r:id="rId55"/>
      <p:boldItalic r:id="rId56"/>
    </p:embeddedFont>
    <p:embeddedFont>
      <p:font typeface="Cambria" panose="02040503050406030204" pitchFamily="18" charset="0"/>
      <p:regular r:id="rId57"/>
      <p:bold r:id="rId58"/>
      <p:italic r:id="rId59"/>
      <p:boldItalic r:id="rId60"/>
    </p:embeddedFont>
    <p:embeddedFont>
      <p:font typeface="Lucida Handwriting" panose="03010101010101010101" pitchFamily="66"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FC3"/>
    <a:srgbClr val="28848C"/>
    <a:srgbClr val="50AEBA"/>
    <a:srgbClr val="B53A51"/>
    <a:srgbClr val="CB5620"/>
    <a:srgbClr val="90CC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11" autoAdjust="0"/>
    <p:restoredTop sz="94660"/>
  </p:normalViewPr>
  <p:slideViewPr>
    <p:cSldViewPr snapToGrid="0">
      <p:cViewPr varScale="1">
        <p:scale>
          <a:sx n="81" d="100"/>
          <a:sy n="81" d="100"/>
        </p:scale>
        <p:origin x="-101" y="3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C515C-1A53-45F9-843C-3C7DB2073B1D}"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3E591-F4D8-491F-A709-CDA6F4A545D2}" type="slidenum">
              <a:rPr lang="en-US" smtClean="0"/>
              <a:t>‹#›</a:t>
            </a:fld>
            <a:endParaRPr lang="en-US"/>
          </a:p>
        </p:txBody>
      </p:sp>
    </p:spTree>
    <p:extLst>
      <p:ext uri="{BB962C8B-B14F-4D97-AF65-F5344CB8AC3E}">
        <p14:creationId xmlns:p14="http://schemas.microsoft.com/office/powerpoint/2010/main" val="8452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077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3411408" y="-853920"/>
            <a:ext cx="16058256" cy="11065199"/>
          </a:xfrm>
          <a:prstGeom prst="rect">
            <a:avLst/>
          </a:prstGeom>
        </p:spPr>
      </p:pic>
    </p:spTree>
    <p:extLst>
      <p:ext uri="{BB962C8B-B14F-4D97-AF65-F5344CB8AC3E}">
        <p14:creationId xmlns:p14="http://schemas.microsoft.com/office/powerpoint/2010/main" val="1685352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78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027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70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1D3CFE3-2D56-4311-8F78-B7E67891E9AC}"/>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8"/>
          <a:stretch>
            <a:fillRect/>
          </a:stretch>
        </p:blipFill>
        <p:spPr>
          <a:xfrm>
            <a:off x="-3411408" y="-853920"/>
            <a:ext cx="16058256" cy="11065199"/>
          </a:xfrm>
          <a:prstGeom prst="rect">
            <a:avLst/>
          </a:prstGeom>
        </p:spPr>
      </p:pic>
    </p:spTree>
    <p:extLst>
      <p:ext uri="{BB962C8B-B14F-4D97-AF65-F5344CB8AC3E}">
        <p14:creationId xmlns:p14="http://schemas.microsoft.com/office/powerpoint/2010/main" val="1259233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12" name="图片 10">
            <a:extLst>
              <a:ext uri="{FF2B5EF4-FFF2-40B4-BE49-F238E27FC236}">
                <a16:creationId xmlns:a16="http://schemas.microsoft.com/office/drawing/2014/main" id="{88A681D5-530B-4848-B27A-D38948937F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0611" y="3972155"/>
            <a:ext cx="3323216" cy="3323216"/>
          </a:xfrm>
          <a:prstGeom prst="rect">
            <a:avLst/>
          </a:prstGeom>
        </p:spPr>
      </p:pic>
      <p:sp>
        <p:nvSpPr>
          <p:cNvPr id="2" name="TextBox 1">
            <a:extLst>
              <a:ext uri="{FF2B5EF4-FFF2-40B4-BE49-F238E27FC236}">
                <a16:creationId xmlns:a16="http://schemas.microsoft.com/office/drawing/2014/main" id="{5B535CB6-6F15-9F7B-80B6-BE3CB80C4FC7}"/>
              </a:ext>
            </a:extLst>
          </p:cNvPr>
          <p:cNvSpPr txBox="1"/>
          <p:nvPr/>
        </p:nvSpPr>
        <p:spPr>
          <a:xfrm>
            <a:off x="1867376" y="1439233"/>
            <a:ext cx="8754443" cy="3670748"/>
          </a:xfrm>
          <a:prstGeom prst="rect">
            <a:avLst/>
          </a:prstGeom>
          <a:noFill/>
        </p:spPr>
        <p:txBody>
          <a:bodyPr wrap="square" rtlCol="0">
            <a:spAutoFit/>
          </a:bodyPr>
          <a:lstStyle/>
          <a:p>
            <a:pPr algn="ctr">
              <a:lnSpc>
                <a:spcPct val="150000"/>
              </a:lnSpc>
            </a:pPr>
            <a:r>
              <a:rPr lang="en-US" sz="4000" b="1" dirty="0" err="1">
                <a:solidFill>
                  <a:srgbClr val="002060"/>
                </a:solidFill>
                <a:latin typeface="Baguet Script" panose="020F0502020204030204" pitchFamily="2" charset="0"/>
              </a:rPr>
              <a:t>Nhiệt</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liệt</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chào</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mừng</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quý</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thầy</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cô</a:t>
            </a:r>
            <a:r>
              <a:rPr lang="en-US" sz="4000" b="1" dirty="0">
                <a:solidFill>
                  <a:srgbClr val="002060"/>
                </a:solidFill>
                <a:latin typeface="Baguet Script" panose="020F0502020204030204" pitchFamily="2" charset="0"/>
              </a:rPr>
              <a:t> </a:t>
            </a:r>
          </a:p>
          <a:p>
            <a:pPr algn="ctr">
              <a:lnSpc>
                <a:spcPct val="150000"/>
              </a:lnSpc>
            </a:pPr>
            <a:r>
              <a:rPr lang="en-US" sz="4000" b="1" dirty="0" err="1">
                <a:solidFill>
                  <a:srgbClr val="002060"/>
                </a:solidFill>
                <a:latin typeface="Baguet Script" panose="020F0502020204030204" pitchFamily="2" charset="0"/>
              </a:rPr>
              <a:t>đến</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tham</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dự</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tiết</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Tiếng</a:t>
            </a:r>
            <a:r>
              <a:rPr lang="en-US" sz="4000" b="1" dirty="0">
                <a:solidFill>
                  <a:srgbClr val="002060"/>
                </a:solidFill>
                <a:latin typeface="Baguet Script" panose="020F0502020204030204" pitchFamily="2" charset="0"/>
              </a:rPr>
              <a:t> </a:t>
            </a:r>
            <a:r>
              <a:rPr lang="en-US" sz="4000" b="1" dirty="0" err="1">
                <a:solidFill>
                  <a:srgbClr val="002060"/>
                </a:solidFill>
                <a:latin typeface="Baguet Script" panose="020F0502020204030204" pitchFamily="2" charset="0"/>
              </a:rPr>
              <a:t>Việt</a:t>
            </a:r>
            <a:endParaRPr lang="en-US" sz="4000" b="1" dirty="0">
              <a:solidFill>
                <a:srgbClr val="002060"/>
              </a:solidFill>
              <a:latin typeface="Baguet Script" panose="020F0502020204030204" pitchFamily="2" charset="0"/>
            </a:endParaRPr>
          </a:p>
          <a:p>
            <a:pPr algn="ctr">
              <a:lnSpc>
                <a:spcPct val="150000"/>
              </a:lnSpc>
            </a:pPr>
            <a:r>
              <a:rPr lang="en-US" sz="4000" dirty="0" err="1">
                <a:solidFill>
                  <a:srgbClr val="7030A0"/>
                </a:solidFill>
                <a:latin typeface="#9Slide03 BoosterNextFYBlack" panose="020B0604020202020204" charset="0"/>
              </a:rPr>
              <a:t>Lớp</a:t>
            </a:r>
            <a:r>
              <a:rPr lang="en-US" sz="4000" dirty="0">
                <a:solidFill>
                  <a:srgbClr val="7030A0"/>
                </a:solidFill>
                <a:latin typeface="#9Slide03 BoosterNextFYBlack" panose="020B0604020202020204" charset="0"/>
              </a:rPr>
              <a:t> 4A4</a:t>
            </a:r>
          </a:p>
          <a:p>
            <a:pPr algn="ctr">
              <a:lnSpc>
                <a:spcPct val="150000"/>
              </a:lnSpc>
            </a:pPr>
            <a:r>
              <a:rPr lang="en-US" sz="4000" dirty="0">
                <a:solidFill>
                  <a:srgbClr val="7030A0"/>
                </a:solidFill>
                <a:latin typeface="#9Slide03 BoosterNextFYBlack" panose="020B0604020202020204" charset="0"/>
              </a:rPr>
              <a:t>GV: </a:t>
            </a:r>
            <a:r>
              <a:rPr lang="en-US" sz="4000" dirty="0" err="1">
                <a:solidFill>
                  <a:srgbClr val="7030A0"/>
                </a:solidFill>
                <a:latin typeface="#9Slide03 BoosterNextFYBlack" panose="020B0604020202020204" charset="0"/>
              </a:rPr>
              <a:t>Nguyễn</a:t>
            </a:r>
            <a:r>
              <a:rPr lang="en-US" sz="4000" dirty="0">
                <a:solidFill>
                  <a:srgbClr val="7030A0"/>
                </a:solidFill>
                <a:latin typeface="#9Slide03 BoosterNextFYBlack" panose="020B0604020202020204" charset="0"/>
              </a:rPr>
              <a:t> </a:t>
            </a:r>
            <a:r>
              <a:rPr lang="en-US" sz="4000" dirty="0" err="1">
                <a:solidFill>
                  <a:srgbClr val="7030A0"/>
                </a:solidFill>
                <a:latin typeface="#9Slide03 BoosterNextFYBlack" panose="020B0604020202020204" charset="0"/>
              </a:rPr>
              <a:t>Thị</a:t>
            </a:r>
            <a:r>
              <a:rPr lang="en-US" sz="4000" dirty="0">
                <a:solidFill>
                  <a:srgbClr val="7030A0"/>
                </a:solidFill>
                <a:latin typeface="#9Slide03 BoosterNextFYBlack" panose="020B0604020202020204" charset="0"/>
              </a:rPr>
              <a:t> Khánh </a:t>
            </a:r>
            <a:r>
              <a:rPr lang="en-US" sz="4000" dirty="0" err="1">
                <a:solidFill>
                  <a:srgbClr val="7030A0"/>
                </a:solidFill>
                <a:latin typeface="#9Slide03 BoosterNextFYBlack" panose="020B0604020202020204" charset="0"/>
              </a:rPr>
              <a:t>Huyền</a:t>
            </a:r>
            <a:endParaRPr lang="en-US" sz="4000" dirty="0">
              <a:solidFill>
                <a:srgbClr val="7030A0"/>
              </a:solidFill>
              <a:latin typeface="#9Slide03 BoosterNextFYBlack" panose="020B0604020202020204" charset="0"/>
            </a:endParaRPr>
          </a:p>
        </p:txBody>
      </p:sp>
    </p:spTree>
    <p:extLst>
      <p:ext uri="{BB962C8B-B14F-4D97-AF65-F5344CB8AC3E}">
        <p14:creationId xmlns:p14="http://schemas.microsoft.com/office/powerpoint/2010/main" val="392979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106" y="758635"/>
            <a:ext cx="11331824" cy="5693866"/>
          </a:xfrm>
          <a:prstGeom prst="rect">
            <a:avLst/>
          </a:prstGeom>
          <a:noFill/>
        </p:spPr>
        <p:txBody>
          <a:bodyPr wrap="square" rtlCol="0">
            <a:spAutoFit/>
          </a:bodyPr>
          <a:lstStyle/>
          <a:p>
            <a:pPr algn="just"/>
            <a:r>
              <a:rPr lang="en-US" sz="2600" dirty="0">
                <a:solidFill>
                  <a:srgbClr val="28848C"/>
                </a:solidFill>
                <a:latin typeface="Calibri" panose="020F0502020204030204" pitchFamily="34" charset="0"/>
                <a:cs typeface="Calibri" panose="020F0502020204030204" pitchFamily="34" charset="0"/>
              </a:rPr>
              <a:t>     </a:t>
            </a:r>
            <a:r>
              <a:rPr lang="en-US" sz="2600" dirty="0">
                <a:solidFill>
                  <a:srgbClr val="CB5620"/>
                </a:solidFill>
                <a:latin typeface="Calibri" panose="020F0502020204030204" pitchFamily="34" charset="0"/>
                <a:cs typeface="Calibri" panose="020F0502020204030204" pitchFamily="34" charset="0"/>
              </a:rPr>
              <a:t>Ma-</a:t>
            </a:r>
            <a:r>
              <a:rPr lang="en-US" sz="2600" dirty="0" err="1">
                <a:solidFill>
                  <a:srgbClr val="CB5620"/>
                </a:solidFill>
                <a:latin typeface="Calibri" panose="020F0502020204030204" pitchFamily="34" charset="0"/>
                <a:cs typeface="Calibri" panose="020F0502020204030204" pitchFamily="34" charset="0"/>
              </a:rPr>
              <a:t>ri</a:t>
            </a:r>
            <a:r>
              <a:rPr lang="en-US" sz="2600" dirty="0">
                <a:solidFill>
                  <a:srgbClr val="CB5620"/>
                </a:solidFill>
                <a:latin typeface="Calibri" panose="020F0502020204030204" pitchFamily="34" charset="0"/>
                <a:cs typeface="Calibri" panose="020F0502020204030204" pitchFamily="34" charset="0"/>
              </a:rPr>
              <a:t>-a </a:t>
            </a:r>
            <a:r>
              <a:rPr lang="en-US" sz="2600" dirty="0" err="1">
                <a:solidFill>
                  <a:srgbClr val="CB5620"/>
                </a:solidFill>
                <a:latin typeface="Calibri" panose="020F0502020204030204" pitchFamily="34" charset="0"/>
                <a:cs typeface="Calibri" panose="020F0502020204030204" pitchFamily="34" charset="0"/>
              </a:rPr>
              <a:t>sinh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trong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một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đình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sáu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đời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có</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người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giáo</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sư</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đại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học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rất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thích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quan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sát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Hồi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6 </a:t>
            </a:r>
            <a:r>
              <a:rPr lang="en-US" sz="2600" dirty="0" err="1">
                <a:solidFill>
                  <a:srgbClr val="CB5620"/>
                </a:solidFill>
                <a:latin typeface="Calibri" panose="020F0502020204030204" pitchFamily="34" charset="0"/>
                <a:cs typeface="Calibri" panose="020F0502020204030204" pitchFamily="34" charset="0"/>
              </a:rPr>
              <a:t>tuổi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có</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lần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đình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tổ</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chức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một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bữa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tiệc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nhận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thấy</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một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điều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lạ</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Mỗi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lần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nhân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bưng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lên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tách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đựng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thoạt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đầu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trượt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trong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đĩa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Nhưng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nước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rớt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đĩa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thì</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những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tách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bỗng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nhiên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dừng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chuyển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động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như</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bị</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cái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gì</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đó</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ngăn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lại</a:t>
            </a:r>
            <a:r>
              <a:rPr lang="en-US" sz="2600" dirty="0">
                <a:solidFill>
                  <a:srgbClr val="CB5620"/>
                </a:solidFill>
                <a:latin typeface="Calibri" panose="020F0502020204030204" pitchFamily="34" charset="0"/>
                <a:cs typeface="Calibri" panose="020F0502020204030204" pitchFamily="34" charset="0"/>
              </a:rPr>
              <a:t>. Ma-</a:t>
            </a:r>
            <a:r>
              <a:rPr lang="en-US" sz="2600" dirty="0" err="1">
                <a:solidFill>
                  <a:srgbClr val="CB5620"/>
                </a:solidFill>
                <a:latin typeface="Calibri" panose="020F0502020204030204" pitchFamily="34" charset="0"/>
                <a:cs typeface="Calibri" panose="020F0502020204030204" pitchFamily="34" charset="0"/>
              </a:rPr>
              <a:t>ri</a:t>
            </a:r>
            <a:r>
              <a:rPr lang="en-US" sz="2600" dirty="0">
                <a:solidFill>
                  <a:srgbClr val="CB5620"/>
                </a:solidFill>
                <a:latin typeface="Calibri" panose="020F0502020204030204" pitchFamily="34" charset="0"/>
                <a:cs typeface="Calibri" panose="020F0502020204030204" pitchFamily="34" charset="0"/>
              </a:rPr>
              <a:t>-a </a:t>
            </a:r>
            <a:r>
              <a:rPr lang="en-US" sz="2600" dirty="0" err="1">
                <a:solidFill>
                  <a:srgbClr val="CB5620"/>
                </a:solidFill>
                <a:latin typeface="Calibri" panose="020F0502020204030204" pitchFamily="34" charset="0"/>
                <a:cs typeface="Calibri" panose="020F0502020204030204" pitchFamily="34" charset="0"/>
              </a:rPr>
              <a:t>nghĩ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mãi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vẫn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không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hiểu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vì</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sao</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Thế</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lặng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lẽ</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rời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khỏi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phòng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khách</a:t>
            </a:r>
            <a:r>
              <a:rPr lang="en-US" sz="2600" dirty="0">
                <a:solidFill>
                  <a:srgbClr val="CB5620"/>
                </a:solidFill>
                <a:latin typeface="Calibri" panose="020F0502020204030204" pitchFamily="34" charset="0"/>
                <a:cs typeface="Calibri" panose="020F0502020204030204" pitchFamily="34" charset="0"/>
              </a:rPr>
              <a:t>.</a:t>
            </a:r>
          </a:p>
          <a:p>
            <a:pPr lvl="0" algn="just"/>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bếp</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lấy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đồ</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tự</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mình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thí</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nghiệm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Cuối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cùng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cũng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hiểu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giữa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đĩa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có</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chút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nước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thì</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đứng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yên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Lúc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ấy</a:t>
            </a:r>
            <a:r>
              <a:rPr lang="en-US" sz="2600" dirty="0">
                <a:solidFill>
                  <a:srgbClr val="28848C"/>
                </a:solidFill>
                <a:latin typeface="Calibri" panose="020F0502020204030204" pitchFamily="34" charset="0"/>
                <a:cs typeface="Calibri" panose="020F0502020204030204" pitchFamily="34" charset="0"/>
              </a:rPr>
              <a:t>, Ma-</a:t>
            </a:r>
            <a:r>
              <a:rPr lang="en-US" sz="2600" dirty="0" err="1">
                <a:solidFill>
                  <a:srgbClr val="28848C"/>
                </a:solidFill>
                <a:latin typeface="Calibri" panose="020F0502020204030204" pitchFamily="34" charset="0"/>
                <a:cs typeface="Calibri" panose="020F0502020204030204" pitchFamily="34" charset="0"/>
              </a:rPr>
              <a:t>ri</a:t>
            </a:r>
            <a:r>
              <a:rPr lang="en-US" sz="2600" dirty="0">
                <a:solidFill>
                  <a:srgbClr val="28848C"/>
                </a:solidFill>
                <a:latin typeface="Calibri" panose="020F0502020204030204" pitchFamily="34" charset="0"/>
                <a:cs typeface="Calibri" panose="020F0502020204030204" pitchFamily="34" charset="0"/>
              </a:rPr>
              <a:t>-a </a:t>
            </a:r>
            <a:r>
              <a:rPr lang="en-US" sz="2600" dirty="0" err="1">
                <a:solidFill>
                  <a:srgbClr val="28848C"/>
                </a:solidFill>
                <a:latin typeface="Calibri" panose="020F0502020204030204" pitchFamily="34" charset="0"/>
                <a:cs typeface="Calibri" panose="020F0502020204030204" pitchFamily="34" charset="0"/>
              </a:rPr>
              <a:t>chợt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thấy</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đang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bếp</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liền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nói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với</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phát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hiện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mình</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hết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sức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vui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mừng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Ông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nâng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bổng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con </a:t>
            </a:r>
            <a:r>
              <a:rPr lang="en-US" sz="2600" dirty="0" err="1">
                <a:solidFill>
                  <a:srgbClr val="28848C"/>
                </a:solidFill>
                <a:latin typeface="Calibri" panose="020F0502020204030204" pitchFamily="34" charset="0"/>
                <a:cs typeface="Calibri" panose="020F0502020204030204" pitchFamily="34" charset="0"/>
              </a:rPr>
              <a:t>gái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nhỏ</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vai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thẳng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phòng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hân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hoan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nói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Đây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giáo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sư</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đời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bảy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tộc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tôi</a:t>
            </a:r>
            <a:r>
              <a:rPr lang="en-US" sz="2600" dirty="0">
                <a:solidFill>
                  <a:srgbClr val="28848C"/>
                </a:solidFill>
                <a:latin typeface="Calibri" panose="020F0502020204030204" pitchFamily="34" charset="0"/>
                <a:cs typeface="Calibri" panose="020F0502020204030204" pitchFamily="34" charset="0"/>
              </a:rPr>
              <a:t>!”.</a:t>
            </a:r>
          </a:p>
          <a:p>
            <a:pPr lvl="0" algn="just"/>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Về</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sau</a:t>
            </a:r>
            <a:r>
              <a:rPr lang="en-US" sz="2600" dirty="0">
                <a:solidFill>
                  <a:srgbClr val="CB5620"/>
                </a:solidFill>
                <a:latin typeface="Calibri" panose="020F0502020204030204" pitchFamily="34" charset="0"/>
                <a:cs typeface="Calibri" panose="020F0502020204030204" pitchFamily="34" charset="0"/>
              </a:rPr>
              <a:t>, Ma-</a:t>
            </a:r>
            <a:r>
              <a:rPr lang="en-US" sz="2600" dirty="0" err="1">
                <a:solidFill>
                  <a:srgbClr val="CB5620"/>
                </a:solidFill>
                <a:latin typeface="Calibri" panose="020F0502020204030204" pitchFamily="34" charset="0"/>
                <a:cs typeface="Calibri" panose="020F0502020204030204" pitchFamily="34" charset="0"/>
              </a:rPr>
              <a:t>ri</a:t>
            </a:r>
            <a:r>
              <a:rPr lang="en-US" sz="2600" dirty="0">
                <a:solidFill>
                  <a:srgbClr val="CB5620"/>
                </a:solidFill>
                <a:latin typeface="Calibri" panose="020F0502020204030204" pitchFamily="34" charset="0"/>
                <a:cs typeface="Calibri" panose="020F0502020204030204" pitchFamily="34" charset="0"/>
              </a:rPr>
              <a:t>-a </a:t>
            </a:r>
            <a:r>
              <a:rPr lang="en-US" sz="2600" dirty="0" err="1">
                <a:solidFill>
                  <a:srgbClr val="CB5620"/>
                </a:solidFill>
                <a:latin typeface="Calibri" panose="020F0502020204030204" pitchFamily="34" charset="0"/>
                <a:cs typeface="Calibri" panose="020F0502020204030204" pitchFamily="34" charset="0"/>
              </a:rPr>
              <a:t>trở</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thành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giáo</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sư</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của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nhiều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trường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đại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học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danh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tiếng</a:t>
            </a:r>
            <a:r>
              <a:rPr lang="en-US" sz="2600" dirty="0">
                <a:solidFill>
                  <a:srgbClr val="CB5620"/>
                </a:solidFill>
                <a:latin typeface="Calibri" panose="020F0502020204030204" pitchFamily="34" charset="0"/>
                <a:cs typeface="Calibri" panose="020F0502020204030204" pitchFamily="34" charset="0"/>
              </a:rPr>
              <a:t> ở </a:t>
            </a:r>
            <a:r>
              <a:rPr lang="en-US" sz="2600" dirty="0" err="1">
                <a:solidFill>
                  <a:srgbClr val="CB5620"/>
                </a:solidFill>
                <a:latin typeface="Calibri" panose="020F0502020204030204" pitchFamily="34" charset="0"/>
                <a:cs typeface="Calibri" panose="020F0502020204030204" pitchFamily="34" charset="0"/>
              </a:rPr>
              <a:t>Mỹ</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Năm</a:t>
            </a:r>
            <a:r>
              <a:rPr lang="en-US" sz="2600" dirty="0">
                <a:solidFill>
                  <a:srgbClr val="CB5620"/>
                </a:solidFill>
                <a:latin typeface="Calibri" panose="020F0502020204030204" pitchFamily="34" charset="0"/>
                <a:cs typeface="Calibri" panose="020F0502020204030204" pitchFamily="34" charset="0"/>
              </a:rPr>
              <a:t> 1963, </a:t>
            </a:r>
            <a:r>
              <a:rPr lang="en-US" sz="2600" dirty="0" err="1">
                <a:solidFill>
                  <a:srgbClr val="CB5620"/>
                </a:solidFill>
                <a:latin typeface="Calibri" panose="020F0502020204030204" pitchFamily="34" charset="0"/>
                <a:cs typeface="Calibri" panose="020F0502020204030204" pitchFamily="34" charset="0"/>
              </a:rPr>
              <a:t>bà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vinh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dự</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được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tặng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Giải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thưởng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Nô</a:t>
            </a:r>
            <a:r>
              <a:rPr lang="en-US" sz="2600" dirty="0">
                <a:solidFill>
                  <a:srgbClr val="CB5620"/>
                </a:solidFill>
                <a:latin typeface="Calibri" panose="020F0502020204030204" pitchFamily="34" charset="0"/>
                <a:cs typeface="Calibri" panose="020F0502020204030204" pitchFamily="34" charset="0"/>
              </a:rPr>
              <a:t>-ben </a:t>
            </a:r>
            <a:r>
              <a:rPr lang="en-US" sz="2600" dirty="0" err="1">
                <a:solidFill>
                  <a:srgbClr val="CB5620"/>
                </a:solidFill>
                <a:latin typeface="Calibri" panose="020F0502020204030204" pitchFamily="34" charset="0"/>
                <a:cs typeface="Calibri" panose="020F0502020204030204" pitchFamily="34" charset="0"/>
              </a:rPr>
              <a:t>Vật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lí</a:t>
            </a:r>
            <a:r>
              <a:rPr lang="en-US" sz="2600" dirty="0">
                <a:solidFill>
                  <a:srgbClr val="CB5620"/>
                </a:solidFill>
                <a:latin typeface="Calibri" panose="020F0502020204030204" pitchFamily="34" charset="0"/>
                <a:cs typeface="Calibri" panose="020F0502020204030204" pitchFamily="34" charset="0"/>
              </a:rPr>
              <a:t>.</a:t>
            </a:r>
          </a:p>
          <a:p>
            <a:pPr lvl="0" algn="r"/>
            <a:r>
              <a:rPr lang="en-US" sz="2600" i="1" dirty="0">
                <a:solidFill>
                  <a:srgbClr val="28848C"/>
                </a:solidFill>
                <a:latin typeface="Calibri" panose="020F0502020204030204" pitchFamily="34" charset="0"/>
                <a:cs typeface="Calibri" panose="020F0502020204030204" pitchFamily="34" charset="0"/>
              </a:rPr>
              <a:t>(Theo </a:t>
            </a:r>
            <a:r>
              <a:rPr lang="en-US" sz="2600" i="1" dirty="0" err="1">
                <a:solidFill>
                  <a:srgbClr val="28848C"/>
                </a:solidFill>
                <a:latin typeface="Calibri" panose="020F0502020204030204" pitchFamily="34" charset="0"/>
                <a:cs typeface="Calibri" panose="020F0502020204030204" pitchFamily="34" charset="0"/>
              </a:rPr>
              <a:t>Gương</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hiếu</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học</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của</a:t>
            </a:r>
            <a:r>
              <a:rPr lang="en-US" sz="2600" i="1" dirty="0">
                <a:solidFill>
                  <a:srgbClr val="28848C"/>
                </a:solidFill>
                <a:latin typeface="Calibri" panose="020F0502020204030204" pitchFamily="34" charset="0"/>
                <a:cs typeface="Calibri" panose="020F0502020204030204" pitchFamily="34" charset="0"/>
              </a:rPr>
              <a:t> 100 </a:t>
            </a:r>
            <a:r>
              <a:rPr lang="en-US" sz="2600" i="1" dirty="0" err="1">
                <a:solidFill>
                  <a:srgbClr val="28848C"/>
                </a:solidFill>
                <a:latin typeface="Calibri" panose="020F0502020204030204" pitchFamily="34" charset="0"/>
                <a:cs typeface="Calibri" panose="020F0502020204030204" pitchFamily="34" charset="0"/>
              </a:rPr>
              <a:t>danh</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nhân</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đoạt</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giải</a:t>
            </a:r>
            <a:r>
              <a:rPr lang="en-US" sz="2600" i="1" dirty="0">
                <a:solidFill>
                  <a:srgbClr val="28848C"/>
                </a:solidFill>
                <a:latin typeface="Calibri" panose="020F0502020204030204" pitchFamily="34" charset="0"/>
                <a:cs typeface="Calibri" panose="020F0502020204030204" pitchFamily="34" charset="0"/>
              </a:rPr>
              <a:t> </a:t>
            </a:r>
            <a:r>
              <a:rPr lang="en-US" sz="2600" i="1" dirty="0" err="1">
                <a:solidFill>
                  <a:srgbClr val="28848C"/>
                </a:solidFill>
                <a:latin typeface="Calibri" panose="020F0502020204030204" pitchFamily="34" charset="0"/>
                <a:cs typeface="Calibri" panose="020F0502020204030204" pitchFamily="34" charset="0"/>
              </a:rPr>
              <a:t>Nô</a:t>
            </a:r>
            <a:r>
              <a:rPr lang="en-US" sz="2600" i="1" dirty="0">
                <a:solidFill>
                  <a:srgbClr val="28848C"/>
                </a:solidFill>
                <a:latin typeface="Calibri" panose="020F0502020204030204" pitchFamily="34" charset="0"/>
                <a:cs typeface="Calibri" panose="020F0502020204030204" pitchFamily="34" charset="0"/>
              </a:rPr>
              <a:t>-ben)</a:t>
            </a:r>
            <a:endParaRPr lang="en-US" sz="2600" dirty="0">
              <a:solidFill>
                <a:srgbClr val="28848C"/>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4B3AF18-73A0-039E-ABC8-D8EE2CC7A9E3}"/>
              </a:ext>
            </a:extLst>
          </p:cNvPr>
          <p:cNvSpPr txBox="1"/>
          <p:nvPr/>
        </p:nvSpPr>
        <p:spPr>
          <a:xfrm>
            <a:off x="333105" y="265193"/>
            <a:ext cx="3256020" cy="523220"/>
          </a:xfrm>
          <a:prstGeom prst="rect">
            <a:avLst/>
          </a:prstGeom>
          <a:noFill/>
        </p:spPr>
        <p:txBody>
          <a:bodyPr wrap="none" rtlCol="0">
            <a:spAutoFit/>
          </a:bodyPr>
          <a:lstStyle/>
          <a:p>
            <a:r>
              <a:rPr lang="en-US" sz="2800" dirty="0" err="1">
                <a:solidFill>
                  <a:srgbClr val="002060"/>
                </a:solidFill>
                <a:latin typeface="#9Slide03 BoosterNextFYBlack" panose="02000A03000000020004" pitchFamily="2" charset="0"/>
              </a:rPr>
              <a:t>Đọc</a:t>
            </a:r>
            <a:r>
              <a:rPr lang="en-US" sz="2800" dirty="0">
                <a:solidFill>
                  <a:srgbClr val="002060"/>
                </a:solidFill>
                <a:latin typeface="#9Slide03 BoosterNextFYBlack" panose="02000A03000000020004" pitchFamily="2" charset="0"/>
              </a:rPr>
              <a:t> </a:t>
            </a:r>
            <a:r>
              <a:rPr lang="en-US" sz="2800" dirty="0" err="1">
                <a:solidFill>
                  <a:srgbClr val="002060"/>
                </a:solidFill>
                <a:latin typeface="#9Slide03 BoosterNextFYBlack" panose="02000A03000000020004" pitchFamily="2" charset="0"/>
              </a:rPr>
              <a:t>nối</a:t>
            </a:r>
            <a:r>
              <a:rPr lang="en-US" sz="2800" dirty="0">
                <a:solidFill>
                  <a:srgbClr val="002060"/>
                </a:solidFill>
                <a:latin typeface="#9Slide03 BoosterNextFYBlack" panose="02000A03000000020004" pitchFamily="2" charset="0"/>
              </a:rPr>
              <a:t> </a:t>
            </a:r>
            <a:r>
              <a:rPr lang="en-US" sz="2800" dirty="0" err="1">
                <a:solidFill>
                  <a:srgbClr val="002060"/>
                </a:solidFill>
                <a:latin typeface="#9Slide03 BoosterNextFYBlack" panose="02000A03000000020004" pitchFamily="2" charset="0"/>
              </a:rPr>
              <a:t>đoạn</a:t>
            </a:r>
            <a:r>
              <a:rPr lang="en-US" sz="2800" dirty="0">
                <a:solidFill>
                  <a:srgbClr val="002060"/>
                </a:solidFill>
                <a:latin typeface="#9Slide03 BoosterNextFYBlack" panose="02000A03000000020004" pitchFamily="2" charset="0"/>
              </a:rPr>
              <a:t> </a:t>
            </a:r>
            <a:r>
              <a:rPr lang="en-US" sz="2800" dirty="0" err="1">
                <a:solidFill>
                  <a:srgbClr val="002060"/>
                </a:solidFill>
                <a:latin typeface="#9Slide03 BoosterNextFYBlack" panose="02000A03000000020004" pitchFamily="2" charset="0"/>
              </a:rPr>
              <a:t>lần</a:t>
            </a:r>
            <a:r>
              <a:rPr lang="en-US" sz="2800" dirty="0">
                <a:solidFill>
                  <a:srgbClr val="002060"/>
                </a:solidFill>
                <a:latin typeface="#9Slide03 BoosterNextFYBlack" panose="02000A03000000020004" pitchFamily="2" charset="0"/>
              </a:rPr>
              <a:t> 1</a:t>
            </a:r>
          </a:p>
        </p:txBody>
      </p:sp>
      <p:sp>
        <p:nvSpPr>
          <p:cNvPr id="4" name="TextBox 3">
            <a:extLst>
              <a:ext uri="{FF2B5EF4-FFF2-40B4-BE49-F238E27FC236}">
                <a16:creationId xmlns:a16="http://schemas.microsoft.com/office/drawing/2014/main" id="{2266410D-7F2B-42B5-2C94-AEC1F2438875}"/>
              </a:ext>
            </a:extLst>
          </p:cNvPr>
          <p:cNvSpPr txBox="1"/>
          <p:nvPr/>
        </p:nvSpPr>
        <p:spPr>
          <a:xfrm>
            <a:off x="3886099" y="233415"/>
            <a:ext cx="4225837" cy="584775"/>
          </a:xfrm>
          <a:prstGeom prst="rect">
            <a:avLst/>
          </a:prstGeom>
          <a:noFill/>
        </p:spPr>
        <p:txBody>
          <a:bodyPr wrap="none" rtlCol="0">
            <a:spAutoFit/>
          </a:bodyPr>
          <a:lstStyle/>
          <a:p>
            <a:r>
              <a:rPr lang="en-US" sz="3200" dirty="0" err="1">
                <a:latin typeface="#9Slide03 BoosterNextFYBlack" panose="02000A03000000020004" pitchFamily="2" charset="0"/>
              </a:rPr>
              <a:t>Nhà</a:t>
            </a:r>
            <a:r>
              <a:rPr lang="en-US" sz="3200" dirty="0">
                <a:latin typeface="#9Slide03 BoosterNextFYBlack" panose="02000A03000000020004" pitchFamily="2" charset="0"/>
              </a:rPr>
              <a:t> </a:t>
            </a:r>
            <a:r>
              <a:rPr lang="en-US" sz="3200" dirty="0" err="1">
                <a:latin typeface="#9Slide03 BoosterNextFYBlack" panose="02000A03000000020004" pitchFamily="2" charset="0"/>
              </a:rPr>
              <a:t>phát</a:t>
            </a:r>
            <a:r>
              <a:rPr lang="en-US" sz="3200" dirty="0">
                <a:latin typeface="#9Slide03 BoosterNextFYBlack" panose="02000A03000000020004" pitchFamily="2" charset="0"/>
              </a:rPr>
              <a:t> </a:t>
            </a:r>
            <a:r>
              <a:rPr lang="en-US" sz="3200" dirty="0" err="1">
                <a:latin typeface="#9Slide03 BoosterNextFYBlack" panose="02000A03000000020004" pitchFamily="2" charset="0"/>
              </a:rPr>
              <a:t>minh</a:t>
            </a:r>
            <a:r>
              <a:rPr lang="en-US" sz="3200" dirty="0">
                <a:latin typeface="#9Slide03 BoosterNextFYBlack" panose="02000A03000000020004" pitchFamily="2" charset="0"/>
              </a:rPr>
              <a:t> 6 </a:t>
            </a:r>
            <a:r>
              <a:rPr lang="en-US" sz="3200" dirty="0" err="1">
                <a:latin typeface="#9Slide03 BoosterNextFYBlack" panose="02000A03000000020004" pitchFamily="2" charset="0"/>
              </a:rPr>
              <a:t>tuổi</a:t>
            </a:r>
            <a:endParaRPr lang="en-US" sz="3200" dirty="0">
              <a:latin typeface="#9Slide03 BoosterNextFYBlack" panose="02000A03000000020004" pitchFamily="2" charset="0"/>
            </a:endParaRPr>
          </a:p>
        </p:txBody>
      </p:sp>
    </p:spTree>
    <p:extLst>
      <p:ext uri="{BB962C8B-B14F-4D97-AF65-F5344CB8AC3E}">
        <p14:creationId xmlns:p14="http://schemas.microsoft.com/office/powerpoint/2010/main" val="35944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云形 3"/>
          <p:cNvSpPr/>
          <p:nvPr/>
        </p:nvSpPr>
        <p:spPr>
          <a:xfrm>
            <a:off x="7803716" y="74470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Ma-</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ri</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-a</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1" name="图片 10">
            <a:extLst>
              <a:ext uri="{FF2B5EF4-FFF2-40B4-BE49-F238E27FC236}">
                <a16:creationId xmlns:a16="http://schemas.microsoft.com/office/drawing/2014/main" id="{65320D8C-D6AD-6B4C-B0A9-9483002E9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13" name="云形 3"/>
          <p:cNvSpPr/>
          <p:nvPr/>
        </p:nvSpPr>
        <p:spPr>
          <a:xfrm>
            <a:off x="5581086" y="2181713"/>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lặng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lẽ</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4" name="云形 3"/>
          <p:cNvSpPr/>
          <p:nvPr/>
        </p:nvSpPr>
        <p:spPr>
          <a:xfrm>
            <a:off x="8556220" y="2318326"/>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nâng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bổng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5" name="云形 3"/>
          <p:cNvSpPr/>
          <p:nvPr/>
        </p:nvSpPr>
        <p:spPr>
          <a:xfrm>
            <a:off x="6999690" y="4036118"/>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Nô</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 ben</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0" name="Picture 9"/>
          <p:cNvPicPr>
            <a:picLocks noChangeAspect="1"/>
          </p:cNvPicPr>
          <p:nvPr/>
        </p:nvPicPr>
        <p:blipFill>
          <a:blip r:embed="rId3"/>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37009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3" grpId="0" bldLvl="0" animBg="1"/>
      <p:bldP spid="14" grpId="0" bldLvl="0" animBg="1"/>
      <p:bldP spid="1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a:extLst>
              <a:ext uri="{FF2B5EF4-FFF2-40B4-BE49-F238E27FC236}">
                <a16:creationId xmlns:a16="http://schemas.microsoft.com/office/drawing/2014/main" id="{08E57CC1-D633-9549-B090-6764273EF8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74222" y="1496291"/>
            <a:ext cx="3472444" cy="3472444"/>
          </a:xfrm>
          <a:prstGeom prst="rect">
            <a:avLst/>
          </a:prstGeom>
        </p:spPr>
      </p:pic>
      <p:sp>
        <p:nvSpPr>
          <p:cNvPr id="5" name="Rectangle 4"/>
          <p:cNvSpPr/>
          <p:nvPr/>
        </p:nvSpPr>
        <p:spPr>
          <a:xfrm>
            <a:off x="4566894" y="1443619"/>
            <a:ext cx="6694055" cy="2062103"/>
          </a:xfrm>
          <a:prstGeom prst="rect">
            <a:avLst/>
          </a:prstGeom>
        </p:spPr>
        <p:txBody>
          <a:bodyPr wrap="square">
            <a:spAutoFit/>
          </a:bodyPr>
          <a:lstStyle/>
          <a:p>
            <a:pPr algn="just"/>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Nhưng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nước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rớt</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ra</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đĩa</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những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trà</a:t>
            </a:r>
            <a:r>
              <a:rPr lang="en-US" sz="3200" b="1" dirty="0">
                <a:solidFill>
                  <a:srgbClr val="00B050"/>
                </a:solidFill>
                <a:latin typeface="Calibri" panose="020F0502020204030204" pitchFamily="34" charset="0"/>
                <a:cs typeface="Calibri" panose="020F0502020204030204" pitchFamily="34" charset="0"/>
              </a:rPr>
              <a:t> kia </a:t>
            </a:r>
            <a:r>
              <a:rPr lang="en-US" sz="3200" b="1" dirty="0" err="1">
                <a:solidFill>
                  <a:srgbClr val="00B050"/>
                </a:solidFill>
                <a:latin typeface="Calibri" panose="020F0502020204030204" pitchFamily="34" charset="0"/>
                <a:cs typeface="Calibri" panose="020F0502020204030204" pitchFamily="34" charset="0"/>
              </a:rPr>
              <a:t>bỗng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nhiên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dừng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chuyển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động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cứ</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như</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bị</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ngăn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lại</a:t>
            </a:r>
            <a:r>
              <a:rPr lang="en-US" sz="3200" b="1" dirty="0">
                <a:solidFill>
                  <a:srgbClr val="00B050"/>
                </a:solidFill>
                <a:latin typeface="Calibri" panose="020F0502020204030204" pitchFamily="34" charset="0"/>
                <a:cs typeface="Calibri" panose="020F0502020204030204" pitchFamily="34" charset="0"/>
              </a:rPr>
              <a:t>.</a:t>
            </a:r>
            <a:endParaRPr lang="en-US" sz="2000" b="1" dirty="0">
              <a:solidFill>
                <a:srgbClr val="00B050"/>
              </a:solidFill>
            </a:endParaRPr>
          </a:p>
        </p:txBody>
      </p:sp>
      <p:pic>
        <p:nvPicPr>
          <p:cNvPr id="7" name="Picture 6"/>
          <p:cNvPicPr>
            <a:picLocks noChangeAspect="1"/>
          </p:cNvPicPr>
          <p:nvPr/>
        </p:nvPicPr>
        <p:blipFill>
          <a:blip r:embed="rId3"/>
          <a:stretch>
            <a:fillRect/>
          </a:stretch>
        </p:blipFill>
        <p:spPr>
          <a:xfrm>
            <a:off x="253994" y="335872"/>
            <a:ext cx="5395428" cy="1457070"/>
          </a:xfrm>
          <a:prstGeom prst="rect">
            <a:avLst/>
          </a:prstGeom>
        </p:spPr>
      </p:pic>
      <p:sp>
        <p:nvSpPr>
          <p:cNvPr id="10" name="Rectangle 9"/>
          <p:cNvSpPr/>
          <p:nvPr/>
        </p:nvSpPr>
        <p:spPr>
          <a:xfrm>
            <a:off x="4146666" y="3582417"/>
            <a:ext cx="7062585" cy="2062103"/>
          </a:xfrm>
          <a:prstGeom prst="rect">
            <a:avLst/>
          </a:prstGeom>
          <a:solidFill>
            <a:schemeClr val="bg1"/>
          </a:solidFill>
        </p:spPr>
        <p:txBody>
          <a:bodyPr wrap="square">
            <a:spAutoFit/>
          </a:bodyPr>
          <a:lstStyle/>
          <a:p>
            <a:pPr lvl="0" algn="just"/>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Ông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nâng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bổng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cô</a:t>
            </a:r>
            <a:r>
              <a:rPr lang="en-US" sz="3200" b="1" dirty="0">
                <a:solidFill>
                  <a:srgbClr val="7030A0"/>
                </a:solidFill>
                <a:latin typeface="Calibri" panose="020F0502020204030204" pitchFamily="34" charset="0"/>
                <a:cs typeface="Calibri" panose="020F0502020204030204" pitchFamily="34" charset="0"/>
              </a:rPr>
              <a:t> con </a:t>
            </a:r>
            <a:r>
              <a:rPr lang="en-US" sz="3200" b="1" dirty="0" err="1">
                <a:solidFill>
                  <a:srgbClr val="7030A0"/>
                </a:solidFill>
                <a:latin typeface="Calibri" panose="020F0502020204030204" pitchFamily="34" charset="0"/>
                <a:cs typeface="Calibri" panose="020F0502020204030204" pitchFamily="34" charset="0"/>
              </a:rPr>
              <a:t>gái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nhỏ</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lên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vai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thẳng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ra</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phòng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khách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hân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hoan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nói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Đây</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sẽ</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là</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giáo</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sư</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đời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thứ</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bảy</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của</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gia</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tộc</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tôi</a:t>
            </a:r>
            <a:r>
              <a:rPr lang="en-US" sz="3200" b="1" dirty="0">
                <a:solidFill>
                  <a:srgbClr val="7030A0"/>
                </a:solidFill>
                <a:latin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B072F54C-747D-0B1D-8D00-B9865A785703}"/>
              </a:ext>
            </a:extLst>
          </p:cNvPr>
          <p:cNvCxnSpPr/>
          <p:nvPr/>
        </p:nvCxnSpPr>
        <p:spPr>
          <a:xfrm flipH="1">
            <a:off x="10608425" y="1450721"/>
            <a:ext cx="80818" cy="4612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921CAB-7762-EA0C-9048-8539FD42335D}"/>
              </a:ext>
            </a:extLst>
          </p:cNvPr>
          <p:cNvCxnSpPr/>
          <p:nvPr/>
        </p:nvCxnSpPr>
        <p:spPr>
          <a:xfrm flipH="1">
            <a:off x="8008388" y="2020570"/>
            <a:ext cx="80818" cy="4612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9D4600-A9DD-55C5-0674-698266D56015}"/>
              </a:ext>
            </a:extLst>
          </p:cNvPr>
          <p:cNvCxnSpPr/>
          <p:nvPr/>
        </p:nvCxnSpPr>
        <p:spPr>
          <a:xfrm flipH="1">
            <a:off x="11141134" y="4152266"/>
            <a:ext cx="80818" cy="4612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8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255" y="5395340"/>
            <a:ext cx="11079018" cy="892552"/>
          </a:xfrm>
          <a:prstGeom prst="rect">
            <a:avLst/>
          </a:prstGeom>
          <a:noFill/>
        </p:spPr>
        <p:txBody>
          <a:bodyPr wrap="square" rtlCol="0">
            <a:spAutoFit/>
          </a:bodyPr>
          <a:lstStyle/>
          <a:p>
            <a:pPr lvl="0" algn="just"/>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Về</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sau</a:t>
            </a:r>
            <a:r>
              <a:rPr lang="en-US" sz="2600" dirty="0">
                <a:solidFill>
                  <a:srgbClr val="00B050"/>
                </a:solidFill>
                <a:latin typeface="Calibri" panose="020F0502020204030204" pitchFamily="34" charset="0"/>
                <a:cs typeface="Calibri" panose="020F0502020204030204" pitchFamily="34" charset="0"/>
              </a:rPr>
              <a:t>, Ma-</a:t>
            </a:r>
            <a:r>
              <a:rPr lang="en-US" sz="2600" dirty="0" err="1">
                <a:solidFill>
                  <a:srgbClr val="00B050"/>
                </a:solidFill>
                <a:latin typeface="Calibri" panose="020F0502020204030204" pitchFamily="34" charset="0"/>
                <a:cs typeface="Calibri" panose="020F0502020204030204" pitchFamily="34" charset="0"/>
              </a:rPr>
              <a:t>ri</a:t>
            </a:r>
            <a:r>
              <a:rPr lang="en-US" sz="2600" dirty="0">
                <a:solidFill>
                  <a:srgbClr val="00B050"/>
                </a:solidFill>
                <a:latin typeface="Calibri" panose="020F0502020204030204" pitchFamily="34" charset="0"/>
                <a:cs typeface="Calibri" panose="020F0502020204030204" pitchFamily="34" charset="0"/>
              </a:rPr>
              <a:t>-a </a:t>
            </a:r>
            <a:r>
              <a:rPr lang="en-US" sz="2600" dirty="0" err="1">
                <a:solidFill>
                  <a:srgbClr val="00B050"/>
                </a:solidFill>
                <a:latin typeface="Calibri" panose="020F0502020204030204" pitchFamily="34" charset="0"/>
                <a:cs typeface="Calibri" panose="020F0502020204030204" pitchFamily="34" charset="0"/>
              </a:rPr>
              <a:t>trở</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thành</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giáo</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sư</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của</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nhiều</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trường</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đại</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học</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danh</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tiếng</a:t>
            </a:r>
            <a:r>
              <a:rPr lang="en-US" sz="2600" dirty="0">
                <a:solidFill>
                  <a:srgbClr val="00B050"/>
                </a:solidFill>
                <a:latin typeface="Calibri" panose="020F0502020204030204" pitchFamily="34" charset="0"/>
                <a:cs typeface="Calibri" panose="020F0502020204030204" pitchFamily="34" charset="0"/>
              </a:rPr>
              <a:t> ở </a:t>
            </a:r>
            <a:r>
              <a:rPr lang="en-US" sz="2600" dirty="0" err="1">
                <a:solidFill>
                  <a:srgbClr val="00B050"/>
                </a:solidFill>
                <a:latin typeface="Calibri" panose="020F0502020204030204" pitchFamily="34" charset="0"/>
                <a:cs typeface="Calibri" panose="020F0502020204030204" pitchFamily="34" charset="0"/>
              </a:rPr>
              <a:t>Mỹ</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Năm</a:t>
            </a:r>
            <a:r>
              <a:rPr lang="en-US" sz="2600" dirty="0">
                <a:solidFill>
                  <a:srgbClr val="00B050"/>
                </a:solidFill>
                <a:latin typeface="Calibri" panose="020F0502020204030204" pitchFamily="34" charset="0"/>
                <a:cs typeface="Calibri" panose="020F0502020204030204" pitchFamily="34" charset="0"/>
              </a:rPr>
              <a:t> 1963, </a:t>
            </a:r>
            <a:r>
              <a:rPr lang="en-US" sz="2600" dirty="0" err="1">
                <a:solidFill>
                  <a:srgbClr val="00B050"/>
                </a:solidFill>
                <a:latin typeface="Calibri" panose="020F0502020204030204" pitchFamily="34" charset="0"/>
                <a:cs typeface="Calibri" panose="020F0502020204030204" pitchFamily="34" charset="0"/>
              </a:rPr>
              <a:t>bà</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vinh</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dự</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được</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tặng</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Giải</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thưởng</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Nô</a:t>
            </a:r>
            <a:r>
              <a:rPr lang="en-US" sz="2600" dirty="0">
                <a:solidFill>
                  <a:srgbClr val="00B050"/>
                </a:solidFill>
                <a:latin typeface="Calibri" panose="020F0502020204030204" pitchFamily="34" charset="0"/>
                <a:cs typeface="Calibri" panose="020F0502020204030204" pitchFamily="34" charset="0"/>
              </a:rPr>
              <a:t>-ben </a:t>
            </a:r>
            <a:r>
              <a:rPr lang="en-US" sz="2600" dirty="0" err="1">
                <a:solidFill>
                  <a:srgbClr val="00B050"/>
                </a:solidFill>
                <a:latin typeface="Calibri" panose="020F0502020204030204" pitchFamily="34" charset="0"/>
                <a:cs typeface="Calibri" panose="020F0502020204030204" pitchFamily="34" charset="0"/>
              </a:rPr>
              <a:t>Vật</a:t>
            </a:r>
            <a:r>
              <a:rPr lang="en-US" sz="2600" dirty="0">
                <a:solidFill>
                  <a:srgbClr val="00B050"/>
                </a:solidFill>
                <a:latin typeface="Calibri" panose="020F0502020204030204" pitchFamily="34" charset="0"/>
                <a:cs typeface="Calibri" panose="020F0502020204030204" pitchFamily="34" charset="0"/>
              </a:rPr>
              <a:t> </a:t>
            </a:r>
            <a:r>
              <a:rPr lang="en-US" sz="2600" dirty="0" err="1">
                <a:solidFill>
                  <a:srgbClr val="00B050"/>
                </a:solidFill>
                <a:latin typeface="Calibri" panose="020F0502020204030204" pitchFamily="34" charset="0"/>
                <a:cs typeface="Calibri" panose="020F0502020204030204" pitchFamily="34" charset="0"/>
              </a:rPr>
              <a:t>lí</a:t>
            </a:r>
            <a:r>
              <a:rPr lang="en-US" sz="2600" dirty="0">
                <a:solidFill>
                  <a:srgbClr val="00B05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684F4CF8-9A06-C63D-9D76-3D71C7C1DD59}"/>
              </a:ext>
            </a:extLst>
          </p:cNvPr>
          <p:cNvSpPr txBox="1"/>
          <p:nvPr/>
        </p:nvSpPr>
        <p:spPr>
          <a:xfrm>
            <a:off x="333105" y="366795"/>
            <a:ext cx="3297698" cy="523220"/>
          </a:xfrm>
          <a:prstGeom prst="rect">
            <a:avLst/>
          </a:prstGeom>
          <a:noFill/>
        </p:spPr>
        <p:txBody>
          <a:bodyPr wrap="none" rtlCol="0">
            <a:spAutoFit/>
          </a:bodyPr>
          <a:lstStyle/>
          <a:p>
            <a:r>
              <a:rPr lang="en-US" sz="2800" dirty="0" err="1">
                <a:solidFill>
                  <a:srgbClr val="002060"/>
                </a:solidFill>
                <a:latin typeface="#9Slide03 BoosterNextFYBlack" panose="02000A03000000020004" pitchFamily="2" charset="0"/>
              </a:rPr>
              <a:t>Đọc</a:t>
            </a:r>
            <a:r>
              <a:rPr lang="en-US" sz="2800" dirty="0">
                <a:solidFill>
                  <a:srgbClr val="002060"/>
                </a:solidFill>
                <a:latin typeface="#9Slide03 BoosterNextFYBlack" panose="02000A03000000020004" pitchFamily="2" charset="0"/>
              </a:rPr>
              <a:t> </a:t>
            </a:r>
            <a:r>
              <a:rPr lang="en-US" sz="2800" dirty="0" err="1">
                <a:solidFill>
                  <a:srgbClr val="002060"/>
                </a:solidFill>
                <a:latin typeface="#9Slide03 BoosterNextFYBlack" panose="02000A03000000020004" pitchFamily="2" charset="0"/>
              </a:rPr>
              <a:t>nối</a:t>
            </a:r>
            <a:r>
              <a:rPr lang="en-US" sz="2800" dirty="0">
                <a:solidFill>
                  <a:srgbClr val="002060"/>
                </a:solidFill>
                <a:latin typeface="#9Slide03 BoosterNextFYBlack" panose="02000A03000000020004" pitchFamily="2" charset="0"/>
              </a:rPr>
              <a:t> </a:t>
            </a:r>
            <a:r>
              <a:rPr lang="en-US" sz="2800" dirty="0" err="1">
                <a:solidFill>
                  <a:srgbClr val="002060"/>
                </a:solidFill>
                <a:latin typeface="#9Slide03 BoosterNextFYBlack" panose="02000A03000000020004" pitchFamily="2" charset="0"/>
              </a:rPr>
              <a:t>đoạn</a:t>
            </a:r>
            <a:r>
              <a:rPr lang="en-US" sz="2800" dirty="0">
                <a:solidFill>
                  <a:srgbClr val="002060"/>
                </a:solidFill>
                <a:latin typeface="#9Slide03 BoosterNextFYBlack" panose="02000A03000000020004" pitchFamily="2" charset="0"/>
              </a:rPr>
              <a:t> </a:t>
            </a:r>
            <a:r>
              <a:rPr lang="en-US" sz="2800" dirty="0" err="1">
                <a:solidFill>
                  <a:srgbClr val="002060"/>
                </a:solidFill>
                <a:latin typeface="#9Slide03 BoosterNextFYBlack" panose="02000A03000000020004" pitchFamily="2" charset="0"/>
              </a:rPr>
              <a:t>lần</a:t>
            </a:r>
            <a:r>
              <a:rPr lang="en-US" sz="2800" dirty="0">
                <a:solidFill>
                  <a:srgbClr val="002060"/>
                </a:solidFill>
                <a:latin typeface="#9Slide03 BoosterNextFYBlack" panose="02000A03000000020004" pitchFamily="2" charset="0"/>
              </a:rPr>
              <a:t> 2</a:t>
            </a:r>
          </a:p>
        </p:txBody>
      </p:sp>
      <p:sp>
        <p:nvSpPr>
          <p:cNvPr id="4" name="TextBox 3">
            <a:extLst>
              <a:ext uri="{FF2B5EF4-FFF2-40B4-BE49-F238E27FC236}">
                <a16:creationId xmlns:a16="http://schemas.microsoft.com/office/drawing/2014/main" id="{27B52751-588B-0903-99D5-3000E0783A50}"/>
              </a:ext>
            </a:extLst>
          </p:cNvPr>
          <p:cNvSpPr txBox="1"/>
          <p:nvPr/>
        </p:nvSpPr>
        <p:spPr>
          <a:xfrm>
            <a:off x="3886099" y="335017"/>
            <a:ext cx="4225837" cy="584775"/>
          </a:xfrm>
          <a:prstGeom prst="rect">
            <a:avLst/>
          </a:prstGeom>
          <a:noFill/>
        </p:spPr>
        <p:txBody>
          <a:bodyPr wrap="none" rtlCol="0">
            <a:spAutoFit/>
          </a:bodyPr>
          <a:lstStyle/>
          <a:p>
            <a:r>
              <a:rPr lang="en-US" sz="3200" dirty="0" err="1">
                <a:latin typeface="#9Slide03 BoosterNextFYBlack" panose="02000A03000000020004" pitchFamily="2" charset="0"/>
              </a:rPr>
              <a:t>Nhà</a:t>
            </a:r>
            <a:r>
              <a:rPr lang="en-US" sz="3200" dirty="0">
                <a:latin typeface="#9Slide03 BoosterNextFYBlack" panose="02000A03000000020004" pitchFamily="2" charset="0"/>
              </a:rPr>
              <a:t> </a:t>
            </a:r>
            <a:r>
              <a:rPr lang="en-US" sz="3200" dirty="0" err="1">
                <a:latin typeface="#9Slide03 BoosterNextFYBlack" panose="02000A03000000020004" pitchFamily="2" charset="0"/>
              </a:rPr>
              <a:t>phát</a:t>
            </a:r>
            <a:r>
              <a:rPr lang="en-US" sz="3200" dirty="0">
                <a:latin typeface="#9Slide03 BoosterNextFYBlack" panose="02000A03000000020004" pitchFamily="2" charset="0"/>
              </a:rPr>
              <a:t> </a:t>
            </a:r>
            <a:r>
              <a:rPr lang="en-US" sz="3200" dirty="0" err="1">
                <a:latin typeface="#9Slide03 BoosterNextFYBlack" panose="02000A03000000020004" pitchFamily="2" charset="0"/>
              </a:rPr>
              <a:t>minh</a:t>
            </a:r>
            <a:r>
              <a:rPr lang="en-US" sz="3200" dirty="0">
                <a:latin typeface="#9Slide03 BoosterNextFYBlack" panose="02000A03000000020004" pitchFamily="2" charset="0"/>
              </a:rPr>
              <a:t> 6 </a:t>
            </a:r>
            <a:r>
              <a:rPr lang="en-US" sz="3200" dirty="0" err="1">
                <a:latin typeface="#9Slide03 BoosterNextFYBlack" panose="02000A03000000020004" pitchFamily="2" charset="0"/>
              </a:rPr>
              <a:t>tuổi</a:t>
            </a:r>
            <a:endParaRPr lang="en-US" sz="3200" dirty="0">
              <a:latin typeface="#9Slide03 BoosterNextFYBlack" panose="02000A03000000020004" pitchFamily="2" charset="0"/>
            </a:endParaRPr>
          </a:p>
        </p:txBody>
      </p:sp>
      <p:sp>
        <p:nvSpPr>
          <p:cNvPr id="5" name="TextBox 4">
            <a:extLst>
              <a:ext uri="{FF2B5EF4-FFF2-40B4-BE49-F238E27FC236}">
                <a16:creationId xmlns:a16="http://schemas.microsoft.com/office/drawing/2014/main" id="{B627CFD6-E3FF-66BD-C838-866A020DF5FA}"/>
              </a:ext>
            </a:extLst>
          </p:cNvPr>
          <p:cNvSpPr txBox="1"/>
          <p:nvPr/>
        </p:nvSpPr>
        <p:spPr>
          <a:xfrm>
            <a:off x="327895" y="957218"/>
            <a:ext cx="11332421" cy="4493538"/>
          </a:xfrm>
          <a:prstGeom prst="rect">
            <a:avLst/>
          </a:prstGeom>
          <a:noFill/>
        </p:spPr>
        <p:txBody>
          <a:bodyPr wrap="square" rtlCol="0">
            <a:spAutoFit/>
          </a:bodyPr>
          <a:lstStyle/>
          <a:p>
            <a:pPr algn="just"/>
            <a:r>
              <a:rPr lang="en-US" sz="2600" dirty="0">
                <a:solidFill>
                  <a:srgbClr val="28848C"/>
                </a:solidFill>
                <a:latin typeface="Calibri" panose="020F0502020204030204" pitchFamily="34" charset="0"/>
                <a:cs typeface="Calibri" panose="020F0502020204030204" pitchFamily="34" charset="0"/>
              </a:rPr>
              <a:t>     </a:t>
            </a:r>
            <a:r>
              <a:rPr lang="en-US" sz="2600" dirty="0">
                <a:solidFill>
                  <a:srgbClr val="CB5620"/>
                </a:solidFill>
                <a:latin typeface="Calibri" panose="020F0502020204030204" pitchFamily="34" charset="0"/>
                <a:cs typeface="Calibri" panose="020F0502020204030204" pitchFamily="34" charset="0"/>
              </a:rPr>
              <a:t>Ma-</a:t>
            </a:r>
            <a:r>
              <a:rPr lang="en-US" sz="2600" dirty="0" err="1">
                <a:solidFill>
                  <a:srgbClr val="CB5620"/>
                </a:solidFill>
                <a:latin typeface="Calibri" panose="020F0502020204030204" pitchFamily="34" charset="0"/>
                <a:cs typeface="Calibri" panose="020F0502020204030204" pitchFamily="34" charset="0"/>
              </a:rPr>
              <a:t>ri</a:t>
            </a:r>
            <a:r>
              <a:rPr lang="en-US" sz="2600" dirty="0">
                <a:solidFill>
                  <a:srgbClr val="CB5620"/>
                </a:solidFill>
                <a:latin typeface="Calibri" panose="020F0502020204030204" pitchFamily="34" charset="0"/>
                <a:cs typeface="Calibri" panose="020F0502020204030204" pitchFamily="34" charset="0"/>
              </a:rPr>
              <a:t>-a </a:t>
            </a:r>
            <a:r>
              <a:rPr lang="en-US" sz="2600" dirty="0" err="1">
                <a:solidFill>
                  <a:srgbClr val="CB5620"/>
                </a:solidFill>
                <a:latin typeface="Calibri" panose="020F0502020204030204" pitchFamily="34" charset="0"/>
                <a:cs typeface="Calibri" panose="020F0502020204030204" pitchFamily="34" charset="0"/>
              </a:rPr>
              <a:t>sinh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trong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một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đình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sáu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đời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có</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người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giáo</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sư</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đại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học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rất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thích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quan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sát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Hồi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6 </a:t>
            </a:r>
            <a:r>
              <a:rPr lang="en-US" sz="2600" dirty="0" err="1">
                <a:solidFill>
                  <a:srgbClr val="CB5620"/>
                </a:solidFill>
                <a:latin typeface="Calibri" panose="020F0502020204030204" pitchFamily="34" charset="0"/>
                <a:cs typeface="Calibri" panose="020F0502020204030204" pitchFamily="34" charset="0"/>
              </a:rPr>
              <a:t>tuổi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có</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lần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đình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tổ</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chức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một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bữa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tiệc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nhận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thấy</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một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điều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lạ</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Mỗi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lần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gia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nhân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bưng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lên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tách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đựng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thoạt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đầu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trượt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trong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đĩa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Nhưng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nước</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rớt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ra</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đĩa</a:t>
            </a:r>
            <a:r>
              <a:rPr lang="en-US" sz="2600" dirty="0">
                <a:solidFill>
                  <a:srgbClr val="FF0000"/>
                </a:solidFill>
                <a:latin typeface="Calibri" panose="020F0502020204030204" pitchFamily="34" charset="0"/>
                <a:cs typeface="Calibri" panose="020F0502020204030204" pitchFamily="34" charset="0"/>
              </a:rPr>
              <a: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thì</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những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tách</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trà</a:t>
            </a:r>
            <a:r>
              <a:rPr lang="en-US" sz="2600" dirty="0">
                <a:solidFill>
                  <a:srgbClr val="CB5620"/>
                </a:solidFill>
                <a:latin typeface="Calibri" panose="020F0502020204030204" pitchFamily="34" charset="0"/>
                <a:cs typeface="Calibri" panose="020F0502020204030204" pitchFamily="34" charset="0"/>
              </a:rPr>
              <a:t> kia</a:t>
            </a:r>
            <a:r>
              <a:rPr lang="en-US" sz="2600" dirty="0">
                <a:solidFill>
                  <a:srgbClr val="FF0000"/>
                </a:solidFill>
                <a:latin typeface="Calibri" panose="020F0502020204030204" pitchFamily="34" charset="0"/>
                <a:cs typeface="Calibri" panose="020F0502020204030204" pitchFamily="34" charset="0"/>
              </a:rPr>
              <a:t>/</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bỗng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nhiên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dừng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chuyển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động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như</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bị</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cái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gì</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đó</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ngăn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lại</a:t>
            </a:r>
            <a:r>
              <a:rPr lang="en-US" sz="2600" dirty="0">
                <a:solidFill>
                  <a:srgbClr val="CB5620"/>
                </a:solidFill>
                <a:latin typeface="Calibri" panose="020F0502020204030204" pitchFamily="34" charset="0"/>
                <a:cs typeface="Calibri" panose="020F0502020204030204" pitchFamily="34" charset="0"/>
              </a:rPr>
              <a:t>. Ma-</a:t>
            </a:r>
            <a:r>
              <a:rPr lang="en-US" sz="2600" dirty="0" err="1">
                <a:solidFill>
                  <a:srgbClr val="CB5620"/>
                </a:solidFill>
                <a:latin typeface="Calibri" panose="020F0502020204030204" pitchFamily="34" charset="0"/>
                <a:cs typeface="Calibri" panose="020F0502020204030204" pitchFamily="34" charset="0"/>
              </a:rPr>
              <a:t>ri</a:t>
            </a:r>
            <a:r>
              <a:rPr lang="en-US" sz="2600" dirty="0">
                <a:solidFill>
                  <a:srgbClr val="CB5620"/>
                </a:solidFill>
                <a:latin typeface="Calibri" panose="020F0502020204030204" pitchFamily="34" charset="0"/>
                <a:cs typeface="Calibri" panose="020F0502020204030204" pitchFamily="34" charset="0"/>
              </a:rPr>
              <a:t>-a </a:t>
            </a:r>
            <a:r>
              <a:rPr lang="en-US" sz="2600" dirty="0" err="1">
                <a:solidFill>
                  <a:srgbClr val="CB5620"/>
                </a:solidFill>
                <a:latin typeface="Calibri" panose="020F0502020204030204" pitchFamily="34" charset="0"/>
                <a:cs typeface="Calibri" panose="020F0502020204030204" pitchFamily="34" charset="0"/>
              </a:rPr>
              <a:t>nghĩ</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mãi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mà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vẫn</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không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hiểu</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vì</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sao</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Thế</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là</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cô</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lặng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lẽ</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rời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khỏi</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phòng</a:t>
            </a:r>
            <a:r>
              <a:rPr lang="en-US" sz="2600" dirty="0">
                <a:solidFill>
                  <a:srgbClr val="CB5620"/>
                </a:solidFill>
                <a:latin typeface="Calibri" panose="020F0502020204030204" pitchFamily="34" charset="0"/>
                <a:cs typeface="Calibri" panose="020F0502020204030204" pitchFamily="34" charset="0"/>
              </a:rPr>
              <a:t> </a:t>
            </a:r>
            <a:r>
              <a:rPr lang="en-US" sz="2600" dirty="0" err="1">
                <a:solidFill>
                  <a:srgbClr val="CB5620"/>
                </a:solidFill>
                <a:latin typeface="Calibri" panose="020F0502020204030204" pitchFamily="34" charset="0"/>
                <a:cs typeface="Calibri" panose="020F0502020204030204" pitchFamily="34" charset="0"/>
              </a:rPr>
              <a:t>khách</a:t>
            </a:r>
            <a:r>
              <a:rPr lang="en-US" sz="2600" dirty="0">
                <a:solidFill>
                  <a:srgbClr val="CB5620"/>
                </a:solidFill>
                <a:latin typeface="Calibri" panose="020F0502020204030204" pitchFamily="34" charset="0"/>
                <a:cs typeface="Calibri" panose="020F0502020204030204" pitchFamily="34" charset="0"/>
              </a:rPr>
              <a:t>.</a:t>
            </a:r>
          </a:p>
          <a:p>
            <a:pPr lvl="0" algn="just"/>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bếp</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lấy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đồ</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tự</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mình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thí</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nghiệm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Cuối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cùng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cũng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hiểu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a:t>
            </a:r>
            <a:r>
              <a:rPr lang="en-US" sz="2600" dirty="0">
                <a:solidFill>
                  <a:srgbClr val="FF0000"/>
                </a:solidFill>
                <a:latin typeface="Calibri" panose="020F0502020204030204" pitchFamily="34" charset="0"/>
                <a:cs typeface="Calibri" panose="020F0502020204030204" pitchFamily="34" charset="0"/>
              </a:rPr>
              <a:t>/ </a:t>
            </a:r>
            <a:r>
              <a:rPr lang="en-US" sz="2600" dirty="0">
                <a:solidFill>
                  <a:srgbClr val="28848C"/>
                </a:solidFill>
                <a:latin typeface="Calibri" panose="020F0502020204030204" pitchFamily="34" charset="0"/>
                <a:cs typeface="Calibri" panose="020F0502020204030204" pitchFamily="34" charset="0"/>
              </a:rPr>
              <a:t>Khi </a:t>
            </a:r>
            <a:r>
              <a:rPr lang="en-US" sz="2600" dirty="0" err="1">
                <a:solidFill>
                  <a:srgbClr val="28848C"/>
                </a:solidFill>
                <a:latin typeface="Calibri" panose="020F0502020204030204" pitchFamily="34" charset="0"/>
                <a:cs typeface="Calibri" panose="020F0502020204030204" pitchFamily="34" charset="0"/>
              </a:rPr>
              <a:t>giữa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đĩa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có</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chút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nước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thì</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đứng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yên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Lúc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ấy</a:t>
            </a:r>
            <a:r>
              <a:rPr lang="en-US" sz="2600" dirty="0">
                <a:solidFill>
                  <a:srgbClr val="28848C"/>
                </a:solidFill>
                <a:latin typeface="Calibri" panose="020F0502020204030204" pitchFamily="34" charset="0"/>
                <a:cs typeface="Calibri" panose="020F0502020204030204" pitchFamily="34" charset="0"/>
              </a:rPr>
              <a:t>, Ma-</a:t>
            </a:r>
            <a:r>
              <a:rPr lang="en-US" sz="2600" dirty="0" err="1">
                <a:solidFill>
                  <a:srgbClr val="28848C"/>
                </a:solidFill>
                <a:latin typeface="Calibri" panose="020F0502020204030204" pitchFamily="34" charset="0"/>
                <a:cs typeface="Calibri" panose="020F0502020204030204" pitchFamily="34" charset="0"/>
              </a:rPr>
              <a:t>ri</a:t>
            </a:r>
            <a:r>
              <a:rPr lang="en-US" sz="2600" dirty="0">
                <a:solidFill>
                  <a:srgbClr val="28848C"/>
                </a:solidFill>
                <a:latin typeface="Calibri" panose="020F0502020204030204" pitchFamily="34" charset="0"/>
                <a:cs typeface="Calibri" panose="020F0502020204030204" pitchFamily="34" charset="0"/>
              </a:rPr>
              <a:t>-a </a:t>
            </a:r>
            <a:r>
              <a:rPr lang="en-US" sz="2600" dirty="0" err="1">
                <a:solidFill>
                  <a:srgbClr val="28848C"/>
                </a:solidFill>
                <a:latin typeface="Calibri" panose="020F0502020204030204" pitchFamily="34" charset="0"/>
                <a:cs typeface="Calibri" panose="020F0502020204030204" pitchFamily="34" charset="0"/>
              </a:rPr>
              <a:t>chợt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thấy</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đang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bếp</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liền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nói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với</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phát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hiện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mình</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hết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sức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vui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mừng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Ông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nâng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bổng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con </a:t>
            </a:r>
            <a:r>
              <a:rPr lang="en-US" sz="2600" dirty="0" err="1">
                <a:solidFill>
                  <a:srgbClr val="28848C"/>
                </a:solidFill>
                <a:latin typeface="Calibri" panose="020F0502020204030204" pitchFamily="34" charset="0"/>
                <a:cs typeface="Calibri" panose="020F0502020204030204" pitchFamily="34" charset="0"/>
              </a:rPr>
              <a:t>gái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nhỏ</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vai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thẳng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phòng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hân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hoan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nói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Đây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giáo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sư</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đời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bảy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tộc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tôi</a:t>
            </a:r>
            <a:r>
              <a:rPr lang="en-US" sz="2600" dirty="0">
                <a:solidFill>
                  <a:srgbClr val="28848C"/>
                </a:solidFill>
                <a:latin typeface="Calibri" panose="020F0502020204030204" pitchFamily="34" charset="0"/>
                <a:cs typeface="Calibri" panose="020F0502020204030204" pitchFamily="34" charset="0"/>
              </a:rPr>
              <a:t>!”.</a:t>
            </a:r>
          </a:p>
        </p:txBody>
      </p:sp>
      <p:cxnSp>
        <p:nvCxnSpPr>
          <p:cNvPr id="6" name="Straight Connector 5">
            <a:extLst>
              <a:ext uri="{FF2B5EF4-FFF2-40B4-BE49-F238E27FC236}">
                <a16:creationId xmlns:a16="http://schemas.microsoft.com/office/drawing/2014/main" id="{6A844BCA-F97A-C4A4-4414-45026A104991}"/>
              </a:ext>
            </a:extLst>
          </p:cNvPr>
          <p:cNvCxnSpPr>
            <a:cxnSpLocks/>
          </p:cNvCxnSpPr>
          <p:nvPr/>
        </p:nvCxnSpPr>
        <p:spPr>
          <a:xfrm>
            <a:off x="8813886" y="5367629"/>
            <a:ext cx="90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9CB6DA-54AE-11C2-4B9A-B649F467C4BF}"/>
              </a:ext>
            </a:extLst>
          </p:cNvPr>
          <p:cNvCxnSpPr>
            <a:cxnSpLocks/>
          </p:cNvCxnSpPr>
          <p:nvPr/>
        </p:nvCxnSpPr>
        <p:spPr>
          <a:xfrm>
            <a:off x="6657197" y="6203524"/>
            <a:ext cx="9812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95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sp>
        <p:nvSpPr>
          <p:cNvPr id="4" name="TextBox 3">
            <a:extLst>
              <a:ext uri="{FF2B5EF4-FFF2-40B4-BE49-F238E27FC236}">
                <a16:creationId xmlns:a16="http://schemas.microsoft.com/office/drawing/2014/main" id="{7B40CA25-70A6-C59B-BFB7-93798B688AE7}"/>
              </a:ext>
            </a:extLst>
          </p:cNvPr>
          <p:cNvSpPr txBox="1"/>
          <p:nvPr/>
        </p:nvSpPr>
        <p:spPr>
          <a:xfrm>
            <a:off x="3131128" y="3061792"/>
            <a:ext cx="7821372" cy="1107996"/>
          </a:xfrm>
          <a:prstGeom prst="rect">
            <a:avLst/>
          </a:prstGeom>
          <a:noFill/>
        </p:spPr>
        <p:txBody>
          <a:bodyPr wrap="none" rtlCol="0">
            <a:spAutoFit/>
          </a:bodyPr>
          <a:lstStyle/>
          <a:p>
            <a:r>
              <a:rPr lang="en-US" sz="6600" b="1" dirty="0" err="1">
                <a:solidFill>
                  <a:srgbClr val="50AEBA"/>
                </a:solidFill>
                <a:latin typeface="Lucida Handwriting" panose="03010101010101010101" pitchFamily="66" charset="0"/>
              </a:rPr>
              <a:t>Luyện</a:t>
            </a:r>
            <a:r>
              <a:rPr lang="en-US" sz="6600" b="1" dirty="0">
                <a:solidFill>
                  <a:srgbClr val="50AEBA"/>
                </a:solidFill>
                <a:latin typeface="Lucida Handwriting" panose="03010101010101010101" pitchFamily="66" charset="0"/>
              </a:rPr>
              <a:t> </a:t>
            </a:r>
            <a:r>
              <a:rPr lang="en-US" sz="6600" b="1" dirty="0" err="1">
                <a:solidFill>
                  <a:srgbClr val="50AEBA"/>
                </a:solidFill>
                <a:latin typeface="Lucida Handwriting" panose="03010101010101010101" pitchFamily="66" charset="0"/>
              </a:rPr>
              <a:t>đọc</a:t>
            </a:r>
            <a:r>
              <a:rPr lang="en-US" sz="6600" b="1" dirty="0">
                <a:solidFill>
                  <a:srgbClr val="50AEBA"/>
                </a:solidFill>
                <a:latin typeface="Lucida Handwriting" panose="03010101010101010101" pitchFamily="66" charset="0"/>
              </a:rPr>
              <a:t> </a:t>
            </a:r>
            <a:r>
              <a:rPr lang="en-US" sz="6600" b="1" dirty="0" err="1">
                <a:solidFill>
                  <a:srgbClr val="50AEBA"/>
                </a:solidFill>
                <a:latin typeface="Lucida Handwriting" panose="03010101010101010101" pitchFamily="66" charset="0"/>
              </a:rPr>
              <a:t>nhóm</a:t>
            </a:r>
            <a:endParaRPr lang="en-US" sz="6600" b="1" dirty="0">
              <a:solidFill>
                <a:srgbClr val="50AEBA"/>
              </a:solidFill>
              <a:latin typeface="Lucida Handwriting" panose="03010101010101010101" pitchFamily="66" charset="0"/>
            </a:endParaRPr>
          </a:p>
        </p:txBody>
      </p:sp>
    </p:spTree>
    <p:extLst>
      <p:ext uri="{BB962C8B-B14F-4D97-AF65-F5344CB8AC3E}">
        <p14:creationId xmlns:p14="http://schemas.microsoft.com/office/powerpoint/2010/main" val="76836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 name="Picture 1"/>
          <p:cNvPicPr>
            <a:picLocks noChangeAspect="1"/>
          </p:cNvPicPr>
          <p:nvPr/>
        </p:nvPicPr>
        <p:blipFill>
          <a:blip r:embed="rId4"/>
          <a:stretch>
            <a:fillRect/>
          </a:stretch>
        </p:blipFill>
        <p:spPr>
          <a:xfrm>
            <a:off x="2157579" y="2462682"/>
            <a:ext cx="9339881" cy="2353260"/>
          </a:xfrm>
          <a:prstGeom prst="rect">
            <a:avLst/>
          </a:prstGeom>
        </p:spPr>
      </p:pic>
    </p:spTree>
    <p:extLst>
      <p:ext uri="{BB962C8B-B14F-4D97-AF65-F5344CB8AC3E}">
        <p14:creationId xmlns:p14="http://schemas.microsoft.com/office/powerpoint/2010/main" val="1281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4F4CF8-9A06-C63D-9D76-3D71C7C1DD59}"/>
              </a:ext>
            </a:extLst>
          </p:cNvPr>
          <p:cNvSpPr txBox="1"/>
          <p:nvPr/>
        </p:nvSpPr>
        <p:spPr>
          <a:xfrm>
            <a:off x="333105" y="366795"/>
            <a:ext cx="30027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Đọc</a:t>
            </a:r>
            <a:r>
              <a:rPr kumimoji="0" lang="en-US" sz="28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a:t>
            </a:r>
            <a:r>
              <a:rPr kumimoji="0" lang="en-US" sz="28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thầm</a:t>
            </a:r>
            <a:r>
              <a:rPr kumimoji="0" lang="en-US" sz="28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a:t>
            </a:r>
            <a:r>
              <a:rPr kumimoji="0" lang="en-US" sz="28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đoạn</a:t>
            </a:r>
            <a:r>
              <a:rPr kumimoji="0" lang="en-US" sz="28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1</a:t>
            </a:r>
          </a:p>
        </p:txBody>
      </p:sp>
      <p:sp>
        <p:nvSpPr>
          <p:cNvPr id="4" name="TextBox 3">
            <a:extLst>
              <a:ext uri="{FF2B5EF4-FFF2-40B4-BE49-F238E27FC236}">
                <a16:creationId xmlns:a16="http://schemas.microsoft.com/office/drawing/2014/main" id="{27B52751-588B-0903-99D5-3000E0783A50}"/>
              </a:ext>
            </a:extLst>
          </p:cNvPr>
          <p:cNvSpPr txBox="1"/>
          <p:nvPr/>
        </p:nvSpPr>
        <p:spPr>
          <a:xfrm>
            <a:off x="3886099" y="335017"/>
            <a:ext cx="4225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Nhà</a:t>
            </a:r>
            <a:r>
              <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phát</a:t>
            </a:r>
            <a:r>
              <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minh</a:t>
            </a:r>
            <a:r>
              <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 6 </a:t>
            </a: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tuổi</a:t>
            </a:r>
            <a:endPar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sp>
        <p:nvSpPr>
          <p:cNvPr id="5" name="TextBox 4">
            <a:extLst>
              <a:ext uri="{FF2B5EF4-FFF2-40B4-BE49-F238E27FC236}">
                <a16:creationId xmlns:a16="http://schemas.microsoft.com/office/drawing/2014/main" id="{B627CFD6-E3FF-66BD-C838-866A020DF5FA}"/>
              </a:ext>
            </a:extLst>
          </p:cNvPr>
          <p:cNvSpPr txBox="1"/>
          <p:nvPr/>
        </p:nvSpPr>
        <p:spPr>
          <a:xfrm>
            <a:off x="494150" y="919792"/>
            <a:ext cx="10875814" cy="2893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Ma-</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sinh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trong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đình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sáu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người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giáo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sư</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học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rất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thích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quan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sát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Hồi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6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tuổi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lần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đình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tổ</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chức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bữa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tiệc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nhận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thấy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điều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lạ</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Mỗi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lần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nhân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bưng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lên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đựng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thoạt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đầu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trượt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trong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đĩa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Nhưng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nước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rớt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đĩa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những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kia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bỗng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nhiên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dừng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chuyển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động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như</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bị</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ngăn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Ma-</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nghĩ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mãi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vẫn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không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hiểu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sao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Thế</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lặng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lẽ</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khỏi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phòng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A52D536B-C026-BBE0-9A4B-E819D03208A2}"/>
              </a:ext>
            </a:extLst>
          </p:cNvPr>
          <p:cNvSpPr txBox="1"/>
          <p:nvPr/>
        </p:nvSpPr>
        <p:spPr>
          <a:xfrm>
            <a:off x="945390" y="3489726"/>
            <a:ext cx="101072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Ma – </a:t>
            </a:r>
            <a:r>
              <a:rPr kumimoji="0" lang="en-US" sz="36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ri</a:t>
            </a:r>
            <a:r>
              <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 a </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sinh</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ra</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trong</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gia</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đình</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như</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thế</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cs typeface="+mn-cs"/>
              </a:rPr>
              <a:t>nào</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cs typeface="+mn-cs"/>
              </a:rPr>
              <a:t>?</a:t>
            </a:r>
            <a:endPar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endParaRPr>
          </a:p>
        </p:txBody>
      </p:sp>
      <p:sp>
        <p:nvSpPr>
          <p:cNvPr id="9" name="TextBox 8">
            <a:extLst>
              <a:ext uri="{FF2B5EF4-FFF2-40B4-BE49-F238E27FC236}">
                <a16:creationId xmlns:a16="http://schemas.microsoft.com/office/drawing/2014/main" id="{295D5257-38FF-05BD-1D26-9F112FA05FC6}"/>
              </a:ext>
            </a:extLst>
          </p:cNvPr>
          <p:cNvSpPr txBox="1"/>
          <p:nvPr/>
        </p:nvSpPr>
        <p:spPr>
          <a:xfrm>
            <a:off x="3406363" y="5291877"/>
            <a:ext cx="50513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rPr>
              <a:t>Con </a:t>
            </a:r>
            <a:r>
              <a:rPr kumimoji="0" lang="en-US" sz="3600" b="0" i="0" u="none" strike="noStrike" kern="1200" cap="none" spc="0" normalizeH="0" baseline="0" noProof="0" dirty="0" err="1">
                <a:ln>
                  <a:noFill/>
                </a:ln>
                <a:solidFill>
                  <a:srgbClr val="002060"/>
                </a:solidFill>
                <a:effectLst/>
                <a:uLnTx/>
                <a:uFillTx/>
                <a:latin typeface="#9Slide03 BoosterNextFYBlack" panose="02000A03000000020004" pitchFamily="2" charset="0"/>
              </a:rPr>
              <a:t>hiểu</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giáo</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sư</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là</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lang="en-US" sz="3600" dirty="0" err="1">
                <a:solidFill>
                  <a:srgbClr val="002060"/>
                </a:solidFill>
                <a:latin typeface="#9Slide03 BoosterNextFYBlack" panose="02000A03000000020004" pitchFamily="2" charset="0"/>
              </a:rPr>
              <a:t>gì</a:t>
            </a:r>
            <a:r>
              <a:rPr lang="en-US" sz="3600" dirty="0">
                <a:solidFill>
                  <a:srgbClr val="002060"/>
                </a:solidFill>
                <a:latin typeface="#9Slide03 BoosterNextFYBlack" panose="02000A03000000020004" pitchFamily="2" charset="0"/>
              </a:rPr>
              <a:t>?</a:t>
            </a:r>
            <a:endPar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endParaRPr>
          </a:p>
        </p:txBody>
      </p:sp>
      <p:sp>
        <p:nvSpPr>
          <p:cNvPr id="10" name="TextBox 9">
            <a:extLst>
              <a:ext uri="{FF2B5EF4-FFF2-40B4-BE49-F238E27FC236}">
                <a16:creationId xmlns:a16="http://schemas.microsoft.com/office/drawing/2014/main" id="{FCE92DE2-63CB-5723-4E46-111A84B5752B}"/>
              </a:ext>
            </a:extLst>
          </p:cNvPr>
          <p:cNvSpPr txBox="1"/>
          <p:nvPr/>
        </p:nvSpPr>
        <p:spPr>
          <a:xfrm>
            <a:off x="1467532" y="4052274"/>
            <a:ext cx="892904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lumMod val="50000"/>
                  </a:schemeClr>
                </a:solidFill>
                <a:effectLst/>
                <a:uLnTx/>
                <a:uFillTx/>
                <a:latin typeface="#9Slide03 BoosterNextFYBlack" panose="02000A03000000020004" pitchFamily="2" charset="0"/>
                <a:cs typeface="+mn-cs"/>
              </a:rPr>
              <a:t>Ma – </a:t>
            </a:r>
            <a:r>
              <a:rPr kumimoji="0" lang="en-US" sz="3600" b="0" i="0" u="none" strike="noStrike" kern="1200" cap="none" spc="0" normalizeH="0" baseline="0" noProof="0" dirty="0" err="1">
                <a:ln>
                  <a:noFill/>
                </a:ln>
                <a:solidFill>
                  <a:schemeClr val="accent6">
                    <a:lumMod val="50000"/>
                  </a:schemeClr>
                </a:solidFill>
                <a:effectLst/>
                <a:uLnTx/>
                <a:uFillTx/>
                <a:latin typeface="#9Slide03 BoosterNextFYBlack" panose="02000A03000000020004" pitchFamily="2" charset="0"/>
                <a:cs typeface="+mn-cs"/>
              </a:rPr>
              <a:t>ri</a:t>
            </a:r>
            <a:r>
              <a:rPr kumimoji="0" lang="en-US" sz="3600" b="0" i="0" u="none" strike="noStrike" kern="1200" cap="none" spc="0" normalizeH="0" baseline="0" noProof="0" dirty="0">
                <a:ln>
                  <a:noFill/>
                </a:ln>
                <a:solidFill>
                  <a:schemeClr val="accent6">
                    <a:lumMod val="50000"/>
                  </a:schemeClr>
                </a:solidFill>
                <a:effectLst/>
                <a:uLnTx/>
                <a:uFillTx/>
                <a:latin typeface="#9Slide03 BoosterNextFYBlack" panose="02000A03000000020004" pitchFamily="2" charset="0"/>
                <a:cs typeface="+mn-cs"/>
              </a:rPr>
              <a:t> – a </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sinh</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ra</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trong</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gia</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đình</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sáu</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đời</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là</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giáo</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sư</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đại</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 </a:t>
            </a:r>
            <a:r>
              <a:rPr kumimoji="0" lang="en-US" sz="3600" b="0" i="0" u="none" strike="noStrike" kern="1200" cap="none" spc="0" normalizeH="0" noProof="0" dirty="0" err="1">
                <a:ln>
                  <a:noFill/>
                </a:ln>
                <a:solidFill>
                  <a:schemeClr val="accent6">
                    <a:lumMod val="50000"/>
                  </a:schemeClr>
                </a:solidFill>
                <a:effectLst/>
                <a:uLnTx/>
                <a:uFillTx/>
                <a:latin typeface="#9Slide03 BoosterNextFYBlack" panose="02000A03000000020004" pitchFamily="2" charset="0"/>
                <a:cs typeface="+mn-cs"/>
              </a:rPr>
              <a:t>học</a:t>
            </a:r>
            <a:r>
              <a:rPr kumimoji="0" lang="en-US" sz="3600" b="0" i="0" u="none" strike="noStrike" kern="1200" cap="none" spc="0" normalizeH="0" noProof="0" dirty="0">
                <a:ln>
                  <a:noFill/>
                </a:ln>
                <a:solidFill>
                  <a:schemeClr val="accent6">
                    <a:lumMod val="50000"/>
                  </a:schemeClr>
                </a:solidFill>
                <a:effectLst/>
                <a:uLnTx/>
                <a:uFillTx/>
                <a:latin typeface="#9Slide03 BoosterNextFYBlack" panose="02000A03000000020004" pitchFamily="2" charset="0"/>
                <a:cs typeface="+mn-cs"/>
              </a:rPr>
              <a:t>.</a:t>
            </a:r>
            <a:endParaRPr kumimoji="0" lang="en-US" sz="3600" b="0" i="0" u="none" strike="noStrike" kern="1200" cap="none" spc="0" normalizeH="0" baseline="0" noProof="0" dirty="0">
              <a:ln>
                <a:noFill/>
              </a:ln>
              <a:solidFill>
                <a:schemeClr val="accent6">
                  <a:lumMod val="50000"/>
                </a:schemeClr>
              </a:solidFill>
              <a:effectLst/>
              <a:uLnTx/>
              <a:uFillTx/>
              <a:latin typeface="#9Slide03 BoosterNextFYBlack" panose="02000A03000000020004" pitchFamily="2" charset="0"/>
              <a:cs typeface="+mn-cs"/>
            </a:endParaRPr>
          </a:p>
        </p:txBody>
      </p:sp>
    </p:spTree>
    <p:extLst>
      <p:ext uri="{BB962C8B-B14F-4D97-AF65-F5344CB8AC3E}">
        <p14:creationId xmlns:p14="http://schemas.microsoft.com/office/powerpoint/2010/main" val="162327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1"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0"/>
                                        </p:tgtEl>
                                        <p:attrNameLst>
                                          <p:attrName>ppt_w</p:attrName>
                                        </p:attrNameLst>
                                      </p:cBhvr>
                                      <p:tavLst>
                                        <p:tav tm="0">
                                          <p:val>
                                            <p:strVal val="ppt_w"/>
                                          </p:val>
                                        </p:tav>
                                        <p:tav tm="100000">
                                          <p:val>
                                            <p:fltVal val="0"/>
                                          </p:val>
                                        </p:tav>
                                      </p:tavLst>
                                    </p:anim>
                                    <p:anim calcmode="lin" valueType="num">
                                      <p:cBhvr>
                                        <p:cTn id="19" dur="500"/>
                                        <p:tgtEl>
                                          <p:spTgt spid="10"/>
                                        </p:tgtEl>
                                        <p:attrNameLst>
                                          <p:attrName>ppt_h</p:attrName>
                                        </p:attrNameLst>
                                      </p:cBhvr>
                                      <p:tavLst>
                                        <p:tav tm="0">
                                          <p:val>
                                            <p:strVal val="ppt_h"/>
                                          </p:val>
                                        </p:tav>
                                        <p:tav tm="100000">
                                          <p:val>
                                            <p:fltVal val="0"/>
                                          </p:val>
                                        </p:tav>
                                      </p:tavLst>
                                    </p:anim>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0080" y="4419600"/>
            <a:ext cx="10908792" cy="1203960"/>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kern="1200" cap="none" spc="0" normalizeH="0" baseline="0" noProof="0">
                <a:ln>
                  <a:noFill/>
                </a:ln>
                <a:solidFill>
                  <a:srgbClr val="002060"/>
                </a:solidFill>
                <a:effectLst/>
                <a:uLnTx/>
                <a:uFillTx/>
                <a:latin typeface="+mj-lt"/>
                <a:ea typeface="+mj-ea"/>
                <a:cs typeface="+mj-cs"/>
              </a:rPr>
              <a:t>Giáo</a:t>
            </a:r>
            <a:r>
              <a:rPr kumimoji="0" lang="en-US" sz="3600" b="1" i="0" u="none" strike="noStrike" kern="1200" cap="none" spc="0" normalizeH="0" noProof="0">
                <a:ln>
                  <a:noFill/>
                </a:ln>
                <a:solidFill>
                  <a:srgbClr val="002060"/>
                </a:solidFill>
                <a:effectLst/>
                <a:uLnTx/>
                <a:uFillTx/>
                <a:latin typeface="+mj-lt"/>
                <a:ea typeface="+mj-ea"/>
                <a:cs typeface="+mj-cs"/>
              </a:rPr>
              <a:t> sư: </a:t>
            </a:r>
            <a:r>
              <a:rPr kumimoji="0" lang="en-US" sz="3600" b="1" i="0" u="none" strike="noStrike" kern="1200" cap="none" spc="0" normalizeH="0" baseline="0" noProof="0">
                <a:ln>
                  <a:noFill/>
                </a:ln>
                <a:solidFill>
                  <a:srgbClr val="002060"/>
                </a:solidFill>
                <a:effectLst/>
                <a:uLnTx/>
                <a:uFillTx/>
                <a:latin typeface="+mj-lt"/>
                <a:ea typeface="+mj-ea"/>
                <a:cs typeface="+mj-cs"/>
              </a:rPr>
              <a:t>Chức danh khoa học cao nhất ở trường đại học, viện nghiên cứu,…</a:t>
            </a:r>
          </a:p>
        </p:txBody>
      </p:sp>
      <p:pic>
        <p:nvPicPr>
          <p:cNvPr id="12" name="Picture 11" descr="A person in a blue shirt&#10;&#10;Description automatically generated">
            <a:extLst>
              <a:ext uri="{FF2B5EF4-FFF2-40B4-BE49-F238E27FC236}">
                <a16:creationId xmlns:a16="http://schemas.microsoft.com/office/drawing/2014/main" id="{CC7A1E17-36F6-017A-36B0-3A9A92A9B411}"/>
              </a:ext>
            </a:extLst>
          </p:cNvPr>
          <p:cNvPicPr>
            <a:picLocks noChangeAspect="1"/>
          </p:cNvPicPr>
          <p:nvPr/>
        </p:nvPicPr>
        <p:blipFill rotWithShape="1">
          <a:blip r:embed="rId2">
            <a:extLst>
              <a:ext uri="{28A0092B-C50C-407E-A947-70E740481C1C}">
                <a14:useLocalDpi xmlns:a14="http://schemas.microsoft.com/office/drawing/2010/main" val="0"/>
              </a:ext>
            </a:extLst>
          </a:blip>
          <a:srcRect b="11495"/>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3" name="Picture 2" descr="A person standing in front of a chalkboard&#10;&#10;Description automatically generated">
            <a:extLst>
              <a:ext uri="{FF2B5EF4-FFF2-40B4-BE49-F238E27FC236}">
                <a16:creationId xmlns:a16="http://schemas.microsoft.com/office/drawing/2014/main" id="{DFFA856D-49B6-0CC2-9FC4-AF1C82C7D341}"/>
              </a:ext>
            </a:extLst>
          </p:cNvPr>
          <p:cNvPicPr>
            <a:picLocks noChangeAspect="1"/>
          </p:cNvPicPr>
          <p:nvPr/>
        </p:nvPicPr>
        <p:blipFill rotWithShape="1">
          <a:blip r:embed="rId3">
            <a:extLst>
              <a:ext uri="{28A0092B-C50C-407E-A947-70E740481C1C}">
                <a14:useLocalDpi xmlns:a14="http://schemas.microsoft.com/office/drawing/2010/main" val="0"/>
              </a:ext>
            </a:extLst>
          </a:blip>
          <a:srcRect l="1951" r="-3" b="-3"/>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3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8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a:xfrm>
            <a:off x="1039905" y="562079"/>
            <a:ext cx="10084745"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1.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Điều</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lạ</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mà</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cô</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bé</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Ma-</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ri</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-a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quan</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sát</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được</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khi</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gia</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nhân</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bưng</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trà</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lên</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là</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gì</a:t>
            </a:r>
            <a:r>
              <a:rPr kumimoji="0" lang="en-US" altLang="zh-CN" sz="32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endParaRPr>
          </a:p>
        </p:txBody>
      </p:sp>
      <p:pic>
        <p:nvPicPr>
          <p:cNvPr id="2050" name="Picture 2" descr="Maid silhouette. Silhouette of a maid serving tea , #ad, #Silhouette,  #silhouette, #Maid, #tea, #serving #ad | Silhouette, Maid, Couple silhouett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3" b="100000" l="0" r="96333"/>
                    </a14:imgEffect>
                  </a14:imgLayer>
                </a14:imgProps>
              </a:ext>
              <a:ext uri="{28A0092B-C50C-407E-A947-70E740481C1C}">
                <a14:useLocalDpi xmlns:a14="http://schemas.microsoft.com/office/drawing/2010/main" val="0"/>
              </a:ext>
            </a:extLst>
          </a:blip>
          <a:srcRect/>
          <a:stretch>
            <a:fillRect/>
          </a:stretch>
        </p:blipFill>
        <p:spPr bwMode="auto">
          <a:xfrm>
            <a:off x="390776" y="1076960"/>
            <a:ext cx="3596852" cy="5395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72509" y="1985553"/>
            <a:ext cx="6419538" cy="4076045"/>
          </a:xfrm>
          <a:prstGeom prst="cloud">
            <a:avLst/>
          </a:prstGeom>
          <a:solidFill>
            <a:srgbClr val="90CCD3"/>
          </a:solidFill>
        </p:spPr>
        <p:txBody>
          <a:bodyPr wrap="square" rtlCol="0">
            <a:spAutoFit/>
          </a:bodyPr>
          <a:lstStyle/>
          <a:p>
            <a:pPr algn="just"/>
            <a:r>
              <a:rPr lang="en-US" sz="2800" dirty="0" err="1">
                <a:solidFill>
                  <a:srgbClr val="7030A0"/>
                </a:solidFill>
                <a:latin typeface="#9Slide03 BoosterNextFYBlack" panose="020B0604020202020204" charset="0"/>
                <a:cs typeface="Calibri" panose="020F0502020204030204" pitchFamily="34" charset="0"/>
              </a:rPr>
              <a:t>Tách</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đựng</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trà</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thoạt</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đầu</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trượt</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trong</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đĩa</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Nhưng</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khi</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nước</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trà</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rớt</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ra</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đĩa</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thì</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những</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tách</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trà</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đó</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bỗng</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nhiên</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dừng</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chuyển</a:t>
            </a:r>
            <a:r>
              <a:rPr lang="en-US" sz="2800" dirty="0">
                <a:solidFill>
                  <a:srgbClr val="7030A0"/>
                </a:solidFill>
                <a:latin typeface="#9Slide03 BoosterNextFYBlack" panose="020B0604020202020204" charset="0"/>
                <a:cs typeface="Calibri" panose="020F0502020204030204" pitchFamily="34" charset="0"/>
              </a:rPr>
              <a:t> </a:t>
            </a:r>
            <a:r>
              <a:rPr lang="en-US" sz="2800" dirty="0" err="1">
                <a:solidFill>
                  <a:srgbClr val="7030A0"/>
                </a:solidFill>
                <a:latin typeface="#9Slide03 BoosterNextFYBlack" panose="020B0604020202020204" charset="0"/>
                <a:cs typeface="Calibri" panose="020F0502020204030204" pitchFamily="34" charset="0"/>
              </a:rPr>
              <a:t>động</a:t>
            </a:r>
            <a:r>
              <a:rPr lang="en-US" sz="2800" dirty="0">
                <a:solidFill>
                  <a:srgbClr val="7030A0"/>
                </a:solidFill>
                <a:latin typeface="#9Slide03 BoosterNextFYBlack" panose="020B0604020202020204" charset="0"/>
                <a:cs typeface="Calibri" panose="020F0502020204030204" pitchFamily="34" charset="0"/>
              </a:rPr>
              <a:t>.</a:t>
            </a:r>
          </a:p>
        </p:txBody>
      </p:sp>
      <p:pic>
        <p:nvPicPr>
          <p:cNvPr id="4" name="图片 10">
            <a:extLst>
              <a:ext uri="{FF2B5EF4-FFF2-40B4-BE49-F238E27FC236}">
                <a16:creationId xmlns:a16="http://schemas.microsoft.com/office/drawing/2014/main" id="{F976C440-8570-9E43-A079-DA0CC9A197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7572" y="2140277"/>
            <a:ext cx="4262293" cy="4262293"/>
          </a:xfrm>
          <a:prstGeom prst="rect">
            <a:avLst/>
          </a:prstGeom>
        </p:spPr>
      </p:pic>
    </p:spTree>
    <p:extLst>
      <p:ext uri="{BB962C8B-B14F-4D97-AF65-F5344CB8AC3E}">
        <p14:creationId xmlns:p14="http://schemas.microsoft.com/office/powerpoint/2010/main" val="41288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9024" y="621549"/>
            <a:ext cx="7063048" cy="308287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Gia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nhân</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a:t>
            </a:r>
            <a:r>
              <a:rPr kumimoji="0" lang="en-US" sz="4400" b="0" i="0" u="none" strike="noStrike" kern="1200" cap="none" spc="0" normalizeH="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người</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giúp</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việc</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theo</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cách</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gọi</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thời</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mj-ea"/>
                <a:cs typeface="+mj-cs"/>
              </a:rPr>
              <a:t>xưa</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mj-ea"/>
                <a:cs typeface="+mj-cs"/>
              </a:rPr>
              <a:t>.</a:t>
            </a:r>
          </a:p>
        </p:txBody>
      </p:sp>
      <p:sp>
        <p:nvSpPr>
          <p:cNvPr id="22" name="sketch line">
            <a:extLst>
              <a:ext uri="{FF2B5EF4-FFF2-40B4-BE49-F238E27FC236}">
                <a16:creationId xmlns:a16="http://schemas.microsoft.com/office/drawing/2014/main" id="{D7F2FAFA-4D50-41E7-9480-5BABA64E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3870524"/>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cleaning a room&#10;&#10;Description automatically generated">
            <a:extLst>
              <a:ext uri="{FF2B5EF4-FFF2-40B4-BE49-F238E27FC236}">
                <a16:creationId xmlns:a16="http://schemas.microsoft.com/office/drawing/2014/main" id="{0D094B44-B111-662B-831C-9B0486F42301}"/>
              </a:ext>
            </a:extLst>
          </p:cNvPr>
          <p:cNvPicPr>
            <a:picLocks noChangeAspect="1"/>
          </p:cNvPicPr>
          <p:nvPr/>
        </p:nvPicPr>
        <p:blipFill rotWithShape="1">
          <a:blip r:embed="rId2">
            <a:extLst>
              <a:ext uri="{28A0092B-C50C-407E-A947-70E740481C1C}">
                <a14:useLocalDpi xmlns:a14="http://schemas.microsoft.com/office/drawing/2010/main" val="0"/>
              </a:ext>
            </a:extLst>
          </a:blip>
          <a:srcRect r="25654" b="1"/>
          <a:stretch/>
        </p:blipFill>
        <p:spPr>
          <a:xfrm>
            <a:off x="7019636" y="727510"/>
            <a:ext cx="4778822" cy="4290539"/>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pic>
        <p:nvPicPr>
          <p:cNvPr id="3" name="Picture 2" descr="A person holding a cup of tea&#10;&#10;Description automatically generated">
            <a:extLst>
              <a:ext uri="{FF2B5EF4-FFF2-40B4-BE49-F238E27FC236}">
                <a16:creationId xmlns:a16="http://schemas.microsoft.com/office/drawing/2014/main" id="{C17F8E41-8178-3FC9-1679-C76FB45169D0}"/>
              </a:ext>
            </a:extLst>
          </p:cNvPr>
          <p:cNvPicPr>
            <a:picLocks noChangeAspect="1"/>
          </p:cNvPicPr>
          <p:nvPr/>
        </p:nvPicPr>
        <p:blipFill rotWithShape="1">
          <a:blip r:embed="rId3">
            <a:extLst>
              <a:ext uri="{28A0092B-C50C-407E-A947-70E740481C1C}">
                <a14:useLocalDpi xmlns:a14="http://schemas.microsoft.com/office/drawing/2010/main" val="0"/>
              </a:ext>
            </a:extLst>
          </a:blip>
          <a:srcRect r="-2" b="11581"/>
          <a:stretch/>
        </p:blipFill>
        <p:spPr>
          <a:xfrm>
            <a:off x="2271619" y="4220208"/>
            <a:ext cx="3824381" cy="2250182"/>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spTree>
    <p:extLst>
      <p:ext uri="{BB962C8B-B14F-4D97-AF65-F5344CB8AC3E}">
        <p14:creationId xmlns:p14="http://schemas.microsoft.com/office/powerpoint/2010/main" val="397934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964" y="2122688"/>
            <a:ext cx="3855029" cy="4735312"/>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sp>
        <p:nvSpPr>
          <p:cNvPr id="2" name="TextBox 1">
            <a:extLst>
              <a:ext uri="{FF2B5EF4-FFF2-40B4-BE49-F238E27FC236}">
                <a16:creationId xmlns:a16="http://schemas.microsoft.com/office/drawing/2014/main" id="{A41FF0C5-F280-8404-A006-3E02391D63BF}"/>
              </a:ext>
            </a:extLst>
          </p:cNvPr>
          <p:cNvSpPr txBox="1"/>
          <p:nvPr/>
        </p:nvSpPr>
        <p:spPr>
          <a:xfrm>
            <a:off x="1771074" y="1394250"/>
            <a:ext cx="3602181" cy="1015663"/>
          </a:xfrm>
          <a:prstGeom prst="rect">
            <a:avLst/>
          </a:prstGeom>
          <a:noFill/>
        </p:spPr>
        <p:txBody>
          <a:bodyPr wrap="square" rtlCol="0">
            <a:spAutoFit/>
          </a:bodyPr>
          <a:lstStyle/>
          <a:p>
            <a:r>
              <a:rPr lang="en-US" sz="6000" dirty="0" err="1">
                <a:solidFill>
                  <a:srgbClr val="0070C0"/>
                </a:solidFill>
                <a:latin typeface="#9Slide03 BoosterNextFYBlack" panose="020B0604020202020204" charset="0"/>
              </a:rPr>
              <a:t>Ôn</a:t>
            </a:r>
            <a:r>
              <a:rPr lang="en-US" sz="6000" dirty="0">
                <a:solidFill>
                  <a:srgbClr val="0070C0"/>
                </a:solidFill>
                <a:latin typeface="#9Slide03 BoosterNextFYBlack" panose="020B0604020202020204" charset="0"/>
              </a:rPr>
              <a:t> </a:t>
            </a:r>
            <a:r>
              <a:rPr lang="en-US" sz="6000" dirty="0" err="1">
                <a:solidFill>
                  <a:srgbClr val="0070C0"/>
                </a:solidFill>
                <a:latin typeface="#9Slide03 BoosterNextFYBlack" panose="020B0604020202020204" charset="0"/>
              </a:rPr>
              <a:t>bài</a:t>
            </a:r>
            <a:r>
              <a:rPr lang="en-US" sz="6000" dirty="0">
                <a:solidFill>
                  <a:srgbClr val="0070C0"/>
                </a:solidFill>
                <a:latin typeface="#9Slide03 BoosterNextFYBlack" panose="020B0604020202020204" charset="0"/>
              </a:rPr>
              <a:t> </a:t>
            </a:r>
            <a:r>
              <a:rPr lang="en-US" sz="6000" dirty="0" err="1">
                <a:solidFill>
                  <a:srgbClr val="0070C0"/>
                </a:solidFill>
                <a:latin typeface="#9Slide03 BoosterNextFYBlack" panose="020B0604020202020204" charset="0"/>
              </a:rPr>
              <a:t>cũ</a:t>
            </a:r>
            <a:endParaRPr lang="en-US" sz="6000" dirty="0">
              <a:solidFill>
                <a:srgbClr val="0070C0"/>
              </a:solidFill>
              <a:latin typeface="#9Slide03 BoosterNextFYBlack" panose="020B0604020202020204" charset="0"/>
            </a:endParaRPr>
          </a:p>
        </p:txBody>
      </p:sp>
      <p:sp>
        <p:nvSpPr>
          <p:cNvPr id="5" name="TextBox 4">
            <a:extLst>
              <a:ext uri="{FF2B5EF4-FFF2-40B4-BE49-F238E27FC236}">
                <a16:creationId xmlns:a16="http://schemas.microsoft.com/office/drawing/2014/main" id="{3ADDBDC3-ED51-0285-374E-9F74157ABC99}"/>
              </a:ext>
            </a:extLst>
          </p:cNvPr>
          <p:cNvSpPr txBox="1"/>
          <p:nvPr/>
        </p:nvSpPr>
        <p:spPr>
          <a:xfrm>
            <a:off x="2659726" y="2367656"/>
            <a:ext cx="9027737" cy="2062103"/>
          </a:xfrm>
          <a:prstGeom prst="rect">
            <a:avLst/>
          </a:prstGeom>
          <a:noFill/>
        </p:spPr>
        <p:txBody>
          <a:bodyPr wrap="square" rtlCol="0">
            <a:spAutoFit/>
          </a:bodyPr>
          <a:lstStyle/>
          <a:p>
            <a:r>
              <a:rPr lang="en-US" sz="3200" dirty="0" err="1">
                <a:solidFill>
                  <a:srgbClr val="7030A0"/>
                </a:solidFill>
                <a:latin typeface="#9Slide03 BoosterNextFYBlack" panose="020B0604020202020204" charset="0"/>
              </a:rPr>
              <a:t>Câu</a:t>
            </a:r>
            <a:r>
              <a:rPr lang="en-US" sz="3200" dirty="0">
                <a:solidFill>
                  <a:srgbClr val="7030A0"/>
                </a:solidFill>
                <a:latin typeface="#9Slide03 BoosterNextFYBlack" panose="020B0604020202020204" charset="0"/>
              </a:rPr>
              <a:t> 1: </a:t>
            </a:r>
            <a:r>
              <a:rPr lang="en-US" sz="3200" dirty="0" err="1">
                <a:solidFill>
                  <a:srgbClr val="7030A0"/>
                </a:solidFill>
                <a:latin typeface="#9Slide03 BoosterNextFYBlack" panose="020B0604020202020204" charset="0"/>
              </a:rPr>
              <a:t>em</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thích</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đoạn</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văn</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nào</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trong</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bài</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đọc</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Tập</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làm</a:t>
            </a:r>
            <a:r>
              <a:rPr lang="en-US" sz="3200" dirty="0">
                <a:solidFill>
                  <a:srgbClr val="7030A0"/>
                </a:solidFill>
                <a:latin typeface="#9Slide03 BoosterNextFYBlack" panose="020B0604020202020204" charset="0"/>
              </a:rPr>
              <a:t> </a:t>
            </a:r>
            <a:r>
              <a:rPr lang="en-US" sz="2800" dirty="0" err="1">
                <a:solidFill>
                  <a:srgbClr val="7030A0"/>
                </a:solidFill>
                <a:latin typeface="#9Slide03 BoosterNextFYBlack" panose="020B0604020202020204" charset="0"/>
              </a:rPr>
              <a:t>văn</a:t>
            </a:r>
            <a:r>
              <a:rPr lang="en-US" sz="3200" dirty="0">
                <a:solidFill>
                  <a:srgbClr val="7030A0"/>
                </a:solidFill>
                <a:latin typeface="#9Slide03 BoosterNextFYBlack" panose="020B0604020202020204" charset="0"/>
              </a:rPr>
              <a:t>.</a:t>
            </a:r>
          </a:p>
          <a:p>
            <a:r>
              <a:rPr lang="en-US" sz="3200" dirty="0" err="1">
                <a:solidFill>
                  <a:srgbClr val="7030A0"/>
                </a:solidFill>
                <a:latin typeface="#9Slide03 BoosterNextFYBlack" panose="020B0604020202020204" charset="0"/>
              </a:rPr>
              <a:t>Hãy</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đọc</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cho</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các</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bạn</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nghe</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và</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nói</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vì</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sao</a:t>
            </a:r>
            <a:r>
              <a:rPr lang="en-US" sz="3200" dirty="0">
                <a:solidFill>
                  <a:srgbClr val="7030A0"/>
                </a:solidFill>
                <a:latin typeface="#9Slide03 BoosterNextFYBlack" panose="020B0604020202020204" charset="0"/>
              </a:rPr>
              <a:t> con </a:t>
            </a:r>
            <a:r>
              <a:rPr lang="en-US" sz="3200" dirty="0" err="1">
                <a:solidFill>
                  <a:srgbClr val="7030A0"/>
                </a:solidFill>
                <a:latin typeface="#9Slide03 BoosterNextFYBlack" panose="020B0604020202020204" charset="0"/>
              </a:rPr>
              <a:t>thích</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đoạn</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đó</a:t>
            </a:r>
            <a:r>
              <a:rPr lang="en-US" sz="3200" dirty="0">
                <a:solidFill>
                  <a:srgbClr val="7030A0"/>
                </a:solidFill>
                <a:latin typeface="#9Slide03 BoosterNextFYBlack" panose="020B0604020202020204" charset="0"/>
              </a:rPr>
              <a:t>? </a:t>
            </a:r>
          </a:p>
        </p:txBody>
      </p:sp>
      <p:sp>
        <p:nvSpPr>
          <p:cNvPr id="7" name="TextBox 6">
            <a:extLst>
              <a:ext uri="{FF2B5EF4-FFF2-40B4-BE49-F238E27FC236}">
                <a16:creationId xmlns:a16="http://schemas.microsoft.com/office/drawing/2014/main" id="{15477CD0-D2E9-013B-CD06-4432E9447D64}"/>
              </a:ext>
            </a:extLst>
          </p:cNvPr>
          <p:cNvSpPr txBox="1"/>
          <p:nvPr/>
        </p:nvSpPr>
        <p:spPr>
          <a:xfrm>
            <a:off x="2910662" y="4490344"/>
            <a:ext cx="8172974" cy="584775"/>
          </a:xfrm>
          <a:prstGeom prst="rect">
            <a:avLst/>
          </a:prstGeom>
          <a:noFill/>
        </p:spPr>
        <p:txBody>
          <a:bodyPr wrap="square">
            <a:spAutoFit/>
          </a:bodyPr>
          <a:lstStyle/>
          <a:p>
            <a:r>
              <a:rPr lang="en-US" sz="3200" dirty="0" err="1">
                <a:solidFill>
                  <a:srgbClr val="7030A0"/>
                </a:solidFill>
                <a:latin typeface="#9Slide03 BoosterNextFYBlack" panose="020B0604020202020204" charset="0"/>
              </a:rPr>
              <a:t>Câu</a:t>
            </a:r>
            <a:r>
              <a:rPr lang="en-US" sz="3200" dirty="0">
                <a:solidFill>
                  <a:srgbClr val="7030A0"/>
                </a:solidFill>
                <a:latin typeface="#9Slide03 BoosterNextFYBlack" panose="020B0604020202020204" charset="0"/>
              </a:rPr>
              <a:t> 2: </a:t>
            </a:r>
            <a:r>
              <a:rPr lang="en-US" sz="3200" dirty="0" err="1">
                <a:solidFill>
                  <a:srgbClr val="7030A0"/>
                </a:solidFill>
                <a:latin typeface="#9Slide03 BoosterNextFYBlack" panose="020B0604020202020204" charset="0"/>
              </a:rPr>
              <a:t>Nêu</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nội</a:t>
            </a:r>
            <a:r>
              <a:rPr lang="en-US" sz="3200" dirty="0">
                <a:solidFill>
                  <a:srgbClr val="7030A0"/>
                </a:solidFill>
                <a:latin typeface="#9Slide03 BoosterNextFYBlack" panose="020B0604020202020204" charset="0"/>
              </a:rPr>
              <a:t> dung </a:t>
            </a:r>
            <a:r>
              <a:rPr lang="en-US" sz="3200" dirty="0" err="1">
                <a:solidFill>
                  <a:srgbClr val="7030A0"/>
                </a:solidFill>
                <a:latin typeface="#9Slide03 BoosterNextFYBlack" panose="020B0604020202020204" charset="0"/>
              </a:rPr>
              <a:t>của</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bài</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Tập</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làm</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văn</a:t>
            </a:r>
            <a:r>
              <a:rPr lang="en-US" sz="3200" dirty="0">
                <a:solidFill>
                  <a:srgbClr val="7030A0"/>
                </a:solidFill>
                <a:latin typeface="#9Slide03 BoosterNextFYBlack" panose="020B0604020202020204" charset="0"/>
              </a:rPr>
              <a:t>.</a:t>
            </a:r>
          </a:p>
        </p:txBody>
      </p:sp>
    </p:spTree>
    <p:extLst>
      <p:ext uri="{BB962C8B-B14F-4D97-AF65-F5344CB8AC3E}">
        <p14:creationId xmlns:p14="http://schemas.microsoft.com/office/powerpoint/2010/main" val="324391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id silhouette. Silhouette of a maid serving tea , #ad, #Silhouette,  #silhouette, #Maid, #tea, #serving #ad | Silhouette, Maid, Couple silhouett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3" b="100000" l="0" r="96333"/>
                    </a14:imgEffect>
                  </a14:imgLayer>
                </a14:imgProps>
              </a:ext>
              <a:ext uri="{28A0092B-C50C-407E-A947-70E740481C1C}">
                <a14:useLocalDpi xmlns:a14="http://schemas.microsoft.com/office/drawing/2010/main" val="0"/>
              </a:ext>
            </a:extLst>
          </a:blip>
          <a:srcRect/>
          <a:stretch>
            <a:fillRect/>
          </a:stretch>
        </p:blipFill>
        <p:spPr bwMode="auto">
          <a:xfrm>
            <a:off x="390776" y="1076960"/>
            <a:ext cx="3596852" cy="5395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99180" y="591162"/>
            <a:ext cx="6419538" cy="2951619"/>
          </a:xfrm>
          <a:prstGeom prst="cloud">
            <a:avLst/>
          </a:prstGeom>
          <a:solidFill>
            <a:srgbClr val="90CCD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3 BoosterNextFYBlack" panose="020B0604020202020204" charset="0"/>
                <a:cs typeface="Calibri" panose="020F0502020204030204" pitchFamily="34" charset="0"/>
              </a:rPr>
              <a:t>Khi </a:t>
            </a:r>
            <a:r>
              <a:rPr kumimoji="0" lang="en-US" sz="2400" b="0" i="0" u="none" strike="noStrike" kern="1200" cap="none" spc="0" normalizeH="0" baseline="0" noProof="0" dirty="0" err="1">
                <a:ln>
                  <a:noFill/>
                </a:ln>
                <a:solidFill>
                  <a:srgbClr val="7030A0"/>
                </a:solidFill>
                <a:effectLst/>
                <a:uLnTx/>
                <a:uFillTx/>
                <a:latin typeface="#9Slide03 BoosterNextFYBlack" panose="020B0604020202020204" charset="0"/>
                <a:cs typeface="Calibri" panose="020F0502020204030204" pitchFamily="34" charset="0"/>
              </a:rPr>
              <a:t>phát</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hiện</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điều</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lạ</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tách</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trà</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trượt</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trong</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đĩa</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nhưng</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khi</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có</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nước</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bỗng</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nhiên</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dừng</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chuyển</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động</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Ma-</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ri</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-a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có</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suy</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nghĩ</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như</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thế</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 </a:t>
            </a:r>
            <a:r>
              <a:rPr kumimoji="0" lang="en-US" sz="2400" b="0" i="0" u="none" strike="noStrike" kern="1200" cap="none" spc="0" normalizeH="0" noProof="0" dirty="0" err="1">
                <a:ln>
                  <a:noFill/>
                </a:ln>
                <a:solidFill>
                  <a:srgbClr val="7030A0"/>
                </a:solidFill>
                <a:effectLst/>
                <a:uLnTx/>
                <a:uFillTx/>
                <a:latin typeface="#9Slide03 BoosterNextFYBlack" panose="020B0604020202020204" charset="0"/>
                <a:cs typeface="Calibri" panose="020F0502020204030204" pitchFamily="34" charset="0"/>
              </a:rPr>
              <a:t>nào</a:t>
            </a:r>
            <a:r>
              <a:rPr kumimoji="0" lang="en-US" sz="2400" b="0" i="0" u="none" strike="noStrike" kern="1200" cap="none" spc="0" normalizeH="0" noProof="0" dirty="0">
                <a:ln>
                  <a:noFill/>
                </a:ln>
                <a:solidFill>
                  <a:srgbClr val="7030A0"/>
                </a:solidFill>
                <a:effectLst/>
                <a:uLnTx/>
                <a:uFillTx/>
                <a:latin typeface="#9Slide03 BoosterNextFYBlack" panose="020B0604020202020204" charset="0"/>
                <a:cs typeface="Calibri" panose="020F0502020204030204" pitchFamily="34" charset="0"/>
              </a:rPr>
              <a:t>?</a:t>
            </a:r>
            <a:endParaRPr kumimoji="0" lang="en-US" sz="2400" b="0" i="0" u="none" strike="noStrike" kern="1200" cap="none" spc="0" normalizeH="0" baseline="0" noProof="0" dirty="0">
              <a:ln>
                <a:noFill/>
              </a:ln>
              <a:solidFill>
                <a:srgbClr val="7030A0"/>
              </a:solidFill>
              <a:effectLst/>
              <a:uLnTx/>
              <a:uFillTx/>
              <a:latin typeface="#9Slide03 BoosterNextFYBlack" panose="020B0604020202020204" charset="0"/>
              <a:cs typeface="Calibri" panose="020F0502020204030204" pitchFamily="34" charset="0"/>
            </a:endParaRPr>
          </a:p>
        </p:txBody>
      </p:sp>
      <p:pic>
        <p:nvPicPr>
          <p:cNvPr id="4" name="图片 10">
            <a:extLst>
              <a:ext uri="{FF2B5EF4-FFF2-40B4-BE49-F238E27FC236}">
                <a16:creationId xmlns:a16="http://schemas.microsoft.com/office/drawing/2014/main" id="{F976C440-8570-9E43-A079-DA0CC9A197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7572" y="2140277"/>
            <a:ext cx="4262293" cy="4262293"/>
          </a:xfrm>
          <a:prstGeom prst="rect">
            <a:avLst/>
          </a:prstGeom>
        </p:spPr>
      </p:pic>
      <p:sp>
        <p:nvSpPr>
          <p:cNvPr id="5" name="圆角矩形 29">
            <a:extLst>
              <a:ext uri="{FF2B5EF4-FFF2-40B4-BE49-F238E27FC236}">
                <a16:creationId xmlns:a16="http://schemas.microsoft.com/office/drawing/2014/main" id="{FC2EFFDE-46BF-B347-B99D-361A3037FDCF}"/>
              </a:ext>
            </a:extLst>
          </p:cNvPr>
          <p:cNvSpPr/>
          <p:nvPr/>
        </p:nvSpPr>
        <p:spPr>
          <a:xfrm>
            <a:off x="2815189" y="3890173"/>
            <a:ext cx="6561622"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Ma-</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ri</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-a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suy</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nghĩ</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mãi</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không</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hiểu</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và</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rồi</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lặng</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lẽ</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rời</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khỏi</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phòng</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r>
              <a:rPr kumimoji="0" lang="en-US" altLang="zh-CN" sz="2800" b="1" i="0" u="none" strike="noStrike" kern="1200" cap="none" spc="0" normalizeH="0" noProof="0" dirty="0" err="1">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khách</a:t>
            </a:r>
            <a:r>
              <a:rPr kumimoji="0" lang="en-US" altLang="zh-CN" sz="2800" b="1" i="0" u="none" strike="noStrike" kern="1200" cap="none" spc="0" normalizeH="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rPr>
              <a:t>. </a:t>
            </a:r>
            <a:endParaRPr kumimoji="0" lang="zh-CN" altLang="en-US" sz="2800" b="1" i="0" u="none" strike="noStrike" kern="1200" cap="none" spc="0" normalizeH="0" baseline="0" noProof="0" dirty="0">
              <a:ln>
                <a:noFill/>
              </a:ln>
              <a:solidFill>
                <a:srgbClr val="FFFF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endParaRPr>
          </a:p>
        </p:txBody>
      </p:sp>
      <p:sp>
        <p:nvSpPr>
          <p:cNvPr id="2" name="圆角矩形 29">
            <a:extLst>
              <a:ext uri="{FF2B5EF4-FFF2-40B4-BE49-F238E27FC236}">
                <a16:creationId xmlns:a16="http://schemas.microsoft.com/office/drawing/2014/main" id="{CDAC7D37-048A-469B-F7A1-7905F8BADFA0}"/>
              </a:ext>
            </a:extLst>
          </p:cNvPr>
          <p:cNvSpPr/>
          <p:nvPr/>
        </p:nvSpPr>
        <p:spPr>
          <a:xfrm>
            <a:off x="4637315" y="5320067"/>
            <a:ext cx="3709868" cy="592914"/>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Ý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của</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đoạn</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1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là</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gì</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srgbClr val="FFC0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endParaRPr>
          </a:p>
        </p:txBody>
      </p:sp>
    </p:spTree>
    <p:extLst>
      <p:ext uri="{BB962C8B-B14F-4D97-AF65-F5344CB8AC3E}">
        <p14:creationId xmlns:p14="http://schemas.microsoft.com/office/powerpoint/2010/main" val="370608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4F4CF8-9A06-C63D-9D76-3D71C7C1DD59}"/>
              </a:ext>
            </a:extLst>
          </p:cNvPr>
          <p:cNvSpPr txBox="1"/>
          <p:nvPr/>
        </p:nvSpPr>
        <p:spPr>
          <a:xfrm>
            <a:off x="333105" y="366795"/>
            <a:ext cx="30011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Đọc</a:t>
            </a:r>
            <a:r>
              <a:rPr kumimoji="0" lang="en-US" sz="28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a:t>
            </a:r>
            <a:r>
              <a:rPr kumimoji="0" lang="en-US" sz="28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lướt</a:t>
            </a:r>
            <a:r>
              <a:rPr kumimoji="0" lang="en-US" sz="28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a:t>
            </a:r>
            <a:r>
              <a:rPr kumimoji="0" lang="en-US" sz="2800" b="0" i="0" u="none" strike="noStrike" kern="1200" cap="none" spc="0" normalizeH="0" baseline="0" noProof="0" dirty="0" err="1">
                <a:ln>
                  <a:noFill/>
                </a:ln>
                <a:solidFill>
                  <a:srgbClr val="002060"/>
                </a:solidFill>
                <a:effectLst/>
                <a:uLnTx/>
                <a:uFillTx/>
                <a:latin typeface="#9Slide03 BoosterNextFYBlack" panose="02000A03000000020004" pitchFamily="2" charset="0"/>
                <a:cs typeface="+mn-cs"/>
              </a:rPr>
              <a:t>đoạn</a:t>
            </a:r>
            <a:r>
              <a:rPr kumimoji="0" lang="en-US" sz="2800" b="0" i="0" u="none" strike="noStrike" kern="1200" cap="none" spc="0" normalizeH="0" baseline="0" noProof="0" dirty="0">
                <a:ln>
                  <a:noFill/>
                </a:ln>
                <a:solidFill>
                  <a:srgbClr val="002060"/>
                </a:solidFill>
                <a:effectLst/>
                <a:uLnTx/>
                <a:uFillTx/>
                <a:latin typeface="#9Slide03 BoosterNextFYBlack" panose="02000A03000000020004" pitchFamily="2" charset="0"/>
                <a:cs typeface="+mn-cs"/>
              </a:rPr>
              <a:t>  2</a:t>
            </a:r>
          </a:p>
        </p:txBody>
      </p:sp>
      <p:sp>
        <p:nvSpPr>
          <p:cNvPr id="4" name="TextBox 3">
            <a:extLst>
              <a:ext uri="{FF2B5EF4-FFF2-40B4-BE49-F238E27FC236}">
                <a16:creationId xmlns:a16="http://schemas.microsoft.com/office/drawing/2014/main" id="{27B52751-588B-0903-99D5-3000E0783A50}"/>
              </a:ext>
            </a:extLst>
          </p:cNvPr>
          <p:cNvSpPr txBox="1"/>
          <p:nvPr/>
        </p:nvSpPr>
        <p:spPr>
          <a:xfrm>
            <a:off x="3886099" y="335017"/>
            <a:ext cx="4225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Nhà</a:t>
            </a:r>
            <a:r>
              <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phát</a:t>
            </a:r>
            <a:r>
              <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minh</a:t>
            </a:r>
            <a:r>
              <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 6 </a:t>
            </a:r>
            <a:r>
              <a:rPr kumimoji="0" lang="en-US" sz="3200" b="0" i="0" u="none" strike="noStrike" kern="1200" cap="none" spc="0" normalizeH="0" baseline="0" noProof="0" dirty="0" err="1">
                <a:ln>
                  <a:noFill/>
                </a:ln>
                <a:solidFill>
                  <a:prstClr val="black"/>
                </a:solidFill>
                <a:effectLst/>
                <a:uLnTx/>
                <a:uFillTx/>
                <a:latin typeface="#9Slide03 BoosterNextFYBlack" panose="02000A03000000020004" pitchFamily="2" charset="0"/>
                <a:cs typeface="+mn-cs"/>
              </a:rPr>
              <a:t>tuổi</a:t>
            </a:r>
            <a:endPar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sp>
        <p:nvSpPr>
          <p:cNvPr id="5" name="TextBox 4">
            <a:extLst>
              <a:ext uri="{FF2B5EF4-FFF2-40B4-BE49-F238E27FC236}">
                <a16:creationId xmlns:a16="http://schemas.microsoft.com/office/drawing/2014/main" id="{B627CFD6-E3FF-66BD-C838-866A020DF5FA}"/>
              </a:ext>
            </a:extLst>
          </p:cNvPr>
          <p:cNvSpPr txBox="1"/>
          <p:nvPr/>
        </p:nvSpPr>
        <p:spPr>
          <a:xfrm>
            <a:off x="695331" y="947555"/>
            <a:ext cx="10607371" cy="24929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bé</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vào</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bếp</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lấy</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đồ</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và</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tự</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mình</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làm</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làm</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lại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thí</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nghiệm</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Cuối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cùng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cũng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hiểu</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a:t>
            </a:r>
            <a:r>
              <a:rPr kumimoji="0" lang="en-US" sz="2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Khi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giữa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và</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đĩa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có</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chút</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nước</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thì</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sẽ</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đứng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yên</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Lúc</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ấy</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Ma-</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chợt</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thấy</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cha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đang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vào</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bếp</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liền</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nói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với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cha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phát</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hiện</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của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mình</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Cha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hết</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sức</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vui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mừng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Ông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nâng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bổng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con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gái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nhỏ</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lên</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vai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thẳng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phòng</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khách</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hân</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hoan</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nói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Đây</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sẽ</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là</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giáo</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sư</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đời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thứ</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bảy</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của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tộc</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tôi</a:t>
            </a:r>
            <a:r>
              <a:rPr kumimoji="0" lang="en-US" sz="26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6D4BA846-257F-CCD6-1614-47F8DA8D8A25}"/>
              </a:ext>
            </a:extLst>
          </p:cNvPr>
          <p:cNvSpPr txBox="1"/>
          <p:nvPr/>
        </p:nvSpPr>
        <p:spPr>
          <a:xfrm>
            <a:off x="1697636" y="3943368"/>
            <a:ext cx="90091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rPr>
              <a:t>Khi</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phát</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hiện</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ra</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điều</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lạ</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Ma-</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ri</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-a </a:t>
            </a:r>
            <a:r>
              <a:rPr kumimoji="0" lang="en-US" sz="3600" b="0" i="0" u="none" strike="noStrike" kern="1200" cap="none" spc="0" normalizeH="0" noProof="0" dirty="0" err="1">
                <a:ln>
                  <a:noFill/>
                </a:ln>
                <a:solidFill>
                  <a:srgbClr val="002060"/>
                </a:solidFill>
                <a:effectLst/>
                <a:uLnTx/>
                <a:uFillTx/>
                <a:latin typeface="#9Slide03 BoosterNextFYBlack" panose="02000A03000000020004" pitchFamily="2" charset="0"/>
              </a:rPr>
              <a:t>làm</a:t>
            </a:r>
            <a:r>
              <a:rPr kumimoji="0" lang="en-US" sz="3600" b="0" i="0" u="none" strike="noStrike" kern="1200" cap="none" spc="0" normalizeH="0" noProof="0" dirty="0">
                <a:ln>
                  <a:noFill/>
                </a:ln>
                <a:solidFill>
                  <a:srgbClr val="002060"/>
                </a:solidFill>
                <a:effectLst/>
                <a:uLnTx/>
                <a:uFillTx/>
                <a:latin typeface="#9Slide03 BoosterNextFYBlack" panose="02000A03000000020004" pitchFamily="2" charset="0"/>
              </a:rPr>
              <a:t> </a:t>
            </a:r>
            <a:r>
              <a:rPr lang="en-US" sz="3600" dirty="0" err="1">
                <a:solidFill>
                  <a:srgbClr val="002060"/>
                </a:solidFill>
                <a:latin typeface="#9Slide03 BoosterNextFYBlack" panose="02000A03000000020004" pitchFamily="2" charset="0"/>
              </a:rPr>
              <a:t>gì</a:t>
            </a:r>
            <a:r>
              <a:rPr lang="en-US" sz="3600" dirty="0">
                <a:solidFill>
                  <a:srgbClr val="002060"/>
                </a:solidFill>
                <a:latin typeface="#9Slide03 BoosterNextFYBlack" panose="02000A03000000020004" pitchFamily="2" charset="0"/>
              </a:rPr>
              <a:t>?</a:t>
            </a:r>
            <a:endParaRPr kumimoji="0" lang="en-US" sz="3600" b="0" i="0" u="none" strike="noStrike" kern="1200" cap="none" spc="0" normalizeH="0" baseline="0" noProof="0" dirty="0">
              <a:ln>
                <a:noFill/>
              </a:ln>
              <a:solidFill>
                <a:srgbClr val="002060"/>
              </a:solidFill>
              <a:effectLst/>
              <a:uLnTx/>
              <a:uFillTx/>
              <a:latin typeface="#9Slide03 BoosterNextFYBlack" panose="02000A03000000020004" pitchFamily="2" charset="0"/>
            </a:endParaRPr>
          </a:p>
        </p:txBody>
      </p:sp>
    </p:spTree>
    <p:extLst>
      <p:ext uri="{BB962C8B-B14F-4D97-AF65-F5344CB8AC3E}">
        <p14:creationId xmlns:p14="http://schemas.microsoft.com/office/powerpoint/2010/main" val="41706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22" name="sketch line">
            <a:extLst>
              <a:ext uri="{FF2B5EF4-FFF2-40B4-BE49-F238E27FC236}">
                <a16:creationId xmlns:a16="http://schemas.microsoft.com/office/drawing/2014/main" id="{D7F2FAFA-4D50-41E7-9480-5BABA64E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3870524"/>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2" name="TextBox 1">
            <a:extLst>
              <a:ext uri="{FF2B5EF4-FFF2-40B4-BE49-F238E27FC236}">
                <a16:creationId xmlns:a16="http://schemas.microsoft.com/office/drawing/2014/main" id="{419EB858-4B69-2C01-7748-9D466F60B486}"/>
              </a:ext>
            </a:extLst>
          </p:cNvPr>
          <p:cNvSpPr txBox="1"/>
          <p:nvPr/>
        </p:nvSpPr>
        <p:spPr>
          <a:xfrm>
            <a:off x="386608" y="501467"/>
            <a:ext cx="9828810" cy="1384995"/>
          </a:xfrm>
          <a:prstGeom prst="rect">
            <a:avLst/>
          </a:prstGeom>
          <a:noFill/>
        </p:spPr>
        <p:txBody>
          <a:bodyPr wrap="square" rtlCol="0">
            <a:spAutoFit/>
          </a:bodyPr>
          <a:lstStyle/>
          <a:p>
            <a:pPr algn="just"/>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Thí</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nghiệm</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tạo</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ra</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một</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hiện</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tượng</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một</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sự</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biến</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đổi</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nào</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đó</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trong</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điều</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kiện</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xác</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định</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để</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nghiên</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cứu</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kiểm</a:t>
            </a:r>
            <a:r>
              <a:rPr lang="en-US" sz="2800" dirty="0">
                <a:solidFill>
                  <a:srgbClr val="28848C"/>
                </a:solidFill>
                <a:latin typeface="#9Slide03 BoosterNextFYBlack" panose="020B0604020202020204" charset="0"/>
                <a:cs typeface="Calibri" panose="020F0502020204030204" pitchFamily="34" charset="0"/>
              </a:rPr>
              <a:t> </a:t>
            </a:r>
            <a:r>
              <a:rPr lang="en-US" sz="2800" dirty="0" err="1">
                <a:solidFill>
                  <a:srgbClr val="28848C"/>
                </a:solidFill>
                <a:latin typeface="#9Slide03 BoosterNextFYBlack" panose="020B0604020202020204" charset="0"/>
                <a:cs typeface="Calibri" panose="020F0502020204030204" pitchFamily="34" charset="0"/>
              </a:rPr>
              <a:t>tra</a:t>
            </a:r>
            <a:r>
              <a:rPr lang="en-US" sz="2800" dirty="0">
                <a:solidFill>
                  <a:srgbClr val="28848C"/>
                </a:solidFill>
                <a:latin typeface="#9Slide03 BoosterNextFYBlack" panose="020B0604020202020204" charset="0"/>
                <a:cs typeface="Calibri" panose="020F0502020204030204" pitchFamily="34" charset="0"/>
              </a:rPr>
              <a:t> hay </a:t>
            </a:r>
            <a:r>
              <a:rPr lang="en-US" sz="2800" dirty="0" err="1">
                <a:solidFill>
                  <a:srgbClr val="28848C"/>
                </a:solidFill>
                <a:latin typeface="#9Slide03 BoosterNextFYBlack" panose="020B0604020202020204" charset="0"/>
                <a:cs typeface="Calibri" panose="020F0502020204030204" pitchFamily="34" charset="0"/>
              </a:rPr>
              <a:t>chứng</a:t>
            </a:r>
            <a:r>
              <a:rPr lang="en-US" sz="2800" dirty="0">
                <a:solidFill>
                  <a:srgbClr val="28848C"/>
                </a:solidFill>
                <a:latin typeface="#9Slide03 BoosterNextFYBlack" panose="020B0604020202020204" charset="0"/>
                <a:cs typeface="Calibri" panose="020F0502020204030204" pitchFamily="34" charset="0"/>
              </a:rPr>
              <a:t> minh. </a:t>
            </a:r>
          </a:p>
        </p:txBody>
      </p:sp>
      <p:pic>
        <p:nvPicPr>
          <p:cNvPr id="5" name="Picture 4" descr="Two girls sitting at a table&#10;&#10;Description automatically generated">
            <a:extLst>
              <a:ext uri="{FF2B5EF4-FFF2-40B4-BE49-F238E27FC236}">
                <a16:creationId xmlns:a16="http://schemas.microsoft.com/office/drawing/2014/main" id="{EA51C965-EE70-57AB-19F5-E02E857CFB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17" t="3210" r="6465" b="8102"/>
          <a:stretch/>
        </p:blipFill>
        <p:spPr>
          <a:xfrm>
            <a:off x="556490" y="2225963"/>
            <a:ext cx="4939146" cy="3715644"/>
          </a:xfrm>
          <a:prstGeom prst="rect">
            <a:avLst/>
          </a:prstGeom>
        </p:spPr>
      </p:pic>
      <p:pic>
        <p:nvPicPr>
          <p:cNvPr id="7" name="Picture 6" descr="A group of children studying at a table&#10;&#10;Description automatically generated">
            <a:extLst>
              <a:ext uri="{FF2B5EF4-FFF2-40B4-BE49-F238E27FC236}">
                <a16:creationId xmlns:a16="http://schemas.microsoft.com/office/drawing/2014/main" id="{EA93CE5A-291D-6B2F-0AD9-A98071B44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098" y="3308927"/>
            <a:ext cx="4800600" cy="3190875"/>
          </a:xfrm>
          <a:prstGeom prst="rect">
            <a:avLst/>
          </a:prstGeom>
        </p:spPr>
      </p:pic>
      <p:sp>
        <p:nvSpPr>
          <p:cNvPr id="8" name="TextBox 7">
            <a:extLst>
              <a:ext uri="{FF2B5EF4-FFF2-40B4-BE49-F238E27FC236}">
                <a16:creationId xmlns:a16="http://schemas.microsoft.com/office/drawing/2014/main" id="{EAD33926-AD33-071F-8FCD-228AA973BC22}"/>
              </a:ext>
            </a:extLst>
          </p:cNvPr>
          <p:cNvSpPr txBox="1"/>
          <p:nvPr/>
        </p:nvSpPr>
        <p:spPr>
          <a:xfrm>
            <a:off x="6999272" y="2785707"/>
            <a:ext cx="2994473" cy="523220"/>
          </a:xfrm>
          <a:prstGeom prst="rect">
            <a:avLst/>
          </a:prstGeom>
          <a:noFill/>
        </p:spPr>
        <p:txBody>
          <a:bodyPr wrap="square" rtlCol="0">
            <a:spAutoFit/>
          </a:bodyPr>
          <a:lstStyle/>
          <a:p>
            <a:pPr algn="just"/>
            <a:r>
              <a:rPr lang="en-US" sz="2800" dirty="0" err="1">
                <a:solidFill>
                  <a:schemeClr val="accent5">
                    <a:lumMod val="75000"/>
                  </a:schemeClr>
                </a:solidFill>
                <a:latin typeface="#9Slide03 BoosterNextFYBlack" panose="020B0604020202020204" charset="0"/>
                <a:cs typeface="Calibri" panose="020F0502020204030204" pitchFamily="34" charset="0"/>
              </a:rPr>
              <a:t>Tiết</a:t>
            </a:r>
            <a:r>
              <a:rPr lang="en-US" sz="2800" dirty="0">
                <a:solidFill>
                  <a:schemeClr val="accent5">
                    <a:lumMod val="75000"/>
                  </a:schemeClr>
                </a:solidFill>
                <a:latin typeface="#9Slide03 BoosterNextFYBlack" panose="020B0604020202020204" charset="0"/>
                <a:cs typeface="Calibri" panose="020F0502020204030204" pitchFamily="34" charset="0"/>
              </a:rPr>
              <a:t> Khoa </a:t>
            </a:r>
            <a:r>
              <a:rPr lang="en-US" sz="2800" dirty="0" err="1">
                <a:solidFill>
                  <a:schemeClr val="accent5">
                    <a:lumMod val="75000"/>
                  </a:schemeClr>
                </a:solidFill>
                <a:latin typeface="#9Slide03 BoosterNextFYBlack" panose="020B0604020202020204" charset="0"/>
                <a:cs typeface="Calibri" panose="020F0502020204030204" pitchFamily="34" charset="0"/>
              </a:rPr>
              <a:t>học</a:t>
            </a:r>
            <a:endParaRPr lang="en-US" sz="2800" dirty="0">
              <a:solidFill>
                <a:schemeClr val="accent5">
                  <a:lumMod val="75000"/>
                </a:schemeClr>
              </a:solidFill>
              <a:latin typeface="#9Slide03 BoosterNextFYBlack" panose="020B0604020202020204" charset="0"/>
              <a:cs typeface="Calibri" panose="020F0502020204030204" pitchFamily="34" charset="0"/>
            </a:endParaRPr>
          </a:p>
        </p:txBody>
      </p:sp>
      <p:sp>
        <p:nvSpPr>
          <p:cNvPr id="9" name="TextBox 8">
            <a:extLst>
              <a:ext uri="{FF2B5EF4-FFF2-40B4-BE49-F238E27FC236}">
                <a16:creationId xmlns:a16="http://schemas.microsoft.com/office/drawing/2014/main" id="{CD407439-6CAD-95E0-5F6C-99DE368A4458}"/>
              </a:ext>
            </a:extLst>
          </p:cNvPr>
          <p:cNvSpPr txBox="1"/>
          <p:nvPr/>
        </p:nvSpPr>
        <p:spPr>
          <a:xfrm>
            <a:off x="1849054" y="5931999"/>
            <a:ext cx="2994473" cy="523220"/>
          </a:xfrm>
          <a:prstGeom prst="rect">
            <a:avLst/>
          </a:prstGeom>
          <a:noFill/>
        </p:spPr>
        <p:txBody>
          <a:bodyPr wrap="square" rtlCol="0">
            <a:spAutoFit/>
          </a:bodyPr>
          <a:lstStyle/>
          <a:p>
            <a:pPr algn="just"/>
            <a:r>
              <a:rPr lang="en-US" sz="2800" dirty="0" err="1">
                <a:solidFill>
                  <a:schemeClr val="accent5">
                    <a:lumMod val="75000"/>
                  </a:schemeClr>
                </a:solidFill>
                <a:latin typeface="#9Slide03 BoosterNextFYBlack" panose="020B0604020202020204" charset="0"/>
                <a:cs typeface="Calibri" panose="020F0502020204030204" pitchFamily="34" charset="0"/>
              </a:rPr>
              <a:t>Tiết</a:t>
            </a:r>
            <a:r>
              <a:rPr lang="en-US" sz="2800" dirty="0">
                <a:solidFill>
                  <a:schemeClr val="accent5">
                    <a:lumMod val="75000"/>
                  </a:schemeClr>
                </a:solidFill>
                <a:latin typeface="#9Slide03 BoosterNextFYBlack" panose="020B0604020202020204" charset="0"/>
                <a:cs typeface="Calibri" panose="020F0502020204030204" pitchFamily="34" charset="0"/>
              </a:rPr>
              <a:t> </a:t>
            </a:r>
            <a:r>
              <a:rPr lang="en-US" sz="2800" dirty="0" err="1">
                <a:solidFill>
                  <a:schemeClr val="accent5">
                    <a:lumMod val="75000"/>
                  </a:schemeClr>
                </a:solidFill>
                <a:latin typeface="#9Slide03 BoosterNextFYBlack" panose="020B0604020202020204" charset="0"/>
                <a:cs typeface="Calibri" panose="020F0502020204030204" pitchFamily="34" charset="0"/>
              </a:rPr>
              <a:t>học</a:t>
            </a:r>
            <a:r>
              <a:rPr lang="en-US" sz="2800" dirty="0">
                <a:solidFill>
                  <a:schemeClr val="accent5">
                    <a:lumMod val="75000"/>
                  </a:schemeClr>
                </a:solidFill>
                <a:latin typeface="#9Slide03 BoosterNextFYBlack" panose="020B0604020202020204" charset="0"/>
                <a:cs typeface="Calibri" panose="020F0502020204030204" pitchFamily="34" charset="0"/>
              </a:rPr>
              <a:t> Stem</a:t>
            </a:r>
          </a:p>
        </p:txBody>
      </p:sp>
    </p:spTree>
    <p:extLst>
      <p:ext uri="{BB962C8B-B14F-4D97-AF65-F5344CB8AC3E}">
        <p14:creationId xmlns:p14="http://schemas.microsoft.com/office/powerpoint/2010/main" val="63635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a:xfrm>
            <a:off x="671804" y="623548"/>
            <a:ext cx="10692882" cy="1055963"/>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2.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Tìm</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trong</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bài</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đọc</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các</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thông</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tin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về</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việc</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làm</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thí</a:t>
            </a:r>
            <a:r>
              <a:rPr lang="en-US" altLang="zh-CN" sz="3200" b="1" dirty="0">
                <a:solidFill>
                  <a:srgbClr val="FFFF00"/>
                </a:solidFill>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nghiệm</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của</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Ma-</a:t>
            </a: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ri</a:t>
            </a: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a:t>
            </a:r>
            <a:endParaRPr kumimoji="0" lang="zh-CN" altLang="en-US"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sp>
        <p:nvSpPr>
          <p:cNvPr id="5" name="文本框 15">
            <a:extLst>
              <a:ext uri="{FF2B5EF4-FFF2-40B4-BE49-F238E27FC236}">
                <a16:creationId xmlns:a16="http://schemas.microsoft.com/office/drawing/2014/main" id="{32E195E9-75CE-42AD-8921-79812068DE34}"/>
              </a:ext>
            </a:extLst>
          </p:cNvPr>
          <p:cNvSpPr txBox="1"/>
          <p:nvPr/>
        </p:nvSpPr>
        <p:spPr>
          <a:xfrm>
            <a:off x="1032094" y="1883042"/>
            <a:ext cx="2702297" cy="1293971"/>
          </a:xfrm>
          <a:custGeom>
            <a:avLst/>
            <a:gdLst>
              <a:gd name="connsiteX0" fmla="*/ 0 w 2702297"/>
              <a:gd name="connsiteY0" fmla="*/ 215666 h 1293971"/>
              <a:gd name="connsiteX1" fmla="*/ 215666 w 2702297"/>
              <a:gd name="connsiteY1" fmla="*/ 0 h 1293971"/>
              <a:gd name="connsiteX2" fmla="*/ 715278 w 2702297"/>
              <a:gd name="connsiteY2" fmla="*/ 0 h 1293971"/>
              <a:gd name="connsiteX3" fmla="*/ 1283020 w 2702297"/>
              <a:gd name="connsiteY3" fmla="*/ 0 h 1293971"/>
              <a:gd name="connsiteX4" fmla="*/ 1782632 w 2702297"/>
              <a:gd name="connsiteY4" fmla="*/ 0 h 1293971"/>
              <a:gd name="connsiteX5" fmla="*/ 2486631 w 2702297"/>
              <a:gd name="connsiteY5" fmla="*/ 0 h 1293971"/>
              <a:gd name="connsiteX6" fmla="*/ 2702297 w 2702297"/>
              <a:gd name="connsiteY6" fmla="*/ 215666 h 1293971"/>
              <a:gd name="connsiteX7" fmla="*/ 2702297 w 2702297"/>
              <a:gd name="connsiteY7" fmla="*/ 629733 h 1293971"/>
              <a:gd name="connsiteX8" fmla="*/ 2702297 w 2702297"/>
              <a:gd name="connsiteY8" fmla="*/ 1078305 h 1293971"/>
              <a:gd name="connsiteX9" fmla="*/ 2486631 w 2702297"/>
              <a:gd name="connsiteY9" fmla="*/ 1293971 h 1293971"/>
              <a:gd name="connsiteX10" fmla="*/ 1896180 w 2702297"/>
              <a:gd name="connsiteY10" fmla="*/ 1293971 h 1293971"/>
              <a:gd name="connsiteX11" fmla="*/ 1328439 w 2702297"/>
              <a:gd name="connsiteY11" fmla="*/ 1293971 h 1293971"/>
              <a:gd name="connsiteX12" fmla="*/ 715278 w 2702297"/>
              <a:gd name="connsiteY12" fmla="*/ 1293971 h 1293971"/>
              <a:gd name="connsiteX13" fmla="*/ 215666 w 2702297"/>
              <a:gd name="connsiteY13" fmla="*/ 1293971 h 1293971"/>
              <a:gd name="connsiteX14" fmla="*/ 0 w 2702297"/>
              <a:gd name="connsiteY14" fmla="*/ 1078305 h 1293971"/>
              <a:gd name="connsiteX15" fmla="*/ 0 w 2702297"/>
              <a:gd name="connsiteY15" fmla="*/ 638359 h 1293971"/>
              <a:gd name="connsiteX16" fmla="*/ 0 w 2702297"/>
              <a:gd name="connsiteY16"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2297" h="1293971" fill="none" extrusionOk="0">
                <a:moveTo>
                  <a:pt x="0" y="215666"/>
                </a:moveTo>
                <a:cubicBezTo>
                  <a:pt x="6811" y="83878"/>
                  <a:pt x="87568" y="-23189"/>
                  <a:pt x="215666" y="0"/>
                </a:cubicBezTo>
                <a:cubicBezTo>
                  <a:pt x="435010" y="-12232"/>
                  <a:pt x="541225" y="2871"/>
                  <a:pt x="715278" y="0"/>
                </a:cubicBezTo>
                <a:cubicBezTo>
                  <a:pt x="889331" y="-2871"/>
                  <a:pt x="1089399" y="-12301"/>
                  <a:pt x="1283020" y="0"/>
                </a:cubicBezTo>
                <a:cubicBezTo>
                  <a:pt x="1476641" y="12301"/>
                  <a:pt x="1550837" y="6629"/>
                  <a:pt x="1782632" y="0"/>
                </a:cubicBezTo>
                <a:cubicBezTo>
                  <a:pt x="2014427" y="-6629"/>
                  <a:pt x="2138791" y="16662"/>
                  <a:pt x="2486631" y="0"/>
                </a:cubicBezTo>
                <a:cubicBezTo>
                  <a:pt x="2616614" y="2304"/>
                  <a:pt x="2705845" y="83964"/>
                  <a:pt x="2702297" y="215666"/>
                </a:cubicBezTo>
                <a:cubicBezTo>
                  <a:pt x="2715099" y="348279"/>
                  <a:pt x="2709563" y="453406"/>
                  <a:pt x="2702297" y="629733"/>
                </a:cubicBezTo>
                <a:cubicBezTo>
                  <a:pt x="2695031" y="806060"/>
                  <a:pt x="2718297" y="903798"/>
                  <a:pt x="2702297" y="1078305"/>
                </a:cubicBezTo>
                <a:cubicBezTo>
                  <a:pt x="2698247" y="1177872"/>
                  <a:pt x="2606215" y="1287347"/>
                  <a:pt x="2486631" y="1293971"/>
                </a:cubicBezTo>
                <a:cubicBezTo>
                  <a:pt x="2223236" y="1269996"/>
                  <a:pt x="2093362" y="1311067"/>
                  <a:pt x="1896180" y="1293971"/>
                </a:cubicBezTo>
                <a:cubicBezTo>
                  <a:pt x="1698998" y="1276875"/>
                  <a:pt x="1588587" y="1284887"/>
                  <a:pt x="1328439" y="1293971"/>
                </a:cubicBezTo>
                <a:cubicBezTo>
                  <a:pt x="1068291" y="1303055"/>
                  <a:pt x="844413" y="1308080"/>
                  <a:pt x="715278" y="1293971"/>
                </a:cubicBezTo>
                <a:cubicBezTo>
                  <a:pt x="586143" y="1279862"/>
                  <a:pt x="353780" y="1277895"/>
                  <a:pt x="215666" y="1293971"/>
                </a:cubicBezTo>
                <a:cubicBezTo>
                  <a:pt x="82177" y="1311933"/>
                  <a:pt x="3152" y="1199557"/>
                  <a:pt x="0" y="1078305"/>
                </a:cubicBezTo>
                <a:cubicBezTo>
                  <a:pt x="-21232" y="959111"/>
                  <a:pt x="-16169" y="854176"/>
                  <a:pt x="0" y="638359"/>
                </a:cubicBezTo>
                <a:cubicBezTo>
                  <a:pt x="16169" y="422542"/>
                  <a:pt x="12955" y="384656"/>
                  <a:pt x="0" y="215666"/>
                </a:cubicBezTo>
                <a:close/>
              </a:path>
              <a:path w="2702297" h="1293971" stroke="0" extrusionOk="0">
                <a:moveTo>
                  <a:pt x="0" y="215666"/>
                </a:moveTo>
                <a:cubicBezTo>
                  <a:pt x="11584" y="99715"/>
                  <a:pt x="107646" y="23104"/>
                  <a:pt x="215666" y="0"/>
                </a:cubicBezTo>
                <a:cubicBezTo>
                  <a:pt x="503141" y="5648"/>
                  <a:pt x="563404" y="26957"/>
                  <a:pt x="828827" y="0"/>
                </a:cubicBezTo>
                <a:cubicBezTo>
                  <a:pt x="1094250" y="-26957"/>
                  <a:pt x="1163479" y="-8437"/>
                  <a:pt x="1328439" y="0"/>
                </a:cubicBezTo>
                <a:cubicBezTo>
                  <a:pt x="1493399" y="8437"/>
                  <a:pt x="1740270" y="6286"/>
                  <a:pt x="1918890" y="0"/>
                </a:cubicBezTo>
                <a:cubicBezTo>
                  <a:pt x="2097510" y="-6286"/>
                  <a:pt x="2277817" y="-22865"/>
                  <a:pt x="2486631" y="0"/>
                </a:cubicBezTo>
                <a:cubicBezTo>
                  <a:pt x="2592717" y="-2131"/>
                  <a:pt x="2699505" y="85220"/>
                  <a:pt x="2702297" y="215666"/>
                </a:cubicBezTo>
                <a:cubicBezTo>
                  <a:pt x="2707524" y="325963"/>
                  <a:pt x="2696699" y="445578"/>
                  <a:pt x="2702297" y="629733"/>
                </a:cubicBezTo>
                <a:cubicBezTo>
                  <a:pt x="2707895" y="813888"/>
                  <a:pt x="2712937" y="957991"/>
                  <a:pt x="2702297" y="1078305"/>
                </a:cubicBezTo>
                <a:cubicBezTo>
                  <a:pt x="2699175" y="1198572"/>
                  <a:pt x="2606425" y="1312500"/>
                  <a:pt x="2486631" y="1293971"/>
                </a:cubicBezTo>
                <a:cubicBezTo>
                  <a:pt x="2322854" y="1317925"/>
                  <a:pt x="2228118" y="1293694"/>
                  <a:pt x="1987019" y="1293971"/>
                </a:cubicBezTo>
                <a:cubicBezTo>
                  <a:pt x="1745920" y="1294248"/>
                  <a:pt x="1644408" y="1290818"/>
                  <a:pt x="1373858" y="1293971"/>
                </a:cubicBezTo>
                <a:cubicBezTo>
                  <a:pt x="1103308" y="1297124"/>
                  <a:pt x="948221" y="1268774"/>
                  <a:pt x="828827" y="1293971"/>
                </a:cubicBezTo>
                <a:cubicBezTo>
                  <a:pt x="709433" y="1319168"/>
                  <a:pt x="483913" y="1300053"/>
                  <a:pt x="215666" y="1293971"/>
                </a:cubicBezTo>
                <a:cubicBezTo>
                  <a:pt x="97615" y="1288602"/>
                  <a:pt x="-16687" y="1178708"/>
                  <a:pt x="0" y="1078305"/>
                </a:cubicBezTo>
                <a:cubicBezTo>
                  <a:pt x="-6825" y="979503"/>
                  <a:pt x="-2791" y="733829"/>
                  <a:pt x="0" y="629733"/>
                </a:cubicBezTo>
                <a:cubicBezTo>
                  <a:pt x="2791" y="525637"/>
                  <a:pt x="13218" y="410289"/>
                  <a:pt x="0" y="215666"/>
                </a:cubicBezTo>
                <a:close/>
              </a:path>
            </a:pathLst>
          </a:custGeom>
          <a:solidFill>
            <a:schemeClr val="accent2">
              <a:lumMod val="50000"/>
            </a:schemeClr>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Địa</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điểm</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làm</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thí</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nghiệm</a:t>
            </a:r>
            <a:endPar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sp>
        <p:nvSpPr>
          <p:cNvPr id="6" name="文本框 15">
            <a:extLst>
              <a:ext uri="{FF2B5EF4-FFF2-40B4-BE49-F238E27FC236}">
                <a16:creationId xmlns:a16="http://schemas.microsoft.com/office/drawing/2014/main" id="{32E195E9-75CE-42AD-8921-79812068DE34}"/>
              </a:ext>
            </a:extLst>
          </p:cNvPr>
          <p:cNvSpPr txBox="1"/>
          <p:nvPr/>
        </p:nvSpPr>
        <p:spPr>
          <a:xfrm>
            <a:off x="4367862" y="1883042"/>
            <a:ext cx="2702297" cy="1293971"/>
          </a:xfrm>
          <a:custGeom>
            <a:avLst/>
            <a:gdLst>
              <a:gd name="connsiteX0" fmla="*/ 0 w 2702297"/>
              <a:gd name="connsiteY0" fmla="*/ 215666 h 1293971"/>
              <a:gd name="connsiteX1" fmla="*/ 215666 w 2702297"/>
              <a:gd name="connsiteY1" fmla="*/ 0 h 1293971"/>
              <a:gd name="connsiteX2" fmla="*/ 715278 w 2702297"/>
              <a:gd name="connsiteY2" fmla="*/ 0 h 1293971"/>
              <a:gd name="connsiteX3" fmla="*/ 1283020 w 2702297"/>
              <a:gd name="connsiteY3" fmla="*/ 0 h 1293971"/>
              <a:gd name="connsiteX4" fmla="*/ 1782632 w 2702297"/>
              <a:gd name="connsiteY4" fmla="*/ 0 h 1293971"/>
              <a:gd name="connsiteX5" fmla="*/ 2486631 w 2702297"/>
              <a:gd name="connsiteY5" fmla="*/ 0 h 1293971"/>
              <a:gd name="connsiteX6" fmla="*/ 2702297 w 2702297"/>
              <a:gd name="connsiteY6" fmla="*/ 215666 h 1293971"/>
              <a:gd name="connsiteX7" fmla="*/ 2702297 w 2702297"/>
              <a:gd name="connsiteY7" fmla="*/ 629733 h 1293971"/>
              <a:gd name="connsiteX8" fmla="*/ 2702297 w 2702297"/>
              <a:gd name="connsiteY8" fmla="*/ 1078305 h 1293971"/>
              <a:gd name="connsiteX9" fmla="*/ 2486631 w 2702297"/>
              <a:gd name="connsiteY9" fmla="*/ 1293971 h 1293971"/>
              <a:gd name="connsiteX10" fmla="*/ 1896180 w 2702297"/>
              <a:gd name="connsiteY10" fmla="*/ 1293971 h 1293971"/>
              <a:gd name="connsiteX11" fmla="*/ 1328439 w 2702297"/>
              <a:gd name="connsiteY11" fmla="*/ 1293971 h 1293971"/>
              <a:gd name="connsiteX12" fmla="*/ 715278 w 2702297"/>
              <a:gd name="connsiteY12" fmla="*/ 1293971 h 1293971"/>
              <a:gd name="connsiteX13" fmla="*/ 215666 w 2702297"/>
              <a:gd name="connsiteY13" fmla="*/ 1293971 h 1293971"/>
              <a:gd name="connsiteX14" fmla="*/ 0 w 2702297"/>
              <a:gd name="connsiteY14" fmla="*/ 1078305 h 1293971"/>
              <a:gd name="connsiteX15" fmla="*/ 0 w 2702297"/>
              <a:gd name="connsiteY15" fmla="*/ 638359 h 1293971"/>
              <a:gd name="connsiteX16" fmla="*/ 0 w 2702297"/>
              <a:gd name="connsiteY16"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2297" h="1293971" fill="none" extrusionOk="0">
                <a:moveTo>
                  <a:pt x="0" y="215666"/>
                </a:moveTo>
                <a:cubicBezTo>
                  <a:pt x="6811" y="83878"/>
                  <a:pt x="87568" y="-23189"/>
                  <a:pt x="215666" y="0"/>
                </a:cubicBezTo>
                <a:cubicBezTo>
                  <a:pt x="435010" y="-12232"/>
                  <a:pt x="541225" y="2871"/>
                  <a:pt x="715278" y="0"/>
                </a:cubicBezTo>
                <a:cubicBezTo>
                  <a:pt x="889331" y="-2871"/>
                  <a:pt x="1089399" y="-12301"/>
                  <a:pt x="1283020" y="0"/>
                </a:cubicBezTo>
                <a:cubicBezTo>
                  <a:pt x="1476641" y="12301"/>
                  <a:pt x="1550837" y="6629"/>
                  <a:pt x="1782632" y="0"/>
                </a:cubicBezTo>
                <a:cubicBezTo>
                  <a:pt x="2014427" y="-6629"/>
                  <a:pt x="2138791" y="16662"/>
                  <a:pt x="2486631" y="0"/>
                </a:cubicBezTo>
                <a:cubicBezTo>
                  <a:pt x="2616614" y="2304"/>
                  <a:pt x="2705845" y="83964"/>
                  <a:pt x="2702297" y="215666"/>
                </a:cubicBezTo>
                <a:cubicBezTo>
                  <a:pt x="2715099" y="348279"/>
                  <a:pt x="2709563" y="453406"/>
                  <a:pt x="2702297" y="629733"/>
                </a:cubicBezTo>
                <a:cubicBezTo>
                  <a:pt x="2695031" y="806060"/>
                  <a:pt x="2718297" y="903798"/>
                  <a:pt x="2702297" y="1078305"/>
                </a:cubicBezTo>
                <a:cubicBezTo>
                  <a:pt x="2698247" y="1177872"/>
                  <a:pt x="2606215" y="1287347"/>
                  <a:pt x="2486631" y="1293971"/>
                </a:cubicBezTo>
                <a:cubicBezTo>
                  <a:pt x="2223236" y="1269996"/>
                  <a:pt x="2093362" y="1311067"/>
                  <a:pt x="1896180" y="1293971"/>
                </a:cubicBezTo>
                <a:cubicBezTo>
                  <a:pt x="1698998" y="1276875"/>
                  <a:pt x="1588587" y="1284887"/>
                  <a:pt x="1328439" y="1293971"/>
                </a:cubicBezTo>
                <a:cubicBezTo>
                  <a:pt x="1068291" y="1303055"/>
                  <a:pt x="844413" y="1308080"/>
                  <a:pt x="715278" y="1293971"/>
                </a:cubicBezTo>
                <a:cubicBezTo>
                  <a:pt x="586143" y="1279862"/>
                  <a:pt x="353780" y="1277895"/>
                  <a:pt x="215666" y="1293971"/>
                </a:cubicBezTo>
                <a:cubicBezTo>
                  <a:pt x="82177" y="1311933"/>
                  <a:pt x="3152" y="1199557"/>
                  <a:pt x="0" y="1078305"/>
                </a:cubicBezTo>
                <a:cubicBezTo>
                  <a:pt x="-21232" y="959111"/>
                  <a:pt x="-16169" y="854176"/>
                  <a:pt x="0" y="638359"/>
                </a:cubicBezTo>
                <a:cubicBezTo>
                  <a:pt x="16169" y="422542"/>
                  <a:pt x="12955" y="384656"/>
                  <a:pt x="0" y="215666"/>
                </a:cubicBezTo>
                <a:close/>
              </a:path>
              <a:path w="2702297" h="1293971" stroke="0" extrusionOk="0">
                <a:moveTo>
                  <a:pt x="0" y="215666"/>
                </a:moveTo>
                <a:cubicBezTo>
                  <a:pt x="11584" y="99715"/>
                  <a:pt x="107646" y="23104"/>
                  <a:pt x="215666" y="0"/>
                </a:cubicBezTo>
                <a:cubicBezTo>
                  <a:pt x="503141" y="5648"/>
                  <a:pt x="563404" y="26957"/>
                  <a:pt x="828827" y="0"/>
                </a:cubicBezTo>
                <a:cubicBezTo>
                  <a:pt x="1094250" y="-26957"/>
                  <a:pt x="1163479" y="-8437"/>
                  <a:pt x="1328439" y="0"/>
                </a:cubicBezTo>
                <a:cubicBezTo>
                  <a:pt x="1493399" y="8437"/>
                  <a:pt x="1740270" y="6286"/>
                  <a:pt x="1918890" y="0"/>
                </a:cubicBezTo>
                <a:cubicBezTo>
                  <a:pt x="2097510" y="-6286"/>
                  <a:pt x="2277817" y="-22865"/>
                  <a:pt x="2486631" y="0"/>
                </a:cubicBezTo>
                <a:cubicBezTo>
                  <a:pt x="2592717" y="-2131"/>
                  <a:pt x="2699505" y="85220"/>
                  <a:pt x="2702297" y="215666"/>
                </a:cubicBezTo>
                <a:cubicBezTo>
                  <a:pt x="2707524" y="325963"/>
                  <a:pt x="2696699" y="445578"/>
                  <a:pt x="2702297" y="629733"/>
                </a:cubicBezTo>
                <a:cubicBezTo>
                  <a:pt x="2707895" y="813888"/>
                  <a:pt x="2712937" y="957991"/>
                  <a:pt x="2702297" y="1078305"/>
                </a:cubicBezTo>
                <a:cubicBezTo>
                  <a:pt x="2699175" y="1198572"/>
                  <a:pt x="2606425" y="1312500"/>
                  <a:pt x="2486631" y="1293971"/>
                </a:cubicBezTo>
                <a:cubicBezTo>
                  <a:pt x="2322854" y="1317925"/>
                  <a:pt x="2228118" y="1293694"/>
                  <a:pt x="1987019" y="1293971"/>
                </a:cubicBezTo>
                <a:cubicBezTo>
                  <a:pt x="1745920" y="1294248"/>
                  <a:pt x="1644408" y="1290818"/>
                  <a:pt x="1373858" y="1293971"/>
                </a:cubicBezTo>
                <a:cubicBezTo>
                  <a:pt x="1103308" y="1297124"/>
                  <a:pt x="948221" y="1268774"/>
                  <a:pt x="828827" y="1293971"/>
                </a:cubicBezTo>
                <a:cubicBezTo>
                  <a:pt x="709433" y="1319168"/>
                  <a:pt x="483913" y="1300053"/>
                  <a:pt x="215666" y="1293971"/>
                </a:cubicBezTo>
                <a:cubicBezTo>
                  <a:pt x="97615" y="1288602"/>
                  <a:pt x="-16687" y="1178708"/>
                  <a:pt x="0" y="1078305"/>
                </a:cubicBezTo>
                <a:cubicBezTo>
                  <a:pt x="-6825" y="979503"/>
                  <a:pt x="-2791" y="733829"/>
                  <a:pt x="0" y="629733"/>
                </a:cubicBezTo>
                <a:cubicBezTo>
                  <a:pt x="2791" y="525637"/>
                  <a:pt x="13218" y="410289"/>
                  <a:pt x="0" y="215666"/>
                </a:cubicBezTo>
                <a:close/>
              </a:path>
            </a:pathLst>
          </a:custGeom>
          <a:solidFill>
            <a:schemeClr val="accent4">
              <a:lumMod val="50000"/>
            </a:schemeClr>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Dụng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cụ</a:t>
            </a:r>
            <a:endPar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làm</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thí</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nghiệm</a:t>
            </a:r>
            <a:endPar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sp>
        <p:nvSpPr>
          <p:cNvPr id="7" name="文本框 15">
            <a:extLst>
              <a:ext uri="{FF2B5EF4-FFF2-40B4-BE49-F238E27FC236}">
                <a16:creationId xmlns:a16="http://schemas.microsoft.com/office/drawing/2014/main" id="{32E195E9-75CE-42AD-8921-79812068DE34}"/>
              </a:ext>
            </a:extLst>
          </p:cNvPr>
          <p:cNvSpPr txBox="1"/>
          <p:nvPr/>
        </p:nvSpPr>
        <p:spPr>
          <a:xfrm>
            <a:off x="7643512" y="1885466"/>
            <a:ext cx="2702297" cy="1293971"/>
          </a:xfrm>
          <a:custGeom>
            <a:avLst/>
            <a:gdLst>
              <a:gd name="connsiteX0" fmla="*/ 0 w 2702297"/>
              <a:gd name="connsiteY0" fmla="*/ 215666 h 1293971"/>
              <a:gd name="connsiteX1" fmla="*/ 215666 w 2702297"/>
              <a:gd name="connsiteY1" fmla="*/ 0 h 1293971"/>
              <a:gd name="connsiteX2" fmla="*/ 715278 w 2702297"/>
              <a:gd name="connsiteY2" fmla="*/ 0 h 1293971"/>
              <a:gd name="connsiteX3" fmla="*/ 1283020 w 2702297"/>
              <a:gd name="connsiteY3" fmla="*/ 0 h 1293971"/>
              <a:gd name="connsiteX4" fmla="*/ 1782632 w 2702297"/>
              <a:gd name="connsiteY4" fmla="*/ 0 h 1293971"/>
              <a:gd name="connsiteX5" fmla="*/ 2486631 w 2702297"/>
              <a:gd name="connsiteY5" fmla="*/ 0 h 1293971"/>
              <a:gd name="connsiteX6" fmla="*/ 2702297 w 2702297"/>
              <a:gd name="connsiteY6" fmla="*/ 215666 h 1293971"/>
              <a:gd name="connsiteX7" fmla="*/ 2702297 w 2702297"/>
              <a:gd name="connsiteY7" fmla="*/ 629733 h 1293971"/>
              <a:gd name="connsiteX8" fmla="*/ 2702297 w 2702297"/>
              <a:gd name="connsiteY8" fmla="*/ 1078305 h 1293971"/>
              <a:gd name="connsiteX9" fmla="*/ 2486631 w 2702297"/>
              <a:gd name="connsiteY9" fmla="*/ 1293971 h 1293971"/>
              <a:gd name="connsiteX10" fmla="*/ 1896180 w 2702297"/>
              <a:gd name="connsiteY10" fmla="*/ 1293971 h 1293971"/>
              <a:gd name="connsiteX11" fmla="*/ 1328439 w 2702297"/>
              <a:gd name="connsiteY11" fmla="*/ 1293971 h 1293971"/>
              <a:gd name="connsiteX12" fmla="*/ 715278 w 2702297"/>
              <a:gd name="connsiteY12" fmla="*/ 1293971 h 1293971"/>
              <a:gd name="connsiteX13" fmla="*/ 215666 w 2702297"/>
              <a:gd name="connsiteY13" fmla="*/ 1293971 h 1293971"/>
              <a:gd name="connsiteX14" fmla="*/ 0 w 2702297"/>
              <a:gd name="connsiteY14" fmla="*/ 1078305 h 1293971"/>
              <a:gd name="connsiteX15" fmla="*/ 0 w 2702297"/>
              <a:gd name="connsiteY15" fmla="*/ 638359 h 1293971"/>
              <a:gd name="connsiteX16" fmla="*/ 0 w 2702297"/>
              <a:gd name="connsiteY16"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2297" h="1293971" fill="none" extrusionOk="0">
                <a:moveTo>
                  <a:pt x="0" y="215666"/>
                </a:moveTo>
                <a:cubicBezTo>
                  <a:pt x="6811" y="83878"/>
                  <a:pt x="87568" y="-23189"/>
                  <a:pt x="215666" y="0"/>
                </a:cubicBezTo>
                <a:cubicBezTo>
                  <a:pt x="435010" y="-12232"/>
                  <a:pt x="541225" y="2871"/>
                  <a:pt x="715278" y="0"/>
                </a:cubicBezTo>
                <a:cubicBezTo>
                  <a:pt x="889331" y="-2871"/>
                  <a:pt x="1089399" y="-12301"/>
                  <a:pt x="1283020" y="0"/>
                </a:cubicBezTo>
                <a:cubicBezTo>
                  <a:pt x="1476641" y="12301"/>
                  <a:pt x="1550837" y="6629"/>
                  <a:pt x="1782632" y="0"/>
                </a:cubicBezTo>
                <a:cubicBezTo>
                  <a:pt x="2014427" y="-6629"/>
                  <a:pt x="2138791" y="16662"/>
                  <a:pt x="2486631" y="0"/>
                </a:cubicBezTo>
                <a:cubicBezTo>
                  <a:pt x="2616614" y="2304"/>
                  <a:pt x="2705845" y="83964"/>
                  <a:pt x="2702297" y="215666"/>
                </a:cubicBezTo>
                <a:cubicBezTo>
                  <a:pt x="2715099" y="348279"/>
                  <a:pt x="2709563" y="453406"/>
                  <a:pt x="2702297" y="629733"/>
                </a:cubicBezTo>
                <a:cubicBezTo>
                  <a:pt x="2695031" y="806060"/>
                  <a:pt x="2718297" y="903798"/>
                  <a:pt x="2702297" y="1078305"/>
                </a:cubicBezTo>
                <a:cubicBezTo>
                  <a:pt x="2698247" y="1177872"/>
                  <a:pt x="2606215" y="1287347"/>
                  <a:pt x="2486631" y="1293971"/>
                </a:cubicBezTo>
                <a:cubicBezTo>
                  <a:pt x="2223236" y="1269996"/>
                  <a:pt x="2093362" y="1311067"/>
                  <a:pt x="1896180" y="1293971"/>
                </a:cubicBezTo>
                <a:cubicBezTo>
                  <a:pt x="1698998" y="1276875"/>
                  <a:pt x="1588587" y="1284887"/>
                  <a:pt x="1328439" y="1293971"/>
                </a:cubicBezTo>
                <a:cubicBezTo>
                  <a:pt x="1068291" y="1303055"/>
                  <a:pt x="844413" y="1308080"/>
                  <a:pt x="715278" y="1293971"/>
                </a:cubicBezTo>
                <a:cubicBezTo>
                  <a:pt x="586143" y="1279862"/>
                  <a:pt x="353780" y="1277895"/>
                  <a:pt x="215666" y="1293971"/>
                </a:cubicBezTo>
                <a:cubicBezTo>
                  <a:pt x="82177" y="1311933"/>
                  <a:pt x="3152" y="1199557"/>
                  <a:pt x="0" y="1078305"/>
                </a:cubicBezTo>
                <a:cubicBezTo>
                  <a:pt x="-21232" y="959111"/>
                  <a:pt x="-16169" y="854176"/>
                  <a:pt x="0" y="638359"/>
                </a:cubicBezTo>
                <a:cubicBezTo>
                  <a:pt x="16169" y="422542"/>
                  <a:pt x="12955" y="384656"/>
                  <a:pt x="0" y="215666"/>
                </a:cubicBezTo>
                <a:close/>
              </a:path>
              <a:path w="2702297" h="1293971" stroke="0" extrusionOk="0">
                <a:moveTo>
                  <a:pt x="0" y="215666"/>
                </a:moveTo>
                <a:cubicBezTo>
                  <a:pt x="11584" y="99715"/>
                  <a:pt x="107646" y="23104"/>
                  <a:pt x="215666" y="0"/>
                </a:cubicBezTo>
                <a:cubicBezTo>
                  <a:pt x="503141" y="5648"/>
                  <a:pt x="563404" y="26957"/>
                  <a:pt x="828827" y="0"/>
                </a:cubicBezTo>
                <a:cubicBezTo>
                  <a:pt x="1094250" y="-26957"/>
                  <a:pt x="1163479" y="-8437"/>
                  <a:pt x="1328439" y="0"/>
                </a:cubicBezTo>
                <a:cubicBezTo>
                  <a:pt x="1493399" y="8437"/>
                  <a:pt x="1740270" y="6286"/>
                  <a:pt x="1918890" y="0"/>
                </a:cubicBezTo>
                <a:cubicBezTo>
                  <a:pt x="2097510" y="-6286"/>
                  <a:pt x="2277817" y="-22865"/>
                  <a:pt x="2486631" y="0"/>
                </a:cubicBezTo>
                <a:cubicBezTo>
                  <a:pt x="2592717" y="-2131"/>
                  <a:pt x="2699505" y="85220"/>
                  <a:pt x="2702297" y="215666"/>
                </a:cubicBezTo>
                <a:cubicBezTo>
                  <a:pt x="2707524" y="325963"/>
                  <a:pt x="2696699" y="445578"/>
                  <a:pt x="2702297" y="629733"/>
                </a:cubicBezTo>
                <a:cubicBezTo>
                  <a:pt x="2707895" y="813888"/>
                  <a:pt x="2712937" y="957991"/>
                  <a:pt x="2702297" y="1078305"/>
                </a:cubicBezTo>
                <a:cubicBezTo>
                  <a:pt x="2699175" y="1198572"/>
                  <a:pt x="2606425" y="1312500"/>
                  <a:pt x="2486631" y="1293971"/>
                </a:cubicBezTo>
                <a:cubicBezTo>
                  <a:pt x="2322854" y="1317925"/>
                  <a:pt x="2228118" y="1293694"/>
                  <a:pt x="1987019" y="1293971"/>
                </a:cubicBezTo>
                <a:cubicBezTo>
                  <a:pt x="1745920" y="1294248"/>
                  <a:pt x="1644408" y="1290818"/>
                  <a:pt x="1373858" y="1293971"/>
                </a:cubicBezTo>
                <a:cubicBezTo>
                  <a:pt x="1103308" y="1297124"/>
                  <a:pt x="948221" y="1268774"/>
                  <a:pt x="828827" y="1293971"/>
                </a:cubicBezTo>
                <a:cubicBezTo>
                  <a:pt x="709433" y="1319168"/>
                  <a:pt x="483913" y="1300053"/>
                  <a:pt x="215666" y="1293971"/>
                </a:cubicBezTo>
                <a:cubicBezTo>
                  <a:pt x="97615" y="1288602"/>
                  <a:pt x="-16687" y="1178708"/>
                  <a:pt x="0" y="1078305"/>
                </a:cubicBezTo>
                <a:cubicBezTo>
                  <a:pt x="-6825" y="979503"/>
                  <a:pt x="-2791" y="733829"/>
                  <a:pt x="0" y="629733"/>
                </a:cubicBezTo>
                <a:cubicBezTo>
                  <a:pt x="2791" y="525637"/>
                  <a:pt x="13218" y="410289"/>
                  <a:pt x="0" y="215666"/>
                </a:cubicBezTo>
                <a:close/>
              </a:path>
            </a:pathLst>
          </a:custGeom>
          <a:solidFill>
            <a:schemeClr val="accent6">
              <a:lumMod val="50000"/>
            </a:schemeClr>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Mục</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đích</a:t>
            </a:r>
            <a:endPar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làm</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thí</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nghiệm</a:t>
            </a:r>
            <a:endPar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332ABEB4-A0B3-1778-4B75-9AADF8757853}"/>
              </a:ext>
            </a:extLst>
          </p:cNvPr>
          <p:cNvGrpSpPr/>
          <p:nvPr/>
        </p:nvGrpSpPr>
        <p:grpSpPr>
          <a:xfrm>
            <a:off x="3505992" y="3678564"/>
            <a:ext cx="4267543" cy="2929928"/>
            <a:chOff x="7184570" y="4187070"/>
            <a:chExt cx="3969240" cy="2929928"/>
          </a:xfrm>
        </p:grpSpPr>
        <p:pic>
          <p:nvPicPr>
            <p:cNvPr id="3" name="Picture 2">
              <a:extLst>
                <a:ext uri="{FF2B5EF4-FFF2-40B4-BE49-F238E27FC236}">
                  <a16:creationId xmlns:a16="http://schemas.microsoft.com/office/drawing/2014/main" id="{68AA2DBD-2269-AB18-321A-986140839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4570" y="4187070"/>
              <a:ext cx="3969240" cy="2929928"/>
            </a:xfrm>
            <a:prstGeom prst="rect">
              <a:avLst/>
            </a:prstGeom>
          </p:spPr>
        </p:pic>
        <p:sp>
          <p:nvSpPr>
            <p:cNvPr id="15" name="TextBox 14">
              <a:extLst>
                <a:ext uri="{FF2B5EF4-FFF2-40B4-BE49-F238E27FC236}">
                  <a16:creationId xmlns:a16="http://schemas.microsoft.com/office/drawing/2014/main" id="{A135564A-AB38-9F23-A070-81AB9D66705C}"/>
                </a:ext>
              </a:extLst>
            </p:cNvPr>
            <p:cNvSpPr txBox="1"/>
            <p:nvPr/>
          </p:nvSpPr>
          <p:spPr>
            <a:xfrm flipH="1">
              <a:off x="10590551" y="6379419"/>
              <a:ext cx="513184" cy="584775"/>
            </a:xfrm>
            <a:prstGeom prst="rect">
              <a:avLst/>
            </a:prstGeom>
            <a:noFill/>
          </p:spPr>
          <p:txBody>
            <a:bodyPr wrap="square" rtlCol="0">
              <a:spAutoFit/>
            </a:bodyPr>
            <a:lstStyle/>
            <a:p>
              <a:r>
                <a:rPr lang="en-US" sz="3200" dirty="0">
                  <a:solidFill>
                    <a:srgbClr val="00B0F0"/>
                  </a:solidFill>
                  <a:latin typeface=".VnCooper" panose="020B7200000000000000" pitchFamily="34" charset="0"/>
                </a:rPr>
                <a:t>4</a:t>
              </a:r>
            </a:p>
          </p:txBody>
        </p:sp>
      </p:grpSp>
      <p:graphicFrame>
        <p:nvGraphicFramePr>
          <p:cNvPr id="17" name="Table 16">
            <a:extLst>
              <a:ext uri="{FF2B5EF4-FFF2-40B4-BE49-F238E27FC236}">
                <a16:creationId xmlns:a16="http://schemas.microsoft.com/office/drawing/2014/main" id="{3E970DC9-4156-8AD1-BC9C-63BCB57343DE}"/>
              </a:ext>
            </a:extLst>
          </p:cNvPr>
          <p:cNvGraphicFramePr>
            <a:graphicFrameLocks noGrp="1"/>
          </p:cNvGraphicFramePr>
          <p:nvPr>
            <p:extLst>
              <p:ext uri="{D42A27DB-BD31-4B8C-83A1-F6EECF244321}">
                <p14:modId xmlns:p14="http://schemas.microsoft.com/office/powerpoint/2010/main" val="4009980944"/>
              </p:ext>
            </p:extLst>
          </p:nvPr>
        </p:nvGraphicFramePr>
        <p:xfrm>
          <a:off x="4312806" y="2015153"/>
          <a:ext cx="7165910" cy="3942434"/>
        </p:xfrm>
        <a:graphic>
          <a:graphicData uri="http://schemas.openxmlformats.org/drawingml/2006/table">
            <a:tbl>
              <a:tblPr firstRow="1" bandRow="1">
                <a:tableStyleId>{5940675A-B579-460E-94D1-54222C63F5DA}</a:tableStyleId>
              </a:tblPr>
              <a:tblGrid>
                <a:gridCol w="3250738">
                  <a:extLst>
                    <a:ext uri="{9D8B030D-6E8A-4147-A177-3AD203B41FA5}">
                      <a16:colId xmlns:a16="http://schemas.microsoft.com/office/drawing/2014/main" val="4069982495"/>
                    </a:ext>
                  </a:extLst>
                </a:gridCol>
                <a:gridCol w="3915172">
                  <a:extLst>
                    <a:ext uri="{9D8B030D-6E8A-4147-A177-3AD203B41FA5}">
                      <a16:colId xmlns:a16="http://schemas.microsoft.com/office/drawing/2014/main" val="3676210211"/>
                    </a:ext>
                  </a:extLst>
                </a:gridCol>
              </a:tblGrid>
              <a:tr h="979973">
                <a:tc gridSpan="2">
                  <a:txBody>
                    <a:bodyPr/>
                    <a:lstStyle/>
                    <a:p>
                      <a:pPr algn="ctr"/>
                      <a:r>
                        <a:rPr lang="en-US" sz="4400" dirty="0" err="1">
                          <a:solidFill>
                            <a:schemeClr val="accent2">
                              <a:lumMod val="50000"/>
                            </a:schemeClr>
                          </a:solidFill>
                          <a:latin typeface="#9Slide03 BoosterNextFYBlack" panose="020B0604020202020204" charset="0"/>
                        </a:rPr>
                        <a:t>Làm</a:t>
                      </a:r>
                      <a:r>
                        <a:rPr lang="en-US" sz="4400" dirty="0">
                          <a:solidFill>
                            <a:schemeClr val="accent2">
                              <a:lumMod val="50000"/>
                            </a:schemeClr>
                          </a:solidFill>
                          <a:latin typeface="#9Slide03 BoosterNextFYBlack" panose="020B0604020202020204" charset="0"/>
                        </a:rPr>
                        <a:t> </a:t>
                      </a:r>
                      <a:r>
                        <a:rPr lang="en-US" sz="4400" dirty="0" err="1">
                          <a:solidFill>
                            <a:schemeClr val="accent2">
                              <a:lumMod val="50000"/>
                            </a:schemeClr>
                          </a:solidFill>
                          <a:latin typeface="#9Slide03 BoosterNextFYBlack" panose="020B0604020202020204" charset="0"/>
                        </a:rPr>
                        <a:t>thí</a:t>
                      </a:r>
                      <a:r>
                        <a:rPr lang="en-US" sz="4400" dirty="0">
                          <a:solidFill>
                            <a:schemeClr val="accent2">
                              <a:lumMod val="50000"/>
                            </a:schemeClr>
                          </a:solidFill>
                          <a:latin typeface="#9Slide03 BoosterNextFYBlack" panose="020B0604020202020204" charset="0"/>
                        </a:rPr>
                        <a:t> </a:t>
                      </a:r>
                      <a:r>
                        <a:rPr lang="en-US" sz="4400" dirty="0" err="1">
                          <a:solidFill>
                            <a:schemeClr val="accent2">
                              <a:lumMod val="50000"/>
                            </a:schemeClr>
                          </a:solidFill>
                          <a:latin typeface="#9Slide03 BoosterNextFYBlack" panose="020B0604020202020204" charset="0"/>
                        </a:rPr>
                        <a:t>nghiệm</a:t>
                      </a:r>
                      <a:endParaRPr lang="en-US" sz="4400" dirty="0">
                        <a:solidFill>
                          <a:schemeClr val="accent2">
                            <a:lumMod val="50000"/>
                          </a:schemeClr>
                        </a:solidFill>
                        <a:latin typeface="#9Slide03 BoosterNextFYBlack"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val="4102037541"/>
                  </a:ext>
                </a:extLst>
              </a:tr>
              <a:tr h="987487">
                <a:tc>
                  <a:txBody>
                    <a:bodyPr/>
                    <a:lstStyle/>
                    <a:p>
                      <a:pPr algn="l"/>
                      <a:r>
                        <a:rPr lang="en-US" sz="3600" dirty="0" err="1">
                          <a:solidFill>
                            <a:srgbClr val="7030A0"/>
                          </a:solidFill>
                          <a:latin typeface="#9Slide03 BoosterNextFYBlack" panose="020B0604020202020204" charset="0"/>
                        </a:rPr>
                        <a:t>Địa</a:t>
                      </a:r>
                      <a:r>
                        <a:rPr lang="en-US" sz="3600" dirty="0">
                          <a:solidFill>
                            <a:srgbClr val="7030A0"/>
                          </a:solidFill>
                          <a:latin typeface="#9Slide03 BoosterNextFYBlack" panose="020B0604020202020204" charset="0"/>
                        </a:rPr>
                        <a:t> </a:t>
                      </a:r>
                      <a:r>
                        <a:rPr lang="en-US" sz="3600" dirty="0" err="1">
                          <a:solidFill>
                            <a:srgbClr val="7030A0"/>
                          </a:solidFill>
                          <a:latin typeface="#9Slide03 BoosterNextFYBlack" panose="020B0604020202020204" charset="0"/>
                        </a:rPr>
                        <a:t>điểm</a:t>
                      </a:r>
                      <a:r>
                        <a:rPr lang="en-US" sz="3600" dirty="0">
                          <a:solidFill>
                            <a:srgbClr val="7030A0"/>
                          </a:solidFill>
                          <a:latin typeface="#9Slide03 BoosterNextFYBlack" panose="020B060402020202020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endParaRPr lang="en-US" sz="3600" dirty="0">
                        <a:solidFill>
                          <a:schemeClr val="accent2">
                            <a:lumMod val="50000"/>
                          </a:schemeClr>
                        </a:solidFill>
                        <a:latin typeface="#9Slide03 BoosterNextFYBlack"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97347446"/>
                  </a:ext>
                </a:extLst>
              </a:tr>
              <a:tr h="987487">
                <a:tc>
                  <a:txBody>
                    <a:bodyPr/>
                    <a:lstStyle/>
                    <a:p>
                      <a:pPr algn="l"/>
                      <a:r>
                        <a:rPr lang="en-US" sz="3600" dirty="0" err="1">
                          <a:solidFill>
                            <a:srgbClr val="7030A0"/>
                          </a:solidFill>
                          <a:latin typeface="#9Slide03 BoosterNextFYBlack" panose="020B0604020202020204" charset="0"/>
                        </a:rPr>
                        <a:t>Dụng</a:t>
                      </a:r>
                      <a:r>
                        <a:rPr lang="en-US" sz="3600" dirty="0">
                          <a:solidFill>
                            <a:srgbClr val="7030A0"/>
                          </a:solidFill>
                          <a:latin typeface="#9Slide03 BoosterNextFYBlack" panose="020B0604020202020204" charset="0"/>
                        </a:rPr>
                        <a:t> </a:t>
                      </a:r>
                      <a:r>
                        <a:rPr lang="en-US" sz="3600" dirty="0" err="1">
                          <a:solidFill>
                            <a:srgbClr val="7030A0"/>
                          </a:solidFill>
                          <a:latin typeface="#9Slide03 BoosterNextFYBlack" panose="020B0604020202020204" charset="0"/>
                        </a:rPr>
                        <a:t>cụ</a:t>
                      </a:r>
                      <a:endParaRPr lang="en-US" sz="3600" dirty="0">
                        <a:solidFill>
                          <a:srgbClr val="7030A0"/>
                        </a:solidFill>
                        <a:latin typeface="#9Slide03 BoosterNextFYBlack"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endParaRPr lang="en-US" sz="3600" dirty="0">
                        <a:solidFill>
                          <a:schemeClr val="accent2">
                            <a:lumMod val="50000"/>
                          </a:schemeClr>
                        </a:solidFill>
                        <a:latin typeface="#9Slide03 BoosterNextFYBlack"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340276"/>
                  </a:ext>
                </a:extLst>
              </a:tr>
              <a:tr h="987487">
                <a:tc>
                  <a:txBody>
                    <a:bodyPr/>
                    <a:lstStyle/>
                    <a:p>
                      <a:pPr algn="l"/>
                      <a:r>
                        <a:rPr lang="en-US" sz="3600" dirty="0" err="1">
                          <a:solidFill>
                            <a:srgbClr val="7030A0"/>
                          </a:solidFill>
                          <a:latin typeface="#9Slide03 BoosterNextFYBlack" panose="020B0604020202020204" charset="0"/>
                        </a:rPr>
                        <a:t>Mục</a:t>
                      </a:r>
                      <a:r>
                        <a:rPr lang="en-US" sz="3600" dirty="0">
                          <a:solidFill>
                            <a:srgbClr val="7030A0"/>
                          </a:solidFill>
                          <a:latin typeface="#9Slide03 BoosterNextFYBlack" panose="020B0604020202020204" charset="0"/>
                        </a:rPr>
                        <a:t> </a:t>
                      </a:r>
                      <a:r>
                        <a:rPr lang="en-US" sz="3600" dirty="0" err="1">
                          <a:solidFill>
                            <a:srgbClr val="7030A0"/>
                          </a:solidFill>
                          <a:latin typeface="#9Slide03 BoosterNextFYBlack" panose="020B0604020202020204" charset="0"/>
                        </a:rPr>
                        <a:t>đích</a:t>
                      </a:r>
                      <a:endParaRPr lang="en-US" sz="3600" dirty="0">
                        <a:solidFill>
                          <a:srgbClr val="7030A0"/>
                        </a:solidFill>
                        <a:latin typeface="#9Slide03 BoosterNextFYBlack"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endParaRPr lang="en-US" sz="3600" dirty="0">
                        <a:solidFill>
                          <a:schemeClr val="accent2">
                            <a:lumMod val="50000"/>
                          </a:schemeClr>
                        </a:solidFill>
                        <a:latin typeface="#9Slide03 BoosterNextFYBlack"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38253481"/>
                  </a:ext>
                </a:extLst>
              </a:tr>
            </a:tbl>
          </a:graphicData>
        </a:graphic>
      </p:graphicFrame>
      <p:grpSp>
        <p:nvGrpSpPr>
          <p:cNvPr id="25" name="Group 24">
            <a:extLst>
              <a:ext uri="{FF2B5EF4-FFF2-40B4-BE49-F238E27FC236}">
                <a16:creationId xmlns:a16="http://schemas.microsoft.com/office/drawing/2014/main" id="{787378EA-9327-575D-C393-416CD1C19425}"/>
              </a:ext>
            </a:extLst>
          </p:cNvPr>
          <p:cNvGrpSpPr/>
          <p:nvPr/>
        </p:nvGrpSpPr>
        <p:grpSpPr>
          <a:xfrm>
            <a:off x="6383764" y="3021298"/>
            <a:ext cx="1152024" cy="2911945"/>
            <a:chOff x="6383764" y="3021298"/>
            <a:chExt cx="1152024" cy="2911945"/>
          </a:xfrm>
        </p:grpSpPr>
        <p:pic>
          <p:nvPicPr>
            <p:cNvPr id="20" name="Picture 19" descr="A red pin with a city in the background&#10;&#10;Description automatically generated">
              <a:extLst>
                <a:ext uri="{FF2B5EF4-FFF2-40B4-BE49-F238E27FC236}">
                  <a16:creationId xmlns:a16="http://schemas.microsoft.com/office/drawing/2014/main" id="{AE1A499D-C646-6DBE-4071-24877FAB090E}"/>
                </a:ext>
              </a:extLst>
            </p:cNvPr>
            <p:cNvPicPr>
              <a:picLocks noChangeAspect="1"/>
            </p:cNvPicPr>
            <p:nvPr/>
          </p:nvPicPr>
          <p:blipFill rotWithShape="1">
            <a:blip r:embed="rId3">
              <a:extLst>
                <a:ext uri="{28A0092B-C50C-407E-A947-70E740481C1C}">
                  <a14:useLocalDpi xmlns:a14="http://schemas.microsoft.com/office/drawing/2010/main" val="0"/>
                </a:ext>
              </a:extLst>
            </a:blip>
            <a:srcRect l="17211" r="16868"/>
            <a:stretch/>
          </p:blipFill>
          <p:spPr>
            <a:xfrm>
              <a:off x="6510605" y="3021298"/>
              <a:ext cx="743383" cy="986720"/>
            </a:xfrm>
            <a:prstGeom prst="ellipse">
              <a:avLst/>
            </a:prstGeom>
          </p:spPr>
        </p:pic>
        <p:pic>
          <p:nvPicPr>
            <p:cNvPr id="22" name="Picture 21" descr="A group of laboratory glassware&#10;&#10;Description automatically generated">
              <a:extLst>
                <a:ext uri="{FF2B5EF4-FFF2-40B4-BE49-F238E27FC236}">
                  <a16:creationId xmlns:a16="http://schemas.microsoft.com/office/drawing/2014/main" id="{054304B2-360A-98E0-3913-11241DE9B9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35" t="19548" r="15157" b="22855"/>
            <a:stretch/>
          </p:blipFill>
          <p:spPr>
            <a:xfrm>
              <a:off x="6383764" y="4045342"/>
              <a:ext cx="1152024" cy="901458"/>
            </a:xfrm>
            <a:prstGeom prst="rect">
              <a:avLst/>
            </a:prstGeom>
          </p:spPr>
        </p:pic>
        <p:pic>
          <p:nvPicPr>
            <p:cNvPr id="24" name="Picture 23" descr="A red target with a white arrow in the center&#10;&#10;Description automatically generated">
              <a:extLst>
                <a:ext uri="{FF2B5EF4-FFF2-40B4-BE49-F238E27FC236}">
                  <a16:creationId xmlns:a16="http://schemas.microsoft.com/office/drawing/2014/main" id="{FDAAC16D-23EC-05E4-E78C-6BE702AEF1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58" t="11346" r="19014" b="14963"/>
            <a:stretch/>
          </p:blipFill>
          <p:spPr>
            <a:xfrm>
              <a:off x="6492533" y="5031785"/>
              <a:ext cx="934486" cy="901458"/>
            </a:xfrm>
            <a:prstGeom prst="ellipse">
              <a:avLst/>
            </a:prstGeom>
          </p:spPr>
        </p:pic>
      </p:grpSp>
    </p:spTree>
    <p:extLst>
      <p:ext uri="{BB962C8B-B14F-4D97-AF65-F5344CB8AC3E}">
        <p14:creationId xmlns:p14="http://schemas.microsoft.com/office/powerpoint/2010/main" val="1674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1+ppt_h/2"/>
                                          </p:val>
                                        </p:tav>
                                      </p:tavLst>
                                    </p:anim>
                                    <p:set>
                                      <p:cBhvr>
                                        <p:cTn id="16" dur="1" fill="hold">
                                          <p:stCondLst>
                                            <p:cond delay="499"/>
                                          </p:stCondLst>
                                        </p:cTn>
                                        <p:tgtEl>
                                          <p:spTgt spid="7"/>
                                        </p:tgtEl>
                                        <p:attrNameLst>
                                          <p:attrName>style.visibility</p:attrName>
                                        </p:attrNameLst>
                                      </p:cBhvr>
                                      <p:to>
                                        <p:strVal val="hidden"/>
                                      </p:to>
                                    </p:set>
                                  </p:childTnLst>
                                </p:cTn>
                              </p:par>
                              <p:par>
                                <p:cTn id="17" presetID="21" presetClass="entr" presetSubtype="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2)">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5.55112E-17 1.11022E-16 L -0.28346 -0.06528 " pathEditMode="relative" rAng="0" ptsTypes="AA">
                                      <p:cBhvr>
                                        <p:cTn id="23" dur="500" fill="hold"/>
                                        <p:tgtEl>
                                          <p:spTgt spid="16"/>
                                        </p:tgtEl>
                                        <p:attrNameLst>
                                          <p:attrName>ppt_x</p:attrName>
                                          <p:attrName>ppt_y</p:attrName>
                                        </p:attrNameLst>
                                      </p:cBhvr>
                                      <p:rCtr x="-14180" y="-3264"/>
                                    </p:animMotion>
                                  </p:childTnLst>
                                </p:cTn>
                              </p:par>
                              <p:par>
                                <p:cTn id="24" presetID="2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a:xfrm>
            <a:off x="1407259" y="736138"/>
            <a:ext cx="9408787"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3.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trả</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lời</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Ma-</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ri</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tìm</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được</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sau</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khi</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làm</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thí</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nghiệm</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là</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gì</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pic>
        <p:nvPicPr>
          <p:cNvPr id="4" name="Picture 2" descr="Maid silhouette. Silhouette of a maid serving tea , #ad, #Silhouette,  #silhouette, #Maid, #tea, #serving #ad | Silhouette, Maid, Couple silhouett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3" b="100000" l="0" r="96333"/>
                    </a14:imgEffect>
                  </a14:imgLayer>
                </a14:imgProps>
              </a:ext>
              <a:ext uri="{28A0092B-C50C-407E-A947-70E740481C1C}">
                <a14:useLocalDpi xmlns:a14="http://schemas.microsoft.com/office/drawing/2010/main" val="0"/>
              </a:ext>
            </a:extLst>
          </a:blip>
          <a:srcRect/>
          <a:stretch>
            <a:fillRect/>
          </a:stretch>
        </p:blipFill>
        <p:spPr bwMode="auto">
          <a:xfrm>
            <a:off x="390776" y="1076960"/>
            <a:ext cx="3596852" cy="539527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0">
            <a:extLst>
              <a:ext uri="{FF2B5EF4-FFF2-40B4-BE49-F238E27FC236}">
                <a16:creationId xmlns:a16="http://schemas.microsoft.com/office/drawing/2014/main" id="{F976C440-8570-9E43-A079-DA0CC9A197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764" r="24339"/>
          <a:stretch/>
        </p:blipFill>
        <p:spPr>
          <a:xfrm>
            <a:off x="9620382" y="2342209"/>
            <a:ext cx="2116183" cy="4077706"/>
          </a:xfrm>
          <a:prstGeom prst="rect">
            <a:avLst/>
          </a:prstGeom>
        </p:spPr>
      </p:pic>
      <p:sp>
        <p:nvSpPr>
          <p:cNvPr id="6" name="TextBox 5"/>
          <p:cNvSpPr txBox="1"/>
          <p:nvPr/>
        </p:nvSpPr>
        <p:spPr>
          <a:xfrm>
            <a:off x="3708107" y="1900555"/>
            <a:ext cx="6120881" cy="3748088"/>
          </a:xfrm>
          <a:prstGeom prst="cloud">
            <a:avLst/>
          </a:prstGeom>
          <a:solidFill>
            <a:srgbClr val="90CCD3"/>
          </a:solidFill>
        </p:spPr>
        <p:txBody>
          <a:bodyPr wrap="square" lIns="0" tIns="0" rIns="0" bIns="0" rtlCol="0">
            <a:spAutoFit/>
          </a:bodyPr>
          <a:lstStyle/>
          <a:p>
            <a:pPr algn="just"/>
            <a:r>
              <a:rPr lang="en-US" sz="3200" b="1" dirty="0">
                <a:solidFill>
                  <a:srgbClr val="7030A0"/>
                </a:solidFill>
                <a:latin typeface="Calibri" panose="020F0502020204030204" pitchFamily="34" charset="0"/>
                <a:cs typeface="Calibri" panose="020F0502020204030204" pitchFamily="34" charset="0"/>
              </a:rPr>
              <a:t>Sau </a:t>
            </a:r>
            <a:r>
              <a:rPr lang="en-US" sz="3200" b="1" dirty="0" err="1">
                <a:solidFill>
                  <a:srgbClr val="7030A0"/>
                </a:solidFill>
                <a:latin typeface="Calibri" panose="020F0502020204030204" pitchFamily="34" charset="0"/>
                <a:cs typeface="Calibri" panose="020F0502020204030204" pitchFamily="34" charset="0"/>
              </a:rPr>
              <a:t>khi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làm</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thí</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nghiệm</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nhiều</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lần</a:t>
            </a:r>
            <a:r>
              <a:rPr lang="en-US" sz="3200" b="1" dirty="0">
                <a:solidFill>
                  <a:srgbClr val="7030A0"/>
                </a:solidFill>
                <a:latin typeface="Calibri" panose="020F0502020204030204" pitchFamily="34" charset="0"/>
                <a:cs typeface="Calibri" panose="020F0502020204030204" pitchFamily="34" charset="0"/>
              </a:rPr>
              <a:t> Ma-</a:t>
            </a:r>
            <a:r>
              <a:rPr lang="en-US" sz="3200" b="1" dirty="0" err="1">
                <a:solidFill>
                  <a:srgbClr val="7030A0"/>
                </a:solidFill>
                <a:latin typeface="Calibri" panose="020F0502020204030204" pitchFamily="34" charset="0"/>
                <a:cs typeface="Calibri" panose="020F0502020204030204" pitchFamily="34" charset="0"/>
              </a:rPr>
              <a:t>ri</a:t>
            </a:r>
            <a:r>
              <a:rPr lang="en-US" sz="3200" b="1" dirty="0">
                <a:solidFill>
                  <a:srgbClr val="7030A0"/>
                </a:solidFill>
                <a:latin typeface="Calibri" panose="020F0502020204030204" pitchFamily="34" charset="0"/>
                <a:cs typeface="Calibri" panose="020F0502020204030204" pitchFamily="34" charset="0"/>
              </a:rPr>
              <a:t>-a </a:t>
            </a:r>
            <a:r>
              <a:rPr lang="en-US" sz="3200" b="1" dirty="0" err="1">
                <a:solidFill>
                  <a:srgbClr val="7030A0"/>
                </a:solidFill>
                <a:latin typeface="Calibri" panose="020F0502020204030204" pitchFamily="34" charset="0"/>
                <a:cs typeface="Calibri" panose="020F0502020204030204" pitchFamily="34" charset="0"/>
              </a:rPr>
              <a:t>thấy</a:t>
            </a:r>
            <a:r>
              <a:rPr lang="en-US" sz="3200" b="1" dirty="0">
                <a:solidFill>
                  <a:srgbClr val="7030A0"/>
                </a:solidFill>
                <a:latin typeface="Calibri" panose="020F0502020204030204" pitchFamily="34" charset="0"/>
                <a:cs typeface="Calibri" panose="020F0502020204030204" pitchFamily="34" charset="0"/>
              </a:rPr>
              <a:t>: </a:t>
            </a:r>
            <a:r>
              <a:rPr lang="vi-VN" sz="3200" b="1" dirty="0">
                <a:solidFill>
                  <a:srgbClr val="7030A0"/>
                </a:solidFill>
                <a:latin typeface="Calibri" panose="020F0502020204030204" pitchFamily="34" charset="0"/>
                <a:cs typeface="Calibri" panose="020F0502020204030204" pitchFamily="34" charset="0"/>
              </a:rPr>
              <a:t>Khi giữa tách trà và đĩa có một chút nước thì tách trà sẽ đứng yên.</a:t>
            </a:r>
          </a:p>
        </p:txBody>
      </p:sp>
      <p:sp>
        <p:nvSpPr>
          <p:cNvPr id="3" name="圆角矩形 29">
            <a:extLst>
              <a:ext uri="{FF2B5EF4-FFF2-40B4-BE49-F238E27FC236}">
                <a16:creationId xmlns:a16="http://schemas.microsoft.com/office/drawing/2014/main" id="{9A64A6D0-8C75-E2F0-BEF8-F58EC459B36D}"/>
              </a:ext>
            </a:extLst>
          </p:cNvPr>
          <p:cNvSpPr/>
          <p:nvPr/>
        </p:nvSpPr>
        <p:spPr>
          <a:xfrm>
            <a:off x="3914836" y="5730558"/>
            <a:ext cx="5257155" cy="592914"/>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Nội</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dung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của</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đoạn</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2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là</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gì</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srgbClr val="FFC0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endParaRPr>
          </a:p>
        </p:txBody>
      </p:sp>
    </p:spTree>
    <p:extLst>
      <p:ext uri="{BB962C8B-B14F-4D97-AF65-F5344CB8AC3E}">
        <p14:creationId xmlns:p14="http://schemas.microsoft.com/office/powerpoint/2010/main" val="121971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a:xfrm>
            <a:off x="1363716" y="770971"/>
            <a:ext cx="9408787"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4.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nói</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của</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người</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cha: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Đây</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sẽ</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là</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giáo</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sư</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đời</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thứ</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bảy</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của</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gia</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tộc</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tôi</a:t>
            </a:r>
            <a:r>
              <a:rPr kumimoji="0" lang="en-US" altLang="zh-CN" sz="3200" b="1" i="1"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thể</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hiện</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điều</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gì</a:t>
            </a:r>
            <a:r>
              <a:rPr kumimoji="0" lang="en-US" altLang="zh-CN" sz="32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sp>
        <p:nvSpPr>
          <p:cNvPr id="3" name="TextBox 2"/>
          <p:cNvSpPr txBox="1"/>
          <p:nvPr/>
        </p:nvSpPr>
        <p:spPr>
          <a:xfrm>
            <a:off x="2709081" y="2653616"/>
            <a:ext cx="7033752" cy="1754326"/>
          </a:xfrm>
          <a:prstGeom prst="rect">
            <a:avLst/>
          </a:prstGeom>
          <a:noFill/>
        </p:spPr>
        <p:txBody>
          <a:bodyPr wrap="square" rtlCol="0">
            <a:spAutoFit/>
          </a:bodyPr>
          <a:lstStyle/>
          <a:p>
            <a:pPr algn="ctr"/>
            <a:r>
              <a:rPr lang="en-US" sz="3600" dirty="0" err="1">
                <a:solidFill>
                  <a:srgbClr val="B53A51"/>
                </a:solidFill>
                <a:latin typeface="#9Slide03 BoosterNextFYBlack" panose="020B0604020202020204" charset="0"/>
                <a:cs typeface="Calibri" panose="020F0502020204030204" pitchFamily="34" charset="0"/>
              </a:rPr>
              <a:t>Câu</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nói</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của</a:t>
            </a:r>
            <a:r>
              <a:rPr lang="en-US" sz="3600" dirty="0">
                <a:solidFill>
                  <a:srgbClr val="B53A51"/>
                </a:solidFill>
                <a:latin typeface="#9Slide03 BoosterNextFYBlack" panose="020B0604020202020204" charset="0"/>
                <a:cs typeface="Calibri" panose="020F0502020204030204" pitchFamily="34" charset="0"/>
              </a:rPr>
              <a:t> cha </a:t>
            </a:r>
            <a:r>
              <a:rPr lang="en-US" sz="3600" dirty="0" err="1">
                <a:solidFill>
                  <a:srgbClr val="B53A51"/>
                </a:solidFill>
                <a:latin typeface="#9Slide03 BoosterNextFYBlack" panose="020B0604020202020204" charset="0"/>
                <a:cs typeface="Calibri" panose="020F0502020204030204" pitchFamily="34" charset="0"/>
              </a:rPr>
              <a:t>là</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câu</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nói</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đầy</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tự</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hào</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của</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người</a:t>
            </a:r>
            <a:r>
              <a:rPr lang="en-US" sz="3600" dirty="0">
                <a:solidFill>
                  <a:srgbClr val="B53A51"/>
                </a:solidFill>
                <a:latin typeface="#9Slide03 BoosterNextFYBlack" panose="020B0604020202020204" charset="0"/>
                <a:cs typeface="Calibri" panose="020F0502020204030204" pitchFamily="34" charset="0"/>
              </a:rPr>
              <a:t> cha </a:t>
            </a:r>
            <a:r>
              <a:rPr lang="en-US" sz="3600" dirty="0" err="1">
                <a:solidFill>
                  <a:srgbClr val="B53A51"/>
                </a:solidFill>
                <a:latin typeface="#9Slide03 BoosterNextFYBlack" panose="020B0604020202020204" charset="0"/>
                <a:cs typeface="Calibri" panose="020F0502020204030204" pitchFamily="34" charset="0"/>
              </a:rPr>
              <a:t>về</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cô</a:t>
            </a:r>
            <a:r>
              <a:rPr lang="en-US" sz="3600" dirty="0">
                <a:solidFill>
                  <a:srgbClr val="B53A51"/>
                </a:solidFill>
                <a:latin typeface="#9Slide03 BoosterNextFYBlack" panose="020B0604020202020204" charset="0"/>
                <a:cs typeface="Calibri" panose="020F0502020204030204" pitchFamily="34" charset="0"/>
              </a:rPr>
              <a:t> con </a:t>
            </a:r>
            <a:r>
              <a:rPr lang="en-US" sz="3600" dirty="0" err="1">
                <a:solidFill>
                  <a:srgbClr val="B53A51"/>
                </a:solidFill>
                <a:latin typeface="#9Slide03 BoosterNextFYBlack" panose="020B0604020202020204" charset="0"/>
                <a:cs typeface="Calibri" panose="020F0502020204030204" pitchFamily="34" charset="0"/>
              </a:rPr>
              <a:t>gái</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của</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mình</a:t>
            </a:r>
            <a:r>
              <a:rPr lang="en-US" sz="3600" dirty="0">
                <a:solidFill>
                  <a:srgbClr val="B53A51"/>
                </a:solidFill>
                <a:latin typeface="#9Slide03 BoosterNextFYBlack" panose="020B0604020202020204" charset="0"/>
                <a:cs typeface="Calibri" panose="020F0502020204030204" pitchFamily="34" charset="0"/>
              </a:rPr>
              <a:t>.</a:t>
            </a:r>
          </a:p>
        </p:txBody>
      </p:sp>
      <p:pic>
        <p:nvPicPr>
          <p:cNvPr id="5" name="图片 3" descr="52">
            <a:extLst>
              <a:ext uri="{FF2B5EF4-FFF2-40B4-BE49-F238E27FC236}">
                <a16:creationId xmlns:a16="http://schemas.microsoft.com/office/drawing/2014/main" id="{349E9883-3EC8-9568-1D8E-CEB8187C4EA3}"/>
              </a:ext>
            </a:extLst>
          </p:cNvPr>
          <p:cNvPicPr>
            <a:picLocks noChangeAspect="1"/>
          </p:cNvPicPr>
          <p:nvPr/>
        </p:nvPicPr>
        <p:blipFill>
          <a:blip r:embed="rId2"/>
          <a:stretch>
            <a:fillRect/>
          </a:stretch>
        </p:blipFill>
        <p:spPr>
          <a:xfrm>
            <a:off x="8342567" y="4721290"/>
            <a:ext cx="3259840" cy="1735494"/>
          </a:xfrm>
          <a:prstGeom prst="rect">
            <a:avLst/>
          </a:prstGeom>
        </p:spPr>
      </p:pic>
    </p:spTree>
    <p:extLst>
      <p:ext uri="{BB962C8B-B14F-4D97-AF65-F5344CB8AC3E}">
        <p14:creationId xmlns:p14="http://schemas.microsoft.com/office/powerpoint/2010/main" val="312835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a:xfrm>
            <a:off x="1595535" y="1350712"/>
            <a:ext cx="7651102" cy="226956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5.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Nêu</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cảm</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nghĩ</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của</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em</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về</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nhân</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vật</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Ma-</a:t>
            </a:r>
            <a:r>
              <a:rPr kumimoji="0" lang="en-US" altLang="zh-CN" sz="3600" b="1" i="0" u="none" strike="noStrike" kern="1200" cap="none" spc="0" normalizeH="0" noProof="0" dirty="0" err="1">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ri</a:t>
            </a:r>
            <a:r>
              <a:rPr kumimoji="0" lang="en-US" altLang="zh-CN" sz="3600" b="1" i="0" u="none" strike="noStrike" kern="1200" cap="none" spc="0" normalizeH="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a:t>
            </a:r>
            <a:endParaRPr kumimoji="0" lang="zh-CN" altLang="en-US" sz="3600" b="1" i="0" u="none" strike="noStrike" kern="1200" cap="none" spc="0" normalizeH="0" baseline="0" noProof="0" dirty="0">
              <a:ln>
                <a:noFill/>
              </a:ln>
              <a:solidFill>
                <a:srgbClr val="FFFF00"/>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pic>
        <p:nvPicPr>
          <p:cNvPr id="4" name="图片 10">
            <a:extLst>
              <a:ext uri="{FF2B5EF4-FFF2-40B4-BE49-F238E27FC236}">
                <a16:creationId xmlns:a16="http://schemas.microsoft.com/office/drawing/2014/main" id="{F976C440-8570-9E43-A079-DA0CC9A197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764" r="24339"/>
          <a:stretch/>
        </p:blipFill>
        <p:spPr>
          <a:xfrm>
            <a:off x="7869961" y="2089661"/>
            <a:ext cx="2223274" cy="4284062"/>
          </a:xfrm>
          <a:prstGeom prst="rect">
            <a:avLst/>
          </a:prstGeom>
        </p:spPr>
      </p:pic>
      <p:grpSp>
        <p:nvGrpSpPr>
          <p:cNvPr id="6" name="Group 5">
            <a:extLst>
              <a:ext uri="{FF2B5EF4-FFF2-40B4-BE49-F238E27FC236}">
                <a16:creationId xmlns:a16="http://schemas.microsoft.com/office/drawing/2014/main" id="{7468B145-3CDF-5349-930C-E2AC683472B8}"/>
              </a:ext>
            </a:extLst>
          </p:cNvPr>
          <p:cNvGrpSpPr/>
          <p:nvPr/>
        </p:nvGrpSpPr>
        <p:grpSpPr>
          <a:xfrm>
            <a:off x="1215872" y="3724728"/>
            <a:ext cx="6724479" cy="2648995"/>
            <a:chOff x="1215872" y="3724728"/>
            <a:chExt cx="7033752" cy="2648995"/>
          </a:xfrm>
        </p:grpSpPr>
        <p:pic>
          <p:nvPicPr>
            <p:cNvPr id="3" name="图片 3" descr="52">
              <a:extLst>
                <a:ext uri="{FF2B5EF4-FFF2-40B4-BE49-F238E27FC236}">
                  <a16:creationId xmlns:a16="http://schemas.microsoft.com/office/drawing/2014/main" id="{0FCCDD28-D6C0-0642-21ED-3DBAAE12F9AA}"/>
                </a:ext>
              </a:extLst>
            </p:cNvPr>
            <p:cNvPicPr>
              <a:picLocks noChangeAspect="1"/>
            </p:cNvPicPr>
            <p:nvPr/>
          </p:nvPicPr>
          <p:blipFill>
            <a:blip r:embed="rId3"/>
            <a:stretch>
              <a:fillRect/>
            </a:stretch>
          </p:blipFill>
          <p:spPr>
            <a:xfrm>
              <a:off x="2349115" y="3724728"/>
              <a:ext cx="3945849" cy="2100716"/>
            </a:xfrm>
            <a:prstGeom prst="rect">
              <a:avLst/>
            </a:prstGeom>
          </p:spPr>
        </p:pic>
        <p:sp>
          <p:nvSpPr>
            <p:cNvPr id="5" name="TextBox 4">
              <a:extLst>
                <a:ext uri="{FF2B5EF4-FFF2-40B4-BE49-F238E27FC236}">
                  <a16:creationId xmlns:a16="http://schemas.microsoft.com/office/drawing/2014/main" id="{EB4D6430-1A5F-02D4-EEC4-EC0959D2304E}"/>
                </a:ext>
              </a:extLst>
            </p:cNvPr>
            <p:cNvSpPr txBox="1"/>
            <p:nvPr/>
          </p:nvSpPr>
          <p:spPr>
            <a:xfrm>
              <a:off x="1215872" y="5727392"/>
              <a:ext cx="7033752" cy="646331"/>
            </a:xfrm>
            <a:prstGeom prst="rect">
              <a:avLst/>
            </a:prstGeom>
            <a:noFill/>
          </p:spPr>
          <p:txBody>
            <a:bodyPr wrap="square" rtlCol="0">
              <a:spAutoFit/>
            </a:bodyPr>
            <a:lstStyle/>
            <a:p>
              <a:pPr algn="ctr"/>
              <a:r>
                <a:rPr lang="en-US" sz="3600" dirty="0" err="1">
                  <a:solidFill>
                    <a:srgbClr val="B53A51"/>
                  </a:solidFill>
                  <a:latin typeface="#9Slide03 BoosterNextFYBlack" panose="020B0604020202020204" charset="0"/>
                  <a:cs typeface="Calibri" panose="020F0502020204030204" pitchFamily="34" charset="0"/>
                </a:rPr>
                <a:t>Thảo</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luận</a:t>
              </a:r>
              <a:r>
                <a:rPr lang="en-US" sz="3600" dirty="0">
                  <a:solidFill>
                    <a:srgbClr val="B53A51"/>
                  </a:solidFill>
                  <a:latin typeface="#9Slide03 BoosterNextFYBlack" panose="020B0604020202020204" charset="0"/>
                  <a:cs typeface="Calibri" panose="020F0502020204030204" pitchFamily="34" charset="0"/>
                </a:rPr>
                <a:t> </a:t>
              </a:r>
              <a:r>
                <a:rPr lang="en-US" sz="3600" dirty="0" err="1">
                  <a:solidFill>
                    <a:srgbClr val="B53A51"/>
                  </a:solidFill>
                  <a:latin typeface="#9Slide03 BoosterNextFYBlack" panose="020B0604020202020204" charset="0"/>
                  <a:cs typeface="Calibri" panose="020F0502020204030204" pitchFamily="34" charset="0"/>
                </a:rPr>
                <a:t>nhóm</a:t>
              </a:r>
              <a:r>
                <a:rPr lang="en-US" sz="3600" dirty="0">
                  <a:solidFill>
                    <a:srgbClr val="B53A51"/>
                  </a:solidFill>
                  <a:latin typeface="#9Slide03 BoosterNextFYBlack" panose="020B0604020202020204" charset="0"/>
                  <a:cs typeface="Calibri" panose="020F0502020204030204" pitchFamily="34" charset="0"/>
                </a:rPr>
                <a:t> 2</a:t>
              </a:r>
            </a:p>
          </p:txBody>
        </p:sp>
      </p:grpSp>
      <p:sp>
        <p:nvSpPr>
          <p:cNvPr id="7" name="圆角矩形 29">
            <a:extLst>
              <a:ext uri="{FF2B5EF4-FFF2-40B4-BE49-F238E27FC236}">
                <a16:creationId xmlns:a16="http://schemas.microsoft.com/office/drawing/2014/main" id="{F43FF5CF-0E64-9FA9-1181-46D9C2C9D755}"/>
              </a:ext>
            </a:extLst>
          </p:cNvPr>
          <p:cNvSpPr/>
          <p:nvPr/>
        </p:nvSpPr>
        <p:spPr>
          <a:xfrm>
            <a:off x="838845" y="705573"/>
            <a:ext cx="5257155" cy="592914"/>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Ý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chính</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của</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đoạn</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 3 </a:t>
            </a:r>
            <a:r>
              <a:rPr lang="en-US" altLang="zh-CN" sz="3200" b="1" dirty="0" err="1">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gì</a:t>
            </a:r>
            <a:r>
              <a:rPr lang="en-US" altLang="zh-CN" sz="3200" b="1" dirty="0">
                <a:solidFill>
                  <a:srgbClr val="FFC000"/>
                </a:solidFill>
                <a:latin typeface="#9Slide03 BoosterNextFYBlack" panose="020B060402020202020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srgbClr val="FFC000"/>
              </a:solidFill>
              <a:effectLst/>
              <a:uLnTx/>
              <a:uFillTx/>
              <a:latin typeface="#9Slide03 BoosterNextFYBlack" panose="020B0604020202020204" charset="0"/>
              <a:ea typeface="三极正极黑简体" panose="00000500000000000000" charset="-122"/>
              <a:cs typeface="Calibri" panose="020F0502020204030204" pitchFamily="34" charset="0"/>
              <a:sym typeface="+mn-ea"/>
            </a:endParaRPr>
          </a:p>
        </p:txBody>
      </p:sp>
    </p:spTree>
    <p:extLst>
      <p:ext uri="{BB962C8B-B14F-4D97-AF65-F5344CB8AC3E}">
        <p14:creationId xmlns:p14="http://schemas.microsoft.com/office/powerpoint/2010/main" val="26715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sp>
        <p:nvSpPr>
          <p:cNvPr id="3" name="TextBox 2">
            <a:extLst>
              <a:ext uri="{FF2B5EF4-FFF2-40B4-BE49-F238E27FC236}">
                <a16:creationId xmlns:a16="http://schemas.microsoft.com/office/drawing/2014/main" id="{355531B7-6ECE-D1B2-E23A-9F7BE4DFBCD9}"/>
              </a:ext>
            </a:extLst>
          </p:cNvPr>
          <p:cNvSpPr txBox="1"/>
          <p:nvPr/>
        </p:nvSpPr>
        <p:spPr>
          <a:xfrm>
            <a:off x="3427227" y="2723238"/>
            <a:ext cx="6724479" cy="1446550"/>
          </a:xfrm>
          <a:prstGeom prst="rect">
            <a:avLst/>
          </a:prstGeom>
          <a:noFill/>
        </p:spPr>
        <p:txBody>
          <a:bodyPr wrap="square" rtlCol="0">
            <a:spAutoFit/>
          </a:bodyPr>
          <a:lstStyle/>
          <a:p>
            <a:pPr algn="ctr"/>
            <a:r>
              <a:rPr lang="en-US" sz="4400" dirty="0" err="1">
                <a:solidFill>
                  <a:srgbClr val="B53A51"/>
                </a:solidFill>
                <a:latin typeface="#9Slide03 BoosterNextFYBlack" panose="020B0604020202020204" charset="0"/>
                <a:cs typeface="Calibri" panose="020F0502020204030204" pitchFamily="34" charset="0"/>
              </a:rPr>
              <a:t>Dựa</a:t>
            </a:r>
            <a:r>
              <a:rPr lang="en-US" sz="4400" dirty="0">
                <a:solidFill>
                  <a:srgbClr val="B53A51"/>
                </a:solidFill>
                <a:latin typeface="#9Slide03 BoosterNextFYBlack" panose="020B0604020202020204" charset="0"/>
                <a:cs typeface="Calibri" panose="020F0502020204030204" pitchFamily="34" charset="0"/>
              </a:rPr>
              <a:t> </a:t>
            </a:r>
            <a:r>
              <a:rPr lang="en-US" sz="4400" dirty="0" err="1">
                <a:solidFill>
                  <a:srgbClr val="B53A51"/>
                </a:solidFill>
                <a:latin typeface="#9Slide03 BoosterNextFYBlack" panose="020B0604020202020204" charset="0"/>
                <a:cs typeface="Calibri" panose="020F0502020204030204" pitchFamily="34" charset="0"/>
              </a:rPr>
              <a:t>vào</a:t>
            </a:r>
            <a:r>
              <a:rPr lang="en-US" sz="4400" dirty="0">
                <a:solidFill>
                  <a:srgbClr val="B53A51"/>
                </a:solidFill>
                <a:latin typeface="#9Slide03 BoosterNextFYBlack" panose="020B0604020202020204" charset="0"/>
                <a:cs typeface="Calibri" panose="020F0502020204030204" pitchFamily="34" charset="0"/>
              </a:rPr>
              <a:t> </a:t>
            </a:r>
            <a:r>
              <a:rPr lang="en-US" sz="4400" dirty="0" err="1">
                <a:solidFill>
                  <a:srgbClr val="B53A51"/>
                </a:solidFill>
                <a:latin typeface="#9Slide03 BoosterNextFYBlack" panose="020B0604020202020204" charset="0"/>
                <a:cs typeface="Calibri" panose="020F0502020204030204" pitchFamily="34" charset="0"/>
              </a:rPr>
              <a:t>các</a:t>
            </a:r>
            <a:r>
              <a:rPr lang="en-US" sz="4400" dirty="0">
                <a:solidFill>
                  <a:srgbClr val="B53A51"/>
                </a:solidFill>
                <a:latin typeface="#9Slide03 BoosterNextFYBlack" panose="020B0604020202020204" charset="0"/>
                <a:cs typeface="Calibri" panose="020F0502020204030204" pitchFamily="34" charset="0"/>
              </a:rPr>
              <a:t> ý </a:t>
            </a:r>
            <a:r>
              <a:rPr lang="en-US" sz="4400" dirty="0" err="1">
                <a:solidFill>
                  <a:srgbClr val="B53A51"/>
                </a:solidFill>
                <a:latin typeface="#9Slide03 BoosterNextFYBlack" panose="020B0604020202020204" charset="0"/>
                <a:cs typeface="Calibri" panose="020F0502020204030204" pitchFamily="34" charset="0"/>
              </a:rPr>
              <a:t>chính</a:t>
            </a:r>
            <a:r>
              <a:rPr lang="en-US" sz="4400" dirty="0">
                <a:solidFill>
                  <a:srgbClr val="B53A51"/>
                </a:solidFill>
                <a:latin typeface="#9Slide03 BoosterNextFYBlack" panose="020B0604020202020204" charset="0"/>
                <a:cs typeface="Calibri" panose="020F0502020204030204" pitchFamily="34" charset="0"/>
              </a:rPr>
              <a:t>, </a:t>
            </a:r>
            <a:r>
              <a:rPr lang="en-US" sz="4400" dirty="0" err="1">
                <a:solidFill>
                  <a:srgbClr val="B53A51"/>
                </a:solidFill>
                <a:latin typeface="#9Slide03 BoosterNextFYBlack" panose="020B0604020202020204" charset="0"/>
                <a:cs typeface="Calibri" panose="020F0502020204030204" pitchFamily="34" charset="0"/>
              </a:rPr>
              <a:t>nêu</a:t>
            </a:r>
            <a:r>
              <a:rPr lang="en-US" sz="4400" dirty="0">
                <a:solidFill>
                  <a:srgbClr val="B53A51"/>
                </a:solidFill>
                <a:latin typeface="#9Slide03 BoosterNextFYBlack" panose="020B0604020202020204" charset="0"/>
                <a:cs typeface="Calibri" panose="020F0502020204030204" pitchFamily="34" charset="0"/>
              </a:rPr>
              <a:t> </a:t>
            </a:r>
            <a:r>
              <a:rPr lang="en-US" sz="4400" dirty="0" err="1">
                <a:solidFill>
                  <a:srgbClr val="B53A51"/>
                </a:solidFill>
                <a:latin typeface="#9Slide03 BoosterNextFYBlack" panose="020B0604020202020204" charset="0"/>
                <a:cs typeface="Calibri" panose="020F0502020204030204" pitchFamily="34" charset="0"/>
              </a:rPr>
              <a:t>nội</a:t>
            </a:r>
            <a:r>
              <a:rPr lang="en-US" sz="4400" dirty="0">
                <a:solidFill>
                  <a:srgbClr val="B53A51"/>
                </a:solidFill>
                <a:latin typeface="#9Slide03 BoosterNextFYBlack" panose="020B0604020202020204" charset="0"/>
                <a:cs typeface="Calibri" panose="020F0502020204030204" pitchFamily="34" charset="0"/>
              </a:rPr>
              <a:t> dung </a:t>
            </a:r>
            <a:r>
              <a:rPr lang="en-US" sz="4400" dirty="0" err="1">
                <a:solidFill>
                  <a:srgbClr val="B53A51"/>
                </a:solidFill>
                <a:latin typeface="#9Slide03 BoosterNextFYBlack" panose="020B0604020202020204" charset="0"/>
                <a:cs typeface="Calibri" panose="020F0502020204030204" pitchFamily="34" charset="0"/>
              </a:rPr>
              <a:t>của</a:t>
            </a:r>
            <a:r>
              <a:rPr lang="en-US" sz="4400" dirty="0">
                <a:solidFill>
                  <a:srgbClr val="B53A51"/>
                </a:solidFill>
                <a:latin typeface="#9Slide03 BoosterNextFYBlack" panose="020B0604020202020204" charset="0"/>
                <a:cs typeface="Calibri" panose="020F0502020204030204" pitchFamily="34" charset="0"/>
              </a:rPr>
              <a:t> </a:t>
            </a:r>
            <a:r>
              <a:rPr lang="en-US" sz="4400" dirty="0" err="1">
                <a:solidFill>
                  <a:srgbClr val="B53A51"/>
                </a:solidFill>
                <a:latin typeface="#9Slide03 BoosterNextFYBlack" panose="020B0604020202020204" charset="0"/>
                <a:cs typeface="Calibri" panose="020F0502020204030204" pitchFamily="34" charset="0"/>
              </a:rPr>
              <a:t>bài</a:t>
            </a:r>
            <a:r>
              <a:rPr lang="en-US" sz="4400" dirty="0">
                <a:solidFill>
                  <a:srgbClr val="B53A51"/>
                </a:solidFill>
                <a:latin typeface="#9Slide03 BoosterNextFYBlack" panose="020B0604020202020204" charset="0"/>
                <a:cs typeface="Calibri" panose="020F0502020204030204" pitchFamily="34" charset="0"/>
              </a:rPr>
              <a:t>.</a:t>
            </a:r>
          </a:p>
        </p:txBody>
      </p:sp>
    </p:spTree>
    <p:extLst>
      <p:ext uri="{BB962C8B-B14F-4D97-AF65-F5344CB8AC3E}">
        <p14:creationId xmlns:p14="http://schemas.microsoft.com/office/powerpoint/2010/main" val="420588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p:cNvPicPr>
            <a:picLocks noChangeAspect="1"/>
          </p:cNvPicPr>
          <p:nvPr/>
        </p:nvPicPr>
        <p:blipFill>
          <a:blip r:embed="rId5"/>
          <a:stretch>
            <a:fillRect/>
          </a:stretch>
        </p:blipFill>
        <p:spPr>
          <a:xfrm>
            <a:off x="2300362" y="2533724"/>
            <a:ext cx="9443522" cy="2353260"/>
          </a:xfrm>
          <a:prstGeom prst="rect">
            <a:avLst/>
          </a:prstGeom>
        </p:spPr>
      </p:pic>
    </p:spTree>
    <p:extLst>
      <p:ext uri="{BB962C8B-B14F-4D97-AF65-F5344CB8AC3E}">
        <p14:creationId xmlns:p14="http://schemas.microsoft.com/office/powerpoint/2010/main" val="243380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399" y="827154"/>
            <a:ext cx="11129222" cy="5693866"/>
          </a:xfrm>
          <a:prstGeom prst="rect">
            <a:avLst/>
          </a:prstGeom>
          <a:noFill/>
        </p:spPr>
        <p:txBody>
          <a:bodyPr wrap="square" rtlCol="0">
            <a:spAutoFit/>
          </a:bodyPr>
          <a:lstStyle/>
          <a:p>
            <a:pPr algn="just"/>
            <a:r>
              <a:rPr lang="en-US" sz="2600" dirty="0">
                <a:solidFill>
                  <a:srgbClr val="28848C"/>
                </a:solidFill>
                <a:latin typeface="Calibri" panose="020F0502020204030204" pitchFamily="34" charset="0"/>
                <a:cs typeface="Calibri" panose="020F0502020204030204" pitchFamily="34" charset="0"/>
              </a:rPr>
              <a:t>     Ma-</a:t>
            </a:r>
            <a:r>
              <a:rPr lang="en-US" sz="2600" dirty="0" err="1">
                <a:solidFill>
                  <a:srgbClr val="28848C"/>
                </a:solidFill>
                <a:latin typeface="Calibri" panose="020F0502020204030204" pitchFamily="34" charset="0"/>
                <a:cs typeface="Calibri" panose="020F0502020204030204" pitchFamily="34" charset="0"/>
              </a:rPr>
              <a:t>ri</a:t>
            </a:r>
            <a:r>
              <a:rPr lang="en-US" sz="2600" dirty="0">
                <a:solidFill>
                  <a:srgbClr val="28848C"/>
                </a:solidFill>
                <a:latin typeface="Calibri" panose="020F0502020204030204" pitchFamily="34" charset="0"/>
                <a:cs typeface="Calibri" panose="020F0502020204030204" pitchFamily="34" charset="0"/>
              </a:rPr>
              <a:t>-a </a:t>
            </a:r>
            <a:r>
              <a:rPr lang="en-US" sz="2600" dirty="0" err="1">
                <a:solidFill>
                  <a:srgbClr val="28848C"/>
                </a:solidFill>
                <a:latin typeface="Calibri" panose="020F0502020204030204" pitchFamily="34" charset="0"/>
                <a:cs typeface="Calibri" panose="020F0502020204030204" pitchFamily="34" charset="0"/>
              </a:rPr>
              <a:t>sinh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trong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đình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sáu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đời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có</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người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giáo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sư</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học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rất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thích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quan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sát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Hồi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6 </a:t>
            </a:r>
            <a:r>
              <a:rPr lang="en-US" sz="2600" dirty="0" err="1">
                <a:solidFill>
                  <a:srgbClr val="28848C"/>
                </a:solidFill>
                <a:latin typeface="Calibri" panose="020F0502020204030204" pitchFamily="34" charset="0"/>
                <a:cs typeface="Calibri" panose="020F0502020204030204" pitchFamily="34" charset="0"/>
              </a:rPr>
              <a:t>tuổi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có</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lần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đình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tổ</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chức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bữa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tiệc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nhận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thấy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điều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lạ</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Mỗi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lần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nhân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bưng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đựng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thoạt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đầu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trượt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trong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đĩa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Nhưng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nước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rớt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đĩa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thì</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những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bỗng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nhiên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dừng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chuyển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động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như</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bị</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gì</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đó</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ngăn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lại</a:t>
            </a:r>
            <a:r>
              <a:rPr lang="en-US" sz="2600" dirty="0">
                <a:solidFill>
                  <a:srgbClr val="28848C"/>
                </a:solidFill>
                <a:latin typeface="Calibri" panose="020F0502020204030204" pitchFamily="34" charset="0"/>
                <a:cs typeface="Calibri" panose="020F0502020204030204" pitchFamily="34" charset="0"/>
              </a:rPr>
              <a:t>. Ma-</a:t>
            </a:r>
            <a:r>
              <a:rPr lang="en-US" sz="2600" dirty="0" err="1">
                <a:solidFill>
                  <a:srgbClr val="28848C"/>
                </a:solidFill>
                <a:latin typeface="Calibri" panose="020F0502020204030204" pitchFamily="34" charset="0"/>
                <a:cs typeface="Calibri" panose="020F0502020204030204" pitchFamily="34" charset="0"/>
              </a:rPr>
              <a:t>ri</a:t>
            </a:r>
            <a:r>
              <a:rPr lang="en-US" sz="2600" dirty="0">
                <a:solidFill>
                  <a:srgbClr val="28848C"/>
                </a:solidFill>
                <a:latin typeface="Calibri" panose="020F0502020204030204" pitchFamily="34" charset="0"/>
                <a:cs typeface="Calibri" panose="020F0502020204030204" pitchFamily="34" charset="0"/>
              </a:rPr>
              <a:t>-a </a:t>
            </a:r>
            <a:r>
              <a:rPr lang="en-US" sz="2600" dirty="0" err="1">
                <a:solidFill>
                  <a:srgbClr val="28848C"/>
                </a:solidFill>
                <a:latin typeface="Calibri" panose="020F0502020204030204" pitchFamily="34" charset="0"/>
                <a:cs typeface="Calibri" panose="020F0502020204030204" pitchFamily="34" charset="0"/>
              </a:rPr>
              <a:t>nghĩ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mãi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vẫn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không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hiểu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vì</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sao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Thế</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lặng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rời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khỏi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phòng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khách</a:t>
            </a:r>
            <a:r>
              <a:rPr lang="en-US" sz="2600" dirty="0">
                <a:solidFill>
                  <a:srgbClr val="28848C"/>
                </a:solidFill>
                <a:latin typeface="Calibri" panose="020F0502020204030204" pitchFamily="34" charset="0"/>
                <a:cs typeface="Calibri" panose="020F0502020204030204" pitchFamily="34" charset="0"/>
              </a:rPr>
              <a:t>.</a:t>
            </a:r>
          </a:p>
          <a:p>
            <a:pPr lvl="0" algn="just"/>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bếp</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lấy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đồ</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tự</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mình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thí</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nghiệm</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Cuối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cùng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cũng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hiểu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giữa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đĩa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có</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một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chút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nước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thì</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đứng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yên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Lúc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ấy</a:t>
            </a:r>
            <a:r>
              <a:rPr lang="en-US" sz="2600" dirty="0">
                <a:solidFill>
                  <a:srgbClr val="28848C"/>
                </a:solidFill>
                <a:latin typeface="Calibri" panose="020F0502020204030204" pitchFamily="34" charset="0"/>
                <a:cs typeface="Calibri" panose="020F0502020204030204" pitchFamily="34" charset="0"/>
              </a:rPr>
              <a:t>, Ma-</a:t>
            </a:r>
            <a:r>
              <a:rPr lang="en-US" sz="2600" dirty="0" err="1">
                <a:solidFill>
                  <a:srgbClr val="28848C"/>
                </a:solidFill>
                <a:latin typeface="Calibri" panose="020F0502020204030204" pitchFamily="34" charset="0"/>
                <a:cs typeface="Calibri" panose="020F0502020204030204" pitchFamily="34" charset="0"/>
              </a:rPr>
              <a:t>ri</a:t>
            </a:r>
            <a:r>
              <a:rPr lang="en-US" sz="2600" dirty="0">
                <a:solidFill>
                  <a:srgbClr val="28848C"/>
                </a:solidFill>
                <a:latin typeface="Calibri" panose="020F0502020204030204" pitchFamily="34" charset="0"/>
                <a:cs typeface="Calibri" panose="020F0502020204030204" pitchFamily="34" charset="0"/>
              </a:rPr>
              <a:t>-a </a:t>
            </a:r>
            <a:r>
              <a:rPr lang="en-US" sz="2600" dirty="0" err="1">
                <a:solidFill>
                  <a:srgbClr val="28848C"/>
                </a:solidFill>
                <a:latin typeface="Calibri" panose="020F0502020204030204" pitchFamily="34" charset="0"/>
                <a:cs typeface="Calibri" panose="020F0502020204030204" pitchFamily="34" charset="0"/>
              </a:rPr>
              <a:t>chợt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thấy</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đang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vào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bếp</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liền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nói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với</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phát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hiện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mình</a:t>
            </a:r>
            <a:r>
              <a:rPr lang="en-US" sz="2600" dirty="0">
                <a:solidFill>
                  <a:srgbClr val="28848C"/>
                </a:solidFill>
                <a:latin typeface="Calibri" panose="020F0502020204030204" pitchFamily="34" charset="0"/>
                <a:cs typeface="Calibri" panose="020F0502020204030204" pitchFamily="34" charset="0"/>
              </a:rPr>
              <a:t>. Cha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hết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sức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vui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mừng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Ông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nâng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bổng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cô</a:t>
            </a:r>
            <a:r>
              <a:rPr lang="en-US" sz="2600" dirty="0">
                <a:solidFill>
                  <a:srgbClr val="28848C"/>
                </a:solidFill>
                <a:latin typeface="Calibri" panose="020F0502020204030204" pitchFamily="34" charset="0"/>
                <a:cs typeface="Calibri" panose="020F0502020204030204" pitchFamily="34" charset="0"/>
              </a:rPr>
              <a:t> con </a:t>
            </a:r>
            <a:r>
              <a:rPr lang="en-US" sz="2600" dirty="0" err="1">
                <a:solidFill>
                  <a:srgbClr val="28848C"/>
                </a:solidFill>
                <a:latin typeface="Calibri" panose="020F0502020204030204" pitchFamily="34" charset="0"/>
                <a:cs typeface="Calibri" panose="020F0502020204030204" pitchFamily="34" charset="0"/>
              </a:rPr>
              <a:t>gái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nhỏ</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lên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vai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thẳng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ra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phòng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khách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hân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hoan</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nói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Đây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sẽ</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giáo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sư</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đời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thứ</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bảy</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tộc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tôi</a:t>
            </a:r>
            <a:r>
              <a:rPr lang="en-US" sz="2600" dirty="0">
                <a:solidFill>
                  <a:srgbClr val="28848C"/>
                </a:solidFill>
                <a:latin typeface="Calibri" panose="020F0502020204030204" pitchFamily="34" charset="0"/>
                <a:cs typeface="Calibri" panose="020F0502020204030204" pitchFamily="34" charset="0"/>
              </a:rPr>
              <a:t>!”.</a:t>
            </a:r>
          </a:p>
          <a:p>
            <a:pPr lvl="0" algn="just"/>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Về</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sau</a:t>
            </a:r>
            <a:r>
              <a:rPr lang="en-US" sz="2600" dirty="0">
                <a:solidFill>
                  <a:srgbClr val="28848C"/>
                </a:solidFill>
                <a:latin typeface="Calibri" panose="020F0502020204030204" pitchFamily="34" charset="0"/>
                <a:cs typeface="Calibri" panose="020F0502020204030204" pitchFamily="34" charset="0"/>
              </a:rPr>
              <a:t>, Ma-</a:t>
            </a:r>
            <a:r>
              <a:rPr lang="en-US" sz="2600" dirty="0" err="1">
                <a:solidFill>
                  <a:srgbClr val="28848C"/>
                </a:solidFill>
                <a:latin typeface="Calibri" panose="020F0502020204030204" pitchFamily="34" charset="0"/>
                <a:cs typeface="Calibri" panose="020F0502020204030204" pitchFamily="34" charset="0"/>
              </a:rPr>
              <a:t>ri</a:t>
            </a:r>
            <a:r>
              <a:rPr lang="en-US" sz="2600" dirty="0">
                <a:solidFill>
                  <a:srgbClr val="28848C"/>
                </a:solidFill>
                <a:latin typeface="Calibri" panose="020F0502020204030204" pitchFamily="34" charset="0"/>
                <a:cs typeface="Calibri" panose="020F0502020204030204" pitchFamily="34" charset="0"/>
              </a:rPr>
              <a:t>-a </a:t>
            </a:r>
            <a:r>
              <a:rPr lang="en-US" sz="2600" dirty="0" err="1">
                <a:solidFill>
                  <a:srgbClr val="28848C"/>
                </a:solidFill>
                <a:latin typeface="Calibri" panose="020F0502020204030204" pitchFamily="34" charset="0"/>
                <a:cs typeface="Calibri" panose="020F0502020204030204" pitchFamily="34" charset="0"/>
              </a:rPr>
              <a:t>trở</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thành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giáo</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sư</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của</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nhiều</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trường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đại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học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danh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tiếng</a:t>
            </a:r>
            <a:r>
              <a:rPr lang="en-US" sz="2600" dirty="0">
                <a:solidFill>
                  <a:srgbClr val="28848C"/>
                </a:solidFill>
                <a:latin typeface="Calibri" panose="020F0502020204030204" pitchFamily="34" charset="0"/>
                <a:cs typeface="Calibri" panose="020F0502020204030204" pitchFamily="34" charset="0"/>
              </a:rPr>
              <a:t> ở </a:t>
            </a:r>
            <a:r>
              <a:rPr lang="en-US" sz="2600" dirty="0" err="1">
                <a:solidFill>
                  <a:srgbClr val="28848C"/>
                </a:solidFill>
                <a:latin typeface="Calibri" panose="020F0502020204030204" pitchFamily="34" charset="0"/>
                <a:cs typeface="Calibri" panose="020F0502020204030204" pitchFamily="34" charset="0"/>
              </a:rPr>
              <a:t>Mỹ</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Năm</a:t>
            </a:r>
            <a:r>
              <a:rPr lang="en-US" sz="2600" dirty="0">
                <a:solidFill>
                  <a:srgbClr val="28848C"/>
                </a:solidFill>
                <a:latin typeface="Calibri" panose="020F0502020204030204" pitchFamily="34" charset="0"/>
                <a:cs typeface="Calibri" panose="020F0502020204030204" pitchFamily="34" charset="0"/>
              </a:rPr>
              <a:t> 1963, </a:t>
            </a:r>
            <a:r>
              <a:rPr lang="en-US" sz="2600" dirty="0" err="1">
                <a:solidFill>
                  <a:srgbClr val="28848C"/>
                </a:solidFill>
                <a:latin typeface="Calibri" panose="020F0502020204030204" pitchFamily="34" charset="0"/>
                <a:cs typeface="Calibri" panose="020F0502020204030204" pitchFamily="34" charset="0"/>
              </a:rPr>
              <a:t>bà</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vinh</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dự</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được</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tặng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Giải</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thưởng</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Nô</a:t>
            </a:r>
            <a:r>
              <a:rPr lang="en-US" sz="2600" dirty="0">
                <a:solidFill>
                  <a:srgbClr val="28848C"/>
                </a:solidFill>
                <a:latin typeface="Calibri" panose="020F0502020204030204" pitchFamily="34" charset="0"/>
                <a:cs typeface="Calibri" panose="020F0502020204030204" pitchFamily="34" charset="0"/>
              </a:rPr>
              <a:t>-ben </a:t>
            </a:r>
            <a:r>
              <a:rPr lang="en-US" sz="2600" dirty="0" err="1">
                <a:solidFill>
                  <a:srgbClr val="28848C"/>
                </a:solidFill>
                <a:latin typeface="Calibri" panose="020F0502020204030204" pitchFamily="34" charset="0"/>
                <a:cs typeface="Calibri" panose="020F0502020204030204" pitchFamily="34" charset="0"/>
              </a:rPr>
              <a:t>Vật</a:t>
            </a:r>
            <a:r>
              <a:rPr lang="en-US" sz="2600" dirty="0">
                <a:solidFill>
                  <a:srgbClr val="28848C"/>
                </a:solidFill>
                <a:latin typeface="Calibri" panose="020F0502020204030204" pitchFamily="34" charset="0"/>
                <a:cs typeface="Calibri" panose="020F0502020204030204" pitchFamily="34" charset="0"/>
              </a:rPr>
              <a:t> </a:t>
            </a:r>
            <a:r>
              <a:rPr lang="en-US" sz="2600" dirty="0" err="1">
                <a:solidFill>
                  <a:srgbClr val="28848C"/>
                </a:solidFill>
                <a:latin typeface="Calibri" panose="020F0502020204030204" pitchFamily="34" charset="0"/>
                <a:cs typeface="Calibri" panose="020F0502020204030204" pitchFamily="34" charset="0"/>
              </a:rPr>
              <a:t>lí</a:t>
            </a:r>
            <a:r>
              <a:rPr lang="en-US" sz="2600" dirty="0">
                <a:solidFill>
                  <a:srgbClr val="28848C"/>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F1B94AC0-3747-0C18-9AA5-B534B02B0A90}"/>
              </a:ext>
            </a:extLst>
          </p:cNvPr>
          <p:cNvSpPr txBox="1"/>
          <p:nvPr/>
        </p:nvSpPr>
        <p:spPr>
          <a:xfrm>
            <a:off x="3886099" y="335017"/>
            <a:ext cx="4225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Nhà</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phát</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minh</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6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tuổi</a:t>
            </a:r>
            <a:endPar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endParaRPr>
          </a:p>
        </p:txBody>
      </p:sp>
      <p:sp>
        <p:nvSpPr>
          <p:cNvPr id="4" name="TextBox 3">
            <a:extLst>
              <a:ext uri="{FF2B5EF4-FFF2-40B4-BE49-F238E27FC236}">
                <a16:creationId xmlns:a16="http://schemas.microsoft.com/office/drawing/2014/main" id="{DAEA0146-08E0-EEF9-D7E6-15BC753F6B27}"/>
              </a:ext>
            </a:extLst>
          </p:cNvPr>
          <p:cNvSpPr txBox="1"/>
          <p:nvPr/>
        </p:nvSpPr>
        <p:spPr>
          <a:xfrm flipH="1">
            <a:off x="7220014" y="2413358"/>
            <a:ext cx="1476118"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nghĩ</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mãi</a:t>
            </a:r>
            <a:endParaRPr lang="en-US" sz="26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C9AA928-E485-13AD-9654-9EFB578F8AEA}"/>
              </a:ext>
            </a:extLst>
          </p:cNvPr>
          <p:cNvSpPr txBox="1"/>
          <p:nvPr/>
        </p:nvSpPr>
        <p:spPr>
          <a:xfrm flipH="1">
            <a:off x="9526423" y="2413357"/>
            <a:ext cx="1915888"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không</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hiểu</a:t>
            </a:r>
            <a:endParaRPr lang="en-US" sz="2600" b="1"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A1618DB-D1E0-C9B9-762B-C6966C034472}"/>
              </a:ext>
            </a:extLst>
          </p:cNvPr>
          <p:cNvSpPr txBox="1"/>
          <p:nvPr/>
        </p:nvSpPr>
        <p:spPr>
          <a:xfrm flipH="1">
            <a:off x="2279649" y="2805928"/>
            <a:ext cx="1172547"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lặng</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lẽ</a:t>
            </a:r>
            <a:endParaRPr lang="en-US" sz="2600" b="1"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9DF24E4-86D1-C782-1FA8-90C46D09C431}"/>
              </a:ext>
            </a:extLst>
          </p:cNvPr>
          <p:cNvSpPr txBox="1"/>
          <p:nvPr/>
        </p:nvSpPr>
        <p:spPr>
          <a:xfrm flipH="1">
            <a:off x="3424203" y="4398590"/>
            <a:ext cx="1405944"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hết</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sức</a:t>
            </a:r>
            <a:endParaRPr lang="en-US" sz="26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D15DA0-F5B7-B4DE-C6C0-3EB2946466AB}"/>
              </a:ext>
            </a:extLst>
          </p:cNvPr>
          <p:cNvSpPr txBox="1"/>
          <p:nvPr/>
        </p:nvSpPr>
        <p:spPr>
          <a:xfrm flipH="1">
            <a:off x="6539887" y="4398590"/>
            <a:ext cx="1718583"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nâng</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bổng</a:t>
            </a:r>
            <a:endParaRPr lang="en-US" sz="26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618AF63-1866-6C80-F0A3-CB529FC92B96}"/>
              </a:ext>
            </a:extLst>
          </p:cNvPr>
          <p:cNvSpPr txBox="1"/>
          <p:nvPr/>
        </p:nvSpPr>
        <p:spPr>
          <a:xfrm flipH="1">
            <a:off x="3576228" y="4797417"/>
            <a:ext cx="1915888"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hân</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hoan</a:t>
            </a:r>
            <a:endParaRPr lang="en-US" sz="2600" b="1"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95207DB-7DFD-AB43-0D3E-0AB7D9148292}"/>
              </a:ext>
            </a:extLst>
          </p:cNvPr>
          <p:cNvSpPr txBox="1"/>
          <p:nvPr/>
        </p:nvSpPr>
        <p:spPr>
          <a:xfrm flipH="1">
            <a:off x="11090357" y="4398589"/>
            <a:ext cx="597289"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đi</a:t>
            </a:r>
            <a:endParaRPr lang="en-US" sz="2600" b="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45A2F50-1723-9CA1-EFA7-9A20702E7FBD}"/>
              </a:ext>
            </a:extLst>
          </p:cNvPr>
          <p:cNvSpPr txBox="1"/>
          <p:nvPr/>
        </p:nvSpPr>
        <p:spPr>
          <a:xfrm flipH="1">
            <a:off x="392477" y="4794098"/>
            <a:ext cx="1082479"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thẳng</a:t>
            </a:r>
            <a:endParaRPr lang="en-US" sz="2600" b="1"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43F6088-F64A-5B8E-AFF9-786604362A77}"/>
              </a:ext>
            </a:extLst>
          </p:cNvPr>
          <p:cNvSpPr txBox="1"/>
          <p:nvPr/>
        </p:nvSpPr>
        <p:spPr>
          <a:xfrm flipH="1">
            <a:off x="7099723" y="3209300"/>
            <a:ext cx="2436031"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đi</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lại</a:t>
            </a:r>
            <a:endParaRPr lang="en-US" sz="26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FD6AADC-750D-1B0C-499A-041B4270DEB5}"/>
              </a:ext>
            </a:extLst>
          </p:cNvPr>
          <p:cNvSpPr txBox="1"/>
          <p:nvPr/>
        </p:nvSpPr>
        <p:spPr>
          <a:xfrm flipH="1">
            <a:off x="8518847" y="4002738"/>
            <a:ext cx="1476118"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liền</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nói</a:t>
            </a:r>
            <a:endParaRPr lang="en-US" sz="26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C22A39F-5326-3D96-52C5-E33EA6A27D7E}"/>
              </a:ext>
            </a:extLst>
          </p:cNvPr>
          <p:cNvSpPr txBox="1"/>
          <p:nvPr/>
        </p:nvSpPr>
        <p:spPr>
          <a:xfrm flipH="1">
            <a:off x="8699782" y="4801243"/>
            <a:ext cx="1476118" cy="492443"/>
          </a:xfrm>
          <a:prstGeom prst="rect">
            <a:avLst/>
          </a:prstGeom>
          <a:noFill/>
        </p:spPr>
        <p:txBody>
          <a:bodyPr wrap="square" rtlCol="0">
            <a:spAutoFit/>
          </a:bodyPr>
          <a:lstStyle/>
          <a:p>
            <a:r>
              <a:rPr lang="en-US" sz="2600" b="1" dirty="0" err="1">
                <a:solidFill>
                  <a:srgbClr val="FF0000"/>
                </a:solidFill>
                <a:latin typeface="Calibri" panose="020F0502020204030204" pitchFamily="34" charset="0"/>
                <a:cs typeface="Calibri" panose="020F0502020204030204" pitchFamily="34" charset="0"/>
              </a:rPr>
              <a:t>thứ</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bảy</a:t>
            </a:r>
            <a:endParaRPr lang="en-US" sz="2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129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E023B-E2FD-46CF-93B2-AAB557605933}"/>
              </a:ext>
            </a:extLst>
          </p:cNvPr>
          <p:cNvSpPr txBox="1"/>
          <p:nvPr/>
        </p:nvSpPr>
        <p:spPr>
          <a:xfrm>
            <a:off x="3974266" y="723015"/>
            <a:ext cx="4243469" cy="646331"/>
          </a:xfrm>
          <a:prstGeom prst="rect">
            <a:avLst/>
          </a:prstGeom>
          <a:noFill/>
        </p:spPr>
        <p:txBody>
          <a:bodyPr wrap="none" rtlCol="0">
            <a:spAutoFit/>
          </a:bodyPr>
          <a:lstStyle/>
          <a:p>
            <a:r>
              <a:rPr lang="en-US" sz="3600" dirty="0">
                <a:latin typeface="#9Slide03 BoosterNextFYBlack" panose="02000A03000000020004" pitchFamily="2" charset="0"/>
              </a:rPr>
              <a:t>YÊU CẦU CẦN ĐẠT</a:t>
            </a:r>
          </a:p>
        </p:txBody>
      </p:sp>
      <p:sp>
        <p:nvSpPr>
          <p:cNvPr id="4" name="TextBox 3">
            <a:extLst>
              <a:ext uri="{FF2B5EF4-FFF2-40B4-BE49-F238E27FC236}">
                <a16:creationId xmlns:a16="http://schemas.microsoft.com/office/drawing/2014/main" id="{41B07CFE-F686-4AB1-BEEB-3819B128E2F8}"/>
              </a:ext>
            </a:extLst>
          </p:cNvPr>
          <p:cNvSpPr txBox="1"/>
          <p:nvPr/>
        </p:nvSpPr>
        <p:spPr>
          <a:xfrm>
            <a:off x="705606" y="1613117"/>
            <a:ext cx="10501110" cy="4031873"/>
          </a:xfrm>
          <a:prstGeom prst="rect">
            <a:avLst/>
          </a:prstGeom>
          <a:noFill/>
        </p:spPr>
        <p:txBody>
          <a:bodyPr wrap="square" rtlCol="0">
            <a:spAutoFit/>
          </a:bodyPr>
          <a:lstStyle/>
          <a:p>
            <a:pPr algn="just"/>
            <a:r>
              <a:rPr lang="vi-VN" sz="3200">
                <a:effectLst/>
                <a:latin typeface="Times New Roman" panose="02020603050405020304" pitchFamily="18" charset="0"/>
                <a:ea typeface="Times New Roman" panose="02020603050405020304" pitchFamily="18" charset="0"/>
              </a:rPr>
              <a:t>- Đọc đúng từ ngữ, câu, đoạn và toàn bộ câu chuyện Nhà phát minh 6 tuổi. </a:t>
            </a:r>
            <a:endParaRPr lang="en-US" sz="3200">
              <a:effectLst/>
              <a:latin typeface="Times New Roman" panose="02020603050405020304" pitchFamily="18" charset="0"/>
              <a:ea typeface="Times New Roman" panose="02020603050405020304" pitchFamily="18" charset="0"/>
            </a:endParaRPr>
          </a:p>
          <a:p>
            <a:pPr algn="just"/>
            <a:r>
              <a:rPr lang="vi-VN" sz="3200">
                <a:effectLst/>
                <a:latin typeface="Times New Roman" panose="02020603050405020304" pitchFamily="18" charset="0"/>
                <a:ea typeface="Times New Roman" panose="02020603050405020304" pitchFamily="18" charset="0"/>
              </a:rPr>
              <a:t>- Biết đọc lời người dẫn chuyện, lời của nhân vật trong câu chuyện (cha của Ma – ri – a) với giọng điệu phù hợp. </a:t>
            </a:r>
            <a:endParaRPr lang="en-US" sz="3200">
              <a:effectLst/>
              <a:latin typeface="Times New Roman" panose="02020603050405020304" pitchFamily="18" charset="0"/>
              <a:ea typeface="Times New Roman" panose="02020603050405020304" pitchFamily="18" charset="0"/>
            </a:endParaRPr>
          </a:p>
          <a:p>
            <a:pPr algn="just"/>
            <a:r>
              <a:rPr lang="vi-VN" sz="3200">
                <a:effectLst/>
                <a:latin typeface="Times New Roman" panose="02020603050405020304" pitchFamily="18" charset="0"/>
                <a:ea typeface="Times New Roman" panose="02020603050405020304" pitchFamily="18" charset="0"/>
              </a:rPr>
              <a:t>- Nhận biết được đặc điểm của nhân vật thể hiện qua điệu bộ, hành động, suy nghĩ, lời nói. </a:t>
            </a:r>
            <a:endParaRPr lang="en-US" sz="3200">
              <a:effectLst/>
              <a:latin typeface="Times New Roman" panose="02020603050405020304" pitchFamily="18" charset="0"/>
              <a:ea typeface="Times New Roman" panose="02020603050405020304" pitchFamily="18" charset="0"/>
            </a:endParaRPr>
          </a:p>
          <a:p>
            <a:pPr algn="just"/>
            <a:r>
              <a:rPr lang="vi-VN" sz="3200">
                <a:effectLst/>
                <a:latin typeface="Times New Roman" panose="02020603050405020304" pitchFamily="18" charset="0"/>
                <a:ea typeface="Times New Roman" panose="02020603050405020304" pitchFamily="18" charset="0"/>
              </a:rPr>
              <a:t>- Hiểu điều tác giả muốn nói qua câu chuyện. Những trải nghiệm và khám phá sẽ đem lại niềm vui cho mỗi người.</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15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E5EF0A-A03D-58AA-ABB1-140B5B25CBBB}"/>
              </a:ext>
            </a:extLst>
          </p:cNvPr>
          <p:cNvGrpSpPr/>
          <p:nvPr/>
        </p:nvGrpSpPr>
        <p:grpSpPr>
          <a:xfrm>
            <a:off x="4760536" y="1796009"/>
            <a:ext cx="6759018" cy="3477875"/>
            <a:chOff x="4288662" y="1833716"/>
            <a:chExt cx="7174890" cy="3477875"/>
          </a:xfrm>
        </p:grpSpPr>
        <p:sp>
          <p:nvSpPr>
            <p:cNvPr id="3" name="TextBox 2">
              <a:extLst>
                <a:ext uri="{FF2B5EF4-FFF2-40B4-BE49-F238E27FC236}">
                  <a16:creationId xmlns:a16="http://schemas.microsoft.com/office/drawing/2014/main" id="{355531B7-6ECE-D1B2-E23A-9F7BE4DFBCD9}"/>
                </a:ext>
              </a:extLst>
            </p:cNvPr>
            <p:cNvSpPr txBox="1"/>
            <p:nvPr/>
          </p:nvSpPr>
          <p:spPr>
            <a:xfrm>
              <a:off x="4288662" y="1833716"/>
              <a:ext cx="717489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思源黑体 CN Normal"/>
                  <a:cs typeface="Calibri" panose="020F0502020204030204" pitchFamily="34" charset="0"/>
                </a:rPr>
                <a:t>Tiêu</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思源黑体 CN Normal"/>
                  <a:cs typeface="Calibri" panose="020F0502020204030204" pitchFamily="34" charset="0"/>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思源黑体 CN Normal"/>
                  <a:cs typeface="Calibri" panose="020F0502020204030204" pitchFamily="34" charset="0"/>
                </a:rPr>
                <a:t>chí</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思源黑体 CN Normal"/>
                  <a:cs typeface="Calibri" panose="020F0502020204030204" pitchFamily="34" charset="0"/>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思源黑体 CN Normal"/>
                  <a:cs typeface="Calibri" panose="020F0502020204030204" pitchFamily="34" charset="0"/>
                </a:rPr>
                <a:t>đánh</a:t>
              </a:r>
              <a:r>
                <a:rPr kumimoji="0" lang="en-US" sz="4400" b="0" i="0" u="none" strike="noStrike" kern="1200" cap="none" spc="0" normalizeH="0" baseline="0" noProof="0" dirty="0">
                  <a:ln>
                    <a:noFill/>
                  </a:ln>
                  <a:solidFill>
                    <a:srgbClr val="7030A0"/>
                  </a:solidFill>
                  <a:effectLst/>
                  <a:uLnTx/>
                  <a:uFillTx/>
                  <a:latin typeface="#9Slide03 BoosterNextFYBlack" panose="020B0604020202020204" charset="0"/>
                  <a:ea typeface="思源黑体 CN Normal"/>
                  <a:cs typeface="Calibri" panose="020F0502020204030204" pitchFamily="34" charset="0"/>
                </a:rPr>
                <a:t> </a:t>
              </a:r>
              <a:r>
                <a:rPr kumimoji="0" lang="en-US" sz="4400" b="0" i="0" u="none" strike="noStrike" kern="1200" cap="none" spc="0" normalizeH="0" baseline="0" noProof="0" dirty="0" err="1">
                  <a:ln>
                    <a:noFill/>
                  </a:ln>
                  <a:solidFill>
                    <a:srgbClr val="7030A0"/>
                  </a:solidFill>
                  <a:effectLst/>
                  <a:uLnTx/>
                  <a:uFillTx/>
                  <a:latin typeface="#9Slide03 BoosterNextFYBlack" panose="020B0604020202020204" charset="0"/>
                  <a:ea typeface="思源黑体 CN Normal"/>
                  <a:cs typeface="Calibri" panose="020F0502020204030204" pitchFamily="34" charset="0"/>
                </a:rPr>
                <a:t>giá</a:t>
              </a:r>
              <a:endParaRPr lang="en-US" sz="4400" dirty="0">
                <a:solidFill>
                  <a:srgbClr val="7030A0"/>
                </a:solidFill>
                <a:latin typeface="#9Slide03 BoosterNextFYBlack" panose="020B0604020202020204" charset="0"/>
                <a:ea typeface="思源黑体 CN Normal"/>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srgbClr val="7030A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Đọc</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đúng</a:t>
              </a:r>
              <a:endParaRPr lang="en-US" sz="4400" dirty="0">
                <a:solidFill>
                  <a:srgbClr val="00B050"/>
                </a:solidFill>
                <a:latin typeface="#9Slide03 BoosterNextFYBlack" panose="020B0604020202020204" charset="0"/>
                <a:ea typeface="思源黑体 CN Normal"/>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Đọc</a:t>
              </a:r>
              <a:r>
                <a:rPr lang="en-US" sz="4400" dirty="0">
                  <a:solidFill>
                    <a:srgbClr val="00B050"/>
                  </a:solidFill>
                  <a:latin typeface="#9Slide03 BoosterNextFYBlack" panose="020B0604020202020204" charset="0"/>
                  <a:ea typeface="思源黑体 CN Normal"/>
                  <a:cs typeface="Calibri" panose="020F0502020204030204" pitchFamily="34" charset="0"/>
                </a:rPr>
                <a:t> to, </a:t>
              </a:r>
              <a:r>
                <a:rPr lang="en-US" sz="4400" dirty="0" err="1">
                  <a:solidFill>
                    <a:srgbClr val="00B050"/>
                  </a:solidFill>
                  <a:latin typeface="#9Slide03 BoosterNextFYBlack" panose="020B0604020202020204" charset="0"/>
                  <a:ea typeface="思源黑体 CN Normal"/>
                  <a:cs typeface="Calibri" panose="020F0502020204030204" pitchFamily="34" charset="0"/>
                </a:rPr>
                <a:t>rõ</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ràng</a:t>
              </a:r>
              <a:endParaRPr lang="en-US" sz="4400" dirty="0">
                <a:solidFill>
                  <a:srgbClr val="00B050"/>
                </a:solidFill>
                <a:latin typeface="#9Slide03 BoosterNextFYBlack" panose="020B0604020202020204" charset="0"/>
                <a:ea typeface="思源黑体 CN Normal"/>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9Slide03 BoosterNextFYBlack" panose="020B0604020202020204" charset="0"/>
                  <a:ea typeface="思源黑体 CN Normal"/>
                  <a:cs typeface="Calibri" panose="020F0502020204030204" pitchFamily="34" charset="0"/>
                </a:rPr>
                <a:t>         </a:t>
              </a:r>
              <a:r>
                <a:rPr kumimoji="0" lang="en-US" sz="4400" b="0" i="0" u="none" strike="noStrike" kern="1200" cap="none" spc="0" normalizeH="0" baseline="0" noProof="0" dirty="0" err="1">
                  <a:ln>
                    <a:noFill/>
                  </a:ln>
                  <a:solidFill>
                    <a:srgbClr val="00B050"/>
                  </a:solidFill>
                  <a:effectLst/>
                  <a:uLnTx/>
                  <a:uFillTx/>
                  <a:latin typeface="#9Slide03 BoosterNextFYBlack" panose="020B0604020202020204" charset="0"/>
                  <a:ea typeface="思源黑体 CN Normal"/>
                  <a:cs typeface="Calibri" panose="020F0502020204030204" pitchFamily="34" charset="0"/>
                </a:rPr>
                <a:t>Ngắt</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nghỉ</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đúng</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chỗ</a:t>
              </a:r>
              <a:endParaRPr lang="en-US" sz="4400" dirty="0">
                <a:solidFill>
                  <a:srgbClr val="00B050"/>
                </a:solidFill>
                <a:latin typeface="#9Slide03 BoosterNextFYBlack" panose="020B0604020202020204" charset="0"/>
                <a:ea typeface="思源黑体 CN Normal"/>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Đọc</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diễn</a:t>
              </a:r>
              <a:r>
                <a:rPr lang="en-US" sz="4400" dirty="0">
                  <a:solidFill>
                    <a:srgbClr val="00B050"/>
                  </a:solidFill>
                  <a:latin typeface="#9Slide03 BoosterNextFYBlack" panose="020B0604020202020204" charset="0"/>
                  <a:ea typeface="思源黑体 CN Normal"/>
                  <a:cs typeface="Calibri" panose="020F0502020204030204" pitchFamily="34" charset="0"/>
                </a:rPr>
                <a:t> </a:t>
              </a:r>
              <a:r>
                <a:rPr lang="en-US" sz="4400" dirty="0" err="1">
                  <a:solidFill>
                    <a:srgbClr val="00B050"/>
                  </a:solidFill>
                  <a:latin typeface="#9Slide03 BoosterNextFYBlack" panose="020B0604020202020204" charset="0"/>
                  <a:ea typeface="思源黑体 CN Normal"/>
                  <a:cs typeface="Calibri" panose="020F0502020204030204" pitchFamily="34" charset="0"/>
                </a:rPr>
                <a:t>cảm</a:t>
              </a:r>
              <a:endParaRPr kumimoji="0" lang="en-US" sz="4400" b="0" i="0" u="none" strike="noStrike" kern="1200" cap="none" spc="0" normalizeH="0" baseline="0" noProof="0" dirty="0">
                <a:ln>
                  <a:noFill/>
                </a:ln>
                <a:solidFill>
                  <a:srgbClr val="00B050"/>
                </a:solidFill>
                <a:effectLst/>
                <a:uLnTx/>
                <a:uFillTx/>
                <a:latin typeface="#9Slide03 BoosterNextFYBlack" panose="020B0604020202020204" charset="0"/>
                <a:ea typeface="思源黑体 CN Normal"/>
                <a:cs typeface="Calibri" panose="020F0502020204030204" pitchFamily="34" charset="0"/>
              </a:endParaRPr>
            </a:p>
          </p:txBody>
        </p:sp>
        <p:pic>
          <p:nvPicPr>
            <p:cNvPr id="2" name="Picture 1" descr="A red target with a white arrow in the center&#10;&#10;Description automatically generated">
              <a:extLst>
                <a:ext uri="{FF2B5EF4-FFF2-40B4-BE49-F238E27FC236}">
                  <a16:creationId xmlns:a16="http://schemas.microsoft.com/office/drawing/2014/main" id="{50435422-E68C-D678-B36C-CFD286246A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58" t="11346" r="19014" b="14963"/>
            <a:stretch/>
          </p:blipFill>
          <p:spPr>
            <a:xfrm>
              <a:off x="4849043" y="2601693"/>
              <a:ext cx="589051" cy="568232"/>
            </a:xfrm>
            <a:prstGeom prst="ellipse">
              <a:avLst/>
            </a:prstGeom>
          </p:spPr>
        </p:pic>
        <p:pic>
          <p:nvPicPr>
            <p:cNvPr id="4" name="Picture 3" descr="A red target with a white arrow in the center&#10;&#10;Description automatically generated">
              <a:extLst>
                <a:ext uri="{FF2B5EF4-FFF2-40B4-BE49-F238E27FC236}">
                  <a16:creationId xmlns:a16="http://schemas.microsoft.com/office/drawing/2014/main" id="{A2D1BEBF-0B0F-8A41-063C-315EB21BD6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58" t="11346" r="19014" b="14963"/>
            <a:stretch/>
          </p:blipFill>
          <p:spPr>
            <a:xfrm>
              <a:off x="4853098" y="3288537"/>
              <a:ext cx="589051" cy="568232"/>
            </a:xfrm>
            <a:prstGeom prst="ellipse">
              <a:avLst/>
            </a:prstGeom>
          </p:spPr>
        </p:pic>
        <p:pic>
          <p:nvPicPr>
            <p:cNvPr id="5" name="Picture 4" descr="A red target with a white arrow in the center&#10;&#10;Description automatically generated">
              <a:extLst>
                <a:ext uri="{FF2B5EF4-FFF2-40B4-BE49-F238E27FC236}">
                  <a16:creationId xmlns:a16="http://schemas.microsoft.com/office/drawing/2014/main" id="{246968FA-0353-C88D-AA45-7B3EC7D3E5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58" t="11346" r="19014" b="14963"/>
            <a:stretch/>
          </p:blipFill>
          <p:spPr>
            <a:xfrm>
              <a:off x="4849043" y="4015948"/>
              <a:ext cx="589051" cy="568232"/>
            </a:xfrm>
            <a:prstGeom prst="ellipse">
              <a:avLst/>
            </a:prstGeom>
          </p:spPr>
        </p:pic>
        <p:pic>
          <p:nvPicPr>
            <p:cNvPr id="6" name="Picture 5" descr="A red target with a white arrow in the center&#10;&#10;Description automatically generated">
              <a:extLst>
                <a:ext uri="{FF2B5EF4-FFF2-40B4-BE49-F238E27FC236}">
                  <a16:creationId xmlns:a16="http://schemas.microsoft.com/office/drawing/2014/main" id="{BBEC3F49-48C6-95C3-B62F-C79307110A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58" t="11346" r="19014" b="14963"/>
            <a:stretch/>
          </p:blipFill>
          <p:spPr>
            <a:xfrm>
              <a:off x="4849043" y="4702792"/>
              <a:ext cx="589051" cy="568232"/>
            </a:xfrm>
            <a:prstGeom prst="ellipse">
              <a:avLst/>
            </a:prstGeom>
          </p:spPr>
        </p:pic>
      </p:grpSp>
      <p:grpSp>
        <p:nvGrpSpPr>
          <p:cNvPr id="8" name="Group 7">
            <a:extLst>
              <a:ext uri="{FF2B5EF4-FFF2-40B4-BE49-F238E27FC236}">
                <a16:creationId xmlns:a16="http://schemas.microsoft.com/office/drawing/2014/main" id="{6BE247E7-7E2E-18B4-D0CF-B2918416FA94}"/>
              </a:ext>
            </a:extLst>
          </p:cNvPr>
          <p:cNvGrpSpPr/>
          <p:nvPr/>
        </p:nvGrpSpPr>
        <p:grpSpPr>
          <a:xfrm>
            <a:off x="1240257" y="2192915"/>
            <a:ext cx="3880264" cy="2752927"/>
            <a:chOff x="7340366" y="5049628"/>
            <a:chExt cx="3969240" cy="2929928"/>
          </a:xfrm>
        </p:grpSpPr>
        <p:pic>
          <p:nvPicPr>
            <p:cNvPr id="9" name="Picture 8">
              <a:extLst>
                <a:ext uri="{FF2B5EF4-FFF2-40B4-BE49-F238E27FC236}">
                  <a16:creationId xmlns:a16="http://schemas.microsoft.com/office/drawing/2014/main" id="{7D7C57A5-355E-F0B9-0143-C02F3F6F0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0366" y="5049628"/>
              <a:ext cx="3969240" cy="2929928"/>
            </a:xfrm>
            <a:prstGeom prst="rect">
              <a:avLst/>
            </a:prstGeom>
          </p:spPr>
        </p:pic>
        <p:sp>
          <p:nvSpPr>
            <p:cNvPr id="10" name="TextBox 9">
              <a:extLst>
                <a:ext uri="{FF2B5EF4-FFF2-40B4-BE49-F238E27FC236}">
                  <a16:creationId xmlns:a16="http://schemas.microsoft.com/office/drawing/2014/main" id="{1C620257-1CB3-ECAB-AFCB-BC82E6EF673A}"/>
                </a:ext>
              </a:extLst>
            </p:cNvPr>
            <p:cNvSpPr txBox="1"/>
            <p:nvPr/>
          </p:nvSpPr>
          <p:spPr>
            <a:xfrm flipH="1">
              <a:off x="7571264" y="7357183"/>
              <a:ext cx="3738342" cy="622373"/>
            </a:xfrm>
            <a:prstGeom prst="rect">
              <a:avLst/>
            </a:prstGeom>
            <a:solidFill>
              <a:schemeClr val="bg1"/>
            </a:solidFill>
          </p:spPr>
          <p:txBody>
            <a:bodyPr wrap="square" rtlCol="0">
              <a:spAutoFit/>
            </a:bodyPr>
            <a:lstStyle/>
            <a:p>
              <a:r>
                <a:rPr lang="en-US" sz="3200" dirty="0" err="1">
                  <a:solidFill>
                    <a:srgbClr val="7030A0"/>
                  </a:solidFill>
                  <a:latin typeface="#9Slide03 BoosterNextFYBlack" panose="020B0604020202020204" charset="0"/>
                </a:rPr>
                <a:t>Luyện</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đọc</a:t>
              </a:r>
              <a:r>
                <a:rPr lang="en-US" sz="3200" dirty="0">
                  <a:solidFill>
                    <a:srgbClr val="7030A0"/>
                  </a:solidFill>
                  <a:latin typeface="#9Slide03 BoosterNextFYBlack" panose="020B0604020202020204" charset="0"/>
                </a:rPr>
                <a:t> </a:t>
              </a:r>
              <a:r>
                <a:rPr lang="en-US" sz="3200" dirty="0" err="1">
                  <a:solidFill>
                    <a:srgbClr val="7030A0"/>
                  </a:solidFill>
                  <a:latin typeface="#9Slide03 BoosterNextFYBlack" panose="020B0604020202020204" charset="0"/>
                </a:rPr>
                <a:t>nhóm</a:t>
              </a:r>
              <a:r>
                <a:rPr lang="en-US" sz="3200" dirty="0">
                  <a:solidFill>
                    <a:srgbClr val="7030A0"/>
                  </a:solidFill>
                  <a:latin typeface="#9Slide03 BoosterNextFYBlack" panose="020B0604020202020204" charset="0"/>
                </a:rPr>
                <a:t> 3</a:t>
              </a:r>
            </a:p>
          </p:txBody>
        </p:sp>
      </p:grpSp>
    </p:spTree>
    <p:extLst>
      <p:ext uri="{BB962C8B-B14F-4D97-AF65-F5344CB8AC3E}">
        <p14:creationId xmlns:p14="http://schemas.microsoft.com/office/powerpoint/2010/main" val="282189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p:cNvPicPr>
            <a:picLocks noChangeAspect="1"/>
          </p:cNvPicPr>
          <p:nvPr/>
        </p:nvPicPr>
        <p:blipFill>
          <a:blip r:embed="rId5"/>
          <a:stretch>
            <a:fillRect/>
          </a:stretch>
        </p:blipFill>
        <p:spPr>
          <a:xfrm>
            <a:off x="2300362" y="2533724"/>
            <a:ext cx="9443522" cy="2353260"/>
          </a:xfrm>
          <a:prstGeom prst="rect">
            <a:avLst/>
          </a:prstGeom>
        </p:spPr>
      </p:pic>
    </p:spTree>
    <p:extLst>
      <p:ext uri="{BB962C8B-B14F-4D97-AF65-F5344CB8AC3E}">
        <p14:creationId xmlns:p14="http://schemas.microsoft.com/office/powerpoint/2010/main" val="366614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sp>
        <p:nvSpPr>
          <p:cNvPr id="3" name="TextBox 2">
            <a:extLst>
              <a:ext uri="{FF2B5EF4-FFF2-40B4-BE49-F238E27FC236}">
                <a16:creationId xmlns:a16="http://schemas.microsoft.com/office/drawing/2014/main" id="{6E50F9CD-1676-6DC7-42AB-EF993C53C65B}"/>
              </a:ext>
            </a:extLst>
          </p:cNvPr>
          <p:cNvSpPr txBox="1"/>
          <p:nvPr/>
        </p:nvSpPr>
        <p:spPr>
          <a:xfrm>
            <a:off x="2894030" y="2351782"/>
            <a:ext cx="77299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Qua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bài</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đọc</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con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học</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tập</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được</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đức</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tính</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gì</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của</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 Ma-</a:t>
            </a:r>
            <a:r>
              <a:rPr kumimoji="0" lang="en-US" sz="3200" b="0" i="0" u="none" strike="noStrike" kern="1200" cap="none" spc="0" normalizeH="0" baseline="0" noProof="0" dirty="0" err="1">
                <a:ln>
                  <a:noFill/>
                </a:ln>
                <a:solidFill>
                  <a:srgbClr val="7030A0"/>
                </a:solidFill>
                <a:effectLst/>
                <a:uLnTx/>
                <a:uFillTx/>
                <a:latin typeface="#9Slide03 BoosterNextFYBlack" panose="02000A03000000020004" pitchFamily="2" charset="0"/>
                <a:cs typeface="+mn-cs"/>
              </a:rPr>
              <a:t>ri</a:t>
            </a:r>
            <a:r>
              <a:rPr kumimoji="0" lang="en-US" sz="3200" b="0"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-a? </a:t>
            </a:r>
          </a:p>
        </p:txBody>
      </p:sp>
      <p:sp>
        <p:nvSpPr>
          <p:cNvPr id="4" name="TextBox 3">
            <a:extLst>
              <a:ext uri="{FF2B5EF4-FFF2-40B4-BE49-F238E27FC236}">
                <a16:creationId xmlns:a16="http://schemas.microsoft.com/office/drawing/2014/main" id="{3199352F-8DA2-AEA5-AAD0-C9C134D31EE5}"/>
              </a:ext>
            </a:extLst>
          </p:cNvPr>
          <p:cNvSpPr txBox="1"/>
          <p:nvPr/>
        </p:nvSpPr>
        <p:spPr>
          <a:xfrm>
            <a:off x="4470560" y="1310325"/>
            <a:ext cx="372890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E7FC3"/>
                </a:solidFill>
                <a:effectLst/>
                <a:uLnTx/>
                <a:uFillTx/>
                <a:latin typeface="#9Slide03 BoosterNextFYBlack" panose="02000A03000000020004" pitchFamily="2" charset="0"/>
                <a:cs typeface="+mn-cs"/>
              </a:rPr>
              <a:t>VẬN DỤNG</a:t>
            </a:r>
          </a:p>
        </p:txBody>
      </p:sp>
    </p:spTree>
    <p:extLst>
      <p:ext uri="{BB962C8B-B14F-4D97-AF65-F5344CB8AC3E}">
        <p14:creationId xmlns:p14="http://schemas.microsoft.com/office/powerpoint/2010/main" val="290452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p:cNvPicPr>
            <a:picLocks noChangeAspect="1"/>
          </p:cNvPicPr>
          <p:nvPr/>
        </p:nvPicPr>
        <p:blipFill>
          <a:blip r:embed="rId5"/>
          <a:stretch>
            <a:fillRect/>
          </a:stretch>
        </p:blipFill>
        <p:spPr>
          <a:xfrm>
            <a:off x="2597786" y="2438318"/>
            <a:ext cx="8634731" cy="2095267"/>
          </a:xfrm>
          <a:prstGeom prst="rect">
            <a:avLst/>
          </a:prstGeom>
        </p:spPr>
      </p:pic>
      <p:pic>
        <p:nvPicPr>
          <p:cNvPr id="12" name="图片 10">
            <a:extLst>
              <a:ext uri="{FF2B5EF4-FFF2-40B4-BE49-F238E27FC236}">
                <a16:creationId xmlns:a16="http://schemas.microsoft.com/office/drawing/2014/main" id="{88A681D5-530B-4848-B27A-D38948937F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0611" y="3972155"/>
            <a:ext cx="3323216" cy="3323216"/>
          </a:xfrm>
          <a:prstGeom prst="rect">
            <a:avLst/>
          </a:prstGeom>
        </p:spPr>
      </p:pic>
    </p:spTree>
    <p:extLst>
      <p:ext uri="{BB962C8B-B14F-4D97-AF65-F5344CB8AC3E}">
        <p14:creationId xmlns:p14="http://schemas.microsoft.com/office/powerpoint/2010/main" val="36876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115922" y="1508128"/>
            <a:ext cx="7977313" cy="1135543"/>
          </a:xfrm>
          <a:prstGeom prst="rect">
            <a:avLst/>
          </a:prstGeom>
        </p:spPr>
      </p:pic>
      <p:sp>
        <p:nvSpPr>
          <p:cNvPr id="9" name="TextBox 8"/>
          <p:cNvSpPr txBox="1"/>
          <p:nvPr/>
        </p:nvSpPr>
        <p:spPr>
          <a:xfrm>
            <a:off x="1278747" y="2985296"/>
            <a:ext cx="9977119" cy="2554545"/>
          </a:xfrm>
          <a:prstGeom prst="rect">
            <a:avLst/>
          </a:prstGeom>
          <a:noFill/>
        </p:spPr>
        <p:txBody>
          <a:bodyPr wrap="square" rtlCol="0">
            <a:spAutoFit/>
          </a:bodyPr>
          <a:lstStyle/>
          <a:p>
            <a:pPr algn="just"/>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giải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thưởng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quốc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tế</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mang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tên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nhà</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khoa</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học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Nô</a:t>
            </a:r>
            <a:r>
              <a:rPr lang="en-US" sz="3200" dirty="0">
                <a:solidFill>
                  <a:srgbClr val="28848C"/>
                </a:solidFill>
                <a:latin typeface="Calibri" panose="020F0502020204030204" pitchFamily="34" charset="0"/>
                <a:cs typeface="Calibri" panose="020F0502020204030204" pitchFamily="34" charset="0"/>
              </a:rPr>
              <a:t>-ben, </a:t>
            </a:r>
            <a:r>
              <a:rPr lang="en-US" sz="3200" dirty="0" err="1">
                <a:solidFill>
                  <a:srgbClr val="28848C"/>
                </a:solidFill>
                <a:latin typeface="Calibri" panose="020F0502020204030204" pitchFamily="34" charset="0"/>
                <a:cs typeface="Calibri" panose="020F0502020204030204" pitchFamily="34" charset="0"/>
              </a:rPr>
              <a:t>được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trao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thưởng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hằng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năm</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bắt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đầu</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từ</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năm</a:t>
            </a:r>
            <a:r>
              <a:rPr lang="en-US" sz="3200" dirty="0">
                <a:solidFill>
                  <a:srgbClr val="28848C"/>
                </a:solidFill>
                <a:latin typeface="Calibri" panose="020F0502020204030204" pitchFamily="34" charset="0"/>
                <a:cs typeface="Calibri" panose="020F0502020204030204" pitchFamily="34" charset="0"/>
              </a:rPr>
              <a:t> 1902) </a:t>
            </a:r>
            <a:r>
              <a:rPr lang="en-US" sz="3200" dirty="0" err="1">
                <a:solidFill>
                  <a:srgbClr val="28848C"/>
                </a:solidFill>
                <a:latin typeface="Calibri" panose="020F0502020204030204" pitchFamily="34" charset="0"/>
                <a:cs typeface="Calibri" panose="020F0502020204030204" pitchFamily="34" charset="0"/>
              </a:rPr>
              <a:t>cho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những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cá</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nhân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đạt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thành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tích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xuất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sắc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trong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các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lĩnh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vực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vật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lí</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hóa</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học</a:t>
            </a:r>
            <a:r>
              <a:rPr lang="en-US" sz="3200" dirty="0">
                <a:solidFill>
                  <a:srgbClr val="28848C"/>
                </a:solidFill>
                <a:latin typeface="Calibri" panose="020F0502020204030204" pitchFamily="34" charset="0"/>
                <a:cs typeface="Calibri" panose="020F0502020204030204" pitchFamily="34" charset="0"/>
              </a:rPr>
              <a:t>, y </a:t>
            </a:r>
            <a:r>
              <a:rPr lang="en-US" sz="3200" dirty="0" err="1">
                <a:solidFill>
                  <a:srgbClr val="28848C"/>
                </a:solidFill>
                <a:latin typeface="Calibri" panose="020F0502020204030204" pitchFamily="34" charset="0"/>
                <a:cs typeface="Calibri" panose="020F0502020204030204" pitchFamily="34" charset="0"/>
              </a:rPr>
              <a:t>học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văn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học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kinh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tế</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và</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hòa</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bình</a:t>
            </a:r>
            <a:r>
              <a:rPr lang="en-US" sz="3200" dirty="0">
                <a:solidFill>
                  <a:srgbClr val="28848C"/>
                </a:solidFill>
                <a:latin typeface="Calibri" panose="020F0502020204030204" pitchFamily="34" charset="0"/>
                <a:cs typeface="Calibri" panose="020F0502020204030204" pitchFamily="34" charset="0"/>
              </a:rPr>
              <a:t>.</a:t>
            </a:r>
          </a:p>
        </p:txBody>
      </p:sp>
      <p:sp>
        <p:nvSpPr>
          <p:cNvPr id="6" name="TextBox 5"/>
          <p:cNvSpPr txBox="1"/>
          <p:nvPr/>
        </p:nvSpPr>
        <p:spPr>
          <a:xfrm>
            <a:off x="1278747" y="2351283"/>
            <a:ext cx="1493520" cy="584775"/>
          </a:xfrm>
          <a:prstGeom prst="rect">
            <a:avLst/>
          </a:prstGeom>
          <a:noFill/>
        </p:spPr>
        <p:txBody>
          <a:bodyPr wrap="square" rtlCol="0">
            <a:spAutoFit/>
          </a:bodyPr>
          <a:lstStyle/>
          <a:p>
            <a:r>
              <a:rPr lang="en-US" sz="3200" b="1" dirty="0" err="1">
                <a:solidFill>
                  <a:srgbClr val="CB5620"/>
                </a:solidFill>
                <a:latin typeface="Calibri" panose="020F0502020204030204" pitchFamily="34" charset="0"/>
                <a:cs typeface="Calibri" panose="020F0502020204030204" pitchFamily="34" charset="0"/>
              </a:rPr>
              <a:t>Gia</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tộc</a:t>
            </a:r>
            <a:r>
              <a:rPr lang="en-US" sz="3200" b="1" dirty="0">
                <a:solidFill>
                  <a:srgbClr val="CB5620"/>
                </a:solidFill>
                <a:latin typeface="Calibri" panose="020F0502020204030204" pitchFamily="34" charset="0"/>
                <a:cs typeface="Calibri" panose="020F0502020204030204" pitchFamily="34" charset="0"/>
              </a:rPr>
              <a:t>: </a:t>
            </a:r>
          </a:p>
        </p:txBody>
      </p:sp>
      <p:sp>
        <p:nvSpPr>
          <p:cNvPr id="7" name="TextBox 6"/>
          <p:cNvSpPr txBox="1"/>
          <p:nvPr/>
        </p:nvSpPr>
        <p:spPr>
          <a:xfrm>
            <a:off x="2772267" y="2351283"/>
            <a:ext cx="8483600" cy="584775"/>
          </a:xfrm>
          <a:prstGeom prst="rect">
            <a:avLst/>
          </a:prstGeom>
          <a:noFill/>
        </p:spPr>
        <p:txBody>
          <a:bodyPr wrap="square" rtlCol="0">
            <a:spAutoFit/>
          </a:bodyPr>
          <a:lstStyle/>
          <a:p>
            <a:r>
              <a:rPr lang="en-US" sz="3200" dirty="0" err="1">
                <a:solidFill>
                  <a:srgbClr val="28848C"/>
                </a:solidFill>
                <a:latin typeface="Calibri" panose="020F0502020204030204" pitchFamily="34" charset="0"/>
                <a:cs typeface="Calibri" panose="020F0502020204030204" pitchFamily="34" charset="0"/>
              </a:rPr>
              <a:t>Tập</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hợp</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gồm</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nhiều</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gia</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đình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có</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cùng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huyết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thống</a:t>
            </a:r>
            <a:r>
              <a:rPr lang="en-US" sz="3200" dirty="0">
                <a:solidFill>
                  <a:srgbClr val="28848C"/>
                </a:solidFill>
                <a:latin typeface="Calibri" panose="020F0502020204030204" pitchFamily="34" charset="0"/>
                <a:cs typeface="Calibri" panose="020F0502020204030204" pitchFamily="34" charset="0"/>
              </a:rPr>
              <a:t>. </a:t>
            </a:r>
          </a:p>
        </p:txBody>
      </p:sp>
      <p:sp>
        <p:nvSpPr>
          <p:cNvPr id="8" name="TextBox 7"/>
          <p:cNvSpPr txBox="1"/>
          <p:nvPr/>
        </p:nvSpPr>
        <p:spPr>
          <a:xfrm>
            <a:off x="1278747" y="2985296"/>
            <a:ext cx="3876728" cy="584775"/>
          </a:xfrm>
          <a:prstGeom prst="rect">
            <a:avLst/>
          </a:prstGeom>
          <a:noFill/>
        </p:spPr>
        <p:txBody>
          <a:bodyPr wrap="square" rtlCol="0">
            <a:spAutoFit/>
          </a:bodyPr>
          <a:lstStyle/>
          <a:p>
            <a:r>
              <a:rPr lang="en-US" sz="3200" b="1" dirty="0" err="1">
                <a:solidFill>
                  <a:srgbClr val="CB5620"/>
                </a:solidFill>
                <a:latin typeface="Calibri" panose="020F0502020204030204" pitchFamily="34" charset="0"/>
                <a:cs typeface="Calibri" panose="020F0502020204030204" pitchFamily="34" charset="0"/>
              </a:rPr>
              <a:t>Giải</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thưởng</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Nô</a:t>
            </a:r>
            <a:r>
              <a:rPr lang="en-US" sz="3200" b="1" dirty="0">
                <a:solidFill>
                  <a:srgbClr val="CB5620"/>
                </a:solidFill>
                <a:latin typeface="Calibri" panose="020F0502020204030204" pitchFamily="34" charset="0"/>
                <a:cs typeface="Calibri" panose="020F0502020204030204" pitchFamily="34" charset="0"/>
              </a:rPr>
              <a:t>-ben:</a:t>
            </a:r>
          </a:p>
        </p:txBody>
      </p:sp>
    </p:spTree>
    <p:extLst>
      <p:ext uri="{BB962C8B-B14F-4D97-AF65-F5344CB8AC3E}">
        <p14:creationId xmlns:p14="http://schemas.microsoft.com/office/powerpoint/2010/main" val="36065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p:cNvPicPr>
            <a:picLocks noChangeAspect="1"/>
          </p:cNvPicPr>
          <p:nvPr/>
        </p:nvPicPr>
        <p:blipFill>
          <a:blip r:embed="rId5"/>
          <a:stretch>
            <a:fillRect/>
          </a:stretch>
        </p:blipFill>
        <p:spPr>
          <a:xfrm>
            <a:off x="2220824" y="1593475"/>
            <a:ext cx="9388654" cy="3694496"/>
          </a:xfrm>
          <a:prstGeom prst="rect">
            <a:avLst/>
          </a:prstGeom>
        </p:spPr>
      </p:pic>
    </p:spTree>
    <p:extLst>
      <p:ext uri="{BB962C8B-B14F-4D97-AF65-F5344CB8AC3E}">
        <p14:creationId xmlns:p14="http://schemas.microsoft.com/office/powerpoint/2010/main" val="8369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399" y="444599"/>
            <a:ext cx="11129222"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Ma-</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sinh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trong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đình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sáu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người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giáo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sư</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học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rất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thích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quan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sát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Hồi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6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tuổi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lần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đình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tổ</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chức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bữa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tiệc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nhận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thấy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điều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lạ</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Mỗi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lần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nhân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bưng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lên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đựng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thoạt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đầu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trượt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trong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đĩa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Nhưng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nước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rớt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đĩa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những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bỗng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nhiên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dừng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chuyển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động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như</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bị</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ngăn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Ma-</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nghĩ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mãi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vẫn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không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hiểu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sao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Thế</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lặng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lẽ</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khỏi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phòng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vào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bếp</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lấy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đồ</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tự</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mình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làm</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làm</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thí</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nghiệm</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Cuối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cùng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cũng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hiểu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giữa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đĩa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có</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một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chút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nước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thì</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sẽ</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đứng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yên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Lúc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ấy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Ma-</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chợt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thấy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cha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đang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vào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bếp</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liền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nói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với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cha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phát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hiện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của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mình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Cha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hết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sức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vui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mừng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Ông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nâng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bổng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con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nhỏ</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lên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vai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thẳng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phòng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khách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hân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hoan</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nói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Đây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sẽ</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giáo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sư</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đời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thứ</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bảy</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của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tộc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tôi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Về</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sau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Ma-</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ri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trở</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thành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giáo</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sư</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của</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nhiều</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trường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đại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học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danh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tiếng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ở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Mỹ</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Năm</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1963,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bà</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vinh</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dự</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được</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tặng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Giải</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thưởng</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Nô</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-ben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Vật</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lí</a:t>
            </a:r>
            <a:r>
              <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(Theo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Gương</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hiếu</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học</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của</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100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danh</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nhân</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đoạt</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giải</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2600" b="0" i="1"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Nô</a:t>
            </a:r>
            <a:r>
              <a:rPr kumimoji="0" lang="en-US" sz="2600" b="0" i="1"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-ben)</a:t>
            </a:r>
            <a:endParaRPr kumimoji="0" lang="en-US" sz="2600" b="0"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4736A2E1-C8D0-4040-B0B2-06617BE852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464" y="2921241"/>
            <a:ext cx="3580727" cy="3580727"/>
          </a:xfrm>
          <a:prstGeom prst="rect">
            <a:avLst/>
          </a:prstGeom>
        </p:spPr>
      </p:pic>
      <p:sp>
        <p:nvSpPr>
          <p:cNvPr id="3" name="圆角矩形 29"/>
          <p:cNvSpPr/>
          <p:nvPr/>
        </p:nvSpPr>
        <p:spPr>
          <a:xfrm>
            <a:off x="1468219" y="1007334"/>
            <a:ext cx="9412317"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1.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Tìm</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trong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bài</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đọc</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Nhà</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phát</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minh 6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tuổi</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những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từ</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có</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chứa</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tiếng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gia</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nêu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nghĩa</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của</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những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từ</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đó</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sp>
        <p:nvSpPr>
          <p:cNvPr id="4" name="云形 3"/>
          <p:cNvSpPr/>
          <p:nvPr/>
        </p:nvSpPr>
        <p:spPr>
          <a:xfrm>
            <a:off x="3128729" y="3557675"/>
            <a:ext cx="2554267" cy="1437005"/>
          </a:xfrm>
          <a:prstGeom prst="cloud">
            <a:avLst/>
          </a:prstGeom>
          <a:solidFill>
            <a:srgbClr val="CB562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Gia</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đình</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5" name="云形 3"/>
          <p:cNvSpPr/>
          <p:nvPr/>
        </p:nvSpPr>
        <p:spPr>
          <a:xfrm>
            <a:off x="5851324" y="2408053"/>
            <a:ext cx="2554267" cy="1437005"/>
          </a:xfrm>
          <a:prstGeom prst="cloud">
            <a:avLst/>
          </a:prstGeom>
          <a:solidFill>
            <a:srgbClr val="CB562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Gia</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tộc</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6" name="云形 3"/>
          <p:cNvSpPr/>
          <p:nvPr/>
        </p:nvSpPr>
        <p:spPr>
          <a:xfrm>
            <a:off x="8573919" y="3383503"/>
            <a:ext cx="2760617" cy="1437005"/>
          </a:xfrm>
          <a:prstGeom prst="cloud">
            <a:avLst/>
          </a:prstGeom>
          <a:solidFill>
            <a:srgbClr val="CB562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Gia</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nhân</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42898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ldLvl="0" animBg="1"/>
      <p:bldP spid="5" grpId="0" bldLvl="0" animBg="1"/>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115922" y="1508128"/>
            <a:ext cx="7977313" cy="1135543"/>
          </a:xfrm>
          <a:prstGeom prst="rect">
            <a:avLst/>
          </a:prstGeom>
        </p:spPr>
      </p:pic>
      <p:sp>
        <p:nvSpPr>
          <p:cNvPr id="6" name="TextBox 5"/>
          <p:cNvSpPr txBox="1"/>
          <p:nvPr/>
        </p:nvSpPr>
        <p:spPr>
          <a:xfrm>
            <a:off x="1278746" y="2351283"/>
            <a:ext cx="17479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3200" b="1"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đình</a:t>
            </a:r>
            <a:r>
              <a:rPr kumimoji="0" lang="en-US" sz="3200" b="1"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p>
        </p:txBody>
      </p:sp>
      <p:sp>
        <p:nvSpPr>
          <p:cNvPr id="7" name="TextBox 6"/>
          <p:cNvSpPr txBox="1"/>
          <p:nvPr/>
        </p:nvSpPr>
        <p:spPr>
          <a:xfrm>
            <a:off x="2926079" y="2351283"/>
            <a:ext cx="846734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Là</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tập</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hợp</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sống</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chung</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và</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gắn</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bó</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với</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bằng</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quan</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hệ</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hôn</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nhân</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quan</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hệ</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huyết</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28848C"/>
                </a:solidFill>
                <a:effectLst/>
                <a:uLnTx/>
                <a:uFillTx/>
                <a:latin typeface="Calibri" panose="020F0502020204030204" pitchFamily="34" charset="0"/>
                <a:cs typeface="Calibri" panose="020F0502020204030204" pitchFamily="34" charset="0"/>
              </a:rPr>
              <a:t>thống</a:t>
            </a:r>
            <a:r>
              <a:rPr kumimoji="0" lang="en-US" sz="3200" b="0" i="0" u="none" strike="noStrike" kern="1200" cap="none" spc="0" normalizeH="0" noProof="0" dirty="0">
                <a:ln>
                  <a:noFill/>
                </a:ln>
                <a:solidFill>
                  <a:srgbClr val="28848C"/>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endParaRPr>
          </a:p>
        </p:txBody>
      </p:sp>
      <p:sp>
        <p:nvSpPr>
          <p:cNvPr id="11" name="TextBox 10"/>
          <p:cNvSpPr txBox="1"/>
          <p:nvPr/>
        </p:nvSpPr>
        <p:spPr>
          <a:xfrm>
            <a:off x="1278746" y="3588946"/>
            <a:ext cx="14935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Gia</a:t>
            </a:r>
            <a:r>
              <a:rPr kumimoji="0" lang="en-US" sz="3200" b="1"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CB5620"/>
                </a:solidFill>
                <a:effectLst/>
                <a:uLnTx/>
                <a:uFillTx/>
                <a:latin typeface="Calibri" panose="020F0502020204030204" pitchFamily="34" charset="0"/>
                <a:cs typeface="Calibri" panose="020F0502020204030204" pitchFamily="34" charset="0"/>
              </a:rPr>
              <a:t>tộc</a:t>
            </a:r>
            <a:r>
              <a:rPr kumimoji="0" lang="en-US" sz="3200" b="1" i="0" u="none" strike="noStrike" kern="1200" cap="none" spc="0" normalizeH="0" baseline="0" noProof="0" dirty="0">
                <a:ln>
                  <a:noFill/>
                </a:ln>
                <a:solidFill>
                  <a:srgbClr val="CB5620"/>
                </a:solidFill>
                <a:effectLst/>
                <a:uLnTx/>
                <a:uFillTx/>
                <a:latin typeface="Calibri" panose="020F0502020204030204" pitchFamily="34" charset="0"/>
                <a:cs typeface="Calibri" panose="020F0502020204030204" pitchFamily="34" charset="0"/>
              </a:rPr>
              <a:t>: </a:t>
            </a:r>
          </a:p>
        </p:txBody>
      </p:sp>
      <p:sp>
        <p:nvSpPr>
          <p:cNvPr id="12" name="TextBox 11"/>
          <p:cNvSpPr txBox="1"/>
          <p:nvPr/>
        </p:nvSpPr>
        <p:spPr>
          <a:xfrm>
            <a:off x="2772266" y="3588946"/>
            <a:ext cx="848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Tập</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hợp</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gồm</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nhiều</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gia</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đình</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có</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huyết</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28848C"/>
                </a:solidFill>
                <a:effectLst/>
                <a:uLnTx/>
                <a:uFillTx/>
                <a:latin typeface="Calibri" panose="020F0502020204030204" pitchFamily="34" charset="0"/>
                <a:cs typeface="Calibri" panose="020F0502020204030204" pitchFamily="34" charset="0"/>
              </a:rPr>
              <a:t>thống</a:t>
            </a:r>
            <a:r>
              <a:rPr kumimoji="0" lang="en-US" sz="3200" b="0" i="0" u="none" strike="noStrike" kern="1200" cap="none" spc="0" normalizeH="0" baseline="0" noProof="0" dirty="0">
                <a:ln>
                  <a:noFill/>
                </a:ln>
                <a:solidFill>
                  <a:srgbClr val="28848C"/>
                </a:solidFill>
                <a:effectLst/>
                <a:uLnTx/>
                <a:uFillTx/>
                <a:latin typeface="Calibri" panose="020F0502020204030204" pitchFamily="34" charset="0"/>
                <a:cs typeface="Calibri" panose="020F0502020204030204" pitchFamily="34" charset="0"/>
              </a:rPr>
              <a:t>. </a:t>
            </a:r>
          </a:p>
        </p:txBody>
      </p:sp>
      <p:sp>
        <p:nvSpPr>
          <p:cNvPr id="15" name="TextBox 14"/>
          <p:cNvSpPr txBox="1"/>
          <p:nvPr/>
        </p:nvSpPr>
        <p:spPr>
          <a:xfrm>
            <a:off x="3026663" y="4344129"/>
            <a:ext cx="8251410" cy="584775"/>
          </a:xfrm>
          <a:prstGeom prst="rect">
            <a:avLst/>
          </a:prstGeom>
          <a:noFill/>
        </p:spPr>
        <p:txBody>
          <a:bodyPr wrap="square" rtlCol="0">
            <a:spAutoFit/>
          </a:bodyPr>
          <a:lstStyle/>
          <a:p>
            <a:r>
              <a:rPr lang="en-US" sz="3200" dirty="0" err="1">
                <a:solidFill>
                  <a:srgbClr val="28848C"/>
                </a:solidFill>
                <a:latin typeface="Calibri" panose="020F0502020204030204" pitchFamily="34" charset="0"/>
                <a:cs typeface="Calibri" panose="020F0502020204030204" pitchFamily="34" charset="0"/>
              </a:rPr>
              <a:t>người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giúp</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việc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theo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cách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gọi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thời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xưa</a:t>
            </a:r>
            <a:r>
              <a:rPr lang="en-US" sz="3200" dirty="0">
                <a:solidFill>
                  <a:srgbClr val="28848C"/>
                </a:solidFill>
                <a:latin typeface="Calibri" panose="020F0502020204030204" pitchFamily="34" charset="0"/>
                <a:cs typeface="Calibri" panose="020F0502020204030204" pitchFamily="34" charset="0"/>
              </a:rPr>
              <a:t>.</a:t>
            </a:r>
          </a:p>
        </p:txBody>
      </p:sp>
      <p:sp>
        <p:nvSpPr>
          <p:cNvPr id="16" name="TextBox 15"/>
          <p:cNvSpPr txBox="1"/>
          <p:nvPr/>
        </p:nvSpPr>
        <p:spPr>
          <a:xfrm>
            <a:off x="1300952" y="4344129"/>
            <a:ext cx="1931813" cy="584775"/>
          </a:xfrm>
          <a:prstGeom prst="rect">
            <a:avLst/>
          </a:prstGeom>
          <a:noFill/>
        </p:spPr>
        <p:txBody>
          <a:bodyPr wrap="square" rtlCol="0">
            <a:spAutoFit/>
          </a:bodyPr>
          <a:lstStyle/>
          <a:p>
            <a:r>
              <a:rPr lang="en-US" sz="3200" b="1" dirty="0" err="1">
                <a:solidFill>
                  <a:srgbClr val="CB5620"/>
                </a:solidFill>
                <a:latin typeface="Calibri" panose="020F0502020204030204" pitchFamily="34" charset="0"/>
                <a:cs typeface="Calibri" panose="020F0502020204030204" pitchFamily="34" charset="0"/>
              </a:rPr>
              <a:t>Gia</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nhân</a:t>
            </a:r>
            <a:r>
              <a:rPr lang="en-US" sz="3200" b="1" dirty="0">
                <a:solidFill>
                  <a:srgbClr val="CB562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6038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4736A2E1-C8D0-4040-B0B2-06617BE852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414" y="3269584"/>
            <a:ext cx="3323685" cy="3323685"/>
          </a:xfrm>
          <a:prstGeom prst="rect">
            <a:avLst/>
          </a:prstGeom>
        </p:spPr>
      </p:pic>
      <p:sp>
        <p:nvSpPr>
          <p:cNvPr id="3" name="圆角矩形 29"/>
          <p:cNvSpPr/>
          <p:nvPr/>
        </p:nvSpPr>
        <p:spPr>
          <a:xfrm>
            <a:off x="2255520" y="557329"/>
            <a:ext cx="7680960"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2.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Chuyển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sử</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dụng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dấu</a:t>
            </a:r>
            <a:r>
              <a:rPr kumimoji="0" lang="en-US" altLang="zh-CN" sz="3200" b="1" i="1" u="none" strike="noStrike" kern="1200" cap="none" spc="0" normalizeH="0" noProof="0" dirty="0">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ngoặc</a:t>
            </a:r>
            <a:r>
              <a:rPr kumimoji="0" lang="en-US" altLang="zh-CN" sz="3200" b="1" i="1" u="none" strike="noStrike" kern="1200" cap="none" spc="0" normalizeH="0" noProof="0" dirty="0">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kép</a:t>
            </a:r>
            <a:r>
              <a:rPr kumimoji="0" lang="en-US" altLang="zh-CN" sz="3200" b="1" i="1" u="none" strike="noStrike" kern="1200" cap="none" spc="0" normalizeH="0" noProof="0" dirty="0">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thành</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sử</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dụng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dấu</a:t>
            </a:r>
            <a:r>
              <a:rPr kumimoji="0" lang="en-US" altLang="zh-CN" sz="3200" b="1" i="1" u="none" strike="noStrike" kern="1200" cap="none" spc="0" normalizeH="0" noProof="0" dirty="0">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gạch</a:t>
            </a:r>
            <a:r>
              <a:rPr kumimoji="0" lang="en-US" altLang="zh-CN" sz="3200" b="1" i="1" u="none" strike="noStrike" kern="1200" cap="none" spc="0" normalizeH="0" noProof="0" dirty="0">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1" u="none" strike="noStrike" kern="1200" cap="none" spc="0" normalizeH="0" noProof="0" dirty="0" err="1">
                <a:ln>
                  <a:noFill/>
                </a:ln>
                <a:solidFill>
                  <a:srgbClr val="B53A51"/>
                </a:solidFill>
                <a:effectLst/>
                <a:uLnTx/>
                <a:uFillTx/>
                <a:latin typeface="Calibri" panose="020F0502020204030204" pitchFamily="34" charset="0"/>
                <a:ea typeface="三极正极黑简体" panose="00000500000000000000" charset="-122"/>
                <a:cs typeface="Calibri" panose="020F0502020204030204" pitchFamily="34" charset="0"/>
                <a:sym typeface="+mn-ea"/>
              </a:rPr>
              <a:t>ngang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sp>
        <p:nvSpPr>
          <p:cNvPr id="4" name="Rectangle 3"/>
          <p:cNvSpPr/>
          <p:nvPr/>
        </p:nvSpPr>
        <p:spPr>
          <a:xfrm>
            <a:off x="1785257" y="1814332"/>
            <a:ext cx="9710057" cy="1754326"/>
          </a:xfrm>
          <a:prstGeom prst="rect">
            <a:avLst/>
          </a:prstGeom>
        </p:spPr>
        <p:txBody>
          <a:bodyPr wrap="square">
            <a:spAutoFit/>
          </a:bodyPr>
          <a:lstStyle/>
          <a:p>
            <a:pPr algn="just"/>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Ông</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nâng</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bổng</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cô</a:t>
            </a:r>
            <a:r>
              <a:rPr lang="en-US" sz="3600" b="1" dirty="0">
                <a:solidFill>
                  <a:srgbClr val="28848C"/>
                </a:solidFill>
                <a:latin typeface="Calibri" panose="020F0502020204030204" pitchFamily="34" charset="0"/>
                <a:cs typeface="Calibri" panose="020F0502020204030204" pitchFamily="34" charset="0"/>
              </a:rPr>
              <a:t> con </a:t>
            </a:r>
            <a:r>
              <a:rPr lang="en-US" sz="3600" b="1" dirty="0" err="1">
                <a:solidFill>
                  <a:srgbClr val="28848C"/>
                </a:solidFill>
                <a:latin typeface="Calibri" panose="020F0502020204030204" pitchFamily="34" charset="0"/>
                <a:cs typeface="Calibri" panose="020F0502020204030204" pitchFamily="34" charset="0"/>
              </a:rPr>
              <a:t>gái</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nhỏ</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lên</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vai</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đi</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thẳng</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ra</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phòng</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khách</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hân</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hoan</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nói</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Đây</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sẽ</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là</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giáo</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sư</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đời</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thứ</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bảy</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của</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gia</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tộc</a:t>
            </a:r>
            <a:r>
              <a:rPr lang="en-US" sz="3600" b="1" dirty="0">
                <a:solidFill>
                  <a:srgbClr val="28848C"/>
                </a:solidFill>
                <a:latin typeface="Calibri" panose="020F0502020204030204" pitchFamily="34" charset="0"/>
                <a:cs typeface="Calibri" panose="020F0502020204030204" pitchFamily="34" charset="0"/>
              </a:rPr>
              <a:t> </a:t>
            </a:r>
            <a:r>
              <a:rPr lang="en-US" sz="3600" b="1" dirty="0" err="1">
                <a:solidFill>
                  <a:srgbClr val="28848C"/>
                </a:solidFill>
                <a:latin typeface="Calibri" panose="020F0502020204030204" pitchFamily="34" charset="0"/>
                <a:cs typeface="Calibri" panose="020F0502020204030204" pitchFamily="34" charset="0"/>
              </a:rPr>
              <a:t>tôi</a:t>
            </a:r>
            <a:r>
              <a:rPr lang="en-US" sz="3600" b="1" dirty="0">
                <a:solidFill>
                  <a:srgbClr val="28848C"/>
                </a:solidFill>
                <a:latin typeface="Calibri" panose="020F0502020204030204" pitchFamily="34" charset="0"/>
                <a:cs typeface="Calibri" panose="020F0502020204030204" pitchFamily="34" charset="0"/>
              </a:rPr>
              <a:t>!”</a:t>
            </a:r>
            <a:endParaRPr lang="en-US" sz="2800" b="1" dirty="0">
              <a:solidFill>
                <a:srgbClr val="28848C"/>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6" t="77568" r="74714" b="4481"/>
          <a:stretch/>
        </p:blipFill>
        <p:spPr>
          <a:xfrm>
            <a:off x="2503853" y="3743159"/>
            <a:ext cx="1332134" cy="764933"/>
          </a:xfrm>
          <a:prstGeom prst="rect">
            <a:avLst/>
          </a:prstGeom>
        </p:spPr>
      </p:pic>
      <p:sp>
        <p:nvSpPr>
          <p:cNvPr id="7" name="Rectangle 6"/>
          <p:cNvSpPr/>
          <p:nvPr/>
        </p:nvSpPr>
        <p:spPr>
          <a:xfrm>
            <a:off x="3169920" y="3743159"/>
            <a:ext cx="8325394" cy="2308324"/>
          </a:xfrm>
          <a:prstGeom prst="rect">
            <a:avLst/>
          </a:prstGeom>
        </p:spPr>
        <p:txBody>
          <a:bodyPr wrap="square">
            <a:spAutoFit/>
          </a:bodyPr>
          <a:lstStyle/>
          <a:p>
            <a:pPr algn="just"/>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Ông</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nâng</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bổng</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cô</a:t>
            </a:r>
            <a:r>
              <a:rPr lang="en-US" sz="3600" b="1" dirty="0">
                <a:solidFill>
                  <a:srgbClr val="CB5620"/>
                </a:solidFill>
                <a:latin typeface="Calibri" panose="020F0502020204030204" pitchFamily="34" charset="0"/>
                <a:cs typeface="Calibri" panose="020F0502020204030204" pitchFamily="34" charset="0"/>
              </a:rPr>
              <a:t> con </a:t>
            </a:r>
            <a:r>
              <a:rPr lang="en-US" sz="3600" b="1" dirty="0" err="1">
                <a:solidFill>
                  <a:srgbClr val="CB5620"/>
                </a:solidFill>
                <a:latin typeface="Calibri" panose="020F0502020204030204" pitchFamily="34" charset="0"/>
                <a:cs typeface="Calibri" panose="020F0502020204030204" pitchFamily="34" charset="0"/>
              </a:rPr>
              <a:t>gái</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nhỏ</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lên</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vai</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đi</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thẳng</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ra</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phòng</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khách</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hân</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hoan</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nói</a:t>
            </a:r>
            <a:r>
              <a:rPr lang="en-US" sz="3600" b="1" dirty="0">
                <a:solidFill>
                  <a:srgbClr val="CB5620"/>
                </a:solidFill>
                <a:latin typeface="Calibri" panose="020F0502020204030204" pitchFamily="34" charset="0"/>
                <a:cs typeface="Calibri" panose="020F0502020204030204" pitchFamily="34" charset="0"/>
              </a:rPr>
              <a:t>: </a:t>
            </a:r>
          </a:p>
          <a:p>
            <a:pPr algn="just"/>
            <a:r>
              <a:rPr lang="en-US" sz="3600" b="1" dirty="0">
                <a:solidFill>
                  <a:srgbClr val="CB5620"/>
                </a:solidFill>
                <a:latin typeface="Calibri" panose="020F0502020204030204" pitchFamily="34" charset="0"/>
                <a:cs typeface="Calibri" panose="020F0502020204030204" pitchFamily="34" charset="0"/>
              </a:rPr>
              <a:t>	- </a:t>
            </a:r>
            <a:r>
              <a:rPr lang="en-US" sz="3600" b="1" dirty="0" err="1">
                <a:solidFill>
                  <a:srgbClr val="CB5620"/>
                </a:solidFill>
                <a:latin typeface="Calibri" panose="020F0502020204030204" pitchFamily="34" charset="0"/>
                <a:cs typeface="Calibri" panose="020F0502020204030204" pitchFamily="34" charset="0"/>
              </a:rPr>
              <a:t>Đây</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sẽ</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là</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giáo</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sư</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đời</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thứ</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bảy</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của</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gia</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tộc</a:t>
            </a:r>
            <a:r>
              <a:rPr lang="en-US" sz="3600" b="1" dirty="0">
                <a:solidFill>
                  <a:srgbClr val="CB5620"/>
                </a:solidFill>
                <a:latin typeface="Calibri" panose="020F0502020204030204" pitchFamily="34" charset="0"/>
                <a:cs typeface="Calibri" panose="020F0502020204030204" pitchFamily="34" charset="0"/>
              </a:rPr>
              <a:t> </a:t>
            </a:r>
            <a:r>
              <a:rPr lang="en-US" sz="3600" b="1" dirty="0" err="1">
                <a:solidFill>
                  <a:srgbClr val="CB5620"/>
                </a:solidFill>
                <a:latin typeface="Calibri" panose="020F0502020204030204" pitchFamily="34" charset="0"/>
                <a:cs typeface="Calibri" panose="020F0502020204030204" pitchFamily="34" charset="0"/>
              </a:rPr>
              <a:t>tôi</a:t>
            </a:r>
            <a:r>
              <a:rPr lang="en-US" sz="3600" b="1" dirty="0">
                <a:solidFill>
                  <a:srgbClr val="CB5620"/>
                </a:solidFill>
                <a:latin typeface="Calibri" panose="020F0502020204030204" pitchFamily="34" charset="0"/>
                <a:cs typeface="Calibri" panose="020F0502020204030204" pitchFamily="34" charset="0"/>
              </a:rPr>
              <a:t>!</a:t>
            </a:r>
            <a:endParaRPr lang="en-US" sz="2800" b="1" dirty="0"/>
          </a:p>
        </p:txBody>
      </p:sp>
    </p:spTree>
    <p:extLst>
      <p:ext uri="{BB962C8B-B14F-4D97-AF65-F5344CB8AC3E}">
        <p14:creationId xmlns:p14="http://schemas.microsoft.com/office/powerpoint/2010/main" val="121057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rey dress&#10;&#10;Description automatically generated">
            <a:extLst>
              <a:ext uri="{FF2B5EF4-FFF2-40B4-BE49-F238E27FC236}">
                <a16:creationId xmlns:a16="http://schemas.microsoft.com/office/drawing/2014/main" id="{AC727C1A-9951-370F-D531-540A77E87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499" y="495299"/>
            <a:ext cx="5781676" cy="5781676"/>
          </a:xfrm>
          <a:prstGeom prst="rect">
            <a:avLst/>
          </a:prstGeom>
        </p:spPr>
      </p:pic>
      <p:pic>
        <p:nvPicPr>
          <p:cNvPr id="7" name="Picture 6">
            <a:extLst>
              <a:ext uri="{FF2B5EF4-FFF2-40B4-BE49-F238E27FC236}">
                <a16:creationId xmlns:a16="http://schemas.microsoft.com/office/drawing/2014/main" id="{0FA3A925-D509-3F81-08FA-C4CB8801B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370" y="3004910"/>
            <a:ext cx="4232039" cy="3119665"/>
          </a:xfrm>
          <a:prstGeom prst="rect">
            <a:avLst/>
          </a:prstGeom>
        </p:spPr>
      </p:pic>
      <p:sp>
        <p:nvSpPr>
          <p:cNvPr id="2" name="TextBox 1">
            <a:extLst>
              <a:ext uri="{FF2B5EF4-FFF2-40B4-BE49-F238E27FC236}">
                <a16:creationId xmlns:a16="http://schemas.microsoft.com/office/drawing/2014/main" id="{F610DBA0-968C-EB49-12DA-5DC6D283BF7B}"/>
              </a:ext>
            </a:extLst>
          </p:cNvPr>
          <p:cNvSpPr txBox="1"/>
          <p:nvPr/>
        </p:nvSpPr>
        <p:spPr>
          <a:xfrm>
            <a:off x="900030" y="1443451"/>
            <a:ext cx="2351926" cy="646331"/>
          </a:xfrm>
          <a:prstGeom prst="rect">
            <a:avLst/>
          </a:prstGeom>
          <a:noFill/>
        </p:spPr>
        <p:txBody>
          <a:bodyPr wrap="none" rtlCol="0">
            <a:spAutoFit/>
          </a:bodyPr>
          <a:lstStyle/>
          <a:p>
            <a:r>
              <a:rPr lang="en-US" sz="3600" dirty="0" err="1">
                <a:latin typeface="#9Slide03 BoosterNextFYBlack" panose="02000A03000000020004" pitchFamily="2" charset="0"/>
              </a:rPr>
              <a:t>Đây</a:t>
            </a:r>
            <a:r>
              <a:rPr lang="en-US" sz="3600" dirty="0">
                <a:latin typeface="#9Slide03 BoosterNextFYBlack" panose="02000A03000000020004" pitchFamily="2" charset="0"/>
              </a:rPr>
              <a:t> </a:t>
            </a:r>
            <a:r>
              <a:rPr lang="en-US" sz="3600" dirty="0" err="1">
                <a:latin typeface="#9Slide03 BoosterNextFYBlack" panose="02000A03000000020004" pitchFamily="2" charset="0"/>
              </a:rPr>
              <a:t>là</a:t>
            </a:r>
            <a:r>
              <a:rPr lang="en-US" sz="3600" dirty="0">
                <a:latin typeface="#9Slide03 BoosterNextFYBlack" panose="02000A03000000020004" pitchFamily="2" charset="0"/>
              </a:rPr>
              <a:t> ai?</a:t>
            </a:r>
          </a:p>
        </p:txBody>
      </p:sp>
    </p:spTree>
    <p:extLst>
      <p:ext uri="{BB962C8B-B14F-4D97-AF65-F5344CB8AC3E}">
        <p14:creationId xmlns:p14="http://schemas.microsoft.com/office/powerpoint/2010/main" val="217961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7169" y="1241557"/>
            <a:ext cx="11116656" cy="954107"/>
          </a:xfrm>
          <a:prstGeom prst="rect">
            <a:avLst/>
          </a:prstGeom>
        </p:spPr>
        <p:txBody>
          <a:bodyPr wrap="square">
            <a:spAutoFit/>
          </a:bodyPr>
          <a:lstStyle/>
          <a:p>
            <a:pPr marL="285750" lvl="0" indent="-285750">
              <a:buFont typeface="Arial" panose="020B0604020202020204" pitchFamily="34" charset="0"/>
              <a:buChar char="•"/>
            </a:pP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Archimedes</a:t>
            </a:r>
            <a:r>
              <a:rPr lang="en-US"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 </a:t>
            </a:r>
            <a:r>
              <a:rPr lang="en-US" altLang="zh-CN" sz="2800" i="1"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a:t>
            </a:r>
            <a:r>
              <a:rPr lang="en-US" altLang="zh-CN" sz="2800" i="1" dirty="0" err="1">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Acsimet</a:t>
            </a:r>
            <a:r>
              <a:rPr lang="en-US" altLang="zh-CN" sz="2800" i="1"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a:t>
            </a:r>
            <a:r>
              <a:rPr lang="en-US"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 </a:t>
            </a:r>
            <a:r>
              <a:rPr lang="vi-VN"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là một nhà vật lý, kỹ sư, nhà thiên văn học, nhà toán học và nhà phát minh người Hy Lạp. </a:t>
            </a:r>
            <a:endParaRPr kumimoji="0" lang="zh-CN" altLang="en-US" sz="2800" b="0" i="1" u="none" strike="noStrike" kern="1200" cap="none" spc="0" normalizeH="0" baseline="0" noProof="0" dirty="0">
              <a:ln>
                <a:noFill/>
              </a:ln>
              <a:solidFill>
                <a:prstClr val="black"/>
              </a:solidFill>
              <a:effectLst/>
              <a:uLnTx/>
              <a:uFillTx/>
              <a:latin typeface="Calibri" panose="020F0502020204030204" pitchFamily="34" charset="0"/>
              <a:ea typeface="Source Han Sans CN Regular" panose="020B0500000000000000" pitchFamily="34" charset="-128"/>
              <a:cs typeface="Calibri" panose="020F0502020204030204" pitchFamily="34" charset="0"/>
            </a:endParaRPr>
          </a:p>
        </p:txBody>
      </p:sp>
      <p:pic>
        <p:nvPicPr>
          <p:cNvPr id="11" name="图片 10">
            <a:extLst>
              <a:ext uri="{FF2B5EF4-FFF2-40B4-BE49-F238E27FC236}">
                <a16:creationId xmlns:a16="http://schemas.microsoft.com/office/drawing/2014/main" id="{09E34EEE-83A5-B449-8DAB-111A8B8C8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2469" y="3095624"/>
            <a:ext cx="3480003" cy="3480003"/>
          </a:xfrm>
          <a:prstGeom prst="rect">
            <a:avLst/>
          </a:prstGeom>
        </p:spPr>
      </p:pic>
      <p:sp>
        <p:nvSpPr>
          <p:cNvPr id="12" name="矩形 2"/>
          <p:cNvSpPr/>
          <p:nvPr/>
        </p:nvSpPr>
        <p:spPr>
          <a:xfrm>
            <a:off x="437169" y="2094522"/>
            <a:ext cx="11116656" cy="954107"/>
          </a:xfrm>
          <a:prstGeom prst="rect">
            <a:avLst/>
          </a:prstGeom>
        </p:spPr>
        <p:txBody>
          <a:bodyPr wrap="square">
            <a:spAutoFit/>
          </a:bodyPr>
          <a:lstStyle/>
          <a:p>
            <a:pPr marL="285750" lvl="0" indent="-285750">
              <a:buFont typeface="Arial" panose="020B0604020202020204" pitchFamily="34" charset="0"/>
              <a:buChar char="•"/>
            </a:pP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Isaac Newton</a:t>
            </a:r>
            <a:r>
              <a:rPr lang="en-US" altLang="zh-CN" sz="2800" dirty="0">
                <a:latin typeface="Calibri" panose="020F0502020204030204" pitchFamily="34" charset="0"/>
                <a:ea typeface="Source Han Sans CN Regular" panose="020B0500000000000000" pitchFamily="34" charset="-128"/>
                <a:cs typeface="Calibri" panose="020F0502020204030204" pitchFamily="34" charset="0"/>
              </a:rPr>
              <a:t>:</a:t>
            </a: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 </a:t>
            </a:r>
            <a:r>
              <a:rPr lang="vi-VN"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là một nhà toán học, nhà vật lý, nhà thiên văn học, nhà thần học, và tác giả người Anh</a:t>
            </a:r>
            <a:r>
              <a:rPr lang="en-US"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a:t>
            </a:r>
            <a:endParaRPr kumimoji="0" lang="zh-CN" altLang="en-US" sz="2800" b="0" i="1" u="none" strike="noStrike" kern="1200" cap="none" spc="0" normalizeH="0" baseline="0" noProof="0" dirty="0">
              <a:ln>
                <a:noFill/>
              </a:ln>
              <a:solidFill>
                <a:prstClr val="black"/>
              </a:solidFill>
              <a:effectLst/>
              <a:uLnTx/>
              <a:uFillTx/>
              <a:latin typeface="Calibri" panose="020F0502020204030204" pitchFamily="34" charset="0"/>
              <a:ea typeface="Source Han Sans CN Regular" panose="020B0500000000000000" pitchFamily="34" charset="-128"/>
              <a:cs typeface="Calibri" panose="020F0502020204030204" pitchFamily="34" charset="0"/>
            </a:endParaRPr>
          </a:p>
        </p:txBody>
      </p:sp>
      <p:sp>
        <p:nvSpPr>
          <p:cNvPr id="13" name="矩形 2"/>
          <p:cNvSpPr/>
          <p:nvPr/>
        </p:nvSpPr>
        <p:spPr>
          <a:xfrm>
            <a:off x="437169" y="2978925"/>
            <a:ext cx="9935556" cy="954107"/>
          </a:xfrm>
          <a:prstGeom prst="rect">
            <a:avLst/>
          </a:prstGeom>
        </p:spPr>
        <p:txBody>
          <a:bodyPr wrap="square">
            <a:spAutoFit/>
          </a:bodyPr>
          <a:lstStyle/>
          <a:p>
            <a:pPr marL="285750" lvl="0" indent="-285750">
              <a:buFont typeface="Arial" panose="020B0604020202020204" pitchFamily="34" charset="0"/>
              <a:buChar char="•"/>
            </a:pP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Albert Einstein</a:t>
            </a:r>
            <a:r>
              <a:rPr lang="en-US" altLang="zh-CN" sz="2800" dirty="0">
                <a:latin typeface="Calibri" panose="020F0502020204030204" pitchFamily="34" charset="0"/>
                <a:ea typeface="Source Han Sans CN Regular" panose="020B0500000000000000" pitchFamily="34" charset="-128"/>
                <a:cs typeface="Calibri" panose="020F0502020204030204" pitchFamily="34" charset="0"/>
              </a:rPr>
              <a:t>:</a:t>
            </a: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 </a:t>
            </a:r>
            <a:r>
              <a:rPr lang="vi-VN"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là một nhà vật lý lý thuyết người Đức, được công nhận là một trong những nhà vật lý vĩ đại nhất mọi thời đại.</a:t>
            </a:r>
            <a:endParaRPr kumimoji="0" lang="zh-CN" altLang="en-US" sz="2800" b="0" i="1" u="none" strike="noStrike" kern="1200" cap="none" spc="0" normalizeH="0" baseline="0" noProof="0" dirty="0">
              <a:ln>
                <a:noFill/>
              </a:ln>
              <a:solidFill>
                <a:prstClr val="black"/>
              </a:solidFill>
              <a:effectLst/>
              <a:uLnTx/>
              <a:uFillTx/>
              <a:latin typeface="Calibri" panose="020F0502020204030204" pitchFamily="34" charset="0"/>
              <a:ea typeface="Source Han Sans CN Regular" panose="020B0500000000000000" pitchFamily="34" charset="-128"/>
              <a:cs typeface="Calibri" panose="020F0502020204030204" pitchFamily="34" charset="0"/>
            </a:endParaRPr>
          </a:p>
        </p:txBody>
      </p:sp>
      <p:sp>
        <p:nvSpPr>
          <p:cNvPr id="15" name="矩形 2"/>
          <p:cNvSpPr/>
          <p:nvPr/>
        </p:nvSpPr>
        <p:spPr>
          <a:xfrm>
            <a:off x="437169" y="3933032"/>
            <a:ext cx="9804847" cy="1384995"/>
          </a:xfrm>
          <a:prstGeom prst="rect">
            <a:avLst/>
          </a:prstGeom>
        </p:spPr>
        <p:txBody>
          <a:bodyPr wrap="square">
            <a:spAutoFit/>
          </a:bodyPr>
          <a:lstStyle/>
          <a:p>
            <a:pPr marL="285750" lvl="0" indent="-285750">
              <a:buFont typeface="Arial" panose="020B0604020202020204" pitchFamily="34" charset="0"/>
              <a:buChar char="•"/>
            </a:pP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Louis Pasteur</a:t>
            </a:r>
            <a:r>
              <a:rPr lang="en-US" altLang="zh-CN" sz="2800" dirty="0">
                <a:latin typeface="Calibri" panose="020F0502020204030204" pitchFamily="34" charset="0"/>
                <a:ea typeface="Source Han Sans CN Regular" panose="020B0500000000000000" pitchFamily="34" charset="-128"/>
                <a:cs typeface="Calibri" panose="020F0502020204030204" pitchFamily="34" charset="0"/>
              </a:rPr>
              <a:t>:</a:t>
            </a: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 </a:t>
            </a:r>
            <a:r>
              <a:rPr lang="vi-VN"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là nhà hóa học, vật lý học, sinh học, vi sinh vật học người Pháp. Ông đã khám phá vắc xin phòng bệnh dại, vắc xin bệnh than, vắc xin bệnh tả.</a:t>
            </a:r>
          </a:p>
        </p:txBody>
      </p:sp>
      <p:sp>
        <p:nvSpPr>
          <p:cNvPr id="17" name="矩形 2"/>
          <p:cNvSpPr/>
          <p:nvPr/>
        </p:nvSpPr>
        <p:spPr>
          <a:xfrm>
            <a:off x="437169" y="5275308"/>
            <a:ext cx="8204647" cy="954107"/>
          </a:xfrm>
          <a:prstGeom prst="rect">
            <a:avLst/>
          </a:prstGeom>
        </p:spPr>
        <p:txBody>
          <a:bodyPr wrap="square">
            <a:spAutoFit/>
          </a:bodyPr>
          <a:lstStyle/>
          <a:p>
            <a:pPr marL="285750" lvl="0" indent="-285750">
              <a:buFont typeface="Arial" panose="020B0604020202020204" pitchFamily="34" charset="0"/>
              <a:buChar char="•"/>
            </a:pP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Galileo</a:t>
            </a:r>
            <a:r>
              <a:rPr lang="en-US" altLang="zh-CN" sz="2800" dirty="0">
                <a:latin typeface="Calibri" panose="020F0502020204030204" pitchFamily="34" charset="0"/>
                <a:ea typeface="Source Han Sans CN Regular" panose="020B0500000000000000" pitchFamily="34" charset="-128"/>
                <a:cs typeface="Calibri" panose="020F0502020204030204" pitchFamily="34" charset="0"/>
              </a:rPr>
              <a:t>:</a:t>
            </a:r>
            <a:r>
              <a:rPr lang="en-US" altLang="zh-CN" sz="2800" b="1" dirty="0">
                <a:solidFill>
                  <a:srgbClr val="CB5620"/>
                </a:solidFill>
                <a:latin typeface="Calibri" panose="020F0502020204030204" pitchFamily="34" charset="0"/>
                <a:ea typeface="Source Han Sans CN Regular" panose="020B0500000000000000" pitchFamily="34" charset="-128"/>
                <a:cs typeface="Calibri" panose="020F0502020204030204" pitchFamily="34" charset="0"/>
              </a:rPr>
              <a:t> </a:t>
            </a:r>
            <a:r>
              <a:rPr lang="en-US" altLang="zh-CN" sz="2800" dirty="0" err="1">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là</a:t>
            </a:r>
            <a:r>
              <a:rPr lang="en-US"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 </a:t>
            </a:r>
            <a:r>
              <a:rPr lang="en-US" altLang="zh-CN" sz="2800" dirty="0" err="1">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một</a:t>
            </a:r>
            <a:r>
              <a:rPr lang="vi-VN"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 nhà thiên văn học, nhà vật lý, nhà toán học và nhà triết học người Ý</a:t>
            </a:r>
            <a:r>
              <a:rPr lang="en-US" altLang="zh-CN" sz="2800" dirty="0">
                <a:solidFill>
                  <a:prstClr val="black"/>
                </a:solidFill>
                <a:latin typeface="Calibri" panose="020F0502020204030204" pitchFamily="34" charset="0"/>
                <a:ea typeface="Source Han Sans CN Regular" panose="020B0500000000000000" pitchFamily="34" charset="-128"/>
                <a:cs typeface="Calibri" panose="020F0502020204030204" pitchFamily="34" charset="0"/>
              </a:rPr>
              <a:t>.</a:t>
            </a:r>
            <a:endParaRPr kumimoji="0" lang="zh-CN" altLang="en-US" sz="2800" b="0" i="1" u="none" strike="noStrike" kern="1200" cap="none" spc="0" normalizeH="0" baseline="0" noProof="0" dirty="0">
              <a:ln>
                <a:noFill/>
              </a:ln>
              <a:solidFill>
                <a:prstClr val="black"/>
              </a:solidFill>
              <a:effectLst/>
              <a:uLnTx/>
              <a:uFillTx/>
              <a:latin typeface="Calibri" panose="020F0502020204030204" pitchFamily="34" charset="0"/>
              <a:ea typeface="Source Han Sans CN Regular" panose="020B0500000000000000" pitchFamily="34" charset="-128"/>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2319331" y="348120"/>
            <a:ext cx="7553339" cy="1003723"/>
          </a:xfrm>
          <a:prstGeom prst="rect">
            <a:avLst/>
          </a:prstGeom>
        </p:spPr>
      </p:pic>
    </p:spTree>
    <p:extLst>
      <p:ext uri="{BB962C8B-B14F-4D97-AF65-F5344CB8AC3E}">
        <p14:creationId xmlns:p14="http://schemas.microsoft.com/office/powerpoint/2010/main" val="381258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ppt_x</p:attrName>
                                        </p:attrNameLst>
                                      </p:cBhvr>
                                      <p:tavLst>
                                        <p:tav tm="0">
                                          <p:val>
                                            <p:strVal val="#ppt_x-.2"/>
                                          </p:val>
                                        </p:tav>
                                        <p:tav tm="100000">
                                          <p:val>
                                            <p:strVal val="#ppt_x"/>
                                          </p:val>
                                        </p:tav>
                                      </p:tavLst>
                                    </p:anim>
                                    <p:anim calcmode="lin" valueType="num">
                                      <p:cBhvr>
                                        <p:cTn id="1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
                                        </p:tgtEl>
                                      </p:cBhvr>
                                    </p:animEffect>
                                  </p:childTnLst>
                                </p:cTn>
                              </p:par>
                            </p:childTnLst>
                          </p:cTn>
                        </p:par>
                        <p:par>
                          <p:cTn id="14" fill="hold">
                            <p:stCondLst>
                              <p:cond delay="1500"/>
                            </p:stCondLst>
                            <p:childTnLst>
                              <p:par>
                                <p:cTn id="15" presetID="29"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par>
                          <p:cTn id="20" fill="hold">
                            <p:stCondLst>
                              <p:cond delay="2500"/>
                            </p:stCondLst>
                            <p:childTnLst>
                              <p:par>
                                <p:cTn id="21" presetID="2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ppt_x</p:attrName>
                                        </p:attrNameLst>
                                      </p:cBhvr>
                                      <p:tavLst>
                                        <p:tav tm="0">
                                          <p:val>
                                            <p:strVal val="#ppt_x-.2"/>
                                          </p:val>
                                        </p:tav>
                                        <p:tav tm="100000">
                                          <p:val>
                                            <p:strVal val="#ppt_x"/>
                                          </p:val>
                                        </p:tav>
                                      </p:tavLst>
                                    </p:anim>
                                    <p:anim calcmode="lin" valueType="num">
                                      <p:cBhvr>
                                        <p:cTn id="2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gtEl>
                                      </p:cBhvr>
                                    </p:animEffect>
                                  </p:childTnLst>
                                </p:cTn>
                              </p:par>
                            </p:childTnLst>
                          </p:cTn>
                        </p:par>
                        <p:par>
                          <p:cTn id="26" fill="hold">
                            <p:stCondLst>
                              <p:cond delay="3500"/>
                            </p:stCondLst>
                            <p:childTnLst>
                              <p:par>
                                <p:cTn id="27" presetID="29"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ppt_x</p:attrName>
                                        </p:attrNameLst>
                                      </p:cBhvr>
                                      <p:tavLst>
                                        <p:tav tm="0">
                                          <p:val>
                                            <p:strVal val="#ppt_x-.2"/>
                                          </p:val>
                                        </p:tav>
                                        <p:tav tm="100000">
                                          <p:val>
                                            <p:strVal val="#ppt_x"/>
                                          </p:val>
                                        </p:tav>
                                      </p:tavLst>
                                    </p:anim>
                                    <p:anim calcmode="lin" valueType="num">
                                      <p:cBhvr>
                                        <p:cTn id="3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5"/>
                                        </p:tgtEl>
                                      </p:cBhvr>
                                    </p:animEffect>
                                  </p:childTnLst>
                                </p:cTn>
                              </p:par>
                            </p:childTnLst>
                          </p:cTn>
                        </p:par>
                        <p:par>
                          <p:cTn id="32" fill="hold">
                            <p:stCondLst>
                              <p:cond delay="4500"/>
                            </p:stCondLst>
                            <p:childTnLst>
                              <p:par>
                                <p:cTn id="33" presetID="29"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ppt_x</p:attrName>
                                        </p:attrNameLst>
                                      </p:cBhvr>
                                      <p:tavLst>
                                        <p:tav tm="0">
                                          <p:val>
                                            <p:strVal val="#ppt_x-.2"/>
                                          </p:val>
                                        </p:tav>
                                        <p:tav tm="100000">
                                          <p:val>
                                            <p:strVal val="#ppt_x"/>
                                          </p:val>
                                        </p:tav>
                                      </p:tavLst>
                                    </p:anim>
                                    <p:anim calcmode="lin" valueType="num">
                                      <p:cBhvr>
                                        <p:cTn id="3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5"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6" name="Picture 5"/>
          <p:cNvPicPr>
            <a:picLocks noChangeAspect="1"/>
          </p:cNvPicPr>
          <p:nvPr/>
        </p:nvPicPr>
        <p:blipFill>
          <a:blip r:embed="rId5"/>
          <a:stretch>
            <a:fillRect/>
          </a:stretch>
        </p:blipFill>
        <p:spPr>
          <a:xfrm>
            <a:off x="1985137" y="2169653"/>
            <a:ext cx="9998307" cy="3078747"/>
          </a:xfrm>
          <a:prstGeom prst="rect">
            <a:avLst/>
          </a:prstGeom>
        </p:spPr>
      </p:pic>
      <p:pic>
        <p:nvPicPr>
          <p:cNvPr id="9" name="Picture 8"/>
          <p:cNvPicPr>
            <a:picLocks noChangeAspect="1"/>
          </p:cNvPicPr>
          <p:nvPr/>
        </p:nvPicPr>
        <p:blipFill>
          <a:blip r:embed="rId6"/>
          <a:stretch>
            <a:fillRect/>
          </a:stretch>
        </p:blipFill>
        <p:spPr>
          <a:xfrm>
            <a:off x="4941953" y="3923243"/>
            <a:ext cx="4084674" cy="2353260"/>
          </a:xfrm>
          <a:prstGeom prst="rect">
            <a:avLst/>
          </a:prstGeom>
        </p:spPr>
      </p:pic>
      <p:pic>
        <p:nvPicPr>
          <p:cNvPr id="10" name="Picture 9"/>
          <p:cNvPicPr>
            <a:picLocks noChangeAspect="1"/>
          </p:cNvPicPr>
          <p:nvPr/>
        </p:nvPicPr>
        <p:blipFill>
          <a:blip r:embed="rId7"/>
          <a:stretch>
            <a:fillRect/>
          </a:stretch>
        </p:blipFill>
        <p:spPr>
          <a:xfrm>
            <a:off x="5909547" y="1441118"/>
            <a:ext cx="1883827" cy="1457070"/>
          </a:xfrm>
          <a:prstGeom prst="rect">
            <a:avLst/>
          </a:prstGeom>
        </p:spPr>
      </p:pic>
      <p:pic>
        <p:nvPicPr>
          <p:cNvPr id="14" name="Picture 13"/>
          <p:cNvPicPr>
            <a:picLocks noChangeAspect="1"/>
          </p:cNvPicPr>
          <p:nvPr/>
        </p:nvPicPr>
        <p:blipFill>
          <a:blip r:embed="rId8"/>
          <a:stretch>
            <a:fillRect/>
          </a:stretch>
        </p:blipFill>
        <p:spPr>
          <a:xfrm>
            <a:off x="2057190" y="1280849"/>
            <a:ext cx="3804234" cy="1572904"/>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0711" y="-113490"/>
            <a:ext cx="1554608" cy="1554608"/>
          </a:xfrm>
          <a:prstGeom prst="rect">
            <a:avLst/>
          </a:prstGeom>
        </p:spPr>
      </p:pic>
    </p:spTree>
    <p:extLst>
      <p:ext uri="{BB962C8B-B14F-4D97-AF65-F5344CB8AC3E}">
        <p14:creationId xmlns:p14="http://schemas.microsoft.com/office/powerpoint/2010/main" val="396026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5363" y="2100456"/>
            <a:ext cx="10850880" cy="1384995"/>
          </a:xfrm>
          <a:prstGeom prst="rect">
            <a:avLst/>
          </a:prstGeom>
        </p:spPr>
        <p:txBody>
          <a:bodyPr wrap="square">
            <a:spAutoFit/>
          </a:bodyPr>
          <a:lstStyle/>
          <a:p>
            <a:r>
              <a:rPr lang="en-US" sz="3200" dirty="0">
                <a:solidFill>
                  <a:srgbClr val="28848C"/>
                </a:solidFill>
                <a:latin typeface="Calibri" panose="020F0502020204030204" pitchFamily="34" charset="0"/>
                <a:cs typeface="Calibri" panose="020F0502020204030204" pitchFamily="34" charset="0"/>
              </a:rPr>
              <a:t>     Ma-</a:t>
            </a:r>
            <a:r>
              <a:rPr lang="en-US" sz="3200" dirty="0" err="1">
                <a:solidFill>
                  <a:srgbClr val="28848C"/>
                </a:solidFill>
                <a:latin typeface="Calibri" panose="020F0502020204030204" pitchFamily="34" charset="0"/>
                <a:cs typeface="Calibri" panose="020F0502020204030204" pitchFamily="34" charset="0"/>
              </a:rPr>
              <a:t>ri</a:t>
            </a:r>
            <a:r>
              <a:rPr lang="en-US" sz="3200" dirty="0">
                <a:solidFill>
                  <a:srgbClr val="28848C"/>
                </a:solidFill>
                <a:latin typeface="Calibri" panose="020F0502020204030204" pitchFamily="34" charset="0"/>
                <a:cs typeface="Calibri" panose="020F0502020204030204" pitchFamily="34" charset="0"/>
              </a:rPr>
              <a:t>-a </a:t>
            </a:r>
            <a:r>
              <a:rPr lang="en-US" sz="3200" b="1" dirty="0" err="1">
                <a:solidFill>
                  <a:srgbClr val="CB5620"/>
                </a:solidFill>
                <a:latin typeface="Calibri" panose="020F0502020204030204" pitchFamily="34" charset="0"/>
                <a:cs typeface="Calibri" panose="020F0502020204030204" pitchFamily="34" charset="0"/>
              </a:rPr>
              <a:t>nghĩ</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mãi</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28848C"/>
                </a:solidFill>
                <a:latin typeface="Calibri" panose="020F0502020204030204" pitchFamily="34" charset="0"/>
                <a:cs typeface="Calibri" panose="020F0502020204030204" pitchFamily="34" charset="0"/>
              </a:rPr>
              <a:t>mà</a:t>
            </a:r>
            <a:r>
              <a:rPr lang="en-US" sz="3200" b="1" dirty="0">
                <a:solidFill>
                  <a:srgbClr val="28848C"/>
                </a:solidFill>
                <a:latin typeface="Calibri" panose="020F0502020204030204" pitchFamily="34" charset="0"/>
                <a:cs typeface="Calibri" panose="020F0502020204030204" pitchFamily="34" charset="0"/>
              </a:rPr>
              <a:t> </a:t>
            </a:r>
            <a:r>
              <a:rPr lang="en-US" sz="3200" b="1" dirty="0" err="1">
                <a:solidFill>
                  <a:srgbClr val="28848C"/>
                </a:solidFill>
                <a:latin typeface="Calibri" panose="020F0502020204030204" pitchFamily="34" charset="0"/>
                <a:cs typeface="Calibri" panose="020F0502020204030204" pitchFamily="34" charset="0"/>
              </a:rPr>
              <a:t>vẫn</a:t>
            </a:r>
            <a:r>
              <a:rPr lang="en-US" sz="3200" b="1"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không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hiểu</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vì</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sao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Thế</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là</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cô</a:t>
            </a:r>
            <a:r>
              <a:rPr lang="en-US" sz="3200" dirty="0">
                <a:solidFill>
                  <a:srgbClr val="28848C"/>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lặng</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lẽ</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rời</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khỏi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phòng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khách</a:t>
            </a:r>
            <a:r>
              <a:rPr lang="en-US" sz="3200" dirty="0">
                <a:solidFill>
                  <a:srgbClr val="28848C"/>
                </a:solidFill>
                <a:latin typeface="Calibri" panose="020F0502020204030204" pitchFamily="34" charset="0"/>
                <a:cs typeface="Calibri" panose="020F0502020204030204" pitchFamily="34" charset="0"/>
              </a:rPr>
              <a:t>.</a:t>
            </a:r>
          </a:p>
          <a:p>
            <a:endParaRPr lang="en-US" sz="2000" dirty="0"/>
          </a:p>
        </p:txBody>
      </p:sp>
      <p:sp>
        <p:nvSpPr>
          <p:cNvPr id="4" name="Rectangle 3"/>
          <p:cNvSpPr/>
          <p:nvPr/>
        </p:nvSpPr>
        <p:spPr>
          <a:xfrm>
            <a:off x="505363" y="3616970"/>
            <a:ext cx="10850880" cy="1569660"/>
          </a:xfrm>
          <a:prstGeom prst="rect">
            <a:avLst/>
          </a:prstGeom>
        </p:spPr>
        <p:txBody>
          <a:bodyPr wrap="square">
            <a:spAutoFit/>
          </a:bodyPr>
          <a:lstStyle/>
          <a:p>
            <a:pPr algn="just"/>
            <a:r>
              <a:rPr lang="en-US" sz="3200" dirty="0">
                <a:solidFill>
                  <a:srgbClr val="28848C"/>
                </a:solidFill>
                <a:latin typeface="Calibri" panose="020F0502020204030204" pitchFamily="34" charset="0"/>
                <a:cs typeface="Calibri" panose="020F0502020204030204" pitchFamily="34" charset="0"/>
              </a:rPr>
              <a:t>     </a:t>
            </a:r>
            <a:r>
              <a:rPr lang="vi-VN" sz="3200" dirty="0">
                <a:solidFill>
                  <a:srgbClr val="28848C"/>
                </a:solidFill>
                <a:latin typeface="Calibri" panose="020F0502020204030204" pitchFamily="34" charset="0"/>
                <a:cs typeface="Calibri" panose="020F0502020204030204" pitchFamily="34" charset="0"/>
              </a:rPr>
              <a:t>Cha cô </a:t>
            </a:r>
            <a:r>
              <a:rPr lang="vi-VN" sz="3200" b="1" dirty="0">
                <a:solidFill>
                  <a:srgbClr val="CB5620"/>
                </a:solidFill>
                <a:latin typeface="Calibri" panose="020F0502020204030204" pitchFamily="34" charset="0"/>
                <a:cs typeface="Calibri" panose="020F0502020204030204" pitchFamily="34" charset="0"/>
              </a:rPr>
              <a:t>hết sức </a:t>
            </a:r>
            <a:r>
              <a:rPr lang="vi-VN" sz="3200" dirty="0">
                <a:solidFill>
                  <a:srgbClr val="28848C"/>
                </a:solidFill>
                <a:latin typeface="Calibri" panose="020F0502020204030204" pitchFamily="34" charset="0"/>
                <a:cs typeface="Calibri" panose="020F0502020204030204" pitchFamily="34" charset="0"/>
              </a:rPr>
              <a:t>vui mừng. Ông </a:t>
            </a:r>
            <a:r>
              <a:rPr lang="vi-VN" sz="3200" b="1" dirty="0">
                <a:solidFill>
                  <a:srgbClr val="CB5620"/>
                </a:solidFill>
                <a:latin typeface="Calibri" panose="020F0502020204030204" pitchFamily="34" charset="0"/>
                <a:cs typeface="Calibri" panose="020F0502020204030204" pitchFamily="34" charset="0"/>
              </a:rPr>
              <a:t>nâng bổng </a:t>
            </a:r>
            <a:r>
              <a:rPr lang="vi-VN" sz="3200" dirty="0">
                <a:solidFill>
                  <a:srgbClr val="28848C"/>
                </a:solidFill>
                <a:latin typeface="Calibri" panose="020F0502020204030204" pitchFamily="34" charset="0"/>
                <a:cs typeface="Calibri" panose="020F0502020204030204" pitchFamily="34" charset="0"/>
              </a:rPr>
              <a:t>cô con gái nhỏ lên vai, đi thẳng ra phòng khách, </a:t>
            </a:r>
            <a:r>
              <a:rPr lang="vi-VN" sz="3200" b="1" dirty="0">
                <a:solidFill>
                  <a:srgbClr val="CB5620"/>
                </a:solidFill>
                <a:latin typeface="Calibri" panose="020F0502020204030204" pitchFamily="34" charset="0"/>
                <a:cs typeface="Calibri" panose="020F0502020204030204" pitchFamily="34" charset="0"/>
              </a:rPr>
              <a:t>hân hoan </a:t>
            </a:r>
            <a:r>
              <a:rPr lang="vi-VN" sz="3200" dirty="0">
                <a:solidFill>
                  <a:srgbClr val="28848C"/>
                </a:solidFill>
                <a:latin typeface="Calibri" panose="020F0502020204030204" pitchFamily="34" charset="0"/>
                <a:cs typeface="Calibri" panose="020F0502020204030204" pitchFamily="34" charset="0"/>
              </a:rPr>
              <a:t>nói: “</a:t>
            </a:r>
            <a:r>
              <a:rPr lang="vi-VN" sz="3200" b="1" dirty="0">
                <a:solidFill>
                  <a:srgbClr val="CB5620"/>
                </a:solidFill>
                <a:latin typeface="Calibri" panose="020F0502020204030204" pitchFamily="34" charset="0"/>
                <a:cs typeface="Calibri" panose="020F0502020204030204" pitchFamily="34" charset="0"/>
              </a:rPr>
              <a:t>Đây sẽ là </a:t>
            </a:r>
            <a:r>
              <a:rPr lang="vi-VN" sz="3200" dirty="0">
                <a:solidFill>
                  <a:srgbClr val="28848C"/>
                </a:solidFill>
                <a:latin typeface="Calibri" panose="020F0502020204030204" pitchFamily="34" charset="0"/>
                <a:cs typeface="Calibri" panose="020F0502020204030204" pitchFamily="34" charset="0"/>
              </a:rPr>
              <a:t>giáo sư đời thứ bảy của </a:t>
            </a:r>
            <a:r>
              <a:rPr lang="vi-VN" sz="3200" b="1" dirty="0">
                <a:solidFill>
                  <a:srgbClr val="CB5620"/>
                </a:solidFill>
                <a:latin typeface="Calibri" panose="020F0502020204030204" pitchFamily="34" charset="0"/>
                <a:cs typeface="Calibri" panose="020F0502020204030204" pitchFamily="34" charset="0"/>
              </a:rPr>
              <a:t>gia tộc tôi</a:t>
            </a:r>
            <a:r>
              <a:rPr lang="vi-VN" sz="3200" dirty="0">
                <a:solidFill>
                  <a:srgbClr val="28848C"/>
                </a:solidFill>
                <a:latin typeface="Calibri" panose="020F0502020204030204" pitchFamily="34" charset="0"/>
                <a:cs typeface="Calibri" panose="020F0502020204030204" pitchFamily="34" charset="0"/>
              </a:rPr>
              <a:t>!”.</a:t>
            </a:r>
          </a:p>
        </p:txBody>
      </p:sp>
      <p:pic>
        <p:nvPicPr>
          <p:cNvPr id="6" name="Picture 5"/>
          <p:cNvPicPr>
            <a:picLocks noChangeAspect="1"/>
          </p:cNvPicPr>
          <p:nvPr/>
        </p:nvPicPr>
        <p:blipFill>
          <a:blip r:embed="rId2"/>
          <a:stretch>
            <a:fillRect/>
          </a:stretch>
        </p:blipFill>
        <p:spPr>
          <a:xfrm>
            <a:off x="2300912" y="780225"/>
            <a:ext cx="7553599" cy="1457070"/>
          </a:xfrm>
          <a:prstGeom prst="rect">
            <a:avLst/>
          </a:prstGeom>
        </p:spPr>
      </p:pic>
    </p:spTree>
    <p:extLst>
      <p:ext uri="{BB962C8B-B14F-4D97-AF65-F5344CB8AC3E}">
        <p14:creationId xmlns:p14="http://schemas.microsoft.com/office/powerpoint/2010/main" val="96405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a:xfrm>
            <a:off x="1252269" y="614218"/>
            <a:ext cx="9687462" cy="1082502"/>
          </a:xfrm>
          <a:prstGeom prst="roundRect">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Câu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2.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Tìm</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rPr>
              <a:t>tron</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g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bài</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đọc</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các</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thông</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tin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về</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việc</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làm</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thí</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nghiệm</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của</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 Ma-</a:t>
            </a:r>
            <a:r>
              <a:rPr lang="en-US" altLang="zh-CN" sz="3200" b="1" dirty="0" err="1">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ri</a:t>
            </a:r>
            <a:r>
              <a:rPr lang="en-US" altLang="zh-CN" sz="3200" b="1" dirty="0">
                <a:solidFill>
                  <a:prstClr val="white"/>
                </a:solidFill>
                <a:latin typeface="Calibri" panose="020F0502020204030204" pitchFamily="34" charset="0"/>
                <a:ea typeface="三极正极黑简体" panose="00000500000000000000" charset="-122"/>
                <a:cs typeface="Calibri" panose="020F0502020204030204" pitchFamily="34" charset="0"/>
                <a:sym typeface="+mn-ea"/>
              </a:rPr>
              <a:t>-a.</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三极正极黑简体" panose="00000500000000000000" charset="-122"/>
              <a:cs typeface="Calibri" panose="020F0502020204030204" pitchFamily="34" charset="0"/>
              <a:sym typeface="+mn-ea"/>
            </a:endParaRPr>
          </a:p>
        </p:txBody>
      </p:sp>
      <p:sp>
        <p:nvSpPr>
          <p:cNvPr id="5" name="文本框 15">
            <a:extLst>
              <a:ext uri="{FF2B5EF4-FFF2-40B4-BE49-F238E27FC236}">
                <a16:creationId xmlns:a16="http://schemas.microsoft.com/office/drawing/2014/main" id="{32E195E9-75CE-42AD-8921-79812068DE34}"/>
              </a:ext>
            </a:extLst>
          </p:cNvPr>
          <p:cNvSpPr txBox="1"/>
          <p:nvPr/>
        </p:nvSpPr>
        <p:spPr>
          <a:xfrm>
            <a:off x="896979" y="1976353"/>
            <a:ext cx="2972527" cy="1169551"/>
          </a:xfrm>
          <a:custGeom>
            <a:avLst/>
            <a:gdLst>
              <a:gd name="connsiteX0" fmla="*/ 0 w 2972527"/>
              <a:gd name="connsiteY0" fmla="*/ 194929 h 1169551"/>
              <a:gd name="connsiteX1" fmla="*/ 194929 w 2972527"/>
              <a:gd name="connsiteY1" fmla="*/ 0 h 1169551"/>
              <a:gd name="connsiteX2" fmla="*/ 763116 w 2972527"/>
              <a:gd name="connsiteY2" fmla="*/ 0 h 1169551"/>
              <a:gd name="connsiteX3" fmla="*/ 1408783 w 2972527"/>
              <a:gd name="connsiteY3" fmla="*/ 0 h 1169551"/>
              <a:gd name="connsiteX4" fmla="*/ 1976971 w 2972527"/>
              <a:gd name="connsiteY4" fmla="*/ 0 h 1169551"/>
              <a:gd name="connsiteX5" fmla="*/ 2777598 w 2972527"/>
              <a:gd name="connsiteY5" fmla="*/ 0 h 1169551"/>
              <a:gd name="connsiteX6" fmla="*/ 2972527 w 2972527"/>
              <a:gd name="connsiteY6" fmla="*/ 194929 h 1169551"/>
              <a:gd name="connsiteX7" fmla="*/ 2972527 w 2972527"/>
              <a:gd name="connsiteY7" fmla="*/ 569182 h 1169551"/>
              <a:gd name="connsiteX8" fmla="*/ 2972527 w 2972527"/>
              <a:gd name="connsiteY8" fmla="*/ 974622 h 1169551"/>
              <a:gd name="connsiteX9" fmla="*/ 2777598 w 2972527"/>
              <a:gd name="connsiteY9" fmla="*/ 1169551 h 1169551"/>
              <a:gd name="connsiteX10" fmla="*/ 2106104 w 2972527"/>
              <a:gd name="connsiteY10" fmla="*/ 1169551 h 1169551"/>
              <a:gd name="connsiteX11" fmla="*/ 1460437 w 2972527"/>
              <a:gd name="connsiteY11" fmla="*/ 1169551 h 1169551"/>
              <a:gd name="connsiteX12" fmla="*/ 763116 w 2972527"/>
              <a:gd name="connsiteY12" fmla="*/ 1169551 h 1169551"/>
              <a:gd name="connsiteX13" fmla="*/ 194929 w 2972527"/>
              <a:gd name="connsiteY13" fmla="*/ 1169551 h 1169551"/>
              <a:gd name="connsiteX14" fmla="*/ 0 w 2972527"/>
              <a:gd name="connsiteY14" fmla="*/ 974622 h 1169551"/>
              <a:gd name="connsiteX15" fmla="*/ 0 w 2972527"/>
              <a:gd name="connsiteY15" fmla="*/ 576979 h 1169551"/>
              <a:gd name="connsiteX16" fmla="*/ 0 w 2972527"/>
              <a:gd name="connsiteY16" fmla="*/ 194929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2527" h="1169551" fill="none" extrusionOk="0">
                <a:moveTo>
                  <a:pt x="0" y="194929"/>
                </a:moveTo>
                <a:cubicBezTo>
                  <a:pt x="4842" y="78258"/>
                  <a:pt x="82648" y="-11930"/>
                  <a:pt x="194929" y="0"/>
                </a:cubicBezTo>
                <a:cubicBezTo>
                  <a:pt x="341013" y="10645"/>
                  <a:pt x="613488" y="-7932"/>
                  <a:pt x="763116" y="0"/>
                </a:cubicBezTo>
                <a:cubicBezTo>
                  <a:pt x="912744" y="7932"/>
                  <a:pt x="1221690" y="-29339"/>
                  <a:pt x="1408783" y="0"/>
                </a:cubicBezTo>
                <a:cubicBezTo>
                  <a:pt x="1595876" y="29339"/>
                  <a:pt x="1811119" y="-26259"/>
                  <a:pt x="1976971" y="0"/>
                </a:cubicBezTo>
                <a:cubicBezTo>
                  <a:pt x="2142823" y="26259"/>
                  <a:pt x="2410142" y="-28956"/>
                  <a:pt x="2777598" y="0"/>
                </a:cubicBezTo>
                <a:cubicBezTo>
                  <a:pt x="2910843" y="5422"/>
                  <a:pt x="2977096" y="71058"/>
                  <a:pt x="2972527" y="194929"/>
                </a:cubicBezTo>
                <a:cubicBezTo>
                  <a:pt x="2970811" y="377909"/>
                  <a:pt x="2957190" y="467569"/>
                  <a:pt x="2972527" y="569182"/>
                </a:cubicBezTo>
                <a:cubicBezTo>
                  <a:pt x="2987864" y="670795"/>
                  <a:pt x="2974770" y="774370"/>
                  <a:pt x="2972527" y="974622"/>
                </a:cubicBezTo>
                <a:cubicBezTo>
                  <a:pt x="2967152" y="1056341"/>
                  <a:pt x="2886668" y="1149847"/>
                  <a:pt x="2777598" y="1169551"/>
                </a:cubicBezTo>
                <a:cubicBezTo>
                  <a:pt x="2620512" y="1186977"/>
                  <a:pt x="2246682" y="1202004"/>
                  <a:pt x="2106104" y="1169551"/>
                </a:cubicBezTo>
                <a:cubicBezTo>
                  <a:pt x="1965526" y="1137098"/>
                  <a:pt x="1661318" y="1201672"/>
                  <a:pt x="1460437" y="1169551"/>
                </a:cubicBezTo>
                <a:cubicBezTo>
                  <a:pt x="1259556" y="1137430"/>
                  <a:pt x="923822" y="1157699"/>
                  <a:pt x="763116" y="1169551"/>
                </a:cubicBezTo>
                <a:cubicBezTo>
                  <a:pt x="602410" y="1181403"/>
                  <a:pt x="457485" y="1147641"/>
                  <a:pt x="194929" y="1169551"/>
                </a:cubicBezTo>
                <a:cubicBezTo>
                  <a:pt x="76405" y="1183126"/>
                  <a:pt x="19836" y="1095767"/>
                  <a:pt x="0" y="974622"/>
                </a:cubicBezTo>
                <a:cubicBezTo>
                  <a:pt x="17594" y="786738"/>
                  <a:pt x="8244" y="686972"/>
                  <a:pt x="0" y="576979"/>
                </a:cubicBezTo>
                <a:cubicBezTo>
                  <a:pt x="-8244" y="466986"/>
                  <a:pt x="-18164" y="361495"/>
                  <a:pt x="0" y="194929"/>
                </a:cubicBezTo>
                <a:close/>
              </a:path>
              <a:path w="2972527" h="1169551" stroke="0" extrusionOk="0">
                <a:moveTo>
                  <a:pt x="0" y="194929"/>
                </a:moveTo>
                <a:cubicBezTo>
                  <a:pt x="25758" y="94294"/>
                  <a:pt x="95488" y="17115"/>
                  <a:pt x="194929" y="0"/>
                </a:cubicBezTo>
                <a:cubicBezTo>
                  <a:pt x="491498" y="27134"/>
                  <a:pt x="638724" y="24156"/>
                  <a:pt x="892250" y="0"/>
                </a:cubicBezTo>
                <a:cubicBezTo>
                  <a:pt x="1145776" y="-24156"/>
                  <a:pt x="1198322" y="9836"/>
                  <a:pt x="1460437" y="0"/>
                </a:cubicBezTo>
                <a:cubicBezTo>
                  <a:pt x="1722552" y="-9836"/>
                  <a:pt x="1811310" y="-10385"/>
                  <a:pt x="2131931" y="0"/>
                </a:cubicBezTo>
                <a:cubicBezTo>
                  <a:pt x="2452552" y="10385"/>
                  <a:pt x="2646634" y="-8830"/>
                  <a:pt x="2777598" y="0"/>
                </a:cubicBezTo>
                <a:cubicBezTo>
                  <a:pt x="2872446" y="-2096"/>
                  <a:pt x="2967181" y="65566"/>
                  <a:pt x="2972527" y="194929"/>
                </a:cubicBezTo>
                <a:cubicBezTo>
                  <a:pt x="2976276" y="369185"/>
                  <a:pt x="2958455" y="472453"/>
                  <a:pt x="2972527" y="569182"/>
                </a:cubicBezTo>
                <a:cubicBezTo>
                  <a:pt x="2986599" y="665911"/>
                  <a:pt x="2985527" y="826675"/>
                  <a:pt x="2972527" y="974622"/>
                </a:cubicBezTo>
                <a:cubicBezTo>
                  <a:pt x="2957237" y="1087950"/>
                  <a:pt x="2885532" y="1177080"/>
                  <a:pt x="2777598" y="1169551"/>
                </a:cubicBezTo>
                <a:cubicBezTo>
                  <a:pt x="2575973" y="1183817"/>
                  <a:pt x="2476959" y="1167099"/>
                  <a:pt x="2209411" y="1169551"/>
                </a:cubicBezTo>
                <a:cubicBezTo>
                  <a:pt x="1941863" y="1172003"/>
                  <a:pt x="1858124" y="1147932"/>
                  <a:pt x="1512090" y="1169551"/>
                </a:cubicBezTo>
                <a:cubicBezTo>
                  <a:pt x="1166056" y="1191170"/>
                  <a:pt x="1185222" y="1160678"/>
                  <a:pt x="892250" y="1169551"/>
                </a:cubicBezTo>
                <a:cubicBezTo>
                  <a:pt x="599278" y="1178424"/>
                  <a:pt x="516327" y="1144756"/>
                  <a:pt x="194929" y="1169551"/>
                </a:cubicBezTo>
                <a:cubicBezTo>
                  <a:pt x="88189" y="1164902"/>
                  <a:pt x="-17606" y="1062541"/>
                  <a:pt x="0" y="974622"/>
                </a:cubicBezTo>
                <a:cubicBezTo>
                  <a:pt x="-6234" y="868812"/>
                  <a:pt x="-6759" y="651193"/>
                  <a:pt x="0" y="569182"/>
                </a:cubicBezTo>
                <a:cubicBezTo>
                  <a:pt x="6759" y="487171"/>
                  <a:pt x="6516" y="283492"/>
                  <a:pt x="0" y="194929"/>
                </a:cubicBezTo>
                <a:close/>
              </a:path>
            </a:pathLst>
          </a:custGeom>
          <a:solidFill>
            <a:schemeClr val="accent2">
              <a:lumMod val="50000"/>
            </a:schemeClr>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Địa</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điểm</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làm</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thí</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nghiệm</a:t>
            </a:r>
            <a:endParaRPr kumimoji="0" lang="en-US" altLang="zh-CN" sz="3200" b="1" i="0" u="none" strike="noStrike" kern="1200" cap="none" spc="0" normalizeH="0" baseline="0" noProof="0" dirty="0">
              <a:ln>
                <a:noFill/>
              </a:ln>
              <a:solidFill>
                <a:schemeClr val="bg1"/>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sp>
        <p:nvSpPr>
          <p:cNvPr id="6" name="文本框 15">
            <a:extLst>
              <a:ext uri="{FF2B5EF4-FFF2-40B4-BE49-F238E27FC236}">
                <a16:creationId xmlns:a16="http://schemas.microsoft.com/office/drawing/2014/main" id="{32E195E9-75CE-42AD-8921-79812068DE34}"/>
              </a:ext>
            </a:extLst>
          </p:cNvPr>
          <p:cNvSpPr txBox="1"/>
          <p:nvPr/>
        </p:nvSpPr>
        <p:spPr>
          <a:xfrm>
            <a:off x="4202688" y="1976353"/>
            <a:ext cx="2972527" cy="1169551"/>
          </a:xfrm>
          <a:custGeom>
            <a:avLst/>
            <a:gdLst>
              <a:gd name="connsiteX0" fmla="*/ 0 w 2972527"/>
              <a:gd name="connsiteY0" fmla="*/ 194929 h 1169551"/>
              <a:gd name="connsiteX1" fmla="*/ 194929 w 2972527"/>
              <a:gd name="connsiteY1" fmla="*/ 0 h 1169551"/>
              <a:gd name="connsiteX2" fmla="*/ 763116 w 2972527"/>
              <a:gd name="connsiteY2" fmla="*/ 0 h 1169551"/>
              <a:gd name="connsiteX3" fmla="*/ 1408783 w 2972527"/>
              <a:gd name="connsiteY3" fmla="*/ 0 h 1169551"/>
              <a:gd name="connsiteX4" fmla="*/ 1976971 w 2972527"/>
              <a:gd name="connsiteY4" fmla="*/ 0 h 1169551"/>
              <a:gd name="connsiteX5" fmla="*/ 2777598 w 2972527"/>
              <a:gd name="connsiteY5" fmla="*/ 0 h 1169551"/>
              <a:gd name="connsiteX6" fmla="*/ 2972527 w 2972527"/>
              <a:gd name="connsiteY6" fmla="*/ 194929 h 1169551"/>
              <a:gd name="connsiteX7" fmla="*/ 2972527 w 2972527"/>
              <a:gd name="connsiteY7" fmla="*/ 569182 h 1169551"/>
              <a:gd name="connsiteX8" fmla="*/ 2972527 w 2972527"/>
              <a:gd name="connsiteY8" fmla="*/ 974622 h 1169551"/>
              <a:gd name="connsiteX9" fmla="*/ 2777598 w 2972527"/>
              <a:gd name="connsiteY9" fmla="*/ 1169551 h 1169551"/>
              <a:gd name="connsiteX10" fmla="*/ 2106104 w 2972527"/>
              <a:gd name="connsiteY10" fmla="*/ 1169551 h 1169551"/>
              <a:gd name="connsiteX11" fmla="*/ 1460437 w 2972527"/>
              <a:gd name="connsiteY11" fmla="*/ 1169551 h 1169551"/>
              <a:gd name="connsiteX12" fmla="*/ 763116 w 2972527"/>
              <a:gd name="connsiteY12" fmla="*/ 1169551 h 1169551"/>
              <a:gd name="connsiteX13" fmla="*/ 194929 w 2972527"/>
              <a:gd name="connsiteY13" fmla="*/ 1169551 h 1169551"/>
              <a:gd name="connsiteX14" fmla="*/ 0 w 2972527"/>
              <a:gd name="connsiteY14" fmla="*/ 974622 h 1169551"/>
              <a:gd name="connsiteX15" fmla="*/ 0 w 2972527"/>
              <a:gd name="connsiteY15" fmla="*/ 576979 h 1169551"/>
              <a:gd name="connsiteX16" fmla="*/ 0 w 2972527"/>
              <a:gd name="connsiteY16" fmla="*/ 194929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2527" h="1169551" fill="none" extrusionOk="0">
                <a:moveTo>
                  <a:pt x="0" y="194929"/>
                </a:moveTo>
                <a:cubicBezTo>
                  <a:pt x="4842" y="78258"/>
                  <a:pt x="82648" y="-11930"/>
                  <a:pt x="194929" y="0"/>
                </a:cubicBezTo>
                <a:cubicBezTo>
                  <a:pt x="341013" y="10645"/>
                  <a:pt x="613488" y="-7932"/>
                  <a:pt x="763116" y="0"/>
                </a:cubicBezTo>
                <a:cubicBezTo>
                  <a:pt x="912744" y="7932"/>
                  <a:pt x="1221690" y="-29339"/>
                  <a:pt x="1408783" y="0"/>
                </a:cubicBezTo>
                <a:cubicBezTo>
                  <a:pt x="1595876" y="29339"/>
                  <a:pt x="1811119" y="-26259"/>
                  <a:pt x="1976971" y="0"/>
                </a:cubicBezTo>
                <a:cubicBezTo>
                  <a:pt x="2142823" y="26259"/>
                  <a:pt x="2410142" y="-28956"/>
                  <a:pt x="2777598" y="0"/>
                </a:cubicBezTo>
                <a:cubicBezTo>
                  <a:pt x="2910843" y="5422"/>
                  <a:pt x="2977096" y="71058"/>
                  <a:pt x="2972527" y="194929"/>
                </a:cubicBezTo>
                <a:cubicBezTo>
                  <a:pt x="2970811" y="377909"/>
                  <a:pt x="2957190" y="467569"/>
                  <a:pt x="2972527" y="569182"/>
                </a:cubicBezTo>
                <a:cubicBezTo>
                  <a:pt x="2987864" y="670795"/>
                  <a:pt x="2974770" y="774370"/>
                  <a:pt x="2972527" y="974622"/>
                </a:cubicBezTo>
                <a:cubicBezTo>
                  <a:pt x="2967152" y="1056341"/>
                  <a:pt x="2886668" y="1149847"/>
                  <a:pt x="2777598" y="1169551"/>
                </a:cubicBezTo>
                <a:cubicBezTo>
                  <a:pt x="2620512" y="1186977"/>
                  <a:pt x="2246682" y="1202004"/>
                  <a:pt x="2106104" y="1169551"/>
                </a:cubicBezTo>
                <a:cubicBezTo>
                  <a:pt x="1965526" y="1137098"/>
                  <a:pt x="1661318" y="1201672"/>
                  <a:pt x="1460437" y="1169551"/>
                </a:cubicBezTo>
                <a:cubicBezTo>
                  <a:pt x="1259556" y="1137430"/>
                  <a:pt x="923822" y="1157699"/>
                  <a:pt x="763116" y="1169551"/>
                </a:cubicBezTo>
                <a:cubicBezTo>
                  <a:pt x="602410" y="1181403"/>
                  <a:pt x="457485" y="1147641"/>
                  <a:pt x="194929" y="1169551"/>
                </a:cubicBezTo>
                <a:cubicBezTo>
                  <a:pt x="76405" y="1183126"/>
                  <a:pt x="19836" y="1095767"/>
                  <a:pt x="0" y="974622"/>
                </a:cubicBezTo>
                <a:cubicBezTo>
                  <a:pt x="17594" y="786738"/>
                  <a:pt x="8244" y="686972"/>
                  <a:pt x="0" y="576979"/>
                </a:cubicBezTo>
                <a:cubicBezTo>
                  <a:pt x="-8244" y="466986"/>
                  <a:pt x="-18164" y="361495"/>
                  <a:pt x="0" y="194929"/>
                </a:cubicBezTo>
                <a:close/>
              </a:path>
              <a:path w="2972527" h="1169551" stroke="0" extrusionOk="0">
                <a:moveTo>
                  <a:pt x="0" y="194929"/>
                </a:moveTo>
                <a:cubicBezTo>
                  <a:pt x="25758" y="94294"/>
                  <a:pt x="95488" y="17115"/>
                  <a:pt x="194929" y="0"/>
                </a:cubicBezTo>
                <a:cubicBezTo>
                  <a:pt x="491498" y="27134"/>
                  <a:pt x="638724" y="24156"/>
                  <a:pt x="892250" y="0"/>
                </a:cubicBezTo>
                <a:cubicBezTo>
                  <a:pt x="1145776" y="-24156"/>
                  <a:pt x="1198322" y="9836"/>
                  <a:pt x="1460437" y="0"/>
                </a:cubicBezTo>
                <a:cubicBezTo>
                  <a:pt x="1722552" y="-9836"/>
                  <a:pt x="1811310" y="-10385"/>
                  <a:pt x="2131931" y="0"/>
                </a:cubicBezTo>
                <a:cubicBezTo>
                  <a:pt x="2452552" y="10385"/>
                  <a:pt x="2646634" y="-8830"/>
                  <a:pt x="2777598" y="0"/>
                </a:cubicBezTo>
                <a:cubicBezTo>
                  <a:pt x="2872446" y="-2096"/>
                  <a:pt x="2967181" y="65566"/>
                  <a:pt x="2972527" y="194929"/>
                </a:cubicBezTo>
                <a:cubicBezTo>
                  <a:pt x="2976276" y="369185"/>
                  <a:pt x="2958455" y="472453"/>
                  <a:pt x="2972527" y="569182"/>
                </a:cubicBezTo>
                <a:cubicBezTo>
                  <a:pt x="2986599" y="665911"/>
                  <a:pt x="2985527" y="826675"/>
                  <a:pt x="2972527" y="974622"/>
                </a:cubicBezTo>
                <a:cubicBezTo>
                  <a:pt x="2957237" y="1087950"/>
                  <a:pt x="2885532" y="1177080"/>
                  <a:pt x="2777598" y="1169551"/>
                </a:cubicBezTo>
                <a:cubicBezTo>
                  <a:pt x="2575973" y="1183817"/>
                  <a:pt x="2476959" y="1167099"/>
                  <a:pt x="2209411" y="1169551"/>
                </a:cubicBezTo>
                <a:cubicBezTo>
                  <a:pt x="1941863" y="1172003"/>
                  <a:pt x="1858124" y="1147932"/>
                  <a:pt x="1512090" y="1169551"/>
                </a:cubicBezTo>
                <a:cubicBezTo>
                  <a:pt x="1166056" y="1191170"/>
                  <a:pt x="1185222" y="1160678"/>
                  <a:pt x="892250" y="1169551"/>
                </a:cubicBezTo>
                <a:cubicBezTo>
                  <a:pt x="599278" y="1178424"/>
                  <a:pt x="516327" y="1144756"/>
                  <a:pt x="194929" y="1169551"/>
                </a:cubicBezTo>
                <a:cubicBezTo>
                  <a:pt x="88189" y="1164902"/>
                  <a:pt x="-17606" y="1062541"/>
                  <a:pt x="0" y="974622"/>
                </a:cubicBezTo>
                <a:cubicBezTo>
                  <a:pt x="-6234" y="868812"/>
                  <a:pt x="-6759" y="651193"/>
                  <a:pt x="0" y="569182"/>
                </a:cubicBezTo>
                <a:cubicBezTo>
                  <a:pt x="6759" y="487171"/>
                  <a:pt x="6516" y="283492"/>
                  <a:pt x="0" y="194929"/>
                </a:cubicBezTo>
                <a:close/>
              </a:path>
            </a:pathLst>
          </a:custGeom>
          <a:solidFill>
            <a:schemeClr val="accent4">
              <a:lumMod val="50000"/>
            </a:schemeClr>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Dụng</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cụ</a:t>
            </a:r>
            <a:endPar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làm</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thí</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nghiệm</a:t>
            </a:r>
            <a:endParaRPr kumimoji="0" lang="en-US" altLang="zh-CN" sz="3200" b="1" i="0" u="none" strike="noStrike" kern="1200" cap="none" spc="0" normalizeH="0" baseline="0" noProof="0" dirty="0">
              <a:ln>
                <a:noFill/>
              </a:ln>
              <a:solidFill>
                <a:schemeClr val="bg1"/>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sp>
        <p:nvSpPr>
          <p:cNvPr id="7" name="文本框 15">
            <a:extLst>
              <a:ext uri="{FF2B5EF4-FFF2-40B4-BE49-F238E27FC236}">
                <a16:creationId xmlns:a16="http://schemas.microsoft.com/office/drawing/2014/main" id="{32E195E9-75CE-42AD-8921-79812068DE34}"/>
              </a:ext>
            </a:extLst>
          </p:cNvPr>
          <p:cNvSpPr txBox="1"/>
          <p:nvPr/>
        </p:nvSpPr>
        <p:spPr>
          <a:xfrm>
            <a:off x="7508397" y="1978777"/>
            <a:ext cx="2972527" cy="1169551"/>
          </a:xfrm>
          <a:custGeom>
            <a:avLst/>
            <a:gdLst>
              <a:gd name="connsiteX0" fmla="*/ 0 w 2972527"/>
              <a:gd name="connsiteY0" fmla="*/ 194929 h 1169551"/>
              <a:gd name="connsiteX1" fmla="*/ 194929 w 2972527"/>
              <a:gd name="connsiteY1" fmla="*/ 0 h 1169551"/>
              <a:gd name="connsiteX2" fmla="*/ 763116 w 2972527"/>
              <a:gd name="connsiteY2" fmla="*/ 0 h 1169551"/>
              <a:gd name="connsiteX3" fmla="*/ 1408783 w 2972527"/>
              <a:gd name="connsiteY3" fmla="*/ 0 h 1169551"/>
              <a:gd name="connsiteX4" fmla="*/ 1976971 w 2972527"/>
              <a:gd name="connsiteY4" fmla="*/ 0 h 1169551"/>
              <a:gd name="connsiteX5" fmla="*/ 2777598 w 2972527"/>
              <a:gd name="connsiteY5" fmla="*/ 0 h 1169551"/>
              <a:gd name="connsiteX6" fmla="*/ 2972527 w 2972527"/>
              <a:gd name="connsiteY6" fmla="*/ 194929 h 1169551"/>
              <a:gd name="connsiteX7" fmla="*/ 2972527 w 2972527"/>
              <a:gd name="connsiteY7" fmla="*/ 569182 h 1169551"/>
              <a:gd name="connsiteX8" fmla="*/ 2972527 w 2972527"/>
              <a:gd name="connsiteY8" fmla="*/ 974622 h 1169551"/>
              <a:gd name="connsiteX9" fmla="*/ 2777598 w 2972527"/>
              <a:gd name="connsiteY9" fmla="*/ 1169551 h 1169551"/>
              <a:gd name="connsiteX10" fmla="*/ 2106104 w 2972527"/>
              <a:gd name="connsiteY10" fmla="*/ 1169551 h 1169551"/>
              <a:gd name="connsiteX11" fmla="*/ 1460437 w 2972527"/>
              <a:gd name="connsiteY11" fmla="*/ 1169551 h 1169551"/>
              <a:gd name="connsiteX12" fmla="*/ 763116 w 2972527"/>
              <a:gd name="connsiteY12" fmla="*/ 1169551 h 1169551"/>
              <a:gd name="connsiteX13" fmla="*/ 194929 w 2972527"/>
              <a:gd name="connsiteY13" fmla="*/ 1169551 h 1169551"/>
              <a:gd name="connsiteX14" fmla="*/ 0 w 2972527"/>
              <a:gd name="connsiteY14" fmla="*/ 974622 h 1169551"/>
              <a:gd name="connsiteX15" fmla="*/ 0 w 2972527"/>
              <a:gd name="connsiteY15" fmla="*/ 576979 h 1169551"/>
              <a:gd name="connsiteX16" fmla="*/ 0 w 2972527"/>
              <a:gd name="connsiteY16" fmla="*/ 194929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2527" h="1169551" fill="none" extrusionOk="0">
                <a:moveTo>
                  <a:pt x="0" y="194929"/>
                </a:moveTo>
                <a:cubicBezTo>
                  <a:pt x="4842" y="78258"/>
                  <a:pt x="82648" y="-11930"/>
                  <a:pt x="194929" y="0"/>
                </a:cubicBezTo>
                <a:cubicBezTo>
                  <a:pt x="341013" y="10645"/>
                  <a:pt x="613488" y="-7932"/>
                  <a:pt x="763116" y="0"/>
                </a:cubicBezTo>
                <a:cubicBezTo>
                  <a:pt x="912744" y="7932"/>
                  <a:pt x="1221690" y="-29339"/>
                  <a:pt x="1408783" y="0"/>
                </a:cubicBezTo>
                <a:cubicBezTo>
                  <a:pt x="1595876" y="29339"/>
                  <a:pt x="1811119" y="-26259"/>
                  <a:pt x="1976971" y="0"/>
                </a:cubicBezTo>
                <a:cubicBezTo>
                  <a:pt x="2142823" y="26259"/>
                  <a:pt x="2410142" y="-28956"/>
                  <a:pt x="2777598" y="0"/>
                </a:cubicBezTo>
                <a:cubicBezTo>
                  <a:pt x="2910843" y="5422"/>
                  <a:pt x="2977096" y="71058"/>
                  <a:pt x="2972527" y="194929"/>
                </a:cubicBezTo>
                <a:cubicBezTo>
                  <a:pt x="2970811" y="377909"/>
                  <a:pt x="2957190" y="467569"/>
                  <a:pt x="2972527" y="569182"/>
                </a:cubicBezTo>
                <a:cubicBezTo>
                  <a:pt x="2987864" y="670795"/>
                  <a:pt x="2974770" y="774370"/>
                  <a:pt x="2972527" y="974622"/>
                </a:cubicBezTo>
                <a:cubicBezTo>
                  <a:pt x="2967152" y="1056341"/>
                  <a:pt x="2886668" y="1149847"/>
                  <a:pt x="2777598" y="1169551"/>
                </a:cubicBezTo>
                <a:cubicBezTo>
                  <a:pt x="2620512" y="1186977"/>
                  <a:pt x="2246682" y="1202004"/>
                  <a:pt x="2106104" y="1169551"/>
                </a:cubicBezTo>
                <a:cubicBezTo>
                  <a:pt x="1965526" y="1137098"/>
                  <a:pt x="1661318" y="1201672"/>
                  <a:pt x="1460437" y="1169551"/>
                </a:cubicBezTo>
                <a:cubicBezTo>
                  <a:pt x="1259556" y="1137430"/>
                  <a:pt x="923822" y="1157699"/>
                  <a:pt x="763116" y="1169551"/>
                </a:cubicBezTo>
                <a:cubicBezTo>
                  <a:pt x="602410" y="1181403"/>
                  <a:pt x="457485" y="1147641"/>
                  <a:pt x="194929" y="1169551"/>
                </a:cubicBezTo>
                <a:cubicBezTo>
                  <a:pt x="76405" y="1183126"/>
                  <a:pt x="19836" y="1095767"/>
                  <a:pt x="0" y="974622"/>
                </a:cubicBezTo>
                <a:cubicBezTo>
                  <a:pt x="17594" y="786738"/>
                  <a:pt x="8244" y="686972"/>
                  <a:pt x="0" y="576979"/>
                </a:cubicBezTo>
                <a:cubicBezTo>
                  <a:pt x="-8244" y="466986"/>
                  <a:pt x="-18164" y="361495"/>
                  <a:pt x="0" y="194929"/>
                </a:cubicBezTo>
                <a:close/>
              </a:path>
              <a:path w="2972527" h="1169551" stroke="0" extrusionOk="0">
                <a:moveTo>
                  <a:pt x="0" y="194929"/>
                </a:moveTo>
                <a:cubicBezTo>
                  <a:pt x="25758" y="94294"/>
                  <a:pt x="95488" y="17115"/>
                  <a:pt x="194929" y="0"/>
                </a:cubicBezTo>
                <a:cubicBezTo>
                  <a:pt x="491498" y="27134"/>
                  <a:pt x="638724" y="24156"/>
                  <a:pt x="892250" y="0"/>
                </a:cubicBezTo>
                <a:cubicBezTo>
                  <a:pt x="1145776" y="-24156"/>
                  <a:pt x="1198322" y="9836"/>
                  <a:pt x="1460437" y="0"/>
                </a:cubicBezTo>
                <a:cubicBezTo>
                  <a:pt x="1722552" y="-9836"/>
                  <a:pt x="1811310" y="-10385"/>
                  <a:pt x="2131931" y="0"/>
                </a:cubicBezTo>
                <a:cubicBezTo>
                  <a:pt x="2452552" y="10385"/>
                  <a:pt x="2646634" y="-8830"/>
                  <a:pt x="2777598" y="0"/>
                </a:cubicBezTo>
                <a:cubicBezTo>
                  <a:pt x="2872446" y="-2096"/>
                  <a:pt x="2967181" y="65566"/>
                  <a:pt x="2972527" y="194929"/>
                </a:cubicBezTo>
                <a:cubicBezTo>
                  <a:pt x="2976276" y="369185"/>
                  <a:pt x="2958455" y="472453"/>
                  <a:pt x="2972527" y="569182"/>
                </a:cubicBezTo>
                <a:cubicBezTo>
                  <a:pt x="2986599" y="665911"/>
                  <a:pt x="2985527" y="826675"/>
                  <a:pt x="2972527" y="974622"/>
                </a:cubicBezTo>
                <a:cubicBezTo>
                  <a:pt x="2957237" y="1087950"/>
                  <a:pt x="2885532" y="1177080"/>
                  <a:pt x="2777598" y="1169551"/>
                </a:cubicBezTo>
                <a:cubicBezTo>
                  <a:pt x="2575973" y="1183817"/>
                  <a:pt x="2476959" y="1167099"/>
                  <a:pt x="2209411" y="1169551"/>
                </a:cubicBezTo>
                <a:cubicBezTo>
                  <a:pt x="1941863" y="1172003"/>
                  <a:pt x="1858124" y="1147932"/>
                  <a:pt x="1512090" y="1169551"/>
                </a:cubicBezTo>
                <a:cubicBezTo>
                  <a:pt x="1166056" y="1191170"/>
                  <a:pt x="1185222" y="1160678"/>
                  <a:pt x="892250" y="1169551"/>
                </a:cubicBezTo>
                <a:cubicBezTo>
                  <a:pt x="599278" y="1178424"/>
                  <a:pt x="516327" y="1144756"/>
                  <a:pt x="194929" y="1169551"/>
                </a:cubicBezTo>
                <a:cubicBezTo>
                  <a:pt x="88189" y="1164902"/>
                  <a:pt x="-17606" y="1062541"/>
                  <a:pt x="0" y="974622"/>
                </a:cubicBezTo>
                <a:cubicBezTo>
                  <a:pt x="-6234" y="868812"/>
                  <a:pt x="-6759" y="651193"/>
                  <a:pt x="0" y="569182"/>
                </a:cubicBezTo>
                <a:cubicBezTo>
                  <a:pt x="6759" y="487171"/>
                  <a:pt x="6516" y="283492"/>
                  <a:pt x="0" y="194929"/>
                </a:cubicBezTo>
                <a:close/>
              </a:path>
            </a:pathLst>
          </a:custGeom>
          <a:solidFill>
            <a:schemeClr val="accent6">
              <a:lumMod val="50000"/>
            </a:schemeClr>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Mục</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đích</a:t>
            </a:r>
            <a:endPar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làm</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thí</a:t>
            </a:r>
            <a:r>
              <a:rPr lang="en-US" altLang="zh-CN" sz="3200" b="1" dirty="0">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lang="en-US" altLang="zh-CN" sz="3200" b="1" dirty="0" err="1">
                <a:solidFill>
                  <a:schemeClr val="bg1"/>
                </a:solidFill>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nghiệm</a:t>
            </a:r>
            <a:endParaRPr kumimoji="0" lang="en-US" altLang="zh-CN" sz="3200" b="1" i="0" u="none" strike="noStrike" kern="1200" cap="none" spc="0" normalizeH="0" baseline="0" noProof="0" dirty="0">
              <a:ln>
                <a:noFill/>
              </a:ln>
              <a:solidFill>
                <a:schemeClr val="bg1"/>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nvGrpSpPr>
          <p:cNvPr id="11" name="Group 10"/>
          <p:cNvGrpSpPr/>
          <p:nvPr/>
        </p:nvGrpSpPr>
        <p:grpSpPr>
          <a:xfrm>
            <a:off x="694661" y="3145904"/>
            <a:ext cx="3160934" cy="1549921"/>
            <a:chOff x="711522" y="3145904"/>
            <a:chExt cx="3160934" cy="1549921"/>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66741" b="79542"/>
            <a:stretch/>
          </p:blipFill>
          <p:spPr>
            <a:xfrm>
              <a:off x="711522" y="3145904"/>
              <a:ext cx="3160934" cy="1549921"/>
            </a:xfrm>
            <a:prstGeom prst="rect">
              <a:avLst/>
            </a:prstGeom>
          </p:spPr>
        </p:pic>
        <p:sp>
          <p:nvSpPr>
            <p:cNvPr id="10" name="TextBox 9"/>
            <p:cNvSpPr txBox="1"/>
            <p:nvPr/>
          </p:nvSpPr>
          <p:spPr>
            <a:xfrm>
              <a:off x="1411547" y="3616855"/>
              <a:ext cx="1741227" cy="523220"/>
            </a:xfrm>
            <a:custGeom>
              <a:avLst/>
              <a:gdLst>
                <a:gd name="connsiteX0" fmla="*/ 0 w 1600862"/>
                <a:gd name="connsiteY0" fmla="*/ 0 h 646331"/>
                <a:gd name="connsiteX1" fmla="*/ 1600862 w 1600862"/>
                <a:gd name="connsiteY1" fmla="*/ 0 h 646331"/>
                <a:gd name="connsiteX2" fmla="*/ 1600862 w 1600862"/>
                <a:gd name="connsiteY2" fmla="*/ 646331 h 646331"/>
                <a:gd name="connsiteX3" fmla="*/ 0 w 1600862"/>
                <a:gd name="connsiteY3" fmla="*/ 646331 h 646331"/>
                <a:gd name="connsiteX4" fmla="*/ 0 w 1600862"/>
                <a:gd name="connsiteY4" fmla="*/ 0 h 646331"/>
                <a:gd name="connsiteX0" fmla="*/ 0 w 1600862"/>
                <a:gd name="connsiteY0" fmla="*/ 0 h 646331"/>
                <a:gd name="connsiteX1" fmla="*/ 1600862 w 1600862"/>
                <a:gd name="connsiteY1" fmla="*/ 0 h 646331"/>
                <a:gd name="connsiteX2" fmla="*/ 1600862 w 1600862"/>
                <a:gd name="connsiteY2" fmla="*/ 646331 h 646331"/>
                <a:gd name="connsiteX3" fmla="*/ 66675 w 1600862"/>
                <a:gd name="connsiteY3" fmla="*/ 551081 h 646331"/>
                <a:gd name="connsiteX4" fmla="*/ 0 w 1600862"/>
                <a:gd name="connsiteY4" fmla="*/ 0 h 646331"/>
                <a:gd name="connsiteX0" fmla="*/ 0 w 1600862"/>
                <a:gd name="connsiteY0" fmla="*/ 0 h 560606"/>
                <a:gd name="connsiteX1" fmla="*/ 1600862 w 1600862"/>
                <a:gd name="connsiteY1" fmla="*/ 0 h 560606"/>
                <a:gd name="connsiteX2" fmla="*/ 1543712 w 1600862"/>
                <a:gd name="connsiteY2" fmla="*/ 560606 h 560606"/>
                <a:gd name="connsiteX3" fmla="*/ 66675 w 1600862"/>
                <a:gd name="connsiteY3" fmla="*/ 551081 h 560606"/>
                <a:gd name="connsiteX4" fmla="*/ 0 w 1600862"/>
                <a:gd name="connsiteY4" fmla="*/ 0 h 560606"/>
                <a:gd name="connsiteX0" fmla="*/ 0 w 1572287"/>
                <a:gd name="connsiteY0" fmla="*/ 0 h 560606"/>
                <a:gd name="connsiteX1" fmla="*/ 1572287 w 1572287"/>
                <a:gd name="connsiteY1" fmla="*/ 57150 h 560606"/>
                <a:gd name="connsiteX2" fmla="*/ 1543712 w 1572287"/>
                <a:gd name="connsiteY2" fmla="*/ 560606 h 560606"/>
                <a:gd name="connsiteX3" fmla="*/ 66675 w 1572287"/>
                <a:gd name="connsiteY3" fmla="*/ 551081 h 560606"/>
                <a:gd name="connsiteX4" fmla="*/ 0 w 1572287"/>
                <a:gd name="connsiteY4" fmla="*/ 0 h 560606"/>
                <a:gd name="connsiteX0" fmla="*/ 0 w 1553237"/>
                <a:gd name="connsiteY0" fmla="*/ 0 h 503456"/>
                <a:gd name="connsiteX1" fmla="*/ 1553237 w 1553237"/>
                <a:gd name="connsiteY1" fmla="*/ 0 h 503456"/>
                <a:gd name="connsiteX2" fmla="*/ 1524662 w 1553237"/>
                <a:gd name="connsiteY2" fmla="*/ 503456 h 503456"/>
                <a:gd name="connsiteX3" fmla="*/ 47625 w 1553237"/>
                <a:gd name="connsiteY3" fmla="*/ 493931 h 503456"/>
                <a:gd name="connsiteX4" fmla="*/ 0 w 1553237"/>
                <a:gd name="connsiteY4" fmla="*/ 0 h 503456"/>
                <a:gd name="connsiteX0" fmla="*/ 0 w 1544310"/>
                <a:gd name="connsiteY0" fmla="*/ 37097 h 503456"/>
                <a:gd name="connsiteX1" fmla="*/ 1544310 w 1544310"/>
                <a:gd name="connsiteY1" fmla="*/ 0 h 503456"/>
                <a:gd name="connsiteX2" fmla="*/ 1515735 w 1544310"/>
                <a:gd name="connsiteY2" fmla="*/ 503456 h 503456"/>
                <a:gd name="connsiteX3" fmla="*/ 38698 w 1544310"/>
                <a:gd name="connsiteY3" fmla="*/ 493931 h 503456"/>
                <a:gd name="connsiteX4" fmla="*/ 0 w 1544310"/>
                <a:gd name="connsiteY4" fmla="*/ 37097 h 503456"/>
                <a:gd name="connsiteX0" fmla="*/ 0 w 1515735"/>
                <a:gd name="connsiteY0" fmla="*/ 0 h 466359"/>
                <a:gd name="connsiteX1" fmla="*/ 1490750 w 1515735"/>
                <a:gd name="connsiteY1" fmla="*/ 14839 h 466359"/>
                <a:gd name="connsiteX2" fmla="*/ 1515735 w 1515735"/>
                <a:gd name="connsiteY2" fmla="*/ 466359 h 466359"/>
                <a:gd name="connsiteX3" fmla="*/ 38698 w 1515735"/>
                <a:gd name="connsiteY3" fmla="*/ 456834 h 466359"/>
                <a:gd name="connsiteX4" fmla="*/ 0 w 1515735"/>
                <a:gd name="connsiteY4" fmla="*/ 0 h 466359"/>
                <a:gd name="connsiteX0" fmla="*/ 0 w 1515735"/>
                <a:gd name="connsiteY0" fmla="*/ 0 h 456834"/>
                <a:gd name="connsiteX1" fmla="*/ 1490750 w 1515735"/>
                <a:gd name="connsiteY1" fmla="*/ 14839 h 456834"/>
                <a:gd name="connsiteX2" fmla="*/ 1515735 w 1515735"/>
                <a:gd name="connsiteY2" fmla="*/ 436681 h 456834"/>
                <a:gd name="connsiteX3" fmla="*/ 38698 w 1515735"/>
                <a:gd name="connsiteY3" fmla="*/ 456834 h 456834"/>
                <a:gd name="connsiteX4" fmla="*/ 0 w 1515735"/>
                <a:gd name="connsiteY4" fmla="*/ 0 h 45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35" h="456834">
                  <a:moveTo>
                    <a:pt x="0" y="0"/>
                  </a:moveTo>
                  <a:lnTo>
                    <a:pt x="1490750" y="14839"/>
                  </a:lnTo>
                  <a:lnTo>
                    <a:pt x="1515735" y="436681"/>
                  </a:lnTo>
                  <a:lnTo>
                    <a:pt x="38698" y="456834"/>
                  </a:lnTo>
                  <a:lnTo>
                    <a:pt x="0" y="0"/>
                  </a:lnTo>
                  <a:close/>
                </a:path>
              </a:pathLst>
            </a:custGeom>
            <a:solidFill>
              <a:srgbClr val="B53A5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bếp</a:t>
              </a:r>
              <a:endParaRPr lang="en-US" sz="2800" dirty="0">
                <a:solidFill>
                  <a:schemeClr val="bg1"/>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4021665" y="3145904"/>
            <a:ext cx="3160934" cy="1549921"/>
            <a:chOff x="711522" y="3145904"/>
            <a:chExt cx="3160934" cy="1549921"/>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66741" b="79542"/>
            <a:stretch/>
          </p:blipFill>
          <p:spPr>
            <a:xfrm>
              <a:off x="711522" y="3145904"/>
              <a:ext cx="3160934" cy="1549921"/>
            </a:xfrm>
            <a:prstGeom prst="rect">
              <a:avLst/>
            </a:prstGeom>
          </p:spPr>
        </p:pic>
        <p:sp>
          <p:nvSpPr>
            <p:cNvPr id="14" name="TextBox 13"/>
            <p:cNvSpPr txBox="1"/>
            <p:nvPr/>
          </p:nvSpPr>
          <p:spPr>
            <a:xfrm>
              <a:off x="1456923" y="3641556"/>
              <a:ext cx="1670131" cy="523220"/>
            </a:xfrm>
            <a:custGeom>
              <a:avLst/>
              <a:gdLst>
                <a:gd name="connsiteX0" fmla="*/ 0 w 1600862"/>
                <a:gd name="connsiteY0" fmla="*/ 0 h 646331"/>
                <a:gd name="connsiteX1" fmla="*/ 1600862 w 1600862"/>
                <a:gd name="connsiteY1" fmla="*/ 0 h 646331"/>
                <a:gd name="connsiteX2" fmla="*/ 1600862 w 1600862"/>
                <a:gd name="connsiteY2" fmla="*/ 646331 h 646331"/>
                <a:gd name="connsiteX3" fmla="*/ 0 w 1600862"/>
                <a:gd name="connsiteY3" fmla="*/ 646331 h 646331"/>
                <a:gd name="connsiteX4" fmla="*/ 0 w 1600862"/>
                <a:gd name="connsiteY4" fmla="*/ 0 h 646331"/>
                <a:gd name="connsiteX0" fmla="*/ 0 w 1600862"/>
                <a:gd name="connsiteY0" fmla="*/ 0 h 646331"/>
                <a:gd name="connsiteX1" fmla="*/ 1600862 w 1600862"/>
                <a:gd name="connsiteY1" fmla="*/ 0 h 646331"/>
                <a:gd name="connsiteX2" fmla="*/ 1600862 w 1600862"/>
                <a:gd name="connsiteY2" fmla="*/ 646331 h 646331"/>
                <a:gd name="connsiteX3" fmla="*/ 66675 w 1600862"/>
                <a:gd name="connsiteY3" fmla="*/ 551081 h 646331"/>
                <a:gd name="connsiteX4" fmla="*/ 0 w 1600862"/>
                <a:gd name="connsiteY4" fmla="*/ 0 h 646331"/>
                <a:gd name="connsiteX0" fmla="*/ 0 w 1600862"/>
                <a:gd name="connsiteY0" fmla="*/ 0 h 560606"/>
                <a:gd name="connsiteX1" fmla="*/ 1600862 w 1600862"/>
                <a:gd name="connsiteY1" fmla="*/ 0 h 560606"/>
                <a:gd name="connsiteX2" fmla="*/ 1543712 w 1600862"/>
                <a:gd name="connsiteY2" fmla="*/ 560606 h 560606"/>
                <a:gd name="connsiteX3" fmla="*/ 66675 w 1600862"/>
                <a:gd name="connsiteY3" fmla="*/ 551081 h 560606"/>
                <a:gd name="connsiteX4" fmla="*/ 0 w 1600862"/>
                <a:gd name="connsiteY4" fmla="*/ 0 h 560606"/>
                <a:gd name="connsiteX0" fmla="*/ 0 w 1572287"/>
                <a:gd name="connsiteY0" fmla="*/ 0 h 560606"/>
                <a:gd name="connsiteX1" fmla="*/ 1572287 w 1572287"/>
                <a:gd name="connsiteY1" fmla="*/ 57150 h 560606"/>
                <a:gd name="connsiteX2" fmla="*/ 1543712 w 1572287"/>
                <a:gd name="connsiteY2" fmla="*/ 560606 h 560606"/>
                <a:gd name="connsiteX3" fmla="*/ 66675 w 1572287"/>
                <a:gd name="connsiteY3" fmla="*/ 551081 h 560606"/>
                <a:gd name="connsiteX4" fmla="*/ 0 w 1572287"/>
                <a:gd name="connsiteY4" fmla="*/ 0 h 560606"/>
                <a:gd name="connsiteX0" fmla="*/ 0 w 1553237"/>
                <a:gd name="connsiteY0" fmla="*/ 0 h 503456"/>
                <a:gd name="connsiteX1" fmla="*/ 1553237 w 1553237"/>
                <a:gd name="connsiteY1" fmla="*/ 0 h 503456"/>
                <a:gd name="connsiteX2" fmla="*/ 1524662 w 1553237"/>
                <a:gd name="connsiteY2" fmla="*/ 503456 h 503456"/>
                <a:gd name="connsiteX3" fmla="*/ 47625 w 1553237"/>
                <a:gd name="connsiteY3" fmla="*/ 493931 h 503456"/>
                <a:gd name="connsiteX4" fmla="*/ 0 w 1553237"/>
                <a:gd name="connsiteY4" fmla="*/ 0 h 503456"/>
                <a:gd name="connsiteX0" fmla="*/ 0 w 1544310"/>
                <a:gd name="connsiteY0" fmla="*/ 37097 h 503456"/>
                <a:gd name="connsiteX1" fmla="*/ 1544310 w 1544310"/>
                <a:gd name="connsiteY1" fmla="*/ 0 h 503456"/>
                <a:gd name="connsiteX2" fmla="*/ 1515735 w 1544310"/>
                <a:gd name="connsiteY2" fmla="*/ 503456 h 503456"/>
                <a:gd name="connsiteX3" fmla="*/ 38698 w 1544310"/>
                <a:gd name="connsiteY3" fmla="*/ 493931 h 503456"/>
                <a:gd name="connsiteX4" fmla="*/ 0 w 1544310"/>
                <a:gd name="connsiteY4" fmla="*/ 37097 h 503456"/>
                <a:gd name="connsiteX0" fmla="*/ 0 w 1515735"/>
                <a:gd name="connsiteY0" fmla="*/ 0 h 466359"/>
                <a:gd name="connsiteX1" fmla="*/ 1490750 w 1515735"/>
                <a:gd name="connsiteY1" fmla="*/ 14839 h 466359"/>
                <a:gd name="connsiteX2" fmla="*/ 1515735 w 1515735"/>
                <a:gd name="connsiteY2" fmla="*/ 466359 h 466359"/>
                <a:gd name="connsiteX3" fmla="*/ 38698 w 1515735"/>
                <a:gd name="connsiteY3" fmla="*/ 456834 h 466359"/>
                <a:gd name="connsiteX4" fmla="*/ 0 w 1515735"/>
                <a:gd name="connsiteY4" fmla="*/ 0 h 466359"/>
                <a:gd name="connsiteX0" fmla="*/ 0 w 1515735"/>
                <a:gd name="connsiteY0" fmla="*/ 0 h 456834"/>
                <a:gd name="connsiteX1" fmla="*/ 1490750 w 1515735"/>
                <a:gd name="connsiteY1" fmla="*/ 14839 h 456834"/>
                <a:gd name="connsiteX2" fmla="*/ 1515735 w 1515735"/>
                <a:gd name="connsiteY2" fmla="*/ 436681 h 456834"/>
                <a:gd name="connsiteX3" fmla="*/ 38698 w 1515735"/>
                <a:gd name="connsiteY3" fmla="*/ 456834 h 456834"/>
                <a:gd name="connsiteX4" fmla="*/ 0 w 1515735"/>
                <a:gd name="connsiteY4" fmla="*/ 0 h 45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35" h="456834">
                  <a:moveTo>
                    <a:pt x="0" y="0"/>
                  </a:moveTo>
                  <a:lnTo>
                    <a:pt x="1490750" y="14839"/>
                  </a:lnTo>
                  <a:lnTo>
                    <a:pt x="1515735" y="436681"/>
                  </a:lnTo>
                  <a:lnTo>
                    <a:pt x="38698" y="456834"/>
                  </a:lnTo>
                  <a:lnTo>
                    <a:pt x="0" y="0"/>
                  </a:lnTo>
                  <a:close/>
                </a:path>
              </a:pathLst>
            </a:custGeom>
            <a:solidFill>
              <a:srgbClr val="B53A5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bộ</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đồ</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trà</a:t>
              </a:r>
              <a:endParaRPr lang="en-US" sz="2800" dirty="0">
                <a:solidFill>
                  <a:schemeClr val="bg1"/>
                </a:solidFill>
                <a:latin typeface="Calibri" panose="020F0502020204030204" pitchFamily="34" charset="0"/>
                <a:cs typeface="Calibri" panose="020F0502020204030204" pitchFamily="34" charset="0"/>
              </a:endParaRPr>
            </a:p>
          </p:txBody>
        </p:sp>
      </p:grpSp>
      <p:sp>
        <p:nvSpPr>
          <p:cNvPr id="18" name="TextBox 17"/>
          <p:cNvSpPr txBox="1"/>
          <p:nvPr/>
        </p:nvSpPr>
        <p:spPr>
          <a:xfrm>
            <a:off x="2009070" y="4782934"/>
            <a:ext cx="7725381" cy="1362075"/>
          </a:xfrm>
          <a:prstGeom prst="wedgeRoundRectCallout">
            <a:avLst>
              <a:gd name="adj1" fmla="val 41839"/>
              <a:gd name="adj2" fmla="val -165589"/>
              <a:gd name="adj3" fmla="val 16667"/>
            </a:avLst>
          </a:prstGeom>
          <a:solidFill>
            <a:srgbClr val="B53A51"/>
          </a:solidFill>
        </p:spPr>
        <p:txBody>
          <a:bodyPr wrap="square" tIns="182880" bIns="182880"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để</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lí</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giải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hiện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tượng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tại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sao</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nước</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trà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rớt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ra</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đĩa</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thì</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những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tách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trà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bỗng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nhiên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dừng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chuyển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động</a:t>
            </a:r>
            <a:r>
              <a:rPr lang="en-US" sz="2800" dirty="0">
                <a:solidFill>
                  <a:schemeClr val="bg1"/>
                </a:solidFill>
                <a:latin typeface="Calibri" panose="020F0502020204030204" pitchFamily="34" charset="0"/>
                <a:cs typeface="Calibri" panose="020F0502020204030204" pitchFamily="34" charset="0"/>
              </a:rPr>
              <a:t>.</a:t>
            </a:r>
          </a:p>
        </p:txBody>
      </p:sp>
      <p:pic>
        <p:nvPicPr>
          <p:cNvPr id="4" name="图片 10">
            <a:extLst>
              <a:ext uri="{FF2B5EF4-FFF2-40B4-BE49-F238E27FC236}">
                <a16:creationId xmlns:a16="http://schemas.microsoft.com/office/drawing/2014/main" id="{F976C440-8570-9E43-A079-DA0CC9A19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764" r="24339"/>
          <a:stretch/>
        </p:blipFill>
        <p:spPr>
          <a:xfrm>
            <a:off x="9853839" y="2561128"/>
            <a:ext cx="2116183" cy="4077706"/>
          </a:xfrm>
          <a:prstGeom prst="rect">
            <a:avLst/>
          </a:prstGeom>
        </p:spPr>
      </p:pic>
      <p:sp>
        <p:nvSpPr>
          <p:cNvPr id="8" name="Cloud 7"/>
          <p:cNvSpPr/>
          <p:nvPr/>
        </p:nvSpPr>
        <p:spPr>
          <a:xfrm>
            <a:off x="3204084" y="3258431"/>
            <a:ext cx="4969734" cy="2714322"/>
          </a:xfrm>
          <a:prstGeom prst="cloud">
            <a:avLst/>
          </a:prstGeom>
          <a:solidFill>
            <a:srgbClr val="50AEBA"/>
          </a:solidFill>
          <a:ln>
            <a:solidFill>
              <a:srgbClr val="90C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latin typeface="Calibri" panose="020F0502020204030204" pitchFamily="34" charset="0"/>
                <a:cs typeface="Calibri" panose="020F0502020204030204" pitchFamily="34" charset="0"/>
              </a:rPr>
              <a:t>Thảo</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luận</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nhóm</a:t>
            </a:r>
            <a:endParaRPr 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28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18" grpId="0" animBg="1"/>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 name="Picture 1"/>
          <p:cNvPicPr>
            <a:picLocks noChangeAspect="1"/>
          </p:cNvPicPr>
          <p:nvPr/>
        </p:nvPicPr>
        <p:blipFill>
          <a:blip r:embed="rId4"/>
          <a:stretch>
            <a:fillRect/>
          </a:stretch>
        </p:blipFill>
        <p:spPr>
          <a:xfrm>
            <a:off x="2227672" y="2255409"/>
            <a:ext cx="9583743" cy="2566638"/>
          </a:xfrm>
          <a:prstGeom prst="rect">
            <a:avLst/>
          </a:prstGeom>
        </p:spPr>
      </p:pic>
    </p:spTree>
    <p:extLst>
      <p:ext uri="{BB962C8B-B14F-4D97-AF65-F5344CB8AC3E}">
        <p14:creationId xmlns:p14="http://schemas.microsoft.com/office/powerpoint/2010/main" val="42380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1330" y="1427185"/>
            <a:ext cx="10236071" cy="1457070"/>
          </a:xfrm>
          <a:prstGeom prst="rect">
            <a:avLst/>
          </a:prstGeom>
        </p:spPr>
      </p:pic>
      <p:sp>
        <p:nvSpPr>
          <p:cNvPr id="9" name="TextBox 8"/>
          <p:cNvSpPr txBox="1"/>
          <p:nvPr/>
        </p:nvSpPr>
        <p:spPr>
          <a:xfrm>
            <a:off x="3323771" y="3406606"/>
            <a:ext cx="7914679" cy="1569660"/>
          </a:xfrm>
          <a:prstGeom prst="rect">
            <a:avLst/>
          </a:prstGeom>
          <a:noFill/>
        </p:spPr>
        <p:txBody>
          <a:bodyPr wrap="square" rtlCol="0">
            <a:spAutoFit/>
          </a:bodyPr>
          <a:lstStyle/>
          <a:p>
            <a:pPr algn="just"/>
            <a:r>
              <a:rPr lang="en-US" sz="3200" dirty="0" err="1">
                <a:solidFill>
                  <a:srgbClr val="28848C"/>
                </a:solidFill>
                <a:latin typeface="Calibri" panose="020F0502020204030204" pitchFamily="34" charset="0"/>
                <a:cs typeface="Calibri" panose="020F0502020204030204" pitchFamily="34" charset="0"/>
              </a:rPr>
              <a:t>tạo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ra</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một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hiện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tượng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một</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sự</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biến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đổi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nào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đó</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trong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điều</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kiện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xác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định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để</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nghiên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cứu</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kiểm</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tra</a:t>
            </a:r>
            <a:r>
              <a:rPr lang="en-US" sz="3200" dirty="0">
                <a:solidFill>
                  <a:srgbClr val="28848C"/>
                </a:solidFill>
                <a:latin typeface="Calibri" panose="020F0502020204030204" pitchFamily="34" charset="0"/>
                <a:cs typeface="Calibri" panose="020F0502020204030204" pitchFamily="34" charset="0"/>
              </a:rPr>
              <a:t> hay </a:t>
            </a:r>
            <a:r>
              <a:rPr lang="en-US" sz="3200" dirty="0" err="1">
                <a:solidFill>
                  <a:srgbClr val="28848C"/>
                </a:solidFill>
                <a:latin typeface="Calibri" panose="020F0502020204030204" pitchFamily="34" charset="0"/>
                <a:cs typeface="Calibri" panose="020F0502020204030204" pitchFamily="34" charset="0"/>
              </a:rPr>
              <a:t>chứng</a:t>
            </a:r>
            <a:r>
              <a:rPr lang="en-US" sz="3200" dirty="0">
                <a:solidFill>
                  <a:srgbClr val="28848C"/>
                </a:solidFill>
                <a:latin typeface="Calibri" panose="020F0502020204030204" pitchFamily="34" charset="0"/>
                <a:cs typeface="Calibri" panose="020F0502020204030204" pitchFamily="34" charset="0"/>
              </a:rPr>
              <a:t> minh. </a:t>
            </a:r>
          </a:p>
        </p:txBody>
      </p:sp>
      <p:sp>
        <p:nvSpPr>
          <p:cNvPr id="6" name="TextBox 5"/>
          <p:cNvSpPr txBox="1"/>
          <p:nvPr/>
        </p:nvSpPr>
        <p:spPr>
          <a:xfrm>
            <a:off x="1261330" y="2345646"/>
            <a:ext cx="1725710" cy="584775"/>
          </a:xfrm>
          <a:prstGeom prst="rect">
            <a:avLst/>
          </a:prstGeom>
          <a:noFill/>
        </p:spPr>
        <p:txBody>
          <a:bodyPr wrap="square" rtlCol="0">
            <a:spAutoFit/>
          </a:bodyPr>
          <a:lstStyle/>
          <a:p>
            <a:r>
              <a:rPr lang="en-US" sz="3200" b="1" dirty="0" err="1">
                <a:solidFill>
                  <a:srgbClr val="CB5620"/>
                </a:solidFill>
                <a:latin typeface="Calibri" panose="020F0502020204030204" pitchFamily="34" charset="0"/>
                <a:cs typeface="Calibri" panose="020F0502020204030204" pitchFamily="34" charset="0"/>
              </a:rPr>
              <a:t>Giáo</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sư</a:t>
            </a:r>
            <a:r>
              <a:rPr lang="en-US" sz="3200" b="1" dirty="0">
                <a:solidFill>
                  <a:srgbClr val="CB5620"/>
                </a:solidFill>
                <a:latin typeface="Calibri" panose="020F0502020204030204" pitchFamily="34" charset="0"/>
                <a:cs typeface="Calibri" panose="020F0502020204030204" pitchFamily="34" charset="0"/>
              </a:rPr>
              <a:t>:</a:t>
            </a:r>
          </a:p>
        </p:txBody>
      </p:sp>
      <p:sp>
        <p:nvSpPr>
          <p:cNvPr id="7" name="TextBox 6"/>
          <p:cNvSpPr txBox="1"/>
          <p:nvPr/>
        </p:nvSpPr>
        <p:spPr>
          <a:xfrm>
            <a:off x="2754850" y="2345646"/>
            <a:ext cx="8483600" cy="1077218"/>
          </a:xfrm>
          <a:prstGeom prst="rect">
            <a:avLst/>
          </a:prstGeom>
          <a:noFill/>
        </p:spPr>
        <p:txBody>
          <a:bodyPr wrap="square" rtlCol="0">
            <a:spAutoFit/>
          </a:bodyPr>
          <a:lstStyle/>
          <a:p>
            <a:r>
              <a:rPr lang="en-US" sz="3200" dirty="0" err="1">
                <a:solidFill>
                  <a:srgbClr val="28848C"/>
                </a:solidFill>
                <a:latin typeface="Calibri" panose="020F0502020204030204" pitchFamily="34" charset="0"/>
                <a:cs typeface="Calibri" panose="020F0502020204030204" pitchFamily="34" charset="0"/>
              </a:rPr>
              <a:t>Chức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danh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khoa</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học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cao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nhất</a:t>
            </a:r>
            <a:r>
              <a:rPr lang="en-US" sz="3200" dirty="0">
                <a:solidFill>
                  <a:srgbClr val="28848C"/>
                </a:solidFill>
                <a:latin typeface="Calibri" panose="020F0502020204030204" pitchFamily="34" charset="0"/>
                <a:cs typeface="Calibri" panose="020F0502020204030204" pitchFamily="34" charset="0"/>
              </a:rPr>
              <a:t> ở </a:t>
            </a:r>
            <a:r>
              <a:rPr lang="en-US" sz="3200" dirty="0" err="1">
                <a:solidFill>
                  <a:srgbClr val="28848C"/>
                </a:solidFill>
                <a:latin typeface="Calibri" panose="020F0502020204030204" pitchFamily="34" charset="0"/>
                <a:cs typeface="Calibri" panose="020F0502020204030204" pitchFamily="34" charset="0"/>
              </a:rPr>
              <a:t>trường</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đại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học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viện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nghiên</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cứu</a:t>
            </a:r>
            <a:r>
              <a:rPr lang="en-US" sz="3200" dirty="0">
                <a:solidFill>
                  <a:srgbClr val="28848C"/>
                </a:solidFill>
                <a:latin typeface="Calibri" panose="020F0502020204030204" pitchFamily="34" charset="0"/>
                <a:cs typeface="Calibri" panose="020F0502020204030204" pitchFamily="34" charset="0"/>
              </a:rPr>
              <a:t>,…</a:t>
            </a:r>
          </a:p>
        </p:txBody>
      </p:sp>
      <p:sp>
        <p:nvSpPr>
          <p:cNvPr id="8" name="TextBox 7"/>
          <p:cNvSpPr txBox="1"/>
          <p:nvPr/>
        </p:nvSpPr>
        <p:spPr>
          <a:xfrm>
            <a:off x="1261330" y="3406606"/>
            <a:ext cx="2265641" cy="584775"/>
          </a:xfrm>
          <a:prstGeom prst="rect">
            <a:avLst/>
          </a:prstGeom>
          <a:noFill/>
        </p:spPr>
        <p:txBody>
          <a:bodyPr wrap="square" rtlCol="0">
            <a:spAutoFit/>
          </a:bodyPr>
          <a:lstStyle/>
          <a:p>
            <a:r>
              <a:rPr lang="en-US" sz="3200" b="1" dirty="0" err="1">
                <a:solidFill>
                  <a:srgbClr val="CB5620"/>
                </a:solidFill>
                <a:latin typeface="Calibri" panose="020F0502020204030204" pitchFamily="34" charset="0"/>
                <a:cs typeface="Calibri" panose="020F0502020204030204" pitchFamily="34" charset="0"/>
              </a:rPr>
              <a:t>Thí</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nghiệm</a:t>
            </a:r>
            <a:r>
              <a:rPr lang="en-US" sz="3200" b="1" dirty="0">
                <a:solidFill>
                  <a:srgbClr val="CB5620"/>
                </a:solidFill>
                <a:latin typeface="Calibri" panose="020F0502020204030204" pitchFamily="34" charset="0"/>
                <a:cs typeface="Calibri" panose="020F0502020204030204" pitchFamily="34" charset="0"/>
              </a:rPr>
              <a:t>:</a:t>
            </a:r>
          </a:p>
        </p:txBody>
      </p:sp>
      <p:sp>
        <p:nvSpPr>
          <p:cNvPr id="10" name="TextBox 9"/>
          <p:cNvSpPr txBox="1"/>
          <p:nvPr/>
        </p:nvSpPr>
        <p:spPr>
          <a:xfrm>
            <a:off x="2987041" y="5052341"/>
            <a:ext cx="8251410" cy="584775"/>
          </a:xfrm>
          <a:prstGeom prst="rect">
            <a:avLst/>
          </a:prstGeom>
          <a:noFill/>
        </p:spPr>
        <p:txBody>
          <a:bodyPr wrap="square" rtlCol="0">
            <a:spAutoFit/>
          </a:bodyPr>
          <a:lstStyle/>
          <a:p>
            <a:r>
              <a:rPr lang="en-US" sz="3200" dirty="0" err="1">
                <a:solidFill>
                  <a:srgbClr val="28848C"/>
                </a:solidFill>
                <a:latin typeface="Calibri" panose="020F0502020204030204" pitchFamily="34" charset="0"/>
                <a:cs typeface="Calibri" panose="020F0502020204030204" pitchFamily="34" charset="0"/>
              </a:rPr>
              <a:t>người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giúp</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việc</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theo</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cách</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gọi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thời</a:t>
            </a:r>
            <a:r>
              <a:rPr lang="en-US" sz="3200" dirty="0">
                <a:solidFill>
                  <a:srgbClr val="28848C"/>
                </a:solidFill>
                <a:latin typeface="Calibri" panose="020F0502020204030204" pitchFamily="34" charset="0"/>
                <a:cs typeface="Calibri" panose="020F0502020204030204" pitchFamily="34" charset="0"/>
              </a:rPr>
              <a:t> </a:t>
            </a:r>
            <a:r>
              <a:rPr lang="en-US" sz="3200" dirty="0" err="1">
                <a:solidFill>
                  <a:srgbClr val="28848C"/>
                </a:solidFill>
                <a:latin typeface="Calibri" panose="020F0502020204030204" pitchFamily="34" charset="0"/>
                <a:cs typeface="Calibri" panose="020F0502020204030204" pitchFamily="34" charset="0"/>
              </a:rPr>
              <a:t>xưa</a:t>
            </a:r>
            <a:r>
              <a:rPr lang="en-US" sz="3200" dirty="0">
                <a:solidFill>
                  <a:srgbClr val="28848C"/>
                </a:solidFill>
                <a:latin typeface="Calibri" panose="020F0502020204030204" pitchFamily="34" charset="0"/>
                <a:cs typeface="Calibri" panose="020F0502020204030204" pitchFamily="34" charset="0"/>
              </a:rPr>
              <a:t>.</a:t>
            </a:r>
          </a:p>
        </p:txBody>
      </p:sp>
      <p:sp>
        <p:nvSpPr>
          <p:cNvPr id="11" name="TextBox 10"/>
          <p:cNvSpPr txBox="1"/>
          <p:nvPr/>
        </p:nvSpPr>
        <p:spPr>
          <a:xfrm>
            <a:off x="1261330" y="5052341"/>
            <a:ext cx="1931813" cy="584775"/>
          </a:xfrm>
          <a:prstGeom prst="rect">
            <a:avLst/>
          </a:prstGeom>
          <a:noFill/>
        </p:spPr>
        <p:txBody>
          <a:bodyPr wrap="square" rtlCol="0">
            <a:spAutoFit/>
          </a:bodyPr>
          <a:lstStyle/>
          <a:p>
            <a:r>
              <a:rPr lang="en-US" sz="3200" b="1" dirty="0" err="1">
                <a:solidFill>
                  <a:srgbClr val="CB5620"/>
                </a:solidFill>
                <a:latin typeface="Calibri" panose="020F0502020204030204" pitchFamily="34" charset="0"/>
                <a:cs typeface="Calibri" panose="020F0502020204030204" pitchFamily="34" charset="0"/>
              </a:rPr>
              <a:t>Gia</a:t>
            </a:r>
            <a:r>
              <a:rPr lang="en-US" sz="3200" b="1" dirty="0">
                <a:solidFill>
                  <a:srgbClr val="CB5620"/>
                </a:solidFill>
                <a:latin typeface="Calibri" panose="020F0502020204030204" pitchFamily="34" charset="0"/>
                <a:cs typeface="Calibri" panose="020F0502020204030204" pitchFamily="34" charset="0"/>
              </a:rPr>
              <a:t> </a:t>
            </a:r>
            <a:r>
              <a:rPr lang="en-US" sz="3200" b="1" dirty="0" err="1">
                <a:solidFill>
                  <a:srgbClr val="CB5620"/>
                </a:solidFill>
                <a:latin typeface="Calibri" panose="020F0502020204030204" pitchFamily="34" charset="0"/>
                <a:cs typeface="Calibri" panose="020F0502020204030204" pitchFamily="34" charset="0"/>
              </a:rPr>
              <a:t>nhân</a:t>
            </a:r>
            <a:r>
              <a:rPr lang="en-US" sz="3200" b="1" dirty="0">
                <a:solidFill>
                  <a:srgbClr val="CB562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6898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 name="Picture 1"/>
          <p:cNvPicPr>
            <a:picLocks noChangeAspect="1"/>
          </p:cNvPicPr>
          <p:nvPr/>
        </p:nvPicPr>
        <p:blipFill>
          <a:blip r:embed="rId4"/>
          <a:stretch>
            <a:fillRect/>
          </a:stretch>
        </p:blipFill>
        <p:spPr>
          <a:xfrm>
            <a:off x="3325116" y="2234081"/>
            <a:ext cx="7281924" cy="2946355"/>
          </a:xfrm>
          <a:prstGeom prst="rect">
            <a:avLst/>
          </a:prstGeom>
        </p:spPr>
      </p:pic>
    </p:spTree>
    <p:extLst>
      <p:ext uri="{BB962C8B-B14F-4D97-AF65-F5344CB8AC3E}">
        <p14:creationId xmlns:p14="http://schemas.microsoft.com/office/powerpoint/2010/main" val="13516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964" y="2122688"/>
            <a:ext cx="3855029" cy="4735312"/>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p:cNvPicPr>
            <a:picLocks noChangeAspect="1"/>
          </p:cNvPicPr>
          <p:nvPr/>
        </p:nvPicPr>
        <p:blipFill>
          <a:blip r:embed="rId5"/>
          <a:stretch>
            <a:fillRect/>
          </a:stretch>
        </p:blipFill>
        <p:spPr>
          <a:xfrm>
            <a:off x="2688716" y="2276309"/>
            <a:ext cx="8394920" cy="2566638"/>
          </a:xfrm>
          <a:prstGeom prst="rect">
            <a:avLst/>
          </a:prstGeom>
        </p:spPr>
      </p:pic>
    </p:spTree>
    <p:extLst>
      <p:ext uri="{BB962C8B-B14F-4D97-AF65-F5344CB8AC3E}">
        <p14:creationId xmlns:p14="http://schemas.microsoft.com/office/powerpoint/2010/main" val="128004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9224" y="971549"/>
            <a:ext cx="11542776" cy="5313941"/>
            <a:chOff x="1190624" y="971549"/>
            <a:chExt cx="10354937" cy="5313941"/>
          </a:xfrm>
        </p:grpSpPr>
        <p:sp>
          <p:nvSpPr>
            <p:cNvPr id="3" name="Cloud 2"/>
            <p:cNvSpPr/>
            <p:nvPr/>
          </p:nvSpPr>
          <p:spPr>
            <a:xfrm>
              <a:off x="1190624" y="971549"/>
              <a:ext cx="8006141" cy="4038601"/>
            </a:xfrm>
            <a:prstGeom prst="cloud">
              <a:avLst/>
            </a:prstGeom>
            <a:solidFill>
              <a:srgbClr val="90CCD3"/>
            </a:solid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Chia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sẻ</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với</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bạn</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về</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thời</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niên</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thiếu</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nhà</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bác</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học</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mà</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em</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đã</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được</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đọc</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hoặc</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được</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nghe</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chemeClr val="tx1"/>
                  </a:solidFill>
                  <a:latin typeface="Cambria" panose="02040503050406030204" pitchFamily="18" charset="0"/>
                  <a:ea typeface="Cambria" panose="02040503050406030204" pitchFamily="18" charset="0"/>
                  <a:cs typeface="Calibri" panose="020F0502020204030204" pitchFamily="34" charset="0"/>
                </a:rPr>
                <a:t>kể</a:t>
              </a:r>
              <a:r>
                <a:rPr lang="en-US" sz="4400" dirty="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pic>
          <p:nvPicPr>
            <p:cNvPr id="10" name="图片 10">
              <a:extLst>
                <a:ext uri="{FF2B5EF4-FFF2-40B4-BE49-F238E27FC236}">
                  <a16:creationId xmlns:a16="http://schemas.microsoft.com/office/drawing/2014/main" id="{F976C440-8570-9E43-A079-DA0CC9A19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5979" y="1051560"/>
              <a:ext cx="4739582" cy="5233930"/>
            </a:xfrm>
            <a:prstGeom prst="rect">
              <a:avLst/>
            </a:prstGeom>
          </p:spPr>
        </p:pic>
      </p:grpSp>
    </p:spTree>
    <p:extLst>
      <p:ext uri="{BB962C8B-B14F-4D97-AF65-F5344CB8AC3E}">
        <p14:creationId xmlns:p14="http://schemas.microsoft.com/office/powerpoint/2010/main" val="289487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399" y="800199"/>
            <a:ext cx="11129222" cy="2677656"/>
          </a:xfrm>
          <a:prstGeom prst="rect">
            <a:avLst/>
          </a:prstGeom>
          <a:noFill/>
        </p:spPr>
        <p:txBody>
          <a:bodyPr wrap="square" rtlCol="0">
            <a:spAutoFit/>
          </a:bodyPr>
          <a:lstStyle/>
          <a:p>
            <a:pPr algn="just"/>
            <a:r>
              <a:rPr lang="en-US" sz="2800" dirty="0">
                <a:solidFill>
                  <a:srgbClr val="28848C"/>
                </a:solidFill>
                <a:latin typeface="Calibri" panose="020F0502020204030204" pitchFamily="34" charset="0"/>
                <a:cs typeface="Calibri" panose="020F0502020204030204" pitchFamily="34" charset="0"/>
              </a:rPr>
              <a:t>     Ma-</a:t>
            </a:r>
            <a:r>
              <a:rPr lang="en-US" sz="2800" dirty="0" err="1">
                <a:solidFill>
                  <a:srgbClr val="28848C"/>
                </a:solidFill>
                <a:latin typeface="Calibri" panose="020F0502020204030204" pitchFamily="34" charset="0"/>
                <a:cs typeface="Calibri" panose="020F0502020204030204" pitchFamily="34" charset="0"/>
              </a:rPr>
              <a:t>ri</a:t>
            </a:r>
            <a:r>
              <a:rPr lang="en-US" sz="2800" dirty="0">
                <a:solidFill>
                  <a:srgbClr val="28848C"/>
                </a:solidFill>
                <a:latin typeface="Calibri" panose="020F0502020204030204" pitchFamily="34" charset="0"/>
                <a:cs typeface="Calibri" panose="020F0502020204030204" pitchFamily="34" charset="0"/>
              </a:rPr>
              <a:t>-a </a:t>
            </a:r>
            <a:r>
              <a:rPr lang="en-US" sz="2800" dirty="0" err="1">
                <a:solidFill>
                  <a:srgbClr val="28848C"/>
                </a:solidFill>
                <a:latin typeface="Calibri" panose="020F0502020204030204" pitchFamily="34" charset="0"/>
                <a:cs typeface="Calibri" panose="020F0502020204030204" pitchFamily="34" charset="0"/>
              </a:rPr>
              <a:t>sinh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trong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một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đình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sáu</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đời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có</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người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giáo</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sư</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đại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học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bé</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rất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thích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quan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sát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Hồi</a:t>
            </a:r>
            <a:r>
              <a:rPr lang="en-US" sz="2800" dirty="0">
                <a:solidFill>
                  <a:srgbClr val="28848C"/>
                </a:solidFill>
                <a:latin typeface="Calibri" panose="020F0502020204030204" pitchFamily="34" charset="0"/>
                <a:cs typeface="Calibri" panose="020F0502020204030204" pitchFamily="34" charset="0"/>
              </a:rPr>
              <a:t> 6 </a:t>
            </a:r>
            <a:r>
              <a:rPr lang="en-US" sz="2800" dirty="0" err="1">
                <a:solidFill>
                  <a:srgbClr val="28848C"/>
                </a:solidFill>
                <a:latin typeface="Calibri" panose="020F0502020204030204" pitchFamily="34" charset="0"/>
                <a:cs typeface="Calibri" panose="020F0502020204030204" pitchFamily="34" charset="0"/>
              </a:rPr>
              <a:t>tuổi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có</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lần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đình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tổ</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chức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một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bữa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tiệc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bé</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nhận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thấy</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một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điều</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lạ</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Mỗi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lần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nhân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bưng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lên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tách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đựng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thoạt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đầu</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trượt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trong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đĩa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Nhưng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khi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nước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rớt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đĩa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thì</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những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tách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kia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bỗng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nhiên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dừng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chuyển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động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cứ</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như</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bị</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cái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gì</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đó</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ngăn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lại</a:t>
            </a:r>
            <a:r>
              <a:rPr lang="en-US" sz="2800" dirty="0">
                <a:solidFill>
                  <a:srgbClr val="28848C"/>
                </a:solidFill>
                <a:latin typeface="Calibri" panose="020F0502020204030204" pitchFamily="34" charset="0"/>
                <a:cs typeface="Calibri" panose="020F0502020204030204" pitchFamily="34" charset="0"/>
              </a:rPr>
              <a:t>. Ma-</a:t>
            </a:r>
            <a:r>
              <a:rPr lang="en-US" sz="2800" dirty="0" err="1">
                <a:solidFill>
                  <a:srgbClr val="28848C"/>
                </a:solidFill>
                <a:latin typeface="Calibri" panose="020F0502020204030204" pitchFamily="34" charset="0"/>
                <a:cs typeface="Calibri" panose="020F0502020204030204" pitchFamily="34" charset="0"/>
              </a:rPr>
              <a:t>ri</a:t>
            </a:r>
            <a:r>
              <a:rPr lang="en-US" sz="2800" dirty="0">
                <a:solidFill>
                  <a:srgbClr val="28848C"/>
                </a:solidFill>
                <a:latin typeface="Calibri" panose="020F0502020204030204" pitchFamily="34" charset="0"/>
                <a:cs typeface="Calibri" panose="020F0502020204030204" pitchFamily="34" charset="0"/>
              </a:rPr>
              <a:t>-a </a:t>
            </a:r>
            <a:r>
              <a:rPr lang="en-US" sz="2800" dirty="0" err="1">
                <a:solidFill>
                  <a:srgbClr val="28848C"/>
                </a:solidFill>
                <a:latin typeface="Calibri" panose="020F0502020204030204" pitchFamily="34" charset="0"/>
                <a:cs typeface="Calibri" panose="020F0502020204030204" pitchFamily="34" charset="0"/>
              </a:rPr>
              <a:t>nghĩ</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mãi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vẫn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không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hiểu</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vì</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sao</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Thế</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lặng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lẽ</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rời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khỏi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phòng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khách</a:t>
            </a:r>
            <a:r>
              <a:rPr lang="en-US" sz="2800" dirty="0">
                <a:solidFill>
                  <a:srgbClr val="28848C"/>
                </a:solidFill>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019" r="9931"/>
          <a:stretch/>
        </p:blipFill>
        <p:spPr>
          <a:xfrm>
            <a:off x="3240348" y="3477855"/>
            <a:ext cx="5187738" cy="2978337"/>
          </a:xfrm>
          <a:prstGeom prst="rect">
            <a:avLst/>
          </a:prstGeom>
        </p:spPr>
      </p:pic>
      <p:pic>
        <p:nvPicPr>
          <p:cNvPr id="6" name="Picture 5"/>
          <p:cNvPicPr>
            <a:picLocks noChangeAspect="1"/>
          </p:cNvPicPr>
          <p:nvPr/>
        </p:nvPicPr>
        <p:blipFill>
          <a:blip r:embed="rId3"/>
          <a:stretch>
            <a:fillRect/>
          </a:stretch>
        </p:blipFill>
        <p:spPr>
          <a:xfrm>
            <a:off x="3646747" y="243840"/>
            <a:ext cx="4430453" cy="963557"/>
          </a:xfrm>
          <a:prstGeom prst="rect">
            <a:avLst/>
          </a:prstGeom>
        </p:spPr>
      </p:pic>
    </p:spTree>
    <p:extLst>
      <p:ext uri="{BB962C8B-B14F-4D97-AF65-F5344CB8AC3E}">
        <p14:creationId xmlns:p14="http://schemas.microsoft.com/office/powerpoint/2010/main" val="323864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6"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880" y="848053"/>
            <a:ext cx="10972800" cy="3970318"/>
          </a:xfrm>
          <a:prstGeom prst="rect">
            <a:avLst/>
          </a:prstGeom>
        </p:spPr>
        <p:txBody>
          <a:bodyPr wrap="square">
            <a:spAutoFit/>
          </a:bodyPr>
          <a:lstStyle/>
          <a:p>
            <a:pPr lvl="0" algn="just"/>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bé</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vào</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bếp</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lấy</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một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đồ</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tự</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mình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làm</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làm</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lại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thí</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nghiệm</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Cuối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cùng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cũng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hiểu</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Khi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giữa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tách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đĩa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có</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một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chút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nước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thì</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tách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sẽ</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đứng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yên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Lúc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ấy</a:t>
            </a:r>
            <a:r>
              <a:rPr lang="en-US" sz="2800" dirty="0">
                <a:solidFill>
                  <a:srgbClr val="28848C"/>
                </a:solidFill>
                <a:latin typeface="Calibri" panose="020F0502020204030204" pitchFamily="34" charset="0"/>
                <a:cs typeface="Calibri" panose="020F0502020204030204" pitchFamily="34" charset="0"/>
              </a:rPr>
              <a:t>, Ma-</a:t>
            </a:r>
            <a:r>
              <a:rPr lang="en-US" sz="2800" dirty="0" err="1">
                <a:solidFill>
                  <a:srgbClr val="28848C"/>
                </a:solidFill>
                <a:latin typeface="Calibri" panose="020F0502020204030204" pitchFamily="34" charset="0"/>
                <a:cs typeface="Calibri" panose="020F0502020204030204" pitchFamily="34" charset="0"/>
              </a:rPr>
              <a:t>ri</a:t>
            </a:r>
            <a:r>
              <a:rPr lang="en-US" sz="2800" dirty="0">
                <a:solidFill>
                  <a:srgbClr val="28848C"/>
                </a:solidFill>
                <a:latin typeface="Calibri" panose="020F0502020204030204" pitchFamily="34" charset="0"/>
                <a:cs typeface="Calibri" panose="020F0502020204030204" pitchFamily="34" charset="0"/>
              </a:rPr>
              <a:t>-a </a:t>
            </a:r>
            <a:r>
              <a:rPr lang="en-US" sz="2800" dirty="0" err="1">
                <a:solidFill>
                  <a:srgbClr val="28848C"/>
                </a:solidFill>
                <a:latin typeface="Calibri" panose="020F0502020204030204" pitchFamily="34" charset="0"/>
                <a:cs typeface="Calibri" panose="020F0502020204030204" pitchFamily="34" charset="0"/>
              </a:rPr>
              <a:t>chợt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thấy</a:t>
            </a:r>
            <a:r>
              <a:rPr lang="en-US" sz="2800" dirty="0">
                <a:solidFill>
                  <a:srgbClr val="28848C"/>
                </a:solidFill>
                <a:latin typeface="Calibri" panose="020F0502020204030204" pitchFamily="34" charset="0"/>
                <a:cs typeface="Calibri" panose="020F0502020204030204" pitchFamily="34" charset="0"/>
              </a:rPr>
              <a:t> cha </a:t>
            </a:r>
            <a:r>
              <a:rPr lang="en-US" sz="2800" dirty="0" err="1">
                <a:solidFill>
                  <a:srgbClr val="28848C"/>
                </a:solidFill>
                <a:latin typeface="Calibri" panose="020F0502020204030204" pitchFamily="34" charset="0"/>
                <a:cs typeface="Calibri" panose="020F0502020204030204" pitchFamily="34" charset="0"/>
              </a:rPr>
              <a:t>đang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vào</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bếp</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liền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nói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với</a:t>
            </a:r>
            <a:r>
              <a:rPr lang="en-US" sz="2800" dirty="0">
                <a:solidFill>
                  <a:srgbClr val="28848C"/>
                </a:solidFill>
                <a:latin typeface="Calibri" panose="020F0502020204030204" pitchFamily="34" charset="0"/>
                <a:cs typeface="Calibri" panose="020F0502020204030204" pitchFamily="34" charset="0"/>
              </a:rPr>
              <a:t> cha </a:t>
            </a:r>
            <a:r>
              <a:rPr lang="en-US" sz="2800" dirty="0" err="1">
                <a:solidFill>
                  <a:srgbClr val="28848C"/>
                </a:solidFill>
                <a:latin typeface="Calibri" panose="020F0502020204030204" pitchFamily="34" charset="0"/>
                <a:cs typeface="Calibri" panose="020F0502020204030204" pitchFamily="34" charset="0"/>
              </a:rPr>
              <a:t>phát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hiện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của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mình</a:t>
            </a:r>
            <a:r>
              <a:rPr lang="en-US" sz="2800" dirty="0">
                <a:solidFill>
                  <a:srgbClr val="28848C"/>
                </a:solidFill>
                <a:latin typeface="Calibri" panose="020F0502020204030204" pitchFamily="34" charset="0"/>
                <a:cs typeface="Calibri" panose="020F0502020204030204" pitchFamily="34" charset="0"/>
              </a:rPr>
              <a:t>. Cha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hết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sức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vui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mừng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Ông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nâng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bổng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cô</a:t>
            </a:r>
            <a:r>
              <a:rPr lang="en-US" sz="2800" dirty="0">
                <a:solidFill>
                  <a:srgbClr val="28848C"/>
                </a:solidFill>
                <a:latin typeface="Calibri" panose="020F0502020204030204" pitchFamily="34" charset="0"/>
                <a:cs typeface="Calibri" panose="020F0502020204030204" pitchFamily="34" charset="0"/>
              </a:rPr>
              <a:t> con </a:t>
            </a:r>
            <a:r>
              <a:rPr lang="en-US" sz="2800" dirty="0" err="1">
                <a:solidFill>
                  <a:srgbClr val="28848C"/>
                </a:solidFill>
                <a:latin typeface="Calibri" panose="020F0502020204030204" pitchFamily="34" charset="0"/>
                <a:cs typeface="Calibri" panose="020F0502020204030204" pitchFamily="34" charset="0"/>
              </a:rPr>
              <a:t>gái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nhỏ</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lên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vai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thẳng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ra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phòng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khách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hân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hoan</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nói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Đây</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sẽ</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giáo</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sư</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đời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thứ</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bảy</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của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tộc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tôi</a:t>
            </a:r>
            <a:r>
              <a:rPr lang="en-US" sz="2800" dirty="0">
                <a:solidFill>
                  <a:srgbClr val="28848C"/>
                </a:solidFill>
                <a:latin typeface="Calibri" panose="020F0502020204030204" pitchFamily="34" charset="0"/>
                <a:cs typeface="Calibri" panose="020F0502020204030204" pitchFamily="34" charset="0"/>
              </a:rPr>
              <a:t>!”.</a:t>
            </a:r>
          </a:p>
          <a:p>
            <a:pPr lvl="0" algn="just"/>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Về</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sau</a:t>
            </a:r>
            <a:r>
              <a:rPr lang="en-US" sz="2800" dirty="0">
                <a:solidFill>
                  <a:srgbClr val="28848C"/>
                </a:solidFill>
                <a:latin typeface="Calibri" panose="020F0502020204030204" pitchFamily="34" charset="0"/>
                <a:cs typeface="Calibri" panose="020F0502020204030204" pitchFamily="34" charset="0"/>
              </a:rPr>
              <a:t>, Ma-</a:t>
            </a:r>
            <a:r>
              <a:rPr lang="en-US" sz="2800" dirty="0" err="1">
                <a:solidFill>
                  <a:srgbClr val="28848C"/>
                </a:solidFill>
                <a:latin typeface="Calibri" panose="020F0502020204030204" pitchFamily="34" charset="0"/>
                <a:cs typeface="Calibri" panose="020F0502020204030204" pitchFamily="34" charset="0"/>
              </a:rPr>
              <a:t>ri</a:t>
            </a:r>
            <a:r>
              <a:rPr lang="en-US" sz="2800" dirty="0">
                <a:solidFill>
                  <a:srgbClr val="28848C"/>
                </a:solidFill>
                <a:latin typeface="Calibri" panose="020F0502020204030204" pitchFamily="34" charset="0"/>
                <a:cs typeface="Calibri" panose="020F0502020204030204" pitchFamily="34" charset="0"/>
              </a:rPr>
              <a:t>-a </a:t>
            </a:r>
            <a:r>
              <a:rPr lang="en-US" sz="2800" dirty="0" err="1">
                <a:solidFill>
                  <a:srgbClr val="28848C"/>
                </a:solidFill>
                <a:latin typeface="Calibri" panose="020F0502020204030204" pitchFamily="34" charset="0"/>
                <a:cs typeface="Calibri" panose="020F0502020204030204" pitchFamily="34" charset="0"/>
              </a:rPr>
              <a:t>trở</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thành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giáo</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sư</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của</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nhiều</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trường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đại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học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danh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tiếng</a:t>
            </a:r>
            <a:r>
              <a:rPr lang="en-US" sz="2800" dirty="0">
                <a:solidFill>
                  <a:srgbClr val="28848C"/>
                </a:solidFill>
                <a:latin typeface="Calibri" panose="020F0502020204030204" pitchFamily="34" charset="0"/>
                <a:cs typeface="Calibri" panose="020F0502020204030204" pitchFamily="34" charset="0"/>
              </a:rPr>
              <a:t> ở </a:t>
            </a:r>
            <a:r>
              <a:rPr lang="en-US" sz="2800" dirty="0" err="1">
                <a:solidFill>
                  <a:srgbClr val="28848C"/>
                </a:solidFill>
                <a:latin typeface="Calibri" panose="020F0502020204030204" pitchFamily="34" charset="0"/>
                <a:cs typeface="Calibri" panose="020F0502020204030204" pitchFamily="34" charset="0"/>
              </a:rPr>
              <a:t>Mỹ</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Năm</a:t>
            </a:r>
            <a:r>
              <a:rPr lang="en-US" sz="2800" dirty="0">
                <a:solidFill>
                  <a:srgbClr val="28848C"/>
                </a:solidFill>
                <a:latin typeface="Calibri" panose="020F0502020204030204" pitchFamily="34" charset="0"/>
                <a:cs typeface="Calibri" panose="020F0502020204030204" pitchFamily="34" charset="0"/>
              </a:rPr>
              <a:t> 1963, </a:t>
            </a:r>
            <a:r>
              <a:rPr lang="en-US" sz="2800" dirty="0" err="1">
                <a:solidFill>
                  <a:srgbClr val="28848C"/>
                </a:solidFill>
                <a:latin typeface="Calibri" panose="020F0502020204030204" pitchFamily="34" charset="0"/>
                <a:cs typeface="Calibri" panose="020F0502020204030204" pitchFamily="34" charset="0"/>
              </a:rPr>
              <a:t>bà</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vinh</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dự</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được</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tặng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Giải</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thưởng</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Nô</a:t>
            </a:r>
            <a:r>
              <a:rPr lang="en-US" sz="2800" dirty="0">
                <a:solidFill>
                  <a:srgbClr val="28848C"/>
                </a:solidFill>
                <a:latin typeface="Calibri" panose="020F0502020204030204" pitchFamily="34" charset="0"/>
                <a:cs typeface="Calibri" panose="020F0502020204030204" pitchFamily="34" charset="0"/>
              </a:rPr>
              <a:t>-ben </a:t>
            </a:r>
            <a:r>
              <a:rPr lang="en-US" sz="2800" dirty="0" err="1">
                <a:solidFill>
                  <a:srgbClr val="28848C"/>
                </a:solidFill>
                <a:latin typeface="Calibri" panose="020F0502020204030204" pitchFamily="34" charset="0"/>
                <a:cs typeface="Calibri" panose="020F0502020204030204" pitchFamily="34" charset="0"/>
              </a:rPr>
              <a:t>Vật</a:t>
            </a:r>
            <a:r>
              <a:rPr lang="en-US" sz="2800" dirty="0">
                <a:solidFill>
                  <a:srgbClr val="28848C"/>
                </a:solidFill>
                <a:latin typeface="Calibri" panose="020F0502020204030204" pitchFamily="34" charset="0"/>
                <a:cs typeface="Calibri" panose="020F0502020204030204" pitchFamily="34" charset="0"/>
              </a:rPr>
              <a:t> </a:t>
            </a:r>
            <a:r>
              <a:rPr lang="en-US" sz="2800" dirty="0" err="1">
                <a:solidFill>
                  <a:srgbClr val="28848C"/>
                </a:solidFill>
                <a:latin typeface="Calibri" panose="020F0502020204030204" pitchFamily="34" charset="0"/>
                <a:cs typeface="Calibri" panose="020F0502020204030204" pitchFamily="34" charset="0"/>
              </a:rPr>
              <a:t>lí</a:t>
            </a:r>
            <a:r>
              <a:rPr lang="en-US" sz="2800" dirty="0">
                <a:solidFill>
                  <a:srgbClr val="28848C"/>
                </a:solidFill>
                <a:latin typeface="Calibri" panose="020F0502020204030204" pitchFamily="34" charset="0"/>
                <a:cs typeface="Calibri" panose="020F0502020204030204" pitchFamily="34" charset="0"/>
              </a:rPr>
              <a:t>.</a:t>
            </a:r>
          </a:p>
          <a:p>
            <a:pPr lvl="0" algn="r"/>
            <a:r>
              <a:rPr lang="en-US" sz="2800" i="1" dirty="0">
                <a:solidFill>
                  <a:srgbClr val="28848C"/>
                </a:solidFill>
                <a:latin typeface="Calibri" panose="020F0502020204030204" pitchFamily="34" charset="0"/>
                <a:cs typeface="Calibri" panose="020F0502020204030204" pitchFamily="34" charset="0"/>
              </a:rPr>
              <a:t>(Theo </a:t>
            </a:r>
            <a:r>
              <a:rPr lang="en-US" sz="2800" i="1" dirty="0" err="1">
                <a:solidFill>
                  <a:srgbClr val="28848C"/>
                </a:solidFill>
                <a:latin typeface="Calibri" panose="020F0502020204030204" pitchFamily="34" charset="0"/>
                <a:cs typeface="Calibri" panose="020F0502020204030204" pitchFamily="34" charset="0"/>
              </a:rPr>
              <a:t>Gương</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hiếu</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học</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của</a:t>
            </a:r>
            <a:r>
              <a:rPr lang="en-US" sz="2800" i="1" dirty="0">
                <a:solidFill>
                  <a:srgbClr val="28848C"/>
                </a:solidFill>
                <a:latin typeface="Calibri" panose="020F0502020204030204" pitchFamily="34" charset="0"/>
                <a:cs typeface="Calibri" panose="020F0502020204030204" pitchFamily="34" charset="0"/>
              </a:rPr>
              <a:t> 100 </a:t>
            </a:r>
            <a:r>
              <a:rPr lang="en-US" sz="2800" i="1" dirty="0" err="1">
                <a:solidFill>
                  <a:srgbClr val="28848C"/>
                </a:solidFill>
                <a:latin typeface="Calibri" panose="020F0502020204030204" pitchFamily="34" charset="0"/>
                <a:cs typeface="Calibri" panose="020F0502020204030204" pitchFamily="34" charset="0"/>
              </a:rPr>
              <a:t>danh</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nhân</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đoạt</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giải</a:t>
            </a:r>
            <a:r>
              <a:rPr lang="en-US" sz="2800" i="1" dirty="0">
                <a:solidFill>
                  <a:srgbClr val="28848C"/>
                </a:solidFill>
                <a:latin typeface="Calibri" panose="020F0502020204030204" pitchFamily="34" charset="0"/>
                <a:cs typeface="Calibri" panose="020F0502020204030204" pitchFamily="34" charset="0"/>
              </a:rPr>
              <a:t> </a:t>
            </a:r>
            <a:r>
              <a:rPr lang="en-US" sz="2800" i="1" dirty="0" err="1">
                <a:solidFill>
                  <a:srgbClr val="28848C"/>
                </a:solidFill>
                <a:latin typeface="Calibri" panose="020F0502020204030204" pitchFamily="34" charset="0"/>
                <a:cs typeface="Calibri" panose="020F0502020204030204" pitchFamily="34" charset="0"/>
              </a:rPr>
              <a:t>Nô</a:t>
            </a:r>
            <a:r>
              <a:rPr lang="en-US" sz="2800" i="1" dirty="0">
                <a:solidFill>
                  <a:srgbClr val="28848C"/>
                </a:solidFill>
                <a:latin typeface="Calibri" panose="020F0502020204030204" pitchFamily="34" charset="0"/>
                <a:cs typeface="Calibri" panose="020F0502020204030204" pitchFamily="34" charset="0"/>
              </a:rPr>
              <a:t>-ben)</a:t>
            </a:r>
          </a:p>
        </p:txBody>
      </p:sp>
    </p:spTree>
    <p:extLst>
      <p:ext uri="{BB962C8B-B14F-4D97-AF65-F5344CB8AC3E}">
        <p14:creationId xmlns:p14="http://schemas.microsoft.com/office/powerpoint/2010/main" val="408290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2050473" y="807339"/>
            <a:ext cx="7662399" cy="1492513"/>
          </a:xfrm>
          <a:prstGeom prst="rect">
            <a:avLst/>
          </a:prstGeom>
        </p:spPr>
      </p:pic>
      <p:grpSp>
        <p:nvGrpSpPr>
          <p:cNvPr id="30" name="Group 29"/>
          <p:cNvGrpSpPr/>
          <p:nvPr/>
        </p:nvGrpSpPr>
        <p:grpSpPr>
          <a:xfrm>
            <a:off x="1640204" y="2264410"/>
            <a:ext cx="2265191" cy="2835910"/>
            <a:chOff x="1640204" y="2264410"/>
            <a:chExt cx="2265191" cy="2835910"/>
          </a:xfrm>
        </p:grpSpPr>
        <p:grpSp>
          <p:nvGrpSpPr>
            <p:cNvPr id="17" name="Group 16"/>
            <p:cNvGrpSpPr/>
            <p:nvPr/>
          </p:nvGrpSpPr>
          <p:grpSpPr>
            <a:xfrm>
              <a:off x="1640204" y="2264410"/>
              <a:ext cx="2265191" cy="2835910"/>
              <a:chOff x="1640204" y="2264410"/>
              <a:chExt cx="2265191" cy="2835910"/>
            </a:xfrm>
          </p:grpSpPr>
          <p:sp>
            <p:nvSpPr>
              <p:cNvPr id="3" name="圆角矩形 7"/>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6" name="TextBox 15"/>
              <p:cNvSpPr txBox="1"/>
              <p:nvPr/>
            </p:nvSpPr>
            <p:spPr>
              <a:xfrm>
                <a:off x="1640204" y="3407520"/>
                <a:ext cx="2171845"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b="1" i="1" dirty="0" err="1">
                    <a:solidFill>
                      <a:srgbClr val="CB5620"/>
                    </a:solidFill>
                    <a:latin typeface="Calibri" panose="020F0502020204030204" pitchFamily="34" charset="0"/>
                    <a:cs typeface="Calibri" panose="020F0502020204030204" pitchFamily="34" charset="0"/>
                  </a:rPr>
                  <a:t>rời</a:t>
                </a:r>
                <a:r>
                  <a:rPr lang="en-US" sz="2800" b="1" i="1" dirty="0">
                    <a:solidFill>
                      <a:srgbClr val="CB5620"/>
                    </a:solidFill>
                    <a:latin typeface="Calibri" panose="020F0502020204030204" pitchFamily="34" charset="0"/>
                    <a:cs typeface="Calibri" panose="020F0502020204030204" pitchFamily="34" charset="0"/>
                  </a:rPr>
                  <a:t> </a:t>
                </a:r>
                <a:r>
                  <a:rPr lang="en-US" sz="2800" b="1" i="1" dirty="0" err="1">
                    <a:solidFill>
                      <a:srgbClr val="CB5620"/>
                    </a:solidFill>
                    <a:latin typeface="Calibri" panose="020F0502020204030204" pitchFamily="34" charset="0"/>
                    <a:cs typeface="Calibri" panose="020F0502020204030204" pitchFamily="34" charset="0"/>
                  </a:rPr>
                  <a:t>khỏi</a:t>
                </a:r>
                <a:r>
                  <a:rPr lang="en-US" sz="2800" b="1" i="1" dirty="0">
                    <a:solidFill>
                      <a:srgbClr val="CB5620"/>
                    </a:solidFill>
                    <a:latin typeface="Calibri" panose="020F0502020204030204" pitchFamily="34" charset="0"/>
                    <a:cs typeface="Calibri" panose="020F0502020204030204" pitchFamily="34" charset="0"/>
                  </a:rPr>
                  <a:t> </a:t>
                </a:r>
                <a:r>
                  <a:rPr lang="en-US" sz="2800" b="1" i="1" dirty="0" err="1">
                    <a:solidFill>
                      <a:srgbClr val="CB5620"/>
                    </a:solidFill>
                    <a:latin typeface="Calibri" panose="020F0502020204030204" pitchFamily="34" charset="0"/>
                    <a:cs typeface="Calibri" panose="020F0502020204030204" pitchFamily="34" charset="0"/>
                  </a:rPr>
                  <a:t>phòng</a:t>
                </a:r>
                <a:r>
                  <a:rPr lang="en-US" sz="2800" b="1" i="1" dirty="0">
                    <a:solidFill>
                      <a:srgbClr val="CB5620"/>
                    </a:solidFill>
                    <a:latin typeface="Calibri" panose="020F0502020204030204" pitchFamily="34" charset="0"/>
                    <a:cs typeface="Calibri" panose="020F0502020204030204" pitchFamily="34" charset="0"/>
                  </a:rPr>
                  <a:t> </a:t>
                </a:r>
                <a:r>
                  <a:rPr lang="en-US" sz="2800" b="1" i="1" dirty="0" err="1">
                    <a:solidFill>
                      <a:srgbClr val="CB5620"/>
                    </a:solidFill>
                    <a:latin typeface="Calibri" panose="020F0502020204030204" pitchFamily="34" charset="0"/>
                    <a:cs typeface="Calibri" panose="020F0502020204030204" pitchFamily="34" charset="0"/>
                  </a:rPr>
                  <a:t>khách</a:t>
                </a:r>
                <a:r>
                  <a:rPr lang="en-US" sz="2800" dirty="0">
                    <a:latin typeface="Calibri" panose="020F0502020204030204" pitchFamily="34" charset="0"/>
                    <a:cs typeface="Calibri" panose="020F0502020204030204" pitchFamily="34" charset="0"/>
                  </a:rPr>
                  <a:t>  </a:t>
                </a:r>
              </a:p>
            </p:txBody>
          </p:sp>
        </p:grpSp>
        <p:pic>
          <p:nvPicPr>
            <p:cNvPr id="29" name="Picture 28"/>
            <p:cNvPicPr>
              <a:picLocks noChangeAspect="1"/>
            </p:cNvPicPr>
            <p:nvPr/>
          </p:nvPicPr>
          <p:blipFill>
            <a:blip r:embed="rId3"/>
            <a:stretch>
              <a:fillRect/>
            </a:stretch>
          </p:blipFill>
          <p:spPr>
            <a:xfrm>
              <a:off x="2370428" y="2327016"/>
              <a:ext cx="804742" cy="1176630"/>
            </a:xfrm>
            <a:prstGeom prst="rect">
              <a:avLst/>
            </a:prstGeom>
          </p:spPr>
        </p:pic>
      </p:grpSp>
      <p:grpSp>
        <p:nvGrpSpPr>
          <p:cNvPr id="32" name="Group 31"/>
          <p:cNvGrpSpPr/>
          <p:nvPr/>
        </p:nvGrpSpPr>
        <p:grpSpPr>
          <a:xfrm>
            <a:off x="4963405" y="2264410"/>
            <a:ext cx="2265191" cy="2835910"/>
            <a:chOff x="4963405" y="2264410"/>
            <a:chExt cx="2265191" cy="2835910"/>
          </a:xfrm>
        </p:grpSpPr>
        <p:grpSp>
          <p:nvGrpSpPr>
            <p:cNvPr id="18" name="Group 17"/>
            <p:cNvGrpSpPr/>
            <p:nvPr/>
          </p:nvGrpSpPr>
          <p:grpSpPr>
            <a:xfrm>
              <a:off x="4963405" y="2264410"/>
              <a:ext cx="2265191" cy="2835910"/>
              <a:chOff x="1640204" y="2264410"/>
              <a:chExt cx="2265191" cy="2835910"/>
            </a:xfrm>
          </p:grpSpPr>
          <p:sp>
            <p:nvSpPr>
              <p:cNvPr id="21" name="圆角矩形 7"/>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20" name="TextBox 19"/>
              <p:cNvSpPr txBox="1"/>
              <p:nvPr/>
            </p:nvSpPr>
            <p:spPr>
              <a:xfrm>
                <a:off x="1640204" y="3407520"/>
                <a:ext cx="2171845"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Tiếp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p>
              <a:p>
                <a:pPr algn="ctr"/>
                <a:r>
                  <a:rPr lang="en-US" sz="2800" b="1" i="1" dirty="0" err="1">
                    <a:solidFill>
                      <a:srgbClr val="CB5620"/>
                    </a:solidFill>
                    <a:latin typeface="Calibri" panose="020F0502020204030204" pitchFamily="34" charset="0"/>
                    <a:cs typeface="Calibri" panose="020F0502020204030204" pitchFamily="34" charset="0"/>
                  </a:rPr>
                  <a:t>gia</a:t>
                </a:r>
                <a:r>
                  <a:rPr lang="en-US" sz="2800" b="1" i="1" dirty="0">
                    <a:solidFill>
                      <a:srgbClr val="CB5620"/>
                    </a:solidFill>
                    <a:latin typeface="Calibri" panose="020F0502020204030204" pitchFamily="34" charset="0"/>
                    <a:cs typeface="Calibri" panose="020F0502020204030204" pitchFamily="34" charset="0"/>
                  </a:rPr>
                  <a:t> </a:t>
                </a:r>
                <a:r>
                  <a:rPr lang="en-US" sz="2800" b="1" i="1" dirty="0" err="1">
                    <a:solidFill>
                      <a:srgbClr val="CB5620"/>
                    </a:solidFill>
                    <a:latin typeface="Calibri" panose="020F0502020204030204" pitchFamily="34" charset="0"/>
                    <a:cs typeface="Calibri" panose="020F0502020204030204" pitchFamily="34" charset="0"/>
                  </a:rPr>
                  <a:t>tộc</a:t>
                </a:r>
                <a:r>
                  <a:rPr lang="en-US" sz="2800" b="1" i="1" dirty="0">
                    <a:solidFill>
                      <a:srgbClr val="CB5620"/>
                    </a:solidFill>
                    <a:latin typeface="Calibri" panose="020F0502020204030204" pitchFamily="34" charset="0"/>
                    <a:cs typeface="Calibri" panose="020F0502020204030204" pitchFamily="34" charset="0"/>
                  </a:rPr>
                  <a:t> </a:t>
                </a:r>
                <a:r>
                  <a:rPr lang="en-US" sz="2800" b="1" i="1" dirty="0" err="1">
                    <a:solidFill>
                      <a:srgbClr val="CB5620"/>
                    </a:solidFill>
                    <a:latin typeface="Calibri" panose="020F0502020204030204" pitchFamily="34" charset="0"/>
                    <a:cs typeface="Calibri" panose="020F0502020204030204" pitchFamily="34" charset="0"/>
                  </a:rPr>
                  <a:t>tôi</a:t>
                </a:r>
                <a:endParaRPr lang="en-US" sz="2800" dirty="0">
                  <a:latin typeface="Calibri" panose="020F0502020204030204" pitchFamily="34" charset="0"/>
                  <a:cs typeface="Calibri" panose="020F0502020204030204" pitchFamily="34" charset="0"/>
                </a:endParaRPr>
              </a:p>
            </p:txBody>
          </p:sp>
        </p:grpSp>
        <p:pic>
          <p:nvPicPr>
            <p:cNvPr id="31" name="Picture 30"/>
            <p:cNvPicPr>
              <a:picLocks noChangeAspect="1"/>
            </p:cNvPicPr>
            <p:nvPr/>
          </p:nvPicPr>
          <p:blipFill>
            <a:blip r:embed="rId4"/>
            <a:stretch>
              <a:fillRect/>
            </a:stretch>
          </p:blipFill>
          <p:spPr>
            <a:xfrm>
              <a:off x="5608277" y="2308466"/>
              <a:ext cx="975445" cy="1176630"/>
            </a:xfrm>
            <a:prstGeom prst="rect">
              <a:avLst/>
            </a:prstGeom>
          </p:spPr>
        </p:pic>
      </p:grpSp>
      <p:grpSp>
        <p:nvGrpSpPr>
          <p:cNvPr id="34" name="Group 33"/>
          <p:cNvGrpSpPr/>
          <p:nvPr/>
        </p:nvGrpSpPr>
        <p:grpSpPr>
          <a:xfrm>
            <a:off x="8286606" y="2264410"/>
            <a:ext cx="2265191" cy="2835910"/>
            <a:chOff x="8286606" y="2264410"/>
            <a:chExt cx="2265191" cy="2835910"/>
          </a:xfrm>
        </p:grpSpPr>
        <p:grpSp>
          <p:nvGrpSpPr>
            <p:cNvPr id="23" name="Group 22"/>
            <p:cNvGrpSpPr/>
            <p:nvPr/>
          </p:nvGrpSpPr>
          <p:grpSpPr>
            <a:xfrm>
              <a:off x="8286606" y="2264410"/>
              <a:ext cx="2265191" cy="2835910"/>
              <a:chOff x="1640204" y="2264410"/>
              <a:chExt cx="2265191" cy="2835910"/>
            </a:xfrm>
          </p:grpSpPr>
          <p:sp>
            <p:nvSpPr>
              <p:cNvPr id="26" name="圆角矩形 7"/>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25" name="TextBox 24"/>
              <p:cNvSpPr txBox="1"/>
              <p:nvPr/>
            </p:nvSpPr>
            <p:spPr>
              <a:xfrm>
                <a:off x="1686876" y="3682365"/>
                <a:ext cx="2171845"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Còn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endParaRPr lang="en-US" sz="2800" dirty="0">
                  <a:latin typeface="Calibri" panose="020F0502020204030204" pitchFamily="34" charset="0"/>
                  <a:cs typeface="Calibri" panose="020F0502020204030204" pitchFamily="34" charset="0"/>
                </a:endParaRPr>
              </a:p>
            </p:txBody>
          </p:sp>
        </p:grpSp>
        <p:pic>
          <p:nvPicPr>
            <p:cNvPr id="33" name="Picture 32"/>
            <p:cNvPicPr>
              <a:picLocks noChangeAspect="1"/>
            </p:cNvPicPr>
            <p:nvPr/>
          </p:nvPicPr>
          <p:blipFill>
            <a:blip r:embed="rId5"/>
            <a:stretch>
              <a:fillRect/>
            </a:stretch>
          </p:blipFill>
          <p:spPr>
            <a:xfrm>
              <a:off x="8949767" y="2306938"/>
              <a:ext cx="938865" cy="1176630"/>
            </a:xfrm>
            <a:prstGeom prst="rect">
              <a:avLst/>
            </a:prstGeom>
          </p:spPr>
        </p:pic>
      </p:grpSp>
    </p:spTree>
    <p:extLst>
      <p:ext uri="{BB962C8B-B14F-4D97-AF65-F5344CB8AC3E}">
        <p14:creationId xmlns:p14="http://schemas.microsoft.com/office/powerpoint/2010/main" val="60585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1285</TotalTime>
  <Words>2901</Words>
  <Application>Microsoft Office PowerPoint</Application>
  <PresentationFormat>Widescreen</PresentationFormat>
  <Paragraphs>154</Paragraphs>
  <Slides>46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Cambria</vt:lpstr>
      <vt:lpstr>Lucida Handwriting</vt:lpstr>
      <vt:lpstr>Baguet Script</vt:lpstr>
      <vt:lpstr>Calibri</vt:lpstr>
      <vt:lpstr>Arial</vt:lpstr>
      <vt:lpstr>#9Slide03 BoosterNextFYBlack</vt:lpstr>
      <vt:lpstr>.VnCooper</vt:lpstr>
      <vt:lpstr>#9Slide07 SVNBillo</vt:lpstr>
      <vt:lpstr>思源黑体 CN Normal</vt:lpstr>
      <vt:lpstr>阿里巴巴普惠体 Medium</vt:lpstr>
      <vt:lpstr>Times New Roman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nguyenduccuong27789</cp:lastModifiedBy>
  <cp:revision>57</cp:revision>
  <dcterms:created xsi:type="dcterms:W3CDTF">2023-09-01T00:14:45Z</dcterms:created>
  <dcterms:modified xsi:type="dcterms:W3CDTF">2023-10-08T03:37:28Z</dcterms:modified>
  <cp:category>9Slide.vn</cp:category>
</cp:coreProperties>
</file>