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93" r:id="rId2"/>
    <p:sldId id="257" r:id="rId3"/>
    <p:sldId id="256" r:id="rId4"/>
    <p:sldId id="270" r:id="rId5"/>
    <p:sldId id="289" r:id="rId6"/>
    <p:sldId id="267" r:id="rId7"/>
    <p:sldId id="290" r:id="rId8"/>
    <p:sldId id="271" r:id="rId9"/>
    <p:sldId id="273" r:id="rId10"/>
    <p:sldId id="274" r:id="rId11"/>
    <p:sldId id="275" r:id="rId12"/>
    <p:sldId id="291" r:id="rId13"/>
    <p:sldId id="276" r:id="rId14"/>
    <p:sldId id="277" r:id="rId15"/>
    <p:sldId id="292" r:id="rId16"/>
    <p:sldId id="279" r:id="rId17"/>
    <p:sldId id="280" r:id="rId18"/>
    <p:sldId id="285" r:id="rId19"/>
    <p:sldId id="284" r:id="rId20"/>
    <p:sldId id="281" r:id="rId21"/>
    <p:sldId id="282" r:id="rId22"/>
    <p:sldId id="283" r:id="rId23"/>
    <p:sldId id="287" r:id="rId24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F177"/>
    <a:srgbClr val="3EAC24"/>
    <a:srgbClr val="FFFFCC"/>
    <a:srgbClr val="2ECC90"/>
    <a:srgbClr val="F8AAAA"/>
    <a:srgbClr val="C5F5FB"/>
    <a:srgbClr val="66E3F4"/>
    <a:srgbClr val="31D7DB"/>
    <a:srgbClr val="70A4A3"/>
    <a:srgbClr val="FE98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26"/>
    <p:restoredTop sz="88076" autoAdjust="0"/>
  </p:normalViewPr>
  <p:slideViewPr>
    <p:cSldViewPr>
      <p:cViewPr varScale="1">
        <p:scale>
          <a:sx n="72" d="100"/>
          <a:sy n="72" d="100"/>
        </p:scale>
        <p:origin x="17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51F30-28C0-4317-9003-2FBD8DEB20F9}" type="datetimeFigureOut">
              <a:rPr lang="en-US" smtClean="0"/>
              <a:pPr/>
              <a:t>17/01/2022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120E6-78F2-42AF-B8E5-5AD95AB39B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208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5007">
              <a:defRPr/>
            </a:pPr>
            <a:fld id="{C27E5929-890B-4BCF-BF5F-C6E47E669C2E}" type="slidenum">
              <a: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pPr defTabSz="925007">
                <a:defRPr/>
              </a:pPr>
              <a:t>2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846A7DA-A967-4011-871F-44A62BB9149C}" type="datetime10">
              <a:rPr lang="en-GB" smtClean="0"/>
              <a:t>07:44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0202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120E6-78F2-42AF-B8E5-5AD95AB39B2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1639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120E6-78F2-42AF-B8E5-5AD95AB39B2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73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5007">
              <a:defRPr/>
            </a:pPr>
            <a:fld id="{C27E5929-890B-4BCF-BF5F-C6E47E669C2E}" type="slidenum">
              <a: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pPr defTabSz="925007">
                <a:defRPr/>
              </a:pPr>
              <a:t>5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846A7DA-A967-4011-871F-44A62BB9149C}" type="datetime10">
              <a:rPr lang="en-GB" smtClean="0"/>
              <a:t>07:44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136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120E6-78F2-42AF-B8E5-5AD95AB39B2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442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120E6-78F2-42AF-B8E5-5AD95AB39B2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19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- </a:t>
            </a:r>
            <a:r>
              <a:rPr lang="en-US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đổi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đơn</a:t>
            </a:r>
            <a:r>
              <a:rPr lang="en-US" baseline="0" dirty="0"/>
              <a:t> </a:t>
            </a:r>
            <a:r>
              <a:rPr lang="en-US" baseline="0" dirty="0" err="1"/>
              <a:t>vị</a:t>
            </a:r>
            <a:r>
              <a:rPr lang="en-US" baseline="0" dirty="0"/>
              <a:t> </a:t>
            </a:r>
            <a:r>
              <a:rPr lang="en-US" baseline="0" dirty="0" err="1"/>
              <a:t>đo</a:t>
            </a:r>
            <a:r>
              <a:rPr lang="en-US" baseline="0" dirty="0"/>
              <a:t> km</a:t>
            </a:r>
            <a:r>
              <a:rPr lang="en-US" baseline="30000" dirty="0"/>
              <a:t>2</a:t>
            </a:r>
            <a:r>
              <a:rPr lang="en-US" baseline="0" dirty="0"/>
              <a:t> sang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đơn</a:t>
            </a:r>
            <a:r>
              <a:rPr lang="en-US" baseline="0" dirty="0"/>
              <a:t> </a:t>
            </a:r>
            <a:r>
              <a:rPr lang="en-US" baseline="0" dirty="0" err="1"/>
              <a:t>vị</a:t>
            </a:r>
            <a:r>
              <a:rPr lang="en-US" baseline="0" dirty="0"/>
              <a:t> </a:t>
            </a:r>
            <a:r>
              <a:rPr lang="en-US" baseline="0" dirty="0" err="1"/>
              <a:t>đo</a:t>
            </a:r>
            <a:r>
              <a:rPr lang="en-US" baseline="0" dirty="0"/>
              <a:t>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biết</a:t>
            </a:r>
            <a:r>
              <a:rPr lang="en-US" baseline="0" dirty="0"/>
              <a:t> </a:t>
            </a:r>
            <a:r>
              <a:rPr lang="en-US" baseline="0" dirty="0" err="1"/>
              <a:t>như</a:t>
            </a:r>
            <a:r>
              <a:rPr lang="en-US" baseline="0" dirty="0"/>
              <a:t> cm</a:t>
            </a:r>
            <a:r>
              <a:rPr lang="en-US" baseline="30000" dirty="0"/>
              <a:t>2</a:t>
            </a:r>
            <a:r>
              <a:rPr lang="en-US" baseline="0" dirty="0"/>
              <a:t>, dm</a:t>
            </a:r>
            <a:r>
              <a:rPr lang="en-US" baseline="30000" dirty="0"/>
              <a:t>2</a:t>
            </a:r>
            <a:r>
              <a:rPr lang="en-US" baseline="0" dirty="0"/>
              <a:t>, m</a:t>
            </a:r>
            <a:r>
              <a:rPr lang="en-US" baseline="30000" dirty="0"/>
              <a:t>2</a:t>
            </a:r>
            <a:r>
              <a:rPr lang="en-US" baseline="0" dirty="0"/>
              <a:t> ,…  </a:t>
            </a:r>
            <a:endParaRPr lang="en-US" dirty="0"/>
          </a:p>
          <a:p>
            <a:r>
              <a:rPr lang="en-US" dirty="0"/>
              <a:t>- </a:t>
            </a:r>
            <a:r>
              <a:rPr lang="en-US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đơn</a:t>
            </a:r>
            <a:r>
              <a:rPr lang="en-US" baseline="0" dirty="0"/>
              <a:t> </a:t>
            </a:r>
            <a:r>
              <a:rPr lang="en-US" baseline="0" dirty="0" err="1"/>
              <a:t>vị</a:t>
            </a:r>
            <a:r>
              <a:rPr lang="en-US" baseline="0" dirty="0"/>
              <a:t> </a:t>
            </a:r>
            <a:r>
              <a:rPr lang="en-US" baseline="0" dirty="0" err="1"/>
              <a:t>đo</a:t>
            </a:r>
            <a:r>
              <a:rPr lang="en-US" baseline="0" dirty="0"/>
              <a:t> </a:t>
            </a:r>
            <a:r>
              <a:rPr lang="en-US" baseline="0" dirty="0" err="1"/>
              <a:t>diện</a:t>
            </a:r>
            <a:r>
              <a:rPr lang="en-US" baseline="0" dirty="0"/>
              <a:t> </a:t>
            </a:r>
            <a:r>
              <a:rPr lang="en-US" baseline="0" dirty="0" err="1"/>
              <a:t>tích</a:t>
            </a:r>
            <a:r>
              <a:rPr lang="en-US" baseline="0" dirty="0"/>
              <a:t> </a:t>
            </a:r>
            <a:r>
              <a:rPr lang="en-US" baseline="0" dirty="0" err="1"/>
              <a:t>liên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hơn</a:t>
            </a:r>
            <a:r>
              <a:rPr lang="en-US" baseline="0" dirty="0"/>
              <a:t> </a:t>
            </a:r>
            <a:r>
              <a:rPr lang="en-US" baseline="0" dirty="0" err="1"/>
              <a:t>kém</a:t>
            </a:r>
            <a:r>
              <a:rPr lang="en-US" baseline="0" dirty="0"/>
              <a:t> </a:t>
            </a:r>
            <a:r>
              <a:rPr lang="en-US" baseline="0" dirty="0" err="1"/>
              <a:t>nhau</a:t>
            </a:r>
            <a:r>
              <a:rPr lang="en-US" baseline="0" dirty="0"/>
              <a:t> 100 </a:t>
            </a:r>
            <a:r>
              <a:rPr lang="en-US" baseline="0" dirty="0" err="1"/>
              <a:t>lần</a:t>
            </a:r>
            <a:r>
              <a:rPr lang="en-US" baseline="0" dirty="0"/>
              <a:t>.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120E6-78F2-42AF-B8E5-5AD95AB39B2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436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Diện</a:t>
            </a:r>
            <a:r>
              <a:rPr lang="en-US" baseline="0" dirty="0"/>
              <a:t> </a:t>
            </a:r>
            <a:r>
              <a:rPr lang="en-US" baseline="0" dirty="0" err="1"/>
              <a:t>tích</a:t>
            </a:r>
            <a:r>
              <a:rPr lang="en-US" baseline="0" dirty="0"/>
              <a:t> </a:t>
            </a:r>
            <a:r>
              <a:rPr lang="en-US" baseline="0" dirty="0" err="1"/>
              <a:t>sử</a:t>
            </a:r>
            <a:r>
              <a:rPr lang="en-US" baseline="0" dirty="0"/>
              <a:t> </a:t>
            </a:r>
            <a:r>
              <a:rPr lang="en-US" baseline="0" dirty="0" err="1"/>
              <a:t>dụng</a:t>
            </a:r>
            <a:r>
              <a:rPr lang="en-US" baseline="0" dirty="0"/>
              <a:t> </a:t>
            </a:r>
            <a:r>
              <a:rPr lang="en-US" baseline="0" dirty="0" err="1"/>
              <a:t>đơn</a:t>
            </a:r>
            <a:r>
              <a:rPr lang="en-US" baseline="0" dirty="0"/>
              <a:t> </a:t>
            </a:r>
            <a:r>
              <a:rPr lang="en-US" baseline="0" dirty="0" err="1"/>
              <a:t>vị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km</a:t>
            </a:r>
            <a:r>
              <a:rPr lang="en-US" baseline="30000" dirty="0"/>
              <a:t>2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…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120E6-78F2-42AF-B8E5-5AD95AB39B2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64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GiẢM</a:t>
            </a:r>
            <a:r>
              <a:rPr lang="en-US" dirty="0"/>
              <a:t> TẢI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120E6-78F2-42AF-B8E5-5AD95AB39B2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511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GiẢM</a:t>
            </a:r>
            <a:r>
              <a:rPr lang="en-US" dirty="0"/>
              <a:t> TẢI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120E6-78F2-42AF-B8E5-5AD95AB39B2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5154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CÂU</a:t>
            </a:r>
            <a:r>
              <a:rPr lang="en-US" baseline="0" dirty="0"/>
              <a:t> B </a:t>
            </a:r>
            <a:r>
              <a:rPr lang="en-US" baseline="0" dirty="0" err="1"/>
              <a:t>GiẢM</a:t>
            </a:r>
            <a:r>
              <a:rPr lang="en-US" baseline="0" dirty="0"/>
              <a:t> TẢI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120E6-78F2-42AF-B8E5-5AD95AB39B2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934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39D27-E7B8-4801-8FAB-8DB86F679390}" type="datetimeFigureOut">
              <a:rPr lang="en-US" smtClean="0"/>
              <a:pPr/>
              <a:t>17/01/2022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A2AFD-9E70-4985-8B79-617F06E4CF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39D27-E7B8-4801-8FAB-8DB86F679390}" type="datetimeFigureOut">
              <a:rPr lang="en-US" smtClean="0"/>
              <a:pPr/>
              <a:t>17/01/2022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A2AFD-9E70-4985-8B79-617F06E4CF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39D27-E7B8-4801-8FAB-8DB86F679390}" type="datetimeFigureOut">
              <a:rPr lang="en-US" smtClean="0"/>
              <a:pPr/>
              <a:t>17/01/2022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A2AFD-9E70-4985-8B79-617F06E4CF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39D27-E7B8-4801-8FAB-8DB86F679390}" type="datetimeFigureOut">
              <a:rPr lang="en-US" smtClean="0"/>
              <a:pPr/>
              <a:t>17/01/2022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A2AFD-9E70-4985-8B79-617F06E4CF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39D27-E7B8-4801-8FAB-8DB86F679390}" type="datetimeFigureOut">
              <a:rPr lang="en-US" smtClean="0"/>
              <a:pPr/>
              <a:t>17/01/2022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A2AFD-9E70-4985-8B79-617F06E4CF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39D27-E7B8-4801-8FAB-8DB86F679390}" type="datetimeFigureOut">
              <a:rPr lang="en-US" smtClean="0"/>
              <a:pPr/>
              <a:t>17/01/2022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A2AFD-9E70-4985-8B79-617F06E4CF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Nơi giữ chỗ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39D27-E7B8-4801-8FAB-8DB86F679390}" type="datetimeFigureOut">
              <a:rPr lang="en-US" smtClean="0"/>
              <a:pPr/>
              <a:t>17/01/2022</a:t>
            </a:fld>
            <a:endParaRPr lang="en-US"/>
          </a:p>
        </p:txBody>
      </p:sp>
      <p:sp>
        <p:nvSpPr>
          <p:cNvPr id="8" name="Nơi giữ chỗ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Nơi giữ chỗ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A2AFD-9E70-4985-8B79-617F06E4CF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39D27-E7B8-4801-8FAB-8DB86F679390}" type="datetimeFigureOut">
              <a:rPr lang="en-US" smtClean="0"/>
              <a:pPr/>
              <a:t>17/01/2022</a:t>
            </a:fld>
            <a:endParaRPr lang="en-US"/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A2AFD-9E70-4985-8B79-617F06E4CF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39D27-E7B8-4801-8FAB-8DB86F679390}" type="datetimeFigureOut">
              <a:rPr lang="en-US" smtClean="0"/>
              <a:pPr/>
              <a:t>17/01/2022</a:t>
            </a:fld>
            <a:endParaRPr lang="en-US"/>
          </a:p>
        </p:txBody>
      </p:sp>
      <p:sp>
        <p:nvSpPr>
          <p:cNvPr id="3" name="Nơi giữ chỗ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A2AFD-9E70-4985-8B79-617F06E4CF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39D27-E7B8-4801-8FAB-8DB86F679390}" type="datetimeFigureOut">
              <a:rPr lang="en-US" smtClean="0"/>
              <a:pPr/>
              <a:t>17/01/2022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A2AFD-9E70-4985-8B79-617F06E4CF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39D27-E7B8-4801-8FAB-8DB86F679390}" type="datetimeFigureOut">
              <a:rPr lang="en-US" smtClean="0"/>
              <a:pPr/>
              <a:t>17/01/2022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A2AFD-9E70-4985-8B79-617F06E4CF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Tiêu đề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39D27-E7B8-4801-8FAB-8DB86F679390}" type="datetimeFigureOut">
              <a:rPr lang="en-US" smtClean="0"/>
              <a:pPr/>
              <a:t>17/01/2022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A2AFD-9E70-4985-8B79-617F06E4CF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8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8.png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8.png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384" y="620688"/>
            <a:ext cx="11116816" cy="2520280"/>
          </a:xfrm>
        </p:spPr>
        <p:txBody>
          <a:bodyPr>
            <a:normAutofit/>
          </a:bodyPr>
          <a:lstStyle/>
          <a:p>
            <a:r>
              <a:rPr lang="vi-VN" b="1" dirty="0" smtClean="0">
                <a:latin typeface="HP001 4 hàng" panose="020B0603050302020204" pitchFamily="34" charset="-93"/>
              </a:rPr>
              <a:t>Thứ hai ngày 17 tháng 1 năm 2022</a:t>
            </a:r>
            <a:br>
              <a:rPr lang="vi-VN" b="1" dirty="0" smtClean="0">
                <a:latin typeface="HP001 4 hàng" panose="020B0603050302020204" pitchFamily="34" charset="-93"/>
              </a:rPr>
            </a:br>
            <a:r>
              <a:rPr lang="vi-VN" b="1" dirty="0" smtClean="0">
                <a:latin typeface="HP001 4 hàng" panose="020B0603050302020204" pitchFamily="34" charset="-93"/>
              </a:rPr>
              <a:t>Toán</a:t>
            </a:r>
            <a:br>
              <a:rPr lang="vi-VN" b="1" dirty="0" smtClean="0">
                <a:latin typeface="HP001 4 hàng" panose="020B0603050302020204" pitchFamily="34" charset="-93"/>
              </a:rPr>
            </a:br>
            <a:r>
              <a:rPr lang="vi-VN" b="1" dirty="0" smtClean="0">
                <a:latin typeface="HP001 4 hàng" panose="020B0603050302020204" pitchFamily="34" charset="-93"/>
              </a:rPr>
              <a:t>Ki – lô – mét vuông ( tr.99 )</a:t>
            </a:r>
            <a:endParaRPr lang="en-US" b="1" dirty="0">
              <a:latin typeface="HP001 4 hàng" panose="020B0603050302020204" pitchFamily="34" charset="-93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67" y="3960789"/>
            <a:ext cx="3386757" cy="29041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847" y="4043597"/>
            <a:ext cx="3053803" cy="3012467"/>
          </a:xfrm>
          <a:prstGeom prst="rect">
            <a:avLst/>
          </a:prstGeom>
        </p:spPr>
      </p:pic>
      <p:pic>
        <p:nvPicPr>
          <p:cNvPr id="6" name="图片 17">
            <a:extLst>
              <a:ext uri="{FF2B5EF4-FFF2-40B4-BE49-F238E27FC236}">
                <a16:creationId xmlns:a16="http://schemas.microsoft.com/office/drawing/2014/main" xmlns="" id="{75CC999E-4A25-4E2A-ADA7-16E430D36B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051" y="-620598"/>
            <a:ext cx="2172466" cy="2191726"/>
          </a:xfrm>
          <a:prstGeom prst="rect">
            <a:avLst/>
          </a:prstGeom>
        </p:spPr>
      </p:pic>
      <p:pic>
        <p:nvPicPr>
          <p:cNvPr id="7" name="图片 4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01633" y="1880828"/>
            <a:ext cx="3692229" cy="1987501"/>
          </a:xfrm>
          <a:prstGeom prst="rect">
            <a:avLst/>
          </a:prstGeom>
        </p:spPr>
      </p:pic>
      <p:pic>
        <p:nvPicPr>
          <p:cNvPr id="8" name="图片 5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357837" y="-170038"/>
            <a:ext cx="2392073" cy="2392073"/>
          </a:xfrm>
          <a:prstGeom prst="rect">
            <a:avLst/>
          </a:prstGeom>
        </p:spPr>
      </p:pic>
      <p:pic>
        <p:nvPicPr>
          <p:cNvPr id="9" name="图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888" y="6093296"/>
            <a:ext cx="2848981" cy="60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28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D7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63352" y="214290"/>
            <a:ext cx="11737304" cy="64294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" name="Rectangle 1"/>
          <p:cNvSpPr/>
          <p:nvPr/>
        </p:nvSpPr>
        <p:spPr>
          <a:xfrm>
            <a:off x="6667504" y="3000372"/>
            <a:ext cx="3500462" cy="714380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774"/>
                </a:solidFill>
                <a:latin typeface="Times New Roman" pitchFamily="18" charset="0"/>
                <a:cs typeface="Times New Roman" pitchFamily="18" charset="0"/>
              </a:rPr>
              <a:t>1 km</a:t>
            </a:r>
            <a:r>
              <a:rPr lang="en-US" sz="2400" b="1" baseline="30000" dirty="0">
                <a:solidFill>
                  <a:srgbClr val="002774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solidFill>
                  <a:srgbClr val="002774"/>
                </a:solidFill>
                <a:latin typeface="Times New Roman" pitchFamily="18" charset="0"/>
                <a:cs typeface="Times New Roman" pitchFamily="18" charset="0"/>
              </a:rPr>
              <a:t> = 1 000 000 m</a:t>
            </a:r>
            <a:r>
              <a:rPr lang="en-US" sz="2400" b="1" baseline="30000" dirty="0">
                <a:solidFill>
                  <a:srgbClr val="002774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2400" b="1" dirty="0">
              <a:solidFill>
                <a:srgbClr val="00277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1158" y="2000240"/>
            <a:ext cx="61436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500" b="1" dirty="0" err="1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500" b="1" dirty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500" b="1" dirty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sz="2500" b="1" dirty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500" b="1" dirty="0" err="1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2500" b="1" dirty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500" b="1" dirty="0" err="1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2500" b="1" dirty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500" b="1" dirty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500" b="1" dirty="0">
              <a:solidFill>
                <a:srgbClr val="002F8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2166910" y="4214819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3667108" y="4857761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100 000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3738546" y="5467666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20 000 017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2" name="Group 141"/>
          <p:cNvGrpSpPr/>
          <p:nvPr/>
        </p:nvGrpSpPr>
        <p:grpSpPr>
          <a:xfrm>
            <a:off x="1809720" y="4925810"/>
            <a:ext cx="4000528" cy="646331"/>
            <a:chOff x="500034" y="4887408"/>
            <a:chExt cx="4000528" cy="646331"/>
          </a:xfrm>
        </p:grpSpPr>
        <p:sp>
          <p:nvSpPr>
            <p:cNvPr id="135" name="TextBox 134"/>
            <p:cNvSpPr txBox="1"/>
            <p:nvPr/>
          </p:nvSpPr>
          <p:spPr>
            <a:xfrm>
              <a:off x="500034" y="4887408"/>
              <a:ext cx="40005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10km</a:t>
              </a:r>
              <a:r>
                <a:rPr lang="en-US" sz="2400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       =	               dam</a:t>
              </a:r>
              <a:r>
                <a:rPr lang="en-US" sz="2400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;</a:t>
              </a:r>
            </a:p>
            <a:p>
              <a:endParaRPr lang="en-US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0" name="Straight Connector 139"/>
            <p:cNvCxnSpPr/>
            <p:nvPr/>
          </p:nvCxnSpPr>
          <p:spPr>
            <a:xfrm>
              <a:off x="2357422" y="5214950"/>
              <a:ext cx="1080000" cy="158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" name="Group 142"/>
          <p:cNvGrpSpPr/>
          <p:nvPr/>
        </p:nvGrpSpPr>
        <p:grpSpPr>
          <a:xfrm>
            <a:off x="1809721" y="5539104"/>
            <a:ext cx="4761789" cy="461665"/>
            <a:chOff x="500034" y="5500702"/>
            <a:chExt cx="3904533" cy="461665"/>
          </a:xfrm>
        </p:grpSpPr>
        <p:sp>
          <p:nvSpPr>
            <p:cNvPr id="136" name="TextBox 135"/>
            <p:cNvSpPr txBox="1"/>
            <p:nvPr/>
          </p:nvSpPr>
          <p:spPr>
            <a:xfrm>
              <a:off x="500034" y="5500702"/>
              <a:ext cx="39045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20km</a:t>
              </a:r>
              <a:r>
                <a:rPr lang="en-US" sz="2400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17m</a:t>
              </a:r>
              <a:r>
                <a:rPr lang="en-US" sz="2400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=                       m</a:t>
              </a:r>
              <a:r>
                <a:rPr lang="en-US" sz="2400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vi-VN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1" name="Straight Connector 140"/>
            <p:cNvCxnSpPr/>
            <p:nvPr/>
          </p:nvCxnSpPr>
          <p:spPr>
            <a:xfrm>
              <a:off x="2061481" y="5856304"/>
              <a:ext cx="1298835" cy="158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Rectangle 132"/>
          <p:cNvSpPr/>
          <p:nvPr/>
        </p:nvSpPr>
        <p:spPr>
          <a:xfrm>
            <a:off x="2381224" y="3000372"/>
            <a:ext cx="3500462" cy="714380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774"/>
                </a:solidFill>
                <a:latin typeface="Times New Roman" pitchFamily="18" charset="0"/>
                <a:cs typeface="Times New Roman" pitchFamily="18" charset="0"/>
              </a:rPr>
              <a:t>1 km = 1000 m</a:t>
            </a:r>
            <a:endParaRPr lang="vi-VN" sz="2400" b="1" dirty="0">
              <a:solidFill>
                <a:srgbClr val="00277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6" name="Group 145"/>
          <p:cNvGrpSpPr/>
          <p:nvPr/>
        </p:nvGrpSpPr>
        <p:grpSpPr>
          <a:xfrm>
            <a:off x="6953256" y="4967600"/>
            <a:ext cx="3571900" cy="461665"/>
            <a:chOff x="5429256" y="4967599"/>
            <a:chExt cx="3571900" cy="461665"/>
          </a:xfrm>
        </p:grpSpPr>
        <p:sp>
          <p:nvSpPr>
            <p:cNvPr id="144" name="TextBox 143"/>
            <p:cNvSpPr txBox="1"/>
            <p:nvPr/>
          </p:nvSpPr>
          <p:spPr>
            <a:xfrm>
              <a:off x="5429256" y="4967599"/>
              <a:ext cx="35719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24m</a:t>
              </a:r>
              <a:r>
                <a:rPr lang="en-US" sz="2400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50dm</a:t>
              </a:r>
              <a:r>
                <a:rPr lang="en-US" sz="2400" baseline="30000" dirty="0">
                  <a:latin typeface="Times New Roman" pitchFamily="18" charset="0"/>
                  <a:cs typeface="Times New Roman" pitchFamily="18" charset="0"/>
                </a:rPr>
                <a:t>2   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=           dm</a:t>
              </a:r>
              <a:r>
                <a:rPr lang="en-US" sz="2400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vi-VN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5" name="Straight Connector 144"/>
            <p:cNvCxnSpPr/>
            <p:nvPr/>
          </p:nvCxnSpPr>
          <p:spPr>
            <a:xfrm>
              <a:off x="7423900" y="5286388"/>
              <a:ext cx="720000" cy="158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/>
          <p:cNvGrpSpPr/>
          <p:nvPr/>
        </p:nvGrpSpPr>
        <p:grpSpPr>
          <a:xfrm>
            <a:off x="6953256" y="5500703"/>
            <a:ext cx="3714776" cy="461665"/>
            <a:chOff x="5429256" y="5500702"/>
            <a:chExt cx="3714776" cy="461665"/>
          </a:xfrm>
        </p:grpSpPr>
        <p:sp>
          <p:nvSpPr>
            <p:cNvPr id="148" name="TextBox 147"/>
            <p:cNvSpPr txBox="1"/>
            <p:nvPr/>
          </p:nvSpPr>
          <p:spPr>
            <a:xfrm>
              <a:off x="5429256" y="5500702"/>
              <a:ext cx="37147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2 000 000 m</a:t>
              </a:r>
              <a:r>
                <a:rPr lang="en-US" sz="2400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=          km</a:t>
              </a:r>
              <a:r>
                <a:rPr lang="en-US" sz="2400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vi-VN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9" name="Straight Connector 148"/>
            <p:cNvCxnSpPr/>
            <p:nvPr/>
          </p:nvCxnSpPr>
          <p:spPr>
            <a:xfrm>
              <a:off x="7358082" y="5856304"/>
              <a:ext cx="720000" cy="158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1" name="TextBox 150"/>
          <p:cNvSpPr txBox="1"/>
          <p:nvPr/>
        </p:nvSpPr>
        <p:spPr>
          <a:xfrm>
            <a:off x="8953520" y="4896162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2450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9167834" y="5467666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046257CA-F897-3946-B816-003FDD2A0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7901" y="-19470"/>
            <a:ext cx="3244100" cy="3244100"/>
          </a:xfrm>
          <a:prstGeom prst="rect">
            <a:avLst/>
          </a:prstGeom>
        </p:spPr>
      </p:pic>
      <p:pic>
        <p:nvPicPr>
          <p:cNvPr id="28" name="图片 1">
            <a:extLst>
              <a:ext uri="{FF2B5EF4-FFF2-40B4-BE49-F238E27FC236}">
                <a16:creationId xmlns:a16="http://schemas.microsoft.com/office/drawing/2014/main" xmlns="" id="{808328D5-7792-6048-A019-A5E928F760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620" y="6010968"/>
            <a:ext cx="2848981" cy="60531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4" grpId="0"/>
      <p:bldP spid="137" grpId="0"/>
      <p:bldP spid="138" grpId="0"/>
      <p:bldP spid="133" grpId="0" animBg="1"/>
      <p:bldP spid="151" grpId="0"/>
      <p:bldP spid="1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maxresdefau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002"/>
            <a:ext cx="12192000" cy="6858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952992" y="214290"/>
            <a:ext cx="5572164" cy="27146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TextBox 21"/>
          <p:cNvSpPr txBox="1"/>
          <p:nvPr/>
        </p:nvSpPr>
        <p:spPr>
          <a:xfrm>
            <a:off x="8024826" y="714356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Thủ đô Hà Nội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8024826" y="1357298"/>
            <a:ext cx="2304000" cy="1588"/>
          </a:xfrm>
          <a:prstGeom prst="line">
            <a:avLst/>
          </a:prstGeom>
          <a:ln>
            <a:solidFill>
              <a:srgbClr val="31D7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295800" y="3295558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331, 690 km</a:t>
            </a:r>
            <a:r>
              <a:rPr lang="en-US" sz="28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055036" y="1714488"/>
            <a:ext cx="23986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3359 km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(số liệu năm 2019)  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81554" y="4185402"/>
            <a:ext cx="5643602" cy="25297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25" name="Straight Connector 24"/>
          <p:cNvCxnSpPr/>
          <p:nvPr/>
        </p:nvCxnSpPr>
        <p:spPr>
          <a:xfrm>
            <a:off x="7953388" y="5182506"/>
            <a:ext cx="2304000" cy="1480"/>
          </a:xfrm>
          <a:prstGeom prst="line">
            <a:avLst/>
          </a:prstGeom>
          <a:ln>
            <a:solidFill>
              <a:srgbClr val="31D7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881950" y="4584836"/>
            <a:ext cx="2571768" cy="444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vi-VN" sz="2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Picture 31" descr="hotay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4430" y="4318565"/>
            <a:ext cx="2643191" cy="2263438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8096264" y="5429264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5,3 km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4004C36-63D2-1246-8426-91893BDEB3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473" y="521494"/>
            <a:ext cx="2875915" cy="2176464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/>
      <p:bldP spid="27" grpId="0"/>
      <p:bldP spid="28" grpId="0"/>
      <p:bldP spid="20" grpId="0" animBg="1"/>
      <p:bldP spid="26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1A3DD7B-A3E0-EA4D-B38F-A7933246AE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67" y="3960789"/>
            <a:ext cx="3386757" cy="29041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F33DF7D-9270-4D4B-9710-856D328A85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847" y="4043597"/>
            <a:ext cx="3053803" cy="3012467"/>
          </a:xfrm>
          <a:prstGeom prst="rect">
            <a:avLst/>
          </a:prstGeom>
        </p:spPr>
      </p:pic>
      <p:pic>
        <p:nvPicPr>
          <p:cNvPr id="4" name="图片 17">
            <a:extLst>
              <a:ext uri="{FF2B5EF4-FFF2-40B4-BE49-F238E27FC236}">
                <a16:creationId xmlns:a16="http://schemas.microsoft.com/office/drawing/2014/main" xmlns="" id="{F64F08E4-8A30-0443-999D-2A5D6635B3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051" y="-620598"/>
            <a:ext cx="2172466" cy="2191726"/>
          </a:xfrm>
          <a:prstGeom prst="rect">
            <a:avLst/>
          </a:prstGeom>
        </p:spPr>
      </p:pic>
      <p:grpSp>
        <p:nvGrpSpPr>
          <p:cNvPr id="5" name="组合 41">
            <a:extLst>
              <a:ext uri="{FF2B5EF4-FFF2-40B4-BE49-F238E27FC236}">
                <a16:creationId xmlns:a16="http://schemas.microsoft.com/office/drawing/2014/main" xmlns="" id="{659196CA-ACDB-B249-B068-F31D55B21980}"/>
              </a:ext>
            </a:extLst>
          </p:cNvPr>
          <p:cNvGrpSpPr/>
          <p:nvPr/>
        </p:nvGrpSpPr>
        <p:grpSpPr>
          <a:xfrm>
            <a:off x="1994401" y="802506"/>
            <a:ext cx="7724086" cy="2939431"/>
            <a:chOff x="1513192" y="1554345"/>
            <a:chExt cx="9542584" cy="2489152"/>
          </a:xfrm>
        </p:grpSpPr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xmlns="" id="{2234FFED-0196-2341-A714-4609019D599F}"/>
                </a:ext>
              </a:extLst>
            </p:cNvPr>
            <p:cNvSpPr/>
            <p:nvPr/>
          </p:nvSpPr>
          <p:spPr>
            <a:xfrm>
              <a:off x="1513192" y="1554345"/>
              <a:ext cx="9542584" cy="2489152"/>
            </a:xfrm>
            <a:prstGeom prst="roundRect">
              <a:avLst>
                <a:gd name="adj" fmla="val 50000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7" name="Rectangle 4">
              <a:extLst>
                <a:ext uri="{FF2B5EF4-FFF2-40B4-BE49-F238E27FC236}">
                  <a16:creationId xmlns:a16="http://schemas.microsoft.com/office/drawing/2014/main" xmlns="" id="{D744D4EC-147F-994A-B903-69BA4F99BB8A}"/>
                </a:ext>
              </a:extLst>
            </p:cNvPr>
            <p:cNvSpPr/>
            <p:nvPr/>
          </p:nvSpPr>
          <p:spPr>
            <a:xfrm>
              <a:off x="1706880" y="1727314"/>
              <a:ext cx="9178079" cy="2112677"/>
            </a:xfrm>
            <a:prstGeom prst="roundRect">
              <a:avLst>
                <a:gd name="adj" fmla="val 50000"/>
              </a:avLst>
            </a:prstGeom>
            <a:noFill/>
            <a:ln w="38100" cap="rnd" cmpd="sng" algn="ctr">
              <a:solidFill>
                <a:srgbClr val="1FC2A4"/>
              </a:solidFill>
              <a:prstDash val="dash"/>
              <a:round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pic>
        <p:nvPicPr>
          <p:cNvPr id="8" name="图片 40">
            <a:extLst>
              <a:ext uri="{FF2B5EF4-FFF2-40B4-BE49-F238E27FC236}">
                <a16:creationId xmlns:a16="http://schemas.microsoft.com/office/drawing/2014/main" xmlns="" id="{D2B3CAD7-4FEB-D44F-8988-CFD3314890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7288" y="737926"/>
            <a:ext cx="3692229" cy="1987501"/>
          </a:xfrm>
          <a:prstGeom prst="rect">
            <a:avLst/>
          </a:prstGeom>
        </p:spPr>
      </p:pic>
      <p:pic>
        <p:nvPicPr>
          <p:cNvPr id="9" name="图片 58">
            <a:extLst>
              <a:ext uri="{FF2B5EF4-FFF2-40B4-BE49-F238E27FC236}">
                <a16:creationId xmlns:a16="http://schemas.microsoft.com/office/drawing/2014/main" xmlns="" id="{3F845075-40FC-4748-83B1-790C109B2D3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446236" y="-153960"/>
            <a:ext cx="2392073" cy="2392073"/>
          </a:xfrm>
          <a:prstGeom prst="rect">
            <a:avLst/>
          </a:prstGeom>
        </p:spPr>
      </p:pic>
      <p:pic>
        <p:nvPicPr>
          <p:cNvPr id="10" name="图片 1">
            <a:extLst>
              <a:ext uri="{FF2B5EF4-FFF2-40B4-BE49-F238E27FC236}">
                <a16:creationId xmlns:a16="http://schemas.microsoft.com/office/drawing/2014/main" xmlns="" id="{FC5490B8-D6C0-9A4F-845B-C1A016130B0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054" y="6252686"/>
            <a:ext cx="2848981" cy="6053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7D0FEBE-9528-B042-B2CF-82B41B45C309}"/>
              </a:ext>
            </a:extLst>
          </p:cNvPr>
          <p:cNvSpPr txBox="1"/>
          <p:nvPr/>
        </p:nvSpPr>
        <p:spPr>
          <a:xfrm>
            <a:off x="2018025" y="5046224"/>
            <a:ext cx="2495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SGK/77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xmlns="" id="{1BE1D4B1-270B-404F-8E34-9B5956967A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2085CA-4AB6-4C17-80B1-E3AF6A7F6CC9}" type="datetime10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07:44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9514F4D-093B-3B44-9710-9CE77E86C03D}"/>
              </a:ext>
            </a:extLst>
          </p:cNvPr>
          <p:cNvSpPr/>
          <p:nvPr/>
        </p:nvSpPr>
        <p:spPr>
          <a:xfrm>
            <a:off x="2141922" y="1592470"/>
            <a:ext cx="74290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77"/>
              </a:rPr>
              <a:t>Hoạt động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77"/>
              </a:rPr>
              <a:t>Thực hành, luyện tập</a:t>
            </a:r>
          </a:p>
        </p:txBody>
      </p:sp>
    </p:spTree>
    <p:extLst>
      <p:ext uri="{BB962C8B-B14F-4D97-AF65-F5344CB8AC3E}">
        <p14:creationId xmlns:p14="http://schemas.microsoft.com/office/powerpoint/2010/main" val="111508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D7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1344" y="214290"/>
            <a:ext cx="11737304" cy="6429420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2178498" y="1571613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400" b="1" dirty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877335"/>
              </p:ext>
            </p:extLst>
          </p:nvPr>
        </p:nvGraphicFramePr>
        <p:xfrm>
          <a:off x="2166910" y="2560540"/>
          <a:ext cx="7858180" cy="3187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99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582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8632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8958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Chín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trăm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mươi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mốt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ki-lô-mét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vuông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8958">
                <a:tc>
                  <a:txBody>
                    <a:bodyPr/>
                    <a:lstStyle/>
                    <a:p>
                      <a:pPr algn="l"/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nghìn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ki-lô-mét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vuông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4749">
                <a:tc>
                  <a:txBody>
                    <a:bodyPr/>
                    <a:lstStyle/>
                    <a:p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509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km</a:t>
                      </a:r>
                      <a:r>
                        <a:rPr lang="en-US" sz="2400" kern="1200" baseline="300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4749">
                <a:tc>
                  <a:txBody>
                    <a:bodyPr/>
                    <a:lstStyle/>
                    <a:p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320 000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Km</a:t>
                      </a:r>
                      <a:r>
                        <a:rPr lang="en-US" sz="2400" kern="1200" baseline="300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881950" y="3143249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921 km</a:t>
            </a:r>
            <a:r>
              <a:rPr lang="en-US" sz="24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81950" y="3786191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2000 km</a:t>
            </a:r>
            <a:r>
              <a:rPr lang="en-US" sz="24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8348" y="4467534"/>
            <a:ext cx="5643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38348" y="5143513"/>
            <a:ext cx="5929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图片 17">
            <a:extLst>
              <a:ext uri="{FF2B5EF4-FFF2-40B4-BE49-F238E27FC236}">
                <a16:creationId xmlns:a16="http://schemas.microsoft.com/office/drawing/2014/main" xmlns="" id="{5C5E09DC-DC67-A94D-A3EF-917B8F7801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051" y="-620598"/>
            <a:ext cx="2172466" cy="2191726"/>
          </a:xfrm>
          <a:prstGeom prst="rect">
            <a:avLst/>
          </a:prstGeom>
        </p:spPr>
      </p:pic>
      <p:pic>
        <p:nvPicPr>
          <p:cNvPr id="12" name="图片 58">
            <a:extLst>
              <a:ext uri="{FF2B5EF4-FFF2-40B4-BE49-F238E27FC236}">
                <a16:creationId xmlns:a16="http://schemas.microsoft.com/office/drawing/2014/main" xmlns="" id="{11848B71-88CB-8643-9891-D59F817A6F1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446236" y="-153960"/>
            <a:ext cx="2392073" cy="2392073"/>
          </a:xfrm>
          <a:prstGeom prst="rect">
            <a:avLst/>
          </a:prstGeom>
        </p:spPr>
      </p:pic>
      <p:pic>
        <p:nvPicPr>
          <p:cNvPr id="13" name="PA_图片 17">
            <a:extLst>
              <a:ext uri="{FF2B5EF4-FFF2-40B4-BE49-F238E27FC236}">
                <a16:creationId xmlns:a16="http://schemas.microsoft.com/office/drawing/2014/main" xmlns="" id="{E664021A-4E18-4E49-A2BB-BA97635E146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062" y="4816841"/>
            <a:ext cx="1983216" cy="1823647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D7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1344" y="214290"/>
            <a:ext cx="11665296" cy="64294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vi-VN" dirty="0"/>
          </a:p>
        </p:txBody>
      </p:sp>
      <p:sp>
        <p:nvSpPr>
          <p:cNvPr id="3" name="TextBox 2"/>
          <p:cNvSpPr txBox="1"/>
          <p:nvPr/>
        </p:nvSpPr>
        <p:spPr>
          <a:xfrm>
            <a:off x="2095472" y="905516"/>
            <a:ext cx="7715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2800" b="1" dirty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1828" y="1928802"/>
            <a:ext cx="8309015" cy="1926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1km</a:t>
            </a:r>
            <a:r>
              <a:rPr lang="en-US" sz="2500" baseline="30000" dirty="0">
                <a:latin typeface="Times New Roman" pitchFamily="18" charset="0"/>
                <a:cs typeface="Times New Roman" pitchFamily="18" charset="0"/>
              </a:rPr>
              <a:t>2  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= .………… m</a:t>
            </a:r>
            <a:r>
              <a:rPr lang="en-US" sz="25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                 1 000 000 m</a:t>
            </a:r>
            <a:r>
              <a:rPr lang="en-US" sz="2500" baseline="30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= ….. km</a:t>
            </a:r>
            <a:r>
              <a:rPr lang="en-US" sz="2500" baseline="30000" dirty="0">
                <a:latin typeface="Times New Roman" pitchFamily="18" charset="0"/>
                <a:cs typeface="Times New Roman" pitchFamily="18" charset="0"/>
              </a:rPr>
              <a:t>2  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pPr>
              <a:lnSpc>
                <a:spcPct val="130000"/>
              </a:lnSpc>
            </a:pP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1m</a:t>
            </a:r>
            <a:r>
              <a:rPr lang="en-US" sz="2500" baseline="30000" dirty="0">
                <a:latin typeface="Times New Roman" pitchFamily="18" charset="0"/>
                <a:cs typeface="Times New Roman" pitchFamily="18" charset="0"/>
              </a:rPr>
              <a:t>2  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 = ……. dm</a:t>
            </a:r>
            <a:r>
              <a:rPr lang="en-US" sz="25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                       5km</a:t>
            </a:r>
            <a:r>
              <a:rPr lang="en-US" sz="2500" baseline="30000" dirty="0">
                <a:latin typeface="Times New Roman" pitchFamily="18" charset="0"/>
                <a:cs typeface="Times New Roman" pitchFamily="18" charset="0"/>
              </a:rPr>
              <a:t>2            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=……….….. m</a:t>
            </a:r>
            <a:r>
              <a:rPr lang="en-US" sz="2500" baseline="30000" dirty="0">
                <a:latin typeface="Times New Roman" pitchFamily="18" charset="0"/>
                <a:cs typeface="Times New Roman" pitchFamily="18" charset="0"/>
              </a:rPr>
              <a:t>2 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32m</a:t>
            </a:r>
            <a:r>
              <a:rPr lang="en-US" sz="2500" baseline="30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49dm</a:t>
            </a:r>
            <a:r>
              <a:rPr lang="en-US" sz="2500" baseline="30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=……… dm</a:t>
            </a:r>
            <a:r>
              <a:rPr lang="en-US" sz="2500" baseline="30000" dirty="0">
                <a:latin typeface="Times New Roman" pitchFamily="18" charset="0"/>
                <a:cs typeface="Times New Roman" pitchFamily="18" charset="0"/>
              </a:rPr>
              <a:t>2                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2 000 000 m</a:t>
            </a:r>
            <a:r>
              <a:rPr lang="en-US" sz="2500" baseline="30000" dirty="0">
                <a:latin typeface="Times New Roman" pitchFamily="18" charset="0"/>
                <a:cs typeface="Times New Roman" pitchFamily="18" charset="0"/>
              </a:rPr>
              <a:t>2 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=…. km</a:t>
            </a:r>
            <a:r>
              <a:rPr lang="en-US" sz="2500" baseline="30000" dirty="0">
                <a:latin typeface="Times New Roman" pitchFamily="18" charset="0"/>
                <a:cs typeface="Times New Roman" pitchFamily="18" charset="0"/>
              </a:rPr>
              <a:t>2 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endParaRPr lang="en-US" sz="25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95604" y="1928803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1 000 000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67042" y="2428869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95736" y="2928935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3249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24892" y="1928803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96264" y="2428869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5 000 000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16" y="2928935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图片 17">
            <a:extLst>
              <a:ext uri="{FF2B5EF4-FFF2-40B4-BE49-F238E27FC236}">
                <a16:creationId xmlns:a16="http://schemas.microsoft.com/office/drawing/2014/main" xmlns="" id="{130831AD-CF6A-8F4B-9B14-F21877CD8D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051" y="-332830"/>
            <a:ext cx="1887227" cy="1903958"/>
          </a:xfrm>
          <a:prstGeom prst="rect">
            <a:avLst/>
          </a:prstGeom>
        </p:spPr>
      </p:pic>
      <p:pic>
        <p:nvPicPr>
          <p:cNvPr id="12" name="图片 58">
            <a:extLst>
              <a:ext uri="{FF2B5EF4-FFF2-40B4-BE49-F238E27FC236}">
                <a16:creationId xmlns:a16="http://schemas.microsoft.com/office/drawing/2014/main" xmlns="" id="{249C9B9F-899A-AC4D-A342-79C1ABE4ED9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295020" y="-80251"/>
            <a:ext cx="2676244" cy="2676244"/>
          </a:xfrm>
          <a:prstGeom prst="rect">
            <a:avLst/>
          </a:prstGeom>
        </p:spPr>
      </p:pic>
      <p:pic>
        <p:nvPicPr>
          <p:cNvPr id="13" name="PA_图片 17">
            <a:extLst>
              <a:ext uri="{FF2B5EF4-FFF2-40B4-BE49-F238E27FC236}">
                <a16:creationId xmlns:a16="http://schemas.microsoft.com/office/drawing/2014/main" xmlns="" id="{DB2FB806-B900-7846-B843-C7C611C317B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062" y="4816841"/>
            <a:ext cx="1983216" cy="1823647"/>
          </a:xfrm>
          <a:prstGeom prst="rect">
            <a:avLst/>
          </a:prstGeom>
        </p:spPr>
      </p:pic>
      <p:pic>
        <p:nvPicPr>
          <p:cNvPr id="14" name="图片 17">
            <a:extLst>
              <a:ext uri="{FF2B5EF4-FFF2-40B4-BE49-F238E27FC236}">
                <a16:creationId xmlns:a16="http://schemas.microsoft.com/office/drawing/2014/main" xmlns="" id="{536AB659-50F6-A744-BFC4-385D5CF044E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610" y="-150567"/>
            <a:ext cx="2172466" cy="219172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FBFC140-9340-5949-9917-3BC2D12F4B73}"/>
              </a:ext>
            </a:extLst>
          </p:cNvPr>
          <p:cNvSpPr/>
          <p:nvPr/>
        </p:nvSpPr>
        <p:spPr>
          <a:xfrm>
            <a:off x="263352" y="214290"/>
            <a:ext cx="11665296" cy="64294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1A86FE2-AB03-8F4C-9B39-6093B05987EA}"/>
              </a:ext>
            </a:extLst>
          </p:cNvPr>
          <p:cNvSpPr txBox="1"/>
          <p:nvPr/>
        </p:nvSpPr>
        <p:spPr>
          <a:xfrm>
            <a:off x="1337367" y="927970"/>
            <a:ext cx="8071002" cy="1658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7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7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Một khu rừng hình chữ nhật có chiều dài 3km và chiều rộng 2km. Hỏi diện tích của khu rừng đó bằng bao nhiêu ki – lô – mét vuông?</a:t>
            </a:r>
            <a:endParaRPr lang="en-US" sz="2700" baseline="30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图片 17">
            <a:extLst>
              <a:ext uri="{FF2B5EF4-FFF2-40B4-BE49-F238E27FC236}">
                <a16:creationId xmlns:a16="http://schemas.microsoft.com/office/drawing/2014/main" xmlns="" id="{B7F91804-61CC-2B4A-9268-55B81BE87C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051" y="-332830"/>
            <a:ext cx="1887227" cy="1903958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xmlns="" id="{CD1FD1E4-A2B9-EA4A-9A41-C7D0EEB424C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312712" y="-130380"/>
            <a:ext cx="2676244" cy="2676244"/>
          </a:xfrm>
          <a:prstGeom prst="rect">
            <a:avLst/>
          </a:prstGeom>
        </p:spPr>
      </p:pic>
      <p:pic>
        <p:nvPicPr>
          <p:cNvPr id="7" name="PA_图片 17">
            <a:extLst>
              <a:ext uri="{FF2B5EF4-FFF2-40B4-BE49-F238E27FC236}">
                <a16:creationId xmlns:a16="http://schemas.microsoft.com/office/drawing/2014/main" xmlns="" id="{8486BC1F-ABE2-1845-9108-53B97996149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062" y="4816841"/>
            <a:ext cx="1983216" cy="1823647"/>
          </a:xfrm>
          <a:prstGeom prst="rect">
            <a:avLst/>
          </a:prstGeom>
        </p:spPr>
      </p:pic>
      <p:pic>
        <p:nvPicPr>
          <p:cNvPr id="8" name="图片 17">
            <a:extLst>
              <a:ext uri="{FF2B5EF4-FFF2-40B4-BE49-F238E27FC236}">
                <a16:creationId xmlns:a16="http://schemas.microsoft.com/office/drawing/2014/main" xmlns="" id="{F3672758-6A43-F84C-80FA-AD1D2B104A6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610" y="-150567"/>
            <a:ext cx="2172466" cy="21917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1166A3F-41D5-2541-BAB5-683AF804B185}"/>
              </a:ext>
            </a:extLst>
          </p:cNvPr>
          <p:cNvSpPr txBox="1"/>
          <p:nvPr/>
        </p:nvSpPr>
        <p:spPr>
          <a:xfrm>
            <a:off x="1199456" y="2687894"/>
            <a:ext cx="8935097" cy="578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7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giải</a:t>
            </a:r>
            <a:endParaRPr lang="en-US" sz="2700" baseline="30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4535678B-FD29-B14C-9D9B-5714BA9A0BE4}"/>
              </a:ext>
            </a:extLst>
          </p:cNvPr>
          <p:cNvCxnSpPr>
            <a:cxnSpLocks/>
          </p:cNvCxnSpPr>
          <p:nvPr/>
        </p:nvCxnSpPr>
        <p:spPr>
          <a:xfrm>
            <a:off x="6744072" y="1412776"/>
            <a:ext cx="1898366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3EFF4BC7-9D74-DB4C-AA9C-CB79B0DC332D}"/>
              </a:ext>
            </a:extLst>
          </p:cNvPr>
          <p:cNvCxnSpPr>
            <a:cxnSpLocks/>
          </p:cNvCxnSpPr>
          <p:nvPr/>
        </p:nvCxnSpPr>
        <p:spPr>
          <a:xfrm>
            <a:off x="1414349" y="1988840"/>
            <a:ext cx="2161371" cy="4317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38522A91-D5AC-2746-B8B9-01F960554641}"/>
              </a:ext>
            </a:extLst>
          </p:cNvPr>
          <p:cNvCxnSpPr>
            <a:cxnSpLocks/>
          </p:cNvCxnSpPr>
          <p:nvPr/>
        </p:nvCxnSpPr>
        <p:spPr>
          <a:xfrm>
            <a:off x="4292182" y="1988840"/>
            <a:ext cx="1227754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A23F226-AE80-844B-937E-21E8A58B7CE4}"/>
              </a:ext>
            </a:extLst>
          </p:cNvPr>
          <p:cNvSpPr txBox="1"/>
          <p:nvPr/>
        </p:nvSpPr>
        <p:spPr>
          <a:xfrm>
            <a:off x="1325690" y="3296196"/>
            <a:ext cx="8071002" cy="1658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Diện tích của khu rừng đó là:</a:t>
            </a:r>
          </a:p>
          <a:p>
            <a:pPr>
              <a:lnSpc>
                <a:spcPct val="130000"/>
              </a:lnSpc>
            </a:pPr>
            <a:r>
              <a:rPr lang="en-US" sz="2700" baseline="30000" dirty="0" err="1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	3 x 2 = 6 (km</a:t>
            </a:r>
            <a:r>
              <a:rPr lang="en-US" sz="2700" baseline="30000" dirty="0" err="1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30000"/>
              </a:lnSpc>
            </a:pP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			Đáp số: 6 km</a:t>
            </a:r>
            <a:r>
              <a:rPr lang="en-US" sz="2700" baseline="30000" dirty="0" err="1">
                <a:latin typeface="Times New Roman" pitchFamily="18" charset="0"/>
                <a:cs typeface="Times New Roman" pitchFamily="18" charset="0"/>
              </a:rPr>
              <a:t>2</a:t>
            </a:r>
            <a:endParaRPr lang="en-US" sz="2700" baseline="30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52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D7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3352" y="214290"/>
            <a:ext cx="11665296" cy="64294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Rectangle 3"/>
          <p:cNvSpPr/>
          <p:nvPr/>
        </p:nvSpPr>
        <p:spPr>
          <a:xfrm>
            <a:off x="7681930" y="2443162"/>
            <a:ext cx="914400" cy="628648"/>
          </a:xfrm>
          <a:prstGeom prst="rec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TextBox 2"/>
          <p:cNvSpPr txBox="1"/>
          <p:nvPr/>
        </p:nvSpPr>
        <p:spPr>
          <a:xfrm>
            <a:off x="1881158" y="1785926"/>
            <a:ext cx="8429684" cy="1195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7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7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: 81 cm</a:t>
            </a:r>
            <a:r>
              <a:rPr lang="en-US" sz="27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; 900 dm</a:t>
            </a:r>
            <a:r>
              <a:rPr lang="en-US" sz="27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; 40 m</a:t>
            </a:r>
            <a:r>
              <a:rPr lang="en-US" sz="2700" baseline="300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5" name="图片 17">
            <a:extLst>
              <a:ext uri="{FF2B5EF4-FFF2-40B4-BE49-F238E27FC236}">
                <a16:creationId xmlns:a16="http://schemas.microsoft.com/office/drawing/2014/main" xmlns="" id="{02E98F43-373A-4548-992F-1884281F33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051" y="-332830"/>
            <a:ext cx="1887227" cy="1903958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xmlns="" id="{83B85FE4-4E48-844A-8BC2-DC08212ED6D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312712" y="-130380"/>
            <a:ext cx="2676244" cy="2676244"/>
          </a:xfrm>
          <a:prstGeom prst="rect">
            <a:avLst/>
          </a:prstGeom>
        </p:spPr>
      </p:pic>
      <p:pic>
        <p:nvPicPr>
          <p:cNvPr id="7" name="PA_图片 17">
            <a:extLst>
              <a:ext uri="{FF2B5EF4-FFF2-40B4-BE49-F238E27FC236}">
                <a16:creationId xmlns:a16="http://schemas.microsoft.com/office/drawing/2014/main" xmlns="" id="{656848D8-CE85-CA4B-A784-DE5E5F9DF5A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062" y="4816841"/>
            <a:ext cx="1983216" cy="1823647"/>
          </a:xfrm>
          <a:prstGeom prst="rect">
            <a:avLst/>
          </a:prstGeom>
        </p:spPr>
      </p:pic>
      <p:pic>
        <p:nvPicPr>
          <p:cNvPr id="8" name="图片 17">
            <a:extLst>
              <a:ext uri="{FF2B5EF4-FFF2-40B4-BE49-F238E27FC236}">
                <a16:creationId xmlns:a16="http://schemas.microsoft.com/office/drawing/2014/main" xmlns="" id="{8261051C-013B-4B48-B47D-A06E7AAA35A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610" y="-150567"/>
            <a:ext cx="2172466" cy="219172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F08F376-89E6-AA43-B2B0-B446A0FDD5CC}"/>
              </a:ext>
            </a:extLst>
          </p:cNvPr>
          <p:cNvSpPr/>
          <p:nvPr/>
        </p:nvSpPr>
        <p:spPr>
          <a:xfrm>
            <a:off x="1847528" y="3717032"/>
            <a:ext cx="1982594" cy="628648"/>
          </a:xfrm>
          <a:prstGeom prst="rec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72D7EB8-8C66-8E40-84AA-2352C43E4BFD}"/>
              </a:ext>
            </a:extLst>
          </p:cNvPr>
          <p:cNvSpPr txBox="1"/>
          <p:nvPr/>
        </p:nvSpPr>
        <p:spPr>
          <a:xfrm>
            <a:off x="1881158" y="3168525"/>
            <a:ext cx="8429684" cy="1118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b,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nước Việt Nam: 5 000 000 cm</a:t>
            </a:r>
            <a:r>
              <a:rPr lang="en-US" sz="27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; 324 000 dm</a:t>
            </a:r>
            <a:r>
              <a:rPr lang="en-US" sz="27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; 330 991 km</a:t>
            </a:r>
            <a:r>
              <a:rPr lang="en-US" sz="2700" baseline="300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dell\Desktop\Wall_Sign_PSD_Templat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-642966"/>
            <a:ext cx="9715568" cy="630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952860" y="1714488"/>
            <a:ext cx="478634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NHANH, </a:t>
            </a:r>
          </a:p>
          <a:p>
            <a:pPr algn="ctr"/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AI ĐÚNG ?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dell\Desktop\Wall_Sign_PSD_Templat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-642966"/>
            <a:ext cx="9715568" cy="630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952860" y="1714488"/>
            <a:ext cx="478634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NHANH, </a:t>
            </a:r>
          </a:p>
          <a:p>
            <a:pPr algn="ctr"/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AI ĐÚNG ?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17"/>
          <p:cNvSpPr>
            <a:spLocks noChangeArrowheads="1"/>
          </p:cNvSpPr>
          <p:nvPr/>
        </p:nvSpPr>
        <p:spPr bwMode="auto">
          <a:xfrm>
            <a:off x="2438400" y="1479534"/>
            <a:ext cx="7239000" cy="4210050"/>
          </a:xfrm>
          <a:prstGeom prst="roundRect">
            <a:avLst>
              <a:gd name="adj" fmla="val 7315"/>
            </a:avLst>
          </a:prstGeom>
          <a:noFill/>
          <a:ln w="38100" cap="rnd">
            <a:solidFill>
              <a:srgbClr val="1C1C1C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2"/>
          <p:cNvGrpSpPr>
            <a:grpSpLocks/>
          </p:cNvGrpSpPr>
          <p:nvPr/>
        </p:nvGrpSpPr>
        <p:grpSpPr bwMode="auto">
          <a:xfrm>
            <a:off x="3562351" y="4529150"/>
            <a:ext cx="5089525" cy="471487"/>
            <a:chOff x="1161" y="1572"/>
            <a:chExt cx="3206" cy="338"/>
          </a:xfrm>
        </p:grpSpPr>
        <p:sp>
          <p:nvSpPr>
            <p:cNvPr id="16" name="AutoShape 3"/>
            <p:cNvSpPr>
              <a:spLocks noChangeArrowheads="1"/>
            </p:cNvSpPr>
            <p:nvPr/>
          </p:nvSpPr>
          <p:spPr bwMode="gray">
            <a:xfrm>
              <a:off x="1161" y="1572"/>
              <a:ext cx="3206" cy="33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AutoShape 4"/>
            <p:cNvSpPr>
              <a:spLocks noChangeArrowheads="1"/>
            </p:cNvSpPr>
            <p:nvPr/>
          </p:nvSpPr>
          <p:spPr bwMode="gray">
            <a:xfrm>
              <a:off x="1171" y="1578"/>
              <a:ext cx="3187" cy="152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1"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Group 5"/>
          <p:cNvGrpSpPr>
            <a:grpSpLocks/>
          </p:cNvGrpSpPr>
          <p:nvPr/>
        </p:nvGrpSpPr>
        <p:grpSpPr bwMode="auto">
          <a:xfrm>
            <a:off x="3562351" y="3743424"/>
            <a:ext cx="5089525" cy="471488"/>
            <a:chOff x="1161" y="1572"/>
            <a:chExt cx="3206" cy="338"/>
          </a:xfrm>
        </p:grpSpPr>
        <p:sp>
          <p:nvSpPr>
            <p:cNvPr id="19" name="AutoShape 6"/>
            <p:cNvSpPr>
              <a:spLocks noChangeArrowheads="1"/>
            </p:cNvSpPr>
            <p:nvPr/>
          </p:nvSpPr>
          <p:spPr bwMode="gray">
            <a:xfrm>
              <a:off x="1161" y="1572"/>
              <a:ext cx="3206" cy="33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AutoShape 7"/>
            <p:cNvSpPr>
              <a:spLocks noChangeArrowheads="1"/>
            </p:cNvSpPr>
            <p:nvPr/>
          </p:nvSpPr>
          <p:spPr bwMode="gray">
            <a:xfrm>
              <a:off x="1171" y="1578"/>
              <a:ext cx="3187" cy="152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2"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Group 11"/>
          <p:cNvGrpSpPr>
            <a:grpSpLocks/>
          </p:cNvGrpSpPr>
          <p:nvPr/>
        </p:nvGrpSpPr>
        <p:grpSpPr bwMode="auto">
          <a:xfrm>
            <a:off x="3562351" y="2886076"/>
            <a:ext cx="5089525" cy="471487"/>
            <a:chOff x="1161" y="1572"/>
            <a:chExt cx="3206" cy="338"/>
          </a:xfrm>
        </p:grpSpPr>
        <p:sp>
          <p:nvSpPr>
            <p:cNvPr id="22" name="AutoShape 12"/>
            <p:cNvSpPr>
              <a:spLocks noChangeArrowheads="1"/>
            </p:cNvSpPr>
            <p:nvPr/>
          </p:nvSpPr>
          <p:spPr bwMode="gray">
            <a:xfrm>
              <a:off x="1161" y="1572"/>
              <a:ext cx="3206" cy="33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AutoShape 13"/>
            <p:cNvSpPr>
              <a:spLocks noChangeArrowheads="1"/>
            </p:cNvSpPr>
            <p:nvPr/>
          </p:nvSpPr>
          <p:spPr bwMode="gray">
            <a:xfrm>
              <a:off x="1171" y="1578"/>
              <a:ext cx="3187" cy="152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1"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4" name="Group 14"/>
          <p:cNvGrpSpPr>
            <a:grpSpLocks/>
          </p:cNvGrpSpPr>
          <p:nvPr/>
        </p:nvGrpSpPr>
        <p:grpSpPr bwMode="auto">
          <a:xfrm>
            <a:off x="3562351" y="2095484"/>
            <a:ext cx="5089525" cy="471488"/>
            <a:chOff x="1161" y="1572"/>
            <a:chExt cx="3206" cy="338"/>
          </a:xfrm>
        </p:grpSpPr>
        <p:sp>
          <p:nvSpPr>
            <p:cNvPr id="25" name="AutoShape 15"/>
            <p:cNvSpPr>
              <a:spLocks noChangeArrowheads="1"/>
            </p:cNvSpPr>
            <p:nvPr/>
          </p:nvSpPr>
          <p:spPr bwMode="gray">
            <a:xfrm>
              <a:off x="1161" y="1572"/>
              <a:ext cx="3206" cy="33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AutoShape 16"/>
            <p:cNvSpPr>
              <a:spLocks noChangeArrowheads="1"/>
            </p:cNvSpPr>
            <p:nvPr/>
          </p:nvSpPr>
          <p:spPr bwMode="gray">
            <a:xfrm>
              <a:off x="1171" y="1578"/>
              <a:ext cx="3187" cy="152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2"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7" name="AutoShape 18"/>
          <p:cNvSpPr>
            <a:spLocks noChangeArrowheads="1"/>
          </p:cNvSpPr>
          <p:nvPr/>
        </p:nvSpPr>
        <p:spPr bwMode="gray">
          <a:xfrm>
            <a:off x="4362450" y="2919412"/>
            <a:ext cx="3505200" cy="381000"/>
          </a:xfrm>
          <a:prstGeom prst="roundRect">
            <a:avLst>
              <a:gd name="adj" fmla="val 7574"/>
            </a:avLst>
          </a:prstGeom>
          <a:noFill/>
          <a:ln w="28575" cap="rnd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buFont typeface="Wingdings" pitchFamily="2" charset="2"/>
              <a:buNone/>
            </a:pP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8" name="AutoShape 19"/>
          <p:cNvSpPr>
            <a:spLocks noChangeArrowheads="1"/>
          </p:cNvSpPr>
          <p:nvPr/>
        </p:nvSpPr>
        <p:spPr bwMode="gray">
          <a:xfrm>
            <a:off x="4362450" y="3765649"/>
            <a:ext cx="3505200" cy="381000"/>
          </a:xfrm>
          <a:prstGeom prst="roundRect">
            <a:avLst>
              <a:gd name="adj" fmla="val 7574"/>
            </a:avLst>
          </a:prstGeom>
          <a:noFill/>
          <a:ln w="28575" cap="rnd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buFont typeface="Wingdings" pitchFamily="2" charset="2"/>
              <a:buNone/>
            </a:pP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sp>
        <p:nvSpPr>
          <p:cNvPr id="29" name="AutoShape 20"/>
          <p:cNvSpPr>
            <a:spLocks noChangeArrowheads="1"/>
          </p:cNvSpPr>
          <p:nvPr/>
        </p:nvSpPr>
        <p:spPr bwMode="gray">
          <a:xfrm>
            <a:off x="4362450" y="4548198"/>
            <a:ext cx="3505200" cy="381000"/>
          </a:xfrm>
          <a:prstGeom prst="roundRect">
            <a:avLst>
              <a:gd name="adj" fmla="val 7574"/>
            </a:avLst>
          </a:prstGeom>
          <a:noFill/>
          <a:ln w="28575" cap="rnd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buFont typeface="Wingdings" pitchFamily="2" charset="2"/>
              <a:buNone/>
            </a:pP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100</a:t>
            </a:r>
          </a:p>
        </p:txBody>
      </p:sp>
      <p:sp>
        <p:nvSpPr>
          <p:cNvPr id="30" name="AutoShape 22"/>
          <p:cNvSpPr>
            <a:spLocks noChangeArrowheads="1"/>
          </p:cNvSpPr>
          <p:nvPr/>
        </p:nvSpPr>
        <p:spPr bwMode="auto">
          <a:xfrm>
            <a:off x="2738414" y="785795"/>
            <a:ext cx="6500826" cy="996953"/>
          </a:xfrm>
          <a:prstGeom prst="roundRect">
            <a:avLst>
              <a:gd name="adj" fmla="val 42181"/>
            </a:avLst>
          </a:prstGeom>
          <a:solidFill>
            <a:schemeClr val="tx2"/>
          </a:solidFill>
          <a:ln w="19050" cap="rnd">
            <a:solidFill>
              <a:srgbClr val="1C1C1C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>
              <a:buAutoNum type="arabicPeriod"/>
            </a:pP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457200" indent="-457200" algn="ctr"/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kém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  <p:sp>
        <p:nvSpPr>
          <p:cNvPr id="31" name="AutoShape 23"/>
          <p:cNvSpPr>
            <a:spLocks noChangeArrowheads="1"/>
          </p:cNvSpPr>
          <p:nvPr/>
        </p:nvSpPr>
        <p:spPr bwMode="gray">
          <a:xfrm>
            <a:off x="4362450" y="2125647"/>
            <a:ext cx="3505200" cy="381000"/>
          </a:xfrm>
          <a:prstGeom prst="roundRect">
            <a:avLst>
              <a:gd name="adj" fmla="val 7574"/>
            </a:avLst>
          </a:prstGeom>
          <a:noFill/>
          <a:ln w="28575" cap="rnd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buFont typeface="Wingdings" pitchFamily="2" charset="2"/>
              <a:buNone/>
            </a:pP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32" name="Rectangle 7"/>
          <p:cNvSpPr>
            <a:spLocks noChangeArrowheads="1"/>
          </p:cNvSpPr>
          <p:nvPr/>
        </p:nvSpPr>
        <p:spPr bwMode="gray">
          <a:xfrm rot="3419336">
            <a:off x="2847619" y="2011306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9"/>
          <p:cNvSpPr txBox="1">
            <a:spLocks noChangeArrowheads="1"/>
          </p:cNvSpPr>
          <p:nvPr/>
        </p:nvSpPr>
        <p:spPr bwMode="gray">
          <a:xfrm>
            <a:off x="2903181" y="2054169"/>
            <a:ext cx="40748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4" name="Rectangle 7"/>
          <p:cNvSpPr>
            <a:spLocks noChangeArrowheads="1"/>
          </p:cNvSpPr>
          <p:nvPr/>
        </p:nvSpPr>
        <p:spPr bwMode="gray">
          <a:xfrm rot="3419336">
            <a:off x="2847619" y="2797124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gray">
          <a:xfrm>
            <a:off x="2903181" y="2839987"/>
            <a:ext cx="38985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36" name="Rectangle 7"/>
          <p:cNvSpPr>
            <a:spLocks noChangeArrowheads="1"/>
          </p:cNvSpPr>
          <p:nvPr/>
        </p:nvSpPr>
        <p:spPr bwMode="gray">
          <a:xfrm rot="3419336">
            <a:off x="2864166" y="3683052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9"/>
          <p:cNvSpPr txBox="1">
            <a:spLocks noChangeArrowheads="1"/>
          </p:cNvSpPr>
          <p:nvPr/>
        </p:nvSpPr>
        <p:spPr bwMode="gray">
          <a:xfrm>
            <a:off x="2919728" y="3725915"/>
            <a:ext cx="40748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gray">
          <a:xfrm rot="3419336">
            <a:off x="2864166" y="4468870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 Box 9"/>
          <p:cNvSpPr txBox="1">
            <a:spLocks noChangeArrowheads="1"/>
          </p:cNvSpPr>
          <p:nvPr/>
        </p:nvSpPr>
        <p:spPr bwMode="gray">
          <a:xfrm>
            <a:off x="2919728" y="4511733"/>
            <a:ext cx="40748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7" grpId="0"/>
      <p:bldP spid="28" grpId="0"/>
      <p:bldP spid="29" grpId="0"/>
      <p:bldP spid="30" grpId="0" animBg="1"/>
      <p:bldP spid="31" grpId="0"/>
      <p:bldP spid="32" grpId="0" animBg="1"/>
      <p:bldP spid="33" grpId="0"/>
      <p:bldP spid="34" grpId="0" animBg="1"/>
      <p:bldP spid="35" grpId="0"/>
      <p:bldP spid="36" grpId="0" animBg="1"/>
      <p:bldP spid="36" grpId="1" animBg="1"/>
      <p:bldP spid="37" grpId="0"/>
      <p:bldP spid="38" grpId="0" animBg="1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67" y="3960789"/>
            <a:ext cx="3386757" cy="29041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847" y="4043597"/>
            <a:ext cx="3053803" cy="3012467"/>
          </a:xfrm>
          <a:prstGeom prst="rect">
            <a:avLst/>
          </a:prstGeom>
        </p:spPr>
      </p:pic>
      <p:pic>
        <p:nvPicPr>
          <p:cNvPr id="7" name="图片 17">
            <a:extLst>
              <a:ext uri="{FF2B5EF4-FFF2-40B4-BE49-F238E27FC236}">
                <a16:creationId xmlns:a16="http://schemas.microsoft.com/office/drawing/2014/main" xmlns="" id="{75CC999E-4A25-4E2A-ADA7-16E430D36B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051" y="-620598"/>
            <a:ext cx="2172466" cy="2191726"/>
          </a:xfrm>
          <a:prstGeom prst="rect">
            <a:avLst/>
          </a:prstGeom>
        </p:spPr>
      </p:pic>
      <p:grpSp>
        <p:nvGrpSpPr>
          <p:cNvPr id="16" name="组合 41">
            <a:extLst>
              <a:ext uri="{FF2B5EF4-FFF2-40B4-BE49-F238E27FC236}">
                <a16:creationId xmlns:a16="http://schemas.microsoft.com/office/drawing/2014/main" xmlns="" id="{D76CAAE5-1688-48B8-BB19-14FC765D3768}"/>
              </a:ext>
            </a:extLst>
          </p:cNvPr>
          <p:cNvGrpSpPr/>
          <p:nvPr/>
        </p:nvGrpSpPr>
        <p:grpSpPr>
          <a:xfrm>
            <a:off x="2489298" y="2180845"/>
            <a:ext cx="7724086" cy="2939431"/>
            <a:chOff x="1513192" y="1554345"/>
            <a:chExt cx="9542584" cy="2489152"/>
          </a:xfrm>
        </p:grpSpPr>
        <p:sp>
          <p:nvSpPr>
            <p:cNvPr id="19" name="Rectangle 4">
              <a:extLst>
                <a:ext uri="{FF2B5EF4-FFF2-40B4-BE49-F238E27FC236}">
                  <a16:creationId xmlns:a16="http://schemas.microsoft.com/office/drawing/2014/main" xmlns="" id="{00A67596-2EB2-4837-B74A-316515AF7756}"/>
                </a:ext>
              </a:extLst>
            </p:cNvPr>
            <p:cNvSpPr/>
            <p:nvPr/>
          </p:nvSpPr>
          <p:spPr>
            <a:xfrm>
              <a:off x="1513192" y="1554345"/>
              <a:ext cx="9542584" cy="2489152"/>
            </a:xfrm>
            <a:prstGeom prst="roundRect">
              <a:avLst>
                <a:gd name="adj" fmla="val 50000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20" name="Rectangle 4">
              <a:extLst>
                <a:ext uri="{FF2B5EF4-FFF2-40B4-BE49-F238E27FC236}">
                  <a16:creationId xmlns:a16="http://schemas.microsoft.com/office/drawing/2014/main" xmlns="" id="{F9C7C0CC-8E3E-4C2C-9914-3AD4F499DE67}"/>
                </a:ext>
              </a:extLst>
            </p:cNvPr>
            <p:cNvSpPr/>
            <p:nvPr/>
          </p:nvSpPr>
          <p:spPr>
            <a:xfrm>
              <a:off x="1706880" y="1727314"/>
              <a:ext cx="9178079" cy="2112677"/>
            </a:xfrm>
            <a:prstGeom prst="roundRect">
              <a:avLst>
                <a:gd name="adj" fmla="val 50000"/>
              </a:avLst>
            </a:prstGeom>
            <a:noFill/>
            <a:ln w="38100" cap="rnd" cmpd="sng" algn="ctr">
              <a:solidFill>
                <a:srgbClr val="1FC2A4"/>
              </a:solidFill>
              <a:prstDash val="dash"/>
              <a:round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pic>
        <p:nvPicPr>
          <p:cNvPr id="21" name="图片 40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7288" y="737926"/>
            <a:ext cx="3692229" cy="1987501"/>
          </a:xfrm>
          <a:prstGeom prst="rect">
            <a:avLst/>
          </a:prstGeom>
        </p:spPr>
      </p:pic>
      <p:pic>
        <p:nvPicPr>
          <p:cNvPr id="24" name="图片 5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357837" y="-170038"/>
            <a:ext cx="2392073" cy="2392073"/>
          </a:xfrm>
          <a:prstGeom prst="rect">
            <a:avLst/>
          </a:prstGeom>
        </p:spPr>
      </p:pic>
      <p:sp>
        <p:nvSpPr>
          <p:cNvPr id="29" name="文本框 3"/>
          <p:cNvSpPr txBox="1"/>
          <p:nvPr/>
        </p:nvSpPr>
        <p:spPr>
          <a:xfrm>
            <a:off x="3604364" y="2813087"/>
            <a:ext cx="5203156" cy="1085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4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iCiel Cadena" panose="02000503000000020004" pitchFamily="2" charset="0"/>
                <a:ea typeface="微软雅黑" panose="020B0503020204020204" pitchFamily="34" charset="-122"/>
                <a:cs typeface="+mn-cs"/>
              </a:rPr>
              <a:t>MÔN TOÁN –</a:t>
            </a:r>
            <a:r>
              <a:rPr kumimoji="0" lang="en-GB" altLang="zh-CN" sz="4800" b="1" i="0" u="none" strike="noStrike" kern="1200" cap="none" spc="0" normalizeH="0" noProof="0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iCiel Cadena" panose="02000503000000020004" pitchFamily="2" charset="0"/>
                <a:ea typeface="微软雅黑" panose="020B0503020204020204" pitchFamily="34" charset="-122"/>
                <a:cs typeface="+mn-cs"/>
              </a:rPr>
              <a:t> LỚP 4</a:t>
            </a:r>
            <a:endParaRPr kumimoji="0" lang="zh-CN" altLang="en-US" sz="40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effectLst/>
              <a:uLnTx/>
              <a:uFillTx/>
              <a:latin typeface="iCiel Cadena" panose="02000503000000020004" pitchFamily="2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7" name="图片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054" y="6252686"/>
            <a:ext cx="2848981" cy="6053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24000" y="349474"/>
            <a:ext cx="8689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TRƯỜNG TIỂU HỌC NGÔ GIA TỰ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18025" y="5046224"/>
            <a:ext cx="2495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SGK/99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2085CA-4AB6-4C17-80B1-E3AF6A7F6CC9}" type="datetime10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07:44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905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17"/>
          <p:cNvSpPr>
            <a:spLocks noChangeArrowheads="1"/>
          </p:cNvSpPr>
          <p:nvPr/>
        </p:nvSpPr>
        <p:spPr bwMode="auto">
          <a:xfrm>
            <a:off x="2438400" y="1479534"/>
            <a:ext cx="7239000" cy="4210050"/>
          </a:xfrm>
          <a:prstGeom prst="roundRect">
            <a:avLst>
              <a:gd name="adj" fmla="val 7315"/>
            </a:avLst>
          </a:prstGeom>
          <a:noFill/>
          <a:ln w="38100" cap="rnd">
            <a:solidFill>
              <a:srgbClr val="1C1C1C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2"/>
          <p:cNvGrpSpPr>
            <a:grpSpLocks/>
          </p:cNvGrpSpPr>
          <p:nvPr/>
        </p:nvGrpSpPr>
        <p:grpSpPr bwMode="auto">
          <a:xfrm>
            <a:off x="3562351" y="4529150"/>
            <a:ext cx="5089525" cy="471487"/>
            <a:chOff x="1161" y="1572"/>
            <a:chExt cx="3206" cy="338"/>
          </a:xfrm>
        </p:grpSpPr>
        <p:sp>
          <p:nvSpPr>
            <p:cNvPr id="21" name="AutoShape 3"/>
            <p:cNvSpPr>
              <a:spLocks noChangeArrowheads="1"/>
            </p:cNvSpPr>
            <p:nvPr/>
          </p:nvSpPr>
          <p:spPr bwMode="gray">
            <a:xfrm>
              <a:off x="1161" y="1572"/>
              <a:ext cx="3206" cy="33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4"/>
            <p:cNvSpPr>
              <a:spLocks noChangeArrowheads="1"/>
            </p:cNvSpPr>
            <p:nvPr/>
          </p:nvSpPr>
          <p:spPr bwMode="gray">
            <a:xfrm>
              <a:off x="1171" y="1578"/>
              <a:ext cx="3187" cy="152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1"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" name="Group 5"/>
          <p:cNvGrpSpPr>
            <a:grpSpLocks/>
          </p:cNvGrpSpPr>
          <p:nvPr/>
        </p:nvGrpSpPr>
        <p:grpSpPr bwMode="auto">
          <a:xfrm>
            <a:off x="3562351" y="3743424"/>
            <a:ext cx="5089525" cy="471488"/>
            <a:chOff x="1161" y="1572"/>
            <a:chExt cx="3206" cy="338"/>
          </a:xfrm>
        </p:grpSpPr>
        <p:sp>
          <p:nvSpPr>
            <p:cNvPr id="24" name="AutoShape 6"/>
            <p:cNvSpPr>
              <a:spLocks noChangeArrowheads="1"/>
            </p:cNvSpPr>
            <p:nvPr/>
          </p:nvSpPr>
          <p:spPr bwMode="gray">
            <a:xfrm>
              <a:off x="1161" y="1572"/>
              <a:ext cx="3206" cy="33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AutoShape 7"/>
            <p:cNvSpPr>
              <a:spLocks noChangeArrowheads="1"/>
            </p:cNvSpPr>
            <p:nvPr/>
          </p:nvSpPr>
          <p:spPr bwMode="gray">
            <a:xfrm>
              <a:off x="1171" y="1578"/>
              <a:ext cx="3187" cy="152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2"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" name="Group 11"/>
          <p:cNvGrpSpPr>
            <a:grpSpLocks/>
          </p:cNvGrpSpPr>
          <p:nvPr/>
        </p:nvGrpSpPr>
        <p:grpSpPr bwMode="auto">
          <a:xfrm>
            <a:off x="3562351" y="2886076"/>
            <a:ext cx="5089525" cy="471487"/>
            <a:chOff x="1161" y="1572"/>
            <a:chExt cx="3206" cy="338"/>
          </a:xfrm>
        </p:grpSpPr>
        <p:sp>
          <p:nvSpPr>
            <p:cNvPr id="27" name="AutoShape 12"/>
            <p:cNvSpPr>
              <a:spLocks noChangeArrowheads="1"/>
            </p:cNvSpPr>
            <p:nvPr/>
          </p:nvSpPr>
          <p:spPr bwMode="gray">
            <a:xfrm>
              <a:off x="1161" y="1572"/>
              <a:ext cx="3206" cy="33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AutoShape 13"/>
            <p:cNvSpPr>
              <a:spLocks noChangeArrowheads="1"/>
            </p:cNvSpPr>
            <p:nvPr/>
          </p:nvSpPr>
          <p:spPr bwMode="gray">
            <a:xfrm>
              <a:off x="1171" y="1578"/>
              <a:ext cx="3187" cy="152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1"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9" name="Group 14"/>
          <p:cNvGrpSpPr>
            <a:grpSpLocks/>
          </p:cNvGrpSpPr>
          <p:nvPr/>
        </p:nvGrpSpPr>
        <p:grpSpPr bwMode="auto">
          <a:xfrm>
            <a:off x="3562351" y="2095484"/>
            <a:ext cx="5089525" cy="471488"/>
            <a:chOff x="1161" y="1572"/>
            <a:chExt cx="3206" cy="338"/>
          </a:xfrm>
        </p:grpSpPr>
        <p:sp>
          <p:nvSpPr>
            <p:cNvPr id="30" name="AutoShape 15"/>
            <p:cNvSpPr>
              <a:spLocks noChangeArrowheads="1"/>
            </p:cNvSpPr>
            <p:nvPr/>
          </p:nvSpPr>
          <p:spPr bwMode="gray">
            <a:xfrm>
              <a:off x="1161" y="1572"/>
              <a:ext cx="3206" cy="33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AutoShape 16"/>
            <p:cNvSpPr>
              <a:spLocks noChangeArrowheads="1"/>
            </p:cNvSpPr>
            <p:nvPr/>
          </p:nvSpPr>
          <p:spPr bwMode="gray">
            <a:xfrm>
              <a:off x="1171" y="1578"/>
              <a:ext cx="3187" cy="152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2"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2" name="AutoShape 18"/>
          <p:cNvSpPr>
            <a:spLocks noChangeArrowheads="1"/>
          </p:cNvSpPr>
          <p:nvPr/>
        </p:nvSpPr>
        <p:spPr bwMode="gray">
          <a:xfrm>
            <a:off x="4362450" y="2919412"/>
            <a:ext cx="3505200" cy="381000"/>
          </a:xfrm>
          <a:prstGeom prst="roundRect">
            <a:avLst>
              <a:gd name="adj" fmla="val 7574"/>
            </a:avLst>
          </a:prstGeom>
          <a:noFill/>
          <a:ln w="28575" cap="rnd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buFont typeface="Wingdings" pitchFamily="2" charset="2"/>
              <a:buNone/>
            </a:pP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2km</a:t>
            </a:r>
            <a:r>
              <a:rPr lang="en-US" sz="2400" b="1" baseline="30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48dam</a:t>
            </a:r>
            <a:r>
              <a:rPr lang="en-US" sz="2400" b="1" baseline="30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AutoShape 19"/>
          <p:cNvSpPr>
            <a:spLocks noChangeArrowheads="1"/>
          </p:cNvSpPr>
          <p:nvPr/>
        </p:nvSpPr>
        <p:spPr bwMode="gray">
          <a:xfrm>
            <a:off x="4362450" y="3765649"/>
            <a:ext cx="3505200" cy="381000"/>
          </a:xfrm>
          <a:prstGeom prst="roundRect">
            <a:avLst>
              <a:gd name="adj" fmla="val 7574"/>
            </a:avLst>
          </a:prstGeom>
          <a:noFill/>
          <a:ln w="28575" cap="rnd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buFont typeface="Wingdings" pitchFamily="2" charset="2"/>
              <a:buNone/>
            </a:pP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2km</a:t>
            </a:r>
            <a:r>
              <a:rPr lang="en-US" sz="2400" b="1" baseline="30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480dam</a:t>
            </a:r>
            <a:r>
              <a:rPr lang="en-US" sz="2400" b="1" baseline="30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AutoShape 20"/>
          <p:cNvSpPr>
            <a:spLocks noChangeArrowheads="1"/>
          </p:cNvSpPr>
          <p:nvPr/>
        </p:nvSpPr>
        <p:spPr bwMode="gray">
          <a:xfrm>
            <a:off x="4362450" y="4548198"/>
            <a:ext cx="3505200" cy="381000"/>
          </a:xfrm>
          <a:prstGeom prst="roundRect">
            <a:avLst>
              <a:gd name="adj" fmla="val 7574"/>
            </a:avLst>
          </a:prstGeom>
          <a:noFill/>
          <a:ln w="28575" cap="rnd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buFont typeface="Wingdings" pitchFamily="2" charset="2"/>
              <a:buNone/>
            </a:pP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200km</a:t>
            </a:r>
            <a:r>
              <a:rPr lang="en-US" sz="2400" b="1" baseline="30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48dam</a:t>
            </a:r>
            <a:r>
              <a:rPr lang="en-US" sz="2400" b="1" baseline="30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AutoShape 22"/>
          <p:cNvSpPr>
            <a:spLocks noChangeArrowheads="1"/>
          </p:cNvSpPr>
          <p:nvPr/>
        </p:nvSpPr>
        <p:spPr bwMode="auto">
          <a:xfrm>
            <a:off x="2738414" y="785795"/>
            <a:ext cx="6500826" cy="996953"/>
          </a:xfrm>
          <a:prstGeom prst="roundRect">
            <a:avLst>
              <a:gd name="adj" fmla="val 42181"/>
            </a:avLst>
          </a:prstGeom>
          <a:solidFill>
            <a:schemeClr val="tx2"/>
          </a:solidFill>
          <a:ln w="19050" cap="rnd">
            <a:solidFill>
              <a:srgbClr val="1C1C1C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/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20048dam</a:t>
            </a:r>
            <a:r>
              <a:rPr lang="en-US" sz="2400" b="1" baseline="30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= …… km</a:t>
            </a:r>
            <a:r>
              <a:rPr lang="en-US" sz="2400" b="1" baseline="30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….. dam</a:t>
            </a:r>
            <a:r>
              <a:rPr lang="en-US" sz="2400" b="1" baseline="30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AutoShape 23"/>
          <p:cNvSpPr>
            <a:spLocks noChangeArrowheads="1"/>
          </p:cNvSpPr>
          <p:nvPr/>
        </p:nvSpPr>
        <p:spPr bwMode="gray">
          <a:xfrm>
            <a:off x="4362450" y="2125647"/>
            <a:ext cx="3505200" cy="381000"/>
          </a:xfrm>
          <a:prstGeom prst="roundRect">
            <a:avLst>
              <a:gd name="adj" fmla="val 7574"/>
            </a:avLst>
          </a:prstGeom>
          <a:noFill/>
          <a:ln w="28575" cap="rnd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buFont typeface="Wingdings" pitchFamily="2" charset="2"/>
              <a:buNone/>
            </a:pP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20km</a:t>
            </a:r>
            <a:r>
              <a:rPr lang="en-US" sz="2400" b="1" baseline="30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48dam</a:t>
            </a:r>
            <a:r>
              <a:rPr lang="en-US" sz="2400" b="1" baseline="30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7"/>
          <p:cNvSpPr>
            <a:spLocks noChangeArrowheads="1"/>
          </p:cNvSpPr>
          <p:nvPr/>
        </p:nvSpPr>
        <p:spPr bwMode="gray">
          <a:xfrm rot="3419336">
            <a:off x="2847619" y="2011306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9"/>
          <p:cNvSpPr txBox="1">
            <a:spLocks noChangeArrowheads="1"/>
          </p:cNvSpPr>
          <p:nvPr/>
        </p:nvSpPr>
        <p:spPr bwMode="gray">
          <a:xfrm>
            <a:off x="2903181" y="2054169"/>
            <a:ext cx="40748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9" name="Rectangle 7"/>
          <p:cNvSpPr>
            <a:spLocks noChangeArrowheads="1"/>
          </p:cNvSpPr>
          <p:nvPr/>
        </p:nvSpPr>
        <p:spPr bwMode="gray">
          <a:xfrm rot="3419336">
            <a:off x="2847619" y="2797124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 Box 9"/>
          <p:cNvSpPr txBox="1">
            <a:spLocks noChangeArrowheads="1"/>
          </p:cNvSpPr>
          <p:nvPr/>
        </p:nvSpPr>
        <p:spPr bwMode="gray">
          <a:xfrm>
            <a:off x="2903181" y="2839987"/>
            <a:ext cx="38985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41" name="Rectangle 7"/>
          <p:cNvSpPr>
            <a:spLocks noChangeArrowheads="1"/>
          </p:cNvSpPr>
          <p:nvPr/>
        </p:nvSpPr>
        <p:spPr bwMode="gray">
          <a:xfrm rot="3419336">
            <a:off x="2864166" y="3683052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 Box 9"/>
          <p:cNvSpPr txBox="1">
            <a:spLocks noChangeArrowheads="1"/>
          </p:cNvSpPr>
          <p:nvPr/>
        </p:nvSpPr>
        <p:spPr bwMode="gray">
          <a:xfrm>
            <a:off x="2919728" y="3725915"/>
            <a:ext cx="40748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43" name="Rectangle 7"/>
          <p:cNvSpPr>
            <a:spLocks noChangeArrowheads="1"/>
          </p:cNvSpPr>
          <p:nvPr/>
        </p:nvSpPr>
        <p:spPr bwMode="gray">
          <a:xfrm rot="3419336">
            <a:off x="2864166" y="4468870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 Box 9"/>
          <p:cNvSpPr txBox="1">
            <a:spLocks noChangeArrowheads="1"/>
          </p:cNvSpPr>
          <p:nvPr/>
        </p:nvSpPr>
        <p:spPr bwMode="gray">
          <a:xfrm>
            <a:off x="2919728" y="4511733"/>
            <a:ext cx="40748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2" grpId="0"/>
      <p:bldP spid="33" grpId="0"/>
      <p:bldP spid="34" grpId="0"/>
      <p:bldP spid="35" grpId="0" animBg="1"/>
      <p:bldP spid="36" grpId="0"/>
      <p:bldP spid="37" grpId="0" animBg="1"/>
      <p:bldP spid="38" grpId="0"/>
      <p:bldP spid="39" grpId="0" animBg="1"/>
      <p:bldP spid="39" grpId="1" animBg="1"/>
      <p:bldP spid="40" grpId="0"/>
      <p:bldP spid="41" grpId="0" animBg="1"/>
      <p:bldP spid="42" grpId="0"/>
      <p:bldP spid="43" grpId="0" animBg="1"/>
      <p:bldP spid="4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17"/>
          <p:cNvSpPr>
            <a:spLocks noChangeArrowheads="1"/>
          </p:cNvSpPr>
          <p:nvPr/>
        </p:nvSpPr>
        <p:spPr bwMode="auto">
          <a:xfrm>
            <a:off x="2438400" y="1479534"/>
            <a:ext cx="7239000" cy="4210050"/>
          </a:xfrm>
          <a:prstGeom prst="roundRect">
            <a:avLst>
              <a:gd name="adj" fmla="val 7315"/>
            </a:avLst>
          </a:prstGeom>
          <a:noFill/>
          <a:ln w="38100" cap="rnd">
            <a:solidFill>
              <a:srgbClr val="1C1C1C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"/>
          <p:cNvGrpSpPr>
            <a:grpSpLocks/>
          </p:cNvGrpSpPr>
          <p:nvPr/>
        </p:nvGrpSpPr>
        <p:grpSpPr bwMode="auto">
          <a:xfrm>
            <a:off x="3562351" y="4529150"/>
            <a:ext cx="5089525" cy="471487"/>
            <a:chOff x="1161" y="1572"/>
            <a:chExt cx="3206" cy="338"/>
          </a:xfrm>
        </p:grpSpPr>
        <p:sp>
          <p:nvSpPr>
            <p:cNvPr id="27" name="AutoShape 3"/>
            <p:cNvSpPr>
              <a:spLocks noChangeArrowheads="1"/>
            </p:cNvSpPr>
            <p:nvPr/>
          </p:nvSpPr>
          <p:spPr bwMode="gray">
            <a:xfrm>
              <a:off x="1161" y="1572"/>
              <a:ext cx="3206" cy="33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AutoShape 4"/>
            <p:cNvSpPr>
              <a:spLocks noChangeArrowheads="1"/>
            </p:cNvSpPr>
            <p:nvPr/>
          </p:nvSpPr>
          <p:spPr bwMode="gray">
            <a:xfrm>
              <a:off x="1171" y="1578"/>
              <a:ext cx="3187" cy="152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1"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9" name="Group 5"/>
          <p:cNvGrpSpPr>
            <a:grpSpLocks/>
          </p:cNvGrpSpPr>
          <p:nvPr/>
        </p:nvGrpSpPr>
        <p:grpSpPr bwMode="auto">
          <a:xfrm>
            <a:off x="3562351" y="3743424"/>
            <a:ext cx="5089525" cy="471488"/>
            <a:chOff x="1161" y="1572"/>
            <a:chExt cx="3206" cy="338"/>
          </a:xfrm>
        </p:grpSpPr>
        <p:sp>
          <p:nvSpPr>
            <p:cNvPr id="30" name="AutoShape 6"/>
            <p:cNvSpPr>
              <a:spLocks noChangeArrowheads="1"/>
            </p:cNvSpPr>
            <p:nvPr/>
          </p:nvSpPr>
          <p:spPr bwMode="gray">
            <a:xfrm>
              <a:off x="1161" y="1572"/>
              <a:ext cx="3206" cy="33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AutoShape 7"/>
            <p:cNvSpPr>
              <a:spLocks noChangeArrowheads="1"/>
            </p:cNvSpPr>
            <p:nvPr/>
          </p:nvSpPr>
          <p:spPr bwMode="gray">
            <a:xfrm>
              <a:off x="1171" y="1578"/>
              <a:ext cx="3187" cy="152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2"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2" name="Group 11"/>
          <p:cNvGrpSpPr>
            <a:grpSpLocks/>
          </p:cNvGrpSpPr>
          <p:nvPr/>
        </p:nvGrpSpPr>
        <p:grpSpPr bwMode="auto">
          <a:xfrm>
            <a:off x="3562351" y="2886076"/>
            <a:ext cx="5089525" cy="471487"/>
            <a:chOff x="1161" y="1572"/>
            <a:chExt cx="3206" cy="338"/>
          </a:xfrm>
        </p:grpSpPr>
        <p:sp>
          <p:nvSpPr>
            <p:cNvPr id="33" name="AutoShape 12"/>
            <p:cNvSpPr>
              <a:spLocks noChangeArrowheads="1"/>
            </p:cNvSpPr>
            <p:nvPr/>
          </p:nvSpPr>
          <p:spPr bwMode="gray">
            <a:xfrm>
              <a:off x="1161" y="1572"/>
              <a:ext cx="3206" cy="33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AutoShape 13"/>
            <p:cNvSpPr>
              <a:spLocks noChangeArrowheads="1"/>
            </p:cNvSpPr>
            <p:nvPr/>
          </p:nvSpPr>
          <p:spPr bwMode="gray">
            <a:xfrm>
              <a:off x="1171" y="1578"/>
              <a:ext cx="3187" cy="152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1"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5" name="Group 14"/>
          <p:cNvGrpSpPr>
            <a:grpSpLocks/>
          </p:cNvGrpSpPr>
          <p:nvPr/>
        </p:nvGrpSpPr>
        <p:grpSpPr bwMode="auto">
          <a:xfrm>
            <a:off x="3562351" y="2095484"/>
            <a:ext cx="5089525" cy="471488"/>
            <a:chOff x="1161" y="1572"/>
            <a:chExt cx="3206" cy="338"/>
          </a:xfrm>
        </p:grpSpPr>
        <p:sp>
          <p:nvSpPr>
            <p:cNvPr id="36" name="AutoShape 15"/>
            <p:cNvSpPr>
              <a:spLocks noChangeArrowheads="1"/>
            </p:cNvSpPr>
            <p:nvPr/>
          </p:nvSpPr>
          <p:spPr bwMode="gray">
            <a:xfrm>
              <a:off x="1161" y="1572"/>
              <a:ext cx="3206" cy="33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AutoShape 16"/>
            <p:cNvSpPr>
              <a:spLocks noChangeArrowheads="1"/>
            </p:cNvSpPr>
            <p:nvPr/>
          </p:nvSpPr>
          <p:spPr bwMode="gray">
            <a:xfrm>
              <a:off x="1171" y="1578"/>
              <a:ext cx="3187" cy="152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2"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8" name="AutoShape 18"/>
          <p:cNvSpPr>
            <a:spLocks noChangeArrowheads="1"/>
          </p:cNvSpPr>
          <p:nvPr/>
        </p:nvSpPr>
        <p:spPr bwMode="gray">
          <a:xfrm>
            <a:off x="4362450" y="2919412"/>
            <a:ext cx="3505200" cy="381000"/>
          </a:xfrm>
          <a:prstGeom prst="roundRect">
            <a:avLst>
              <a:gd name="adj" fmla="val 7574"/>
            </a:avLst>
          </a:prstGeom>
          <a:noFill/>
          <a:ln w="28575" cap="rnd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buFont typeface="Wingdings" pitchFamily="2" charset="2"/>
              <a:buNone/>
            </a:pP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24dm</a:t>
            </a:r>
            <a:r>
              <a:rPr lang="en-US" sz="2400" b="1" baseline="30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AutoShape 19"/>
          <p:cNvSpPr>
            <a:spLocks noChangeArrowheads="1"/>
          </p:cNvSpPr>
          <p:nvPr/>
        </p:nvSpPr>
        <p:spPr bwMode="gray">
          <a:xfrm>
            <a:off x="4362450" y="3765649"/>
            <a:ext cx="3505200" cy="381000"/>
          </a:xfrm>
          <a:prstGeom prst="roundRect">
            <a:avLst>
              <a:gd name="adj" fmla="val 7574"/>
            </a:avLst>
          </a:prstGeom>
          <a:noFill/>
          <a:ln w="28575" cap="rnd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buFont typeface="Wingdings" pitchFamily="2" charset="2"/>
              <a:buNone/>
            </a:pP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240dm</a:t>
            </a:r>
            <a:r>
              <a:rPr lang="en-US" sz="2400" b="1" baseline="30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AutoShape 20"/>
          <p:cNvSpPr>
            <a:spLocks noChangeArrowheads="1"/>
          </p:cNvSpPr>
          <p:nvPr/>
        </p:nvSpPr>
        <p:spPr bwMode="gray">
          <a:xfrm>
            <a:off x="4362450" y="4548198"/>
            <a:ext cx="3505200" cy="381000"/>
          </a:xfrm>
          <a:prstGeom prst="roundRect">
            <a:avLst>
              <a:gd name="adj" fmla="val 7574"/>
            </a:avLst>
          </a:prstGeom>
          <a:noFill/>
          <a:ln w="28575" cap="rnd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buFont typeface="Wingdings" pitchFamily="2" charset="2"/>
              <a:buNone/>
            </a:pP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2004dm</a:t>
            </a:r>
            <a:r>
              <a:rPr lang="en-US" sz="2400" b="1" baseline="30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AutoShape 22"/>
          <p:cNvSpPr>
            <a:spLocks noChangeArrowheads="1"/>
          </p:cNvSpPr>
          <p:nvPr/>
        </p:nvSpPr>
        <p:spPr bwMode="auto">
          <a:xfrm>
            <a:off x="2738414" y="785795"/>
            <a:ext cx="6500826" cy="996953"/>
          </a:xfrm>
          <a:prstGeom prst="roundRect">
            <a:avLst>
              <a:gd name="adj" fmla="val 42181"/>
            </a:avLst>
          </a:prstGeom>
          <a:solidFill>
            <a:schemeClr val="tx2"/>
          </a:solidFill>
          <a:ln w="19050" cap="rnd">
            <a:solidFill>
              <a:srgbClr val="1C1C1C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/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2m</a:t>
            </a:r>
            <a:r>
              <a:rPr lang="en-US" sz="2400" b="1" baseline="30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4dm</a:t>
            </a:r>
            <a:r>
              <a:rPr lang="en-US" sz="2400" b="1" baseline="30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= ……..dm</a:t>
            </a:r>
            <a:r>
              <a:rPr lang="en-US" sz="2400" b="1" baseline="30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AutoShape 23"/>
          <p:cNvSpPr>
            <a:spLocks noChangeArrowheads="1"/>
          </p:cNvSpPr>
          <p:nvPr/>
        </p:nvSpPr>
        <p:spPr bwMode="gray">
          <a:xfrm>
            <a:off x="4362450" y="2125647"/>
            <a:ext cx="3505200" cy="381000"/>
          </a:xfrm>
          <a:prstGeom prst="roundRect">
            <a:avLst>
              <a:gd name="adj" fmla="val 7574"/>
            </a:avLst>
          </a:prstGeom>
          <a:noFill/>
          <a:ln w="28575" cap="rnd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buFont typeface="Wingdings" pitchFamily="2" charset="2"/>
              <a:buNone/>
            </a:pP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204dm</a:t>
            </a:r>
            <a:r>
              <a:rPr lang="en-US" sz="2400" b="1" baseline="30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7"/>
          <p:cNvSpPr>
            <a:spLocks noChangeArrowheads="1"/>
          </p:cNvSpPr>
          <p:nvPr/>
        </p:nvSpPr>
        <p:spPr bwMode="gray">
          <a:xfrm rot="3419336">
            <a:off x="2847619" y="2011306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 Box 9"/>
          <p:cNvSpPr txBox="1">
            <a:spLocks noChangeArrowheads="1"/>
          </p:cNvSpPr>
          <p:nvPr/>
        </p:nvSpPr>
        <p:spPr bwMode="gray">
          <a:xfrm>
            <a:off x="2903181" y="2054169"/>
            <a:ext cx="40748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45" name="Rectangle 7"/>
          <p:cNvSpPr>
            <a:spLocks noChangeArrowheads="1"/>
          </p:cNvSpPr>
          <p:nvPr/>
        </p:nvSpPr>
        <p:spPr bwMode="gray">
          <a:xfrm rot="3419336">
            <a:off x="2847619" y="2797124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 Box 9"/>
          <p:cNvSpPr txBox="1">
            <a:spLocks noChangeArrowheads="1"/>
          </p:cNvSpPr>
          <p:nvPr/>
        </p:nvSpPr>
        <p:spPr bwMode="gray">
          <a:xfrm>
            <a:off x="2903181" y="2839987"/>
            <a:ext cx="38985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47" name="Rectangle 7"/>
          <p:cNvSpPr>
            <a:spLocks noChangeArrowheads="1"/>
          </p:cNvSpPr>
          <p:nvPr/>
        </p:nvSpPr>
        <p:spPr bwMode="gray">
          <a:xfrm rot="3419336">
            <a:off x="2864166" y="3683052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 Box 9"/>
          <p:cNvSpPr txBox="1">
            <a:spLocks noChangeArrowheads="1"/>
          </p:cNvSpPr>
          <p:nvPr/>
        </p:nvSpPr>
        <p:spPr bwMode="gray">
          <a:xfrm>
            <a:off x="2919728" y="3725915"/>
            <a:ext cx="40748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49" name="Rectangle 7"/>
          <p:cNvSpPr>
            <a:spLocks noChangeArrowheads="1"/>
          </p:cNvSpPr>
          <p:nvPr/>
        </p:nvSpPr>
        <p:spPr bwMode="gray">
          <a:xfrm rot="3419336">
            <a:off x="2864166" y="4468870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 Box 9"/>
          <p:cNvSpPr txBox="1">
            <a:spLocks noChangeArrowheads="1"/>
          </p:cNvSpPr>
          <p:nvPr/>
        </p:nvSpPr>
        <p:spPr bwMode="gray">
          <a:xfrm>
            <a:off x="2919728" y="4511733"/>
            <a:ext cx="40748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8" grpId="0"/>
      <p:bldP spid="39" grpId="0"/>
      <p:bldP spid="40" grpId="0"/>
      <p:bldP spid="41" grpId="0" animBg="1"/>
      <p:bldP spid="42" grpId="0"/>
      <p:bldP spid="43" grpId="0" animBg="1"/>
      <p:bldP spid="43" grpId="1" animBg="1"/>
      <p:bldP spid="44" grpId="0"/>
      <p:bldP spid="45" grpId="0" animBg="1"/>
      <p:bldP spid="46" grpId="0"/>
      <p:bldP spid="47" grpId="0" animBg="1"/>
      <p:bldP spid="48" grpId="0"/>
      <p:bldP spid="49" grpId="0" animBg="1"/>
      <p:bldP spid="5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AutoShape 17"/>
          <p:cNvSpPr>
            <a:spLocks noChangeArrowheads="1"/>
          </p:cNvSpPr>
          <p:nvPr/>
        </p:nvSpPr>
        <p:spPr bwMode="auto">
          <a:xfrm>
            <a:off x="2438400" y="1479534"/>
            <a:ext cx="7239000" cy="4210050"/>
          </a:xfrm>
          <a:prstGeom prst="roundRect">
            <a:avLst>
              <a:gd name="adj" fmla="val 7315"/>
            </a:avLst>
          </a:prstGeom>
          <a:noFill/>
          <a:ln w="38100" cap="rnd">
            <a:solidFill>
              <a:srgbClr val="1C1C1C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4" name="Group 2"/>
          <p:cNvGrpSpPr>
            <a:grpSpLocks/>
          </p:cNvGrpSpPr>
          <p:nvPr/>
        </p:nvGrpSpPr>
        <p:grpSpPr bwMode="auto">
          <a:xfrm>
            <a:off x="3562351" y="4529150"/>
            <a:ext cx="5089525" cy="471487"/>
            <a:chOff x="1161" y="1572"/>
            <a:chExt cx="3206" cy="338"/>
          </a:xfrm>
        </p:grpSpPr>
        <p:sp>
          <p:nvSpPr>
            <p:cNvPr id="45" name="AutoShape 3"/>
            <p:cNvSpPr>
              <a:spLocks noChangeArrowheads="1"/>
            </p:cNvSpPr>
            <p:nvPr/>
          </p:nvSpPr>
          <p:spPr bwMode="gray">
            <a:xfrm>
              <a:off x="1161" y="1572"/>
              <a:ext cx="3206" cy="33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AutoShape 4"/>
            <p:cNvSpPr>
              <a:spLocks noChangeArrowheads="1"/>
            </p:cNvSpPr>
            <p:nvPr/>
          </p:nvSpPr>
          <p:spPr bwMode="gray">
            <a:xfrm>
              <a:off x="1171" y="1578"/>
              <a:ext cx="3187" cy="152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1"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7" name="Group 5"/>
          <p:cNvGrpSpPr>
            <a:grpSpLocks/>
          </p:cNvGrpSpPr>
          <p:nvPr/>
        </p:nvGrpSpPr>
        <p:grpSpPr bwMode="auto">
          <a:xfrm>
            <a:off x="3562351" y="3743424"/>
            <a:ext cx="5089525" cy="471488"/>
            <a:chOff x="1161" y="1572"/>
            <a:chExt cx="3206" cy="338"/>
          </a:xfrm>
        </p:grpSpPr>
        <p:sp>
          <p:nvSpPr>
            <p:cNvPr id="48" name="AutoShape 6"/>
            <p:cNvSpPr>
              <a:spLocks noChangeArrowheads="1"/>
            </p:cNvSpPr>
            <p:nvPr/>
          </p:nvSpPr>
          <p:spPr bwMode="gray">
            <a:xfrm>
              <a:off x="1161" y="1572"/>
              <a:ext cx="3206" cy="33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AutoShape 7"/>
            <p:cNvSpPr>
              <a:spLocks noChangeArrowheads="1"/>
            </p:cNvSpPr>
            <p:nvPr/>
          </p:nvSpPr>
          <p:spPr bwMode="gray">
            <a:xfrm>
              <a:off x="1171" y="1578"/>
              <a:ext cx="3187" cy="152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2"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0" name="Group 11"/>
          <p:cNvGrpSpPr>
            <a:grpSpLocks/>
          </p:cNvGrpSpPr>
          <p:nvPr/>
        </p:nvGrpSpPr>
        <p:grpSpPr bwMode="auto">
          <a:xfrm>
            <a:off x="3562351" y="2886076"/>
            <a:ext cx="5089525" cy="471487"/>
            <a:chOff x="1161" y="1572"/>
            <a:chExt cx="3206" cy="338"/>
          </a:xfrm>
        </p:grpSpPr>
        <p:sp>
          <p:nvSpPr>
            <p:cNvPr id="51" name="AutoShape 12"/>
            <p:cNvSpPr>
              <a:spLocks noChangeArrowheads="1"/>
            </p:cNvSpPr>
            <p:nvPr/>
          </p:nvSpPr>
          <p:spPr bwMode="gray">
            <a:xfrm>
              <a:off x="1161" y="1572"/>
              <a:ext cx="3206" cy="33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AutoShape 13"/>
            <p:cNvSpPr>
              <a:spLocks noChangeArrowheads="1"/>
            </p:cNvSpPr>
            <p:nvPr/>
          </p:nvSpPr>
          <p:spPr bwMode="gray">
            <a:xfrm>
              <a:off x="1171" y="1578"/>
              <a:ext cx="3187" cy="152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1"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3" name="Group 14"/>
          <p:cNvGrpSpPr>
            <a:grpSpLocks/>
          </p:cNvGrpSpPr>
          <p:nvPr/>
        </p:nvGrpSpPr>
        <p:grpSpPr bwMode="auto">
          <a:xfrm>
            <a:off x="3562351" y="2095484"/>
            <a:ext cx="5089525" cy="471488"/>
            <a:chOff x="1161" y="1572"/>
            <a:chExt cx="3206" cy="338"/>
          </a:xfrm>
        </p:grpSpPr>
        <p:sp>
          <p:nvSpPr>
            <p:cNvPr id="54" name="AutoShape 15"/>
            <p:cNvSpPr>
              <a:spLocks noChangeArrowheads="1"/>
            </p:cNvSpPr>
            <p:nvPr/>
          </p:nvSpPr>
          <p:spPr bwMode="gray">
            <a:xfrm>
              <a:off x="1161" y="1572"/>
              <a:ext cx="3206" cy="33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AutoShape 16"/>
            <p:cNvSpPr>
              <a:spLocks noChangeArrowheads="1"/>
            </p:cNvSpPr>
            <p:nvPr/>
          </p:nvSpPr>
          <p:spPr bwMode="gray">
            <a:xfrm>
              <a:off x="1171" y="1578"/>
              <a:ext cx="3187" cy="152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2"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6" name="AutoShape 18"/>
          <p:cNvSpPr>
            <a:spLocks noChangeArrowheads="1"/>
          </p:cNvSpPr>
          <p:nvPr/>
        </p:nvSpPr>
        <p:spPr bwMode="gray">
          <a:xfrm>
            <a:off x="4362450" y="2919412"/>
            <a:ext cx="3505200" cy="381000"/>
          </a:xfrm>
          <a:prstGeom prst="roundRect">
            <a:avLst>
              <a:gd name="adj" fmla="val 7574"/>
            </a:avLst>
          </a:prstGeom>
          <a:noFill/>
          <a:ln w="28575" cap="rnd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buFont typeface="Wingdings" pitchFamily="2" charset="2"/>
              <a:buNone/>
            </a:pP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47 008 000 m</a:t>
            </a:r>
            <a:r>
              <a:rPr lang="en-US" sz="2400" b="1" baseline="30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AutoShape 19"/>
          <p:cNvSpPr>
            <a:spLocks noChangeArrowheads="1"/>
          </p:cNvSpPr>
          <p:nvPr/>
        </p:nvSpPr>
        <p:spPr bwMode="gray">
          <a:xfrm>
            <a:off x="4362450" y="3765649"/>
            <a:ext cx="3505200" cy="381000"/>
          </a:xfrm>
          <a:prstGeom prst="roundRect">
            <a:avLst>
              <a:gd name="adj" fmla="val 7574"/>
            </a:avLst>
          </a:prstGeom>
          <a:noFill/>
          <a:ln w="28575" cap="rnd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buFont typeface="Wingdings" pitchFamily="2" charset="2"/>
              <a:buNone/>
            </a:pP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47 000 800 m</a:t>
            </a:r>
            <a:r>
              <a:rPr lang="en-US" sz="2400" b="1" baseline="30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AutoShape 20"/>
          <p:cNvSpPr>
            <a:spLocks noChangeArrowheads="1"/>
          </p:cNvSpPr>
          <p:nvPr/>
        </p:nvSpPr>
        <p:spPr bwMode="gray">
          <a:xfrm>
            <a:off x="4362450" y="4548198"/>
            <a:ext cx="3505200" cy="381000"/>
          </a:xfrm>
          <a:prstGeom prst="roundRect">
            <a:avLst>
              <a:gd name="adj" fmla="val 7574"/>
            </a:avLst>
          </a:prstGeom>
          <a:noFill/>
          <a:ln w="28575" cap="rnd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buFont typeface="Wingdings" pitchFamily="2" charset="2"/>
              <a:buNone/>
            </a:pP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47 080 000 m</a:t>
            </a:r>
            <a:r>
              <a:rPr lang="en-US" sz="2400" b="1" baseline="30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AutoShape 22"/>
          <p:cNvSpPr>
            <a:spLocks noChangeArrowheads="1"/>
          </p:cNvSpPr>
          <p:nvPr/>
        </p:nvSpPr>
        <p:spPr bwMode="auto">
          <a:xfrm>
            <a:off x="2738414" y="785795"/>
            <a:ext cx="6500826" cy="996953"/>
          </a:xfrm>
          <a:prstGeom prst="roundRect">
            <a:avLst>
              <a:gd name="adj" fmla="val 42181"/>
            </a:avLst>
          </a:prstGeom>
          <a:solidFill>
            <a:schemeClr val="tx2"/>
          </a:solidFill>
          <a:ln w="19050" cap="rnd">
            <a:solidFill>
              <a:srgbClr val="1C1C1C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/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47km</a:t>
            </a:r>
            <a:r>
              <a:rPr lang="en-US" sz="2400" b="1" baseline="30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800m</a:t>
            </a:r>
            <a:r>
              <a:rPr lang="en-US" sz="2400" b="1" baseline="30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=……….m</a:t>
            </a:r>
            <a:r>
              <a:rPr lang="en-US" sz="2400" b="1" baseline="30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AutoShape 23"/>
          <p:cNvSpPr>
            <a:spLocks noChangeArrowheads="1"/>
          </p:cNvSpPr>
          <p:nvPr/>
        </p:nvSpPr>
        <p:spPr bwMode="gray">
          <a:xfrm>
            <a:off x="4362450" y="2125647"/>
            <a:ext cx="3505200" cy="381000"/>
          </a:xfrm>
          <a:prstGeom prst="roundRect">
            <a:avLst>
              <a:gd name="adj" fmla="val 7574"/>
            </a:avLst>
          </a:prstGeom>
          <a:noFill/>
          <a:ln w="28575" cap="rnd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buFont typeface="Wingdings" pitchFamily="2" charset="2"/>
              <a:buNone/>
            </a:pP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47 800 000 m</a:t>
            </a:r>
            <a:r>
              <a:rPr lang="en-US" sz="2400" b="1" baseline="30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Rectangle 7"/>
          <p:cNvSpPr>
            <a:spLocks noChangeArrowheads="1"/>
          </p:cNvSpPr>
          <p:nvPr/>
        </p:nvSpPr>
        <p:spPr bwMode="gray">
          <a:xfrm rot="3419336">
            <a:off x="2847619" y="2011306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 Box 9"/>
          <p:cNvSpPr txBox="1">
            <a:spLocks noChangeArrowheads="1"/>
          </p:cNvSpPr>
          <p:nvPr/>
        </p:nvSpPr>
        <p:spPr bwMode="gray">
          <a:xfrm>
            <a:off x="2903181" y="2054169"/>
            <a:ext cx="40748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63" name="Rectangle 7"/>
          <p:cNvSpPr>
            <a:spLocks noChangeArrowheads="1"/>
          </p:cNvSpPr>
          <p:nvPr/>
        </p:nvSpPr>
        <p:spPr bwMode="gray">
          <a:xfrm rot="3419336">
            <a:off x="2847619" y="2797124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 Box 9"/>
          <p:cNvSpPr txBox="1">
            <a:spLocks noChangeArrowheads="1"/>
          </p:cNvSpPr>
          <p:nvPr/>
        </p:nvSpPr>
        <p:spPr bwMode="gray">
          <a:xfrm>
            <a:off x="2903181" y="2839987"/>
            <a:ext cx="38985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65" name="Rectangle 7"/>
          <p:cNvSpPr>
            <a:spLocks noChangeArrowheads="1"/>
          </p:cNvSpPr>
          <p:nvPr/>
        </p:nvSpPr>
        <p:spPr bwMode="gray">
          <a:xfrm rot="3419336">
            <a:off x="2864166" y="3683052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 Box 9"/>
          <p:cNvSpPr txBox="1">
            <a:spLocks noChangeArrowheads="1"/>
          </p:cNvSpPr>
          <p:nvPr/>
        </p:nvSpPr>
        <p:spPr bwMode="gray">
          <a:xfrm>
            <a:off x="2919728" y="3725915"/>
            <a:ext cx="40748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67" name="Rectangle 7"/>
          <p:cNvSpPr>
            <a:spLocks noChangeArrowheads="1"/>
          </p:cNvSpPr>
          <p:nvPr/>
        </p:nvSpPr>
        <p:spPr bwMode="gray">
          <a:xfrm rot="3419336">
            <a:off x="2864166" y="4468870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 Box 9"/>
          <p:cNvSpPr txBox="1">
            <a:spLocks noChangeArrowheads="1"/>
          </p:cNvSpPr>
          <p:nvPr/>
        </p:nvSpPr>
        <p:spPr bwMode="gray">
          <a:xfrm>
            <a:off x="2919728" y="4511733"/>
            <a:ext cx="40748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6" grpId="0"/>
      <p:bldP spid="57" grpId="0"/>
      <p:bldP spid="58" grpId="0"/>
      <p:bldP spid="59" grpId="0" animBg="1"/>
      <p:bldP spid="60" grpId="0"/>
      <p:bldP spid="61" grpId="0" animBg="1"/>
      <p:bldP spid="62" grpId="0"/>
      <p:bldP spid="63" grpId="0" animBg="1"/>
      <p:bldP spid="64" grpId="0"/>
      <p:bldP spid="65" grpId="0" animBg="1"/>
      <p:bldP spid="65" grpId="1" animBg="1"/>
      <p:bldP spid="66" grpId="0"/>
      <p:bldP spid="67" grpId="0" animBg="1"/>
      <p:bldP spid="6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3" descr="Kết quả hình ảnh cho hình nề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84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7" descr="Firewrk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3886200"/>
            <a:ext cx="1982788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36"/>
          <p:cNvSpPr>
            <a:spLocks noChangeArrowheads="1"/>
          </p:cNvSpPr>
          <p:nvPr/>
        </p:nvSpPr>
        <p:spPr bwMode="auto">
          <a:xfrm>
            <a:off x="16380" y="143818"/>
            <a:ext cx="12175620" cy="6597352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4" name="Rectangle 3"/>
          <p:cNvSpPr/>
          <p:nvPr/>
        </p:nvSpPr>
        <p:spPr>
          <a:xfrm>
            <a:off x="3738546" y="642918"/>
            <a:ext cx="678661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6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</a:rPr>
              <a:t>Chào tạm biệt !</a:t>
            </a:r>
            <a:endParaRPr lang="en-US" sz="6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47528" y="571480"/>
            <a:ext cx="874906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BẠN ĐẾN VỚI TIẾT </a:t>
            </a:r>
            <a:r>
              <a:rPr lang="en-US" sz="5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91552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D7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66844" y="142852"/>
            <a:ext cx="8858312" cy="6572296"/>
          </a:xfrm>
          <a:prstGeom prst="rect">
            <a:avLst/>
          </a:prstGeom>
          <a:solidFill>
            <a:schemeClr val="bg1"/>
          </a:solidFill>
          <a:ln w="762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09984" y="500043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92180" y="1772816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52728" y="2428870"/>
            <a:ext cx="364333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cm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; dm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; m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24100" y="3357562"/>
            <a:ext cx="7643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h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8095" y="4750847"/>
            <a:ext cx="2847974" cy="18460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81290" y="4214819"/>
            <a:ext cx="5429288" cy="17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20 m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=……… dm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>
              <a:lnSpc>
                <a:spcPct val="130000"/>
              </a:lnSpc>
            </a:pP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3412dm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= …….. m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…… dm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>
              <a:lnSpc>
                <a:spcPct val="130000"/>
              </a:lnSpc>
            </a:pP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27 m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2     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= …….. cm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10116" y="4214819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2000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95868" y="4786323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34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81752" y="4786323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38678" y="5298531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270000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67" y="3960789"/>
            <a:ext cx="3386757" cy="29041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847" y="4043597"/>
            <a:ext cx="3053803" cy="3012467"/>
          </a:xfrm>
          <a:prstGeom prst="rect">
            <a:avLst/>
          </a:prstGeom>
        </p:spPr>
      </p:pic>
      <p:pic>
        <p:nvPicPr>
          <p:cNvPr id="7" name="图片 17">
            <a:extLst>
              <a:ext uri="{FF2B5EF4-FFF2-40B4-BE49-F238E27FC236}">
                <a16:creationId xmlns:a16="http://schemas.microsoft.com/office/drawing/2014/main" xmlns="" id="{75CC999E-4A25-4E2A-ADA7-16E430D36B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051" y="-620598"/>
            <a:ext cx="2172466" cy="2191726"/>
          </a:xfrm>
          <a:prstGeom prst="rect">
            <a:avLst/>
          </a:prstGeom>
        </p:spPr>
      </p:pic>
      <p:grpSp>
        <p:nvGrpSpPr>
          <p:cNvPr id="16" name="组合 41">
            <a:extLst>
              <a:ext uri="{FF2B5EF4-FFF2-40B4-BE49-F238E27FC236}">
                <a16:creationId xmlns:a16="http://schemas.microsoft.com/office/drawing/2014/main" xmlns="" id="{D76CAAE5-1688-48B8-BB19-14FC765D3768}"/>
              </a:ext>
            </a:extLst>
          </p:cNvPr>
          <p:cNvGrpSpPr/>
          <p:nvPr/>
        </p:nvGrpSpPr>
        <p:grpSpPr>
          <a:xfrm>
            <a:off x="1994401" y="802506"/>
            <a:ext cx="7724086" cy="2939431"/>
            <a:chOff x="1513192" y="1554345"/>
            <a:chExt cx="9542584" cy="2489152"/>
          </a:xfrm>
        </p:grpSpPr>
        <p:sp>
          <p:nvSpPr>
            <p:cNvPr id="19" name="Rectangle 4">
              <a:extLst>
                <a:ext uri="{FF2B5EF4-FFF2-40B4-BE49-F238E27FC236}">
                  <a16:creationId xmlns:a16="http://schemas.microsoft.com/office/drawing/2014/main" xmlns="" id="{00A67596-2EB2-4837-B74A-316515AF7756}"/>
                </a:ext>
              </a:extLst>
            </p:cNvPr>
            <p:cNvSpPr/>
            <p:nvPr/>
          </p:nvSpPr>
          <p:spPr>
            <a:xfrm>
              <a:off x="1513192" y="1554345"/>
              <a:ext cx="9542584" cy="2489152"/>
            </a:xfrm>
            <a:prstGeom prst="roundRect">
              <a:avLst>
                <a:gd name="adj" fmla="val 50000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20" name="Rectangle 4">
              <a:extLst>
                <a:ext uri="{FF2B5EF4-FFF2-40B4-BE49-F238E27FC236}">
                  <a16:creationId xmlns:a16="http://schemas.microsoft.com/office/drawing/2014/main" xmlns="" id="{F9C7C0CC-8E3E-4C2C-9914-3AD4F499DE67}"/>
                </a:ext>
              </a:extLst>
            </p:cNvPr>
            <p:cNvSpPr/>
            <p:nvPr/>
          </p:nvSpPr>
          <p:spPr>
            <a:xfrm>
              <a:off x="1706880" y="1727314"/>
              <a:ext cx="9178079" cy="2112677"/>
            </a:xfrm>
            <a:prstGeom prst="roundRect">
              <a:avLst>
                <a:gd name="adj" fmla="val 50000"/>
              </a:avLst>
            </a:prstGeom>
            <a:noFill/>
            <a:ln w="38100" cap="rnd" cmpd="sng" algn="ctr">
              <a:solidFill>
                <a:srgbClr val="1FC2A4"/>
              </a:solidFill>
              <a:prstDash val="dash"/>
              <a:round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pic>
        <p:nvPicPr>
          <p:cNvPr id="21" name="图片 40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7288" y="737926"/>
            <a:ext cx="3692229" cy="1987501"/>
          </a:xfrm>
          <a:prstGeom prst="rect">
            <a:avLst/>
          </a:prstGeom>
        </p:spPr>
      </p:pic>
      <p:pic>
        <p:nvPicPr>
          <p:cNvPr id="24" name="图片 5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446236" y="-153960"/>
            <a:ext cx="2392073" cy="2392073"/>
          </a:xfrm>
          <a:prstGeom prst="rect">
            <a:avLst/>
          </a:prstGeom>
        </p:spPr>
      </p:pic>
      <p:pic>
        <p:nvPicPr>
          <p:cNvPr id="17" name="图片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054" y="6252686"/>
            <a:ext cx="2848981" cy="60531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018025" y="5046224"/>
            <a:ext cx="2495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SGK/77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2085CA-4AB6-4C17-80B1-E3AF6A7F6CC9}" type="datetime10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07:44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41922" y="1592470"/>
            <a:ext cx="74290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000" b="1" dirty="0">
                <a:solidFill>
                  <a:srgbClr val="FF0000"/>
                </a:solidFill>
                <a:latin typeface="HP001 4 hàng" panose="020B0603050302020204" pitchFamily="34" charset="77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nl-NL" sz="4000" b="1" dirty="0">
                <a:solidFill>
                  <a:srgbClr val="FF0000"/>
                </a:solidFill>
                <a:latin typeface="HP001 4 hàng" panose="020B0603050302020204" pitchFamily="34" charset="77"/>
                <a:cs typeface="Times New Roman" panose="02020603050405020304" pitchFamily="18" charset="0"/>
              </a:rPr>
              <a:t>Ki – lô – mét vuông</a:t>
            </a:r>
            <a:endParaRPr lang="en-US" sz="4000" b="1" dirty="0">
              <a:latin typeface="HP001 4 hàng" panose="020B06030503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7219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31704" y="4365104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67408" y="476672"/>
            <a:ext cx="73104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vi-VN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780FEE9-257E-104F-8106-AD65CAA0FB5A}"/>
              </a:ext>
            </a:extLst>
          </p:cNvPr>
          <p:cNvSpPr txBox="1"/>
          <p:nvPr/>
        </p:nvSpPr>
        <p:spPr>
          <a:xfrm>
            <a:off x="2711624" y="1659285"/>
            <a:ext cx="92170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Học sinh biết ki- lô- mét vuông là đơn vị đo diện tích. Đọc, viết đúng các số đo diện tích theo đơn vị kí- lô- mét vuông.</a:t>
            </a:r>
          </a:p>
          <a:p>
            <a:pPr marL="457200" indent="-457200">
              <a:buFontTx/>
              <a:buChar char="-"/>
            </a:pP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 - Biết được 1km2 = 1000000 m</a:t>
            </a:r>
            <a:r>
              <a:rPr lang="vi-VN" sz="2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. Bước đầu biết chuyển đổi từ km</a:t>
            </a:r>
            <a:r>
              <a:rPr lang="vi-VN" sz="2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sang m2 và ngược lại.</a:t>
            </a:r>
          </a:p>
          <a:p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Giải đúng một số bài toán có liên quan đến các đơn vị đo diện tích: cm</a:t>
            </a:r>
            <a:r>
              <a:rPr lang="vi-VN" sz="2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, dm</a:t>
            </a:r>
            <a:r>
              <a:rPr lang="vi-VN" sz="2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, m</a:t>
            </a:r>
            <a:r>
              <a:rPr lang="vi-VN" sz="2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, km</a:t>
            </a:r>
            <a:r>
              <a:rPr lang="vi-VN" sz="2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3169990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AF8F9E-F2CE-D248-8FE1-C292C3262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6E1ED5-087A-3146-84D5-5D0DEDFC1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B82FA0C-34BE-DD4D-8D2B-D8D3A58565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67" y="3960789"/>
            <a:ext cx="3386757" cy="29041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C3340E-F800-DA4C-8BA2-0A1B4C4D2C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847" y="4043597"/>
            <a:ext cx="3053803" cy="3012467"/>
          </a:xfrm>
          <a:prstGeom prst="rect">
            <a:avLst/>
          </a:prstGeom>
        </p:spPr>
      </p:pic>
      <p:pic>
        <p:nvPicPr>
          <p:cNvPr id="6" name="图片 17">
            <a:extLst>
              <a:ext uri="{FF2B5EF4-FFF2-40B4-BE49-F238E27FC236}">
                <a16:creationId xmlns:a16="http://schemas.microsoft.com/office/drawing/2014/main" xmlns="" id="{A40B9318-F5FF-3740-AA98-70826D736A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051" y="-620598"/>
            <a:ext cx="2172466" cy="2191726"/>
          </a:xfrm>
          <a:prstGeom prst="rect">
            <a:avLst/>
          </a:prstGeom>
        </p:spPr>
      </p:pic>
      <p:grpSp>
        <p:nvGrpSpPr>
          <p:cNvPr id="7" name="组合 41">
            <a:extLst>
              <a:ext uri="{FF2B5EF4-FFF2-40B4-BE49-F238E27FC236}">
                <a16:creationId xmlns:a16="http://schemas.microsoft.com/office/drawing/2014/main" xmlns="" id="{CEB95F6B-E1FA-D649-8837-FA4667EEAD42}"/>
              </a:ext>
            </a:extLst>
          </p:cNvPr>
          <p:cNvGrpSpPr/>
          <p:nvPr/>
        </p:nvGrpSpPr>
        <p:grpSpPr>
          <a:xfrm>
            <a:off x="1994401" y="802506"/>
            <a:ext cx="7724086" cy="2939431"/>
            <a:chOff x="1513192" y="1554345"/>
            <a:chExt cx="9542584" cy="2489152"/>
          </a:xfrm>
        </p:grpSpPr>
        <p:sp>
          <p:nvSpPr>
            <p:cNvPr id="8" name="Rectangle 4">
              <a:extLst>
                <a:ext uri="{FF2B5EF4-FFF2-40B4-BE49-F238E27FC236}">
                  <a16:creationId xmlns:a16="http://schemas.microsoft.com/office/drawing/2014/main" xmlns="" id="{53F2747D-9FEC-FA49-A8A2-D94A7AED6A1F}"/>
                </a:ext>
              </a:extLst>
            </p:cNvPr>
            <p:cNvSpPr/>
            <p:nvPr/>
          </p:nvSpPr>
          <p:spPr>
            <a:xfrm>
              <a:off x="1513192" y="1554345"/>
              <a:ext cx="9542584" cy="2489152"/>
            </a:xfrm>
            <a:prstGeom prst="roundRect">
              <a:avLst>
                <a:gd name="adj" fmla="val 50000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xmlns="" id="{7FBA0D85-5F9F-BB48-BDB8-5ED89C240DAB}"/>
                </a:ext>
              </a:extLst>
            </p:cNvPr>
            <p:cNvSpPr/>
            <p:nvPr/>
          </p:nvSpPr>
          <p:spPr>
            <a:xfrm>
              <a:off x="1706880" y="1727314"/>
              <a:ext cx="9178079" cy="2112677"/>
            </a:xfrm>
            <a:prstGeom prst="roundRect">
              <a:avLst>
                <a:gd name="adj" fmla="val 50000"/>
              </a:avLst>
            </a:prstGeom>
            <a:noFill/>
            <a:ln w="38100" cap="rnd" cmpd="sng" algn="ctr">
              <a:solidFill>
                <a:srgbClr val="1FC2A4"/>
              </a:solidFill>
              <a:prstDash val="dash"/>
              <a:round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pic>
        <p:nvPicPr>
          <p:cNvPr id="10" name="图片 40">
            <a:extLst>
              <a:ext uri="{FF2B5EF4-FFF2-40B4-BE49-F238E27FC236}">
                <a16:creationId xmlns:a16="http://schemas.microsoft.com/office/drawing/2014/main" xmlns="" id="{37583542-5F3A-2F4A-AE73-2C044F8A1A9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7288" y="737926"/>
            <a:ext cx="3692229" cy="1987501"/>
          </a:xfrm>
          <a:prstGeom prst="rect">
            <a:avLst/>
          </a:prstGeom>
        </p:spPr>
      </p:pic>
      <p:pic>
        <p:nvPicPr>
          <p:cNvPr id="11" name="图片 58">
            <a:extLst>
              <a:ext uri="{FF2B5EF4-FFF2-40B4-BE49-F238E27FC236}">
                <a16:creationId xmlns:a16="http://schemas.microsoft.com/office/drawing/2014/main" xmlns="" id="{9E7FB1B5-23F0-244F-AA00-EAF1D62BA10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446236" y="-153960"/>
            <a:ext cx="2392073" cy="2392073"/>
          </a:xfrm>
          <a:prstGeom prst="rect">
            <a:avLst/>
          </a:prstGeom>
        </p:spPr>
      </p:pic>
      <p:pic>
        <p:nvPicPr>
          <p:cNvPr id="12" name="图片 1">
            <a:extLst>
              <a:ext uri="{FF2B5EF4-FFF2-40B4-BE49-F238E27FC236}">
                <a16:creationId xmlns:a16="http://schemas.microsoft.com/office/drawing/2014/main" xmlns="" id="{80679DEE-C363-604F-ABA6-D58477E9C53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054" y="6252686"/>
            <a:ext cx="2848981" cy="60531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0AA8394-FFD5-814A-8882-E4F91D2F4CC7}"/>
              </a:ext>
            </a:extLst>
          </p:cNvPr>
          <p:cNvSpPr txBox="1"/>
          <p:nvPr/>
        </p:nvSpPr>
        <p:spPr>
          <a:xfrm>
            <a:off x="2018025" y="5046224"/>
            <a:ext cx="2495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SGK/77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xmlns="" id="{3A18898F-4868-B940-83FA-E2589B6D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2085CA-4AB6-4C17-80B1-E3AF6A7F6CC9}" type="datetime10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07:44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1E152D6-3FD3-D04D-838B-68CEDFF5F211}"/>
              </a:ext>
            </a:extLst>
          </p:cNvPr>
          <p:cNvSpPr/>
          <p:nvPr/>
        </p:nvSpPr>
        <p:spPr>
          <a:xfrm>
            <a:off x="2141922" y="1592470"/>
            <a:ext cx="74290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000" b="1" dirty="0">
                <a:solidFill>
                  <a:srgbClr val="FF0000"/>
                </a:solidFill>
                <a:latin typeface="HP001 4 hàng" panose="020B0603050302020204" pitchFamily="34" charset="77"/>
                <a:cs typeface="Times New Roman" panose="02020603050405020304" pitchFamily="18" charset="0"/>
              </a:rPr>
              <a:t>Hoạt động</a:t>
            </a:r>
          </a:p>
          <a:p>
            <a:pPr algn="ctr"/>
            <a:r>
              <a:rPr lang="nl-NL" sz="4000" b="1" dirty="0">
                <a:solidFill>
                  <a:srgbClr val="FF0000"/>
                </a:solidFill>
                <a:latin typeface="HP001 4 hàng" panose="020B0603050302020204" pitchFamily="34" charset="77"/>
                <a:cs typeface="Times New Roman" panose="02020603050405020304" pitchFamily="18" charset="0"/>
              </a:rPr>
              <a:t>Hình thành kiến thức mới</a:t>
            </a:r>
            <a:endParaRPr lang="en-US" sz="4000" b="1" dirty="0">
              <a:latin typeface="HP001 4 hàng" panose="020B06030503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5208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D7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91344" y="214290"/>
            <a:ext cx="11809312" cy="64294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Rectangle 3"/>
          <p:cNvSpPr/>
          <p:nvPr/>
        </p:nvSpPr>
        <p:spPr>
          <a:xfrm>
            <a:off x="2714810" y="3286124"/>
            <a:ext cx="2738248" cy="2857520"/>
          </a:xfrm>
          <a:prstGeom prst="rect">
            <a:avLst/>
          </a:prstGeom>
          <a:solidFill>
            <a:srgbClr val="FF7C8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TextBox 18"/>
          <p:cNvSpPr txBox="1"/>
          <p:nvPr/>
        </p:nvSpPr>
        <p:spPr>
          <a:xfrm>
            <a:off x="5667372" y="3157366"/>
            <a:ext cx="4929190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1(km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666844" y="3857628"/>
            <a:ext cx="928694" cy="1857388"/>
            <a:chOff x="285720" y="3643314"/>
            <a:chExt cx="928694" cy="2500330"/>
          </a:xfrm>
        </p:grpSpPr>
        <p:sp>
          <p:nvSpPr>
            <p:cNvPr id="10" name="TextBox 9"/>
            <p:cNvSpPr txBox="1"/>
            <p:nvPr/>
          </p:nvSpPr>
          <p:spPr>
            <a:xfrm>
              <a:off x="285720" y="4643446"/>
              <a:ext cx="928694" cy="580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1 km</a:t>
              </a:r>
              <a:endParaRPr lang="vi-VN" sz="2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rot="5400000">
              <a:off x="-106395" y="4892685"/>
              <a:ext cx="2500330" cy="1588"/>
            </a:xfrm>
            <a:prstGeom prst="straightConnector1">
              <a:avLst/>
            </a:prstGeom>
            <a:ln w="381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5667372" y="3929067"/>
            <a:ext cx="4572032" cy="1042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500" b="1" i="1" dirty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500" b="1" i="1" dirty="0" err="1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sz="2500" b="1" i="1" dirty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500" b="1" i="1" dirty="0" err="1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2500" b="1" i="1" dirty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500" b="1" i="1" dirty="0" err="1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2500" b="1" i="1" dirty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500" b="1" i="1" dirty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500" b="1" i="1" dirty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500" b="1" i="1" dirty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500" b="1" i="1" dirty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500" b="1" i="1" dirty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500" b="1" i="1" dirty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500" b="1" i="1" dirty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500" b="1" i="1" dirty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500" b="1" i="1" dirty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500" b="1" i="1" dirty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 1km.</a:t>
            </a:r>
            <a:endParaRPr lang="vi-VN" sz="2500" b="1" i="1" dirty="0">
              <a:solidFill>
                <a:srgbClr val="002F8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38810" y="5214951"/>
            <a:ext cx="4857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km</a:t>
            </a:r>
            <a:r>
              <a:rPr lang="en-US" sz="24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95670" y="4214819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1 km</a:t>
            </a:r>
            <a:r>
              <a:rPr lang="en-US" sz="2400" b="1" baseline="30000" dirty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2400" b="1" dirty="0">
              <a:solidFill>
                <a:srgbClr val="002F8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图片 1">
            <a:extLst>
              <a:ext uri="{FF2B5EF4-FFF2-40B4-BE49-F238E27FC236}">
                <a16:creationId xmlns:a16="http://schemas.microsoft.com/office/drawing/2014/main" xmlns="" id="{5B22D076-1433-7D41-B609-6E45C87A12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154" y="5213786"/>
            <a:ext cx="1780427" cy="1429924"/>
          </a:xfrm>
          <a:prstGeom prst="rect">
            <a:avLst/>
          </a:prstGeom>
        </p:spPr>
      </p:pic>
      <p:pic>
        <p:nvPicPr>
          <p:cNvPr id="21" name="Picture 20" descr="14">
            <a:extLst>
              <a:ext uri="{FF2B5EF4-FFF2-40B4-BE49-F238E27FC236}">
                <a16:creationId xmlns:a16="http://schemas.microsoft.com/office/drawing/2014/main" xmlns="" id="{EADC4C6E-0A38-254E-8C59-1E2935754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42" y="214290"/>
            <a:ext cx="3523628" cy="3022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/>
      <p:bldP spid="29" grpId="0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D7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97671" y="214290"/>
            <a:ext cx="11737304" cy="64294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TextBox 15"/>
          <p:cNvSpPr txBox="1"/>
          <p:nvPr/>
        </p:nvSpPr>
        <p:spPr>
          <a:xfrm>
            <a:off x="1881158" y="2000240"/>
            <a:ext cx="61436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500" b="1" dirty="0" err="1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500" b="1" dirty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500" b="1" dirty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sz="2500" b="1" dirty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500" b="1" dirty="0" err="1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2500" b="1" dirty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500" b="1" dirty="0" err="1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2500" b="1" dirty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500" b="1" dirty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500" b="1" dirty="0">
              <a:solidFill>
                <a:srgbClr val="002F8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38348" y="4572008"/>
            <a:ext cx="657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sp>
        <p:nvSpPr>
          <p:cNvPr id="21" name="Cloud Callout 20"/>
          <p:cNvSpPr/>
          <p:nvPr/>
        </p:nvSpPr>
        <p:spPr>
          <a:xfrm>
            <a:off x="6381752" y="2500306"/>
            <a:ext cx="4000528" cy="2571768"/>
          </a:xfrm>
          <a:prstGeom prst="cloudCallout">
            <a:avLst/>
          </a:prstGeom>
          <a:solidFill>
            <a:srgbClr val="00FF00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400" b="1" dirty="0">
                <a:solidFill>
                  <a:srgbClr val="002774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b="1" dirty="0" err="1">
                <a:solidFill>
                  <a:srgbClr val="002774"/>
                </a:solidFill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sz="2400" b="1" dirty="0">
                <a:solidFill>
                  <a:srgbClr val="002774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b="1" dirty="0" err="1">
                <a:solidFill>
                  <a:srgbClr val="002774"/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2400" b="1" dirty="0">
                <a:solidFill>
                  <a:srgbClr val="002774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b="1" dirty="0" err="1">
                <a:solidFill>
                  <a:srgbClr val="002774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2400" b="1" dirty="0">
                <a:solidFill>
                  <a:srgbClr val="00277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774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solidFill>
                  <a:srgbClr val="00277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774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1" dirty="0">
                <a:solidFill>
                  <a:srgbClr val="00277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774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b="1" dirty="0">
                <a:solidFill>
                  <a:srgbClr val="00277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774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2400" b="1" dirty="0">
                <a:solidFill>
                  <a:srgbClr val="002774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400" b="1" dirty="0">
              <a:solidFill>
                <a:srgbClr val="00277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95538" y="3071810"/>
            <a:ext cx="2738248" cy="2857520"/>
          </a:xfrm>
          <a:prstGeom prst="rect">
            <a:avLst/>
          </a:prstGeom>
          <a:solidFill>
            <a:srgbClr val="FF7C8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27" name="Group 26"/>
          <p:cNvGrpSpPr/>
          <p:nvPr/>
        </p:nvGrpSpPr>
        <p:grpSpPr>
          <a:xfrm>
            <a:off x="2952728" y="6143644"/>
            <a:ext cx="1928826" cy="460994"/>
            <a:chOff x="1142976" y="6070618"/>
            <a:chExt cx="1928826" cy="460994"/>
          </a:xfrm>
        </p:grpSpPr>
        <p:sp>
          <p:nvSpPr>
            <p:cNvPr id="23" name="TextBox 22"/>
            <p:cNvSpPr txBox="1"/>
            <p:nvPr/>
          </p:nvSpPr>
          <p:spPr>
            <a:xfrm>
              <a:off x="1500166" y="6131502"/>
              <a:ext cx="11430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1000 m</a:t>
              </a:r>
              <a:endParaRPr lang="vi-VN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1142976" y="6070618"/>
              <a:ext cx="1928826" cy="1588"/>
            </a:xfrm>
            <a:prstGeom prst="straightConnector1">
              <a:avLst/>
            </a:prstGeom>
            <a:ln w="381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5810248" y="3662289"/>
            <a:ext cx="4357718" cy="10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lnSpc>
                <a:spcPct val="13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1000 x 1000 = 1 000 000 (m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024562" y="5143512"/>
            <a:ext cx="3929090" cy="714380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774"/>
                </a:solidFill>
                <a:latin typeface="Times New Roman" pitchFamily="18" charset="0"/>
                <a:cs typeface="Times New Roman" pitchFamily="18" charset="0"/>
              </a:rPr>
              <a:t>1 km</a:t>
            </a:r>
            <a:r>
              <a:rPr lang="en-US" sz="2400" b="1" baseline="30000" dirty="0">
                <a:solidFill>
                  <a:srgbClr val="002774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solidFill>
                  <a:srgbClr val="002774"/>
                </a:solidFill>
                <a:latin typeface="Times New Roman" pitchFamily="18" charset="0"/>
                <a:cs typeface="Times New Roman" pitchFamily="18" charset="0"/>
              </a:rPr>
              <a:t> = 1 000 000 m</a:t>
            </a:r>
            <a:r>
              <a:rPr lang="en-US" sz="2400" b="1" baseline="30000" dirty="0">
                <a:solidFill>
                  <a:srgbClr val="002774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2400" b="1" dirty="0">
              <a:solidFill>
                <a:srgbClr val="00277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666844" y="3286124"/>
            <a:ext cx="785818" cy="1857388"/>
            <a:chOff x="285720" y="3643314"/>
            <a:chExt cx="928694" cy="2500330"/>
          </a:xfrm>
        </p:grpSpPr>
        <p:sp>
          <p:nvSpPr>
            <p:cNvPr id="31" name="TextBox 30"/>
            <p:cNvSpPr txBox="1"/>
            <p:nvPr/>
          </p:nvSpPr>
          <p:spPr>
            <a:xfrm>
              <a:off x="285720" y="4643446"/>
              <a:ext cx="928694" cy="580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1 km</a:t>
              </a:r>
              <a:endParaRPr lang="vi-VN" sz="2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rot="5400000">
              <a:off x="-106395" y="4892685"/>
              <a:ext cx="2500330" cy="1588"/>
            </a:xfrm>
            <a:prstGeom prst="straightConnector1">
              <a:avLst/>
            </a:prstGeom>
            <a:ln w="381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6667504" y="3071811"/>
            <a:ext cx="2500330" cy="461665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774"/>
                </a:solidFill>
                <a:latin typeface="Times New Roman" pitchFamily="18" charset="0"/>
                <a:cs typeface="Times New Roman" pitchFamily="18" charset="0"/>
              </a:rPr>
              <a:t>1 km = 1000 m</a:t>
            </a:r>
            <a:endParaRPr lang="vi-VN" sz="2400" b="1" dirty="0">
              <a:solidFill>
                <a:srgbClr val="00277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图片 35">
            <a:extLst>
              <a:ext uri="{FF2B5EF4-FFF2-40B4-BE49-F238E27FC236}">
                <a16:creationId xmlns:a16="http://schemas.microsoft.com/office/drawing/2014/main" xmlns="" id="{01049EC4-2633-D04E-BE11-0BD9F52C4E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80" y="390884"/>
            <a:ext cx="1327810" cy="1602530"/>
          </a:xfrm>
          <a:prstGeom prst="rect">
            <a:avLst/>
          </a:prstGeom>
        </p:spPr>
      </p:pic>
      <p:pic>
        <p:nvPicPr>
          <p:cNvPr id="20" name="图片 1" descr="7">
            <a:extLst>
              <a:ext uri="{FF2B5EF4-FFF2-40B4-BE49-F238E27FC236}">
                <a16:creationId xmlns:a16="http://schemas.microsoft.com/office/drawing/2014/main" xmlns="" id="{028EC96E-1292-4741-9BDC-F68A3FED57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0563" y="4433217"/>
            <a:ext cx="2787729" cy="2362889"/>
          </a:xfrm>
          <a:prstGeom prst="rect">
            <a:avLst/>
          </a:prstGeom>
        </p:spPr>
      </p:pic>
      <p:pic>
        <p:nvPicPr>
          <p:cNvPr id="24" name="图片 35">
            <a:extLst>
              <a:ext uri="{FF2B5EF4-FFF2-40B4-BE49-F238E27FC236}">
                <a16:creationId xmlns:a16="http://schemas.microsoft.com/office/drawing/2014/main" xmlns="" id="{BFC70F86-35DB-E04B-A344-C1B1D811C7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09" y="414920"/>
            <a:ext cx="1636497" cy="197508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8" grpId="0"/>
      <p:bldP spid="29" grpId="0" animBg="1"/>
      <p:bldP spid="3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2&quot;/&gt;&lt;property id=&quot;20307&quot; value=&quot;257&quot;/&gt;&lt;/object&gt;&lt;object type=&quot;3&quot; unique_id=&quot;10004&quot;&gt;&lt;property id=&quot;20148&quot; value=&quot;5&quot;/&gt;&lt;property id=&quot;20300&quot; value=&quot;Slide 3&quot;/&gt;&lt;property id=&quot;20307&quot; value=&quot;256&quot;/&gt;&lt;/object&gt;&lt;object type=&quot;3&quot; unique_id=&quot;10005&quot;&gt;&lt;property id=&quot;20148&quot; value=&quot;5&quot;/&gt;&lt;property id=&quot;20300&quot; value=&quot;Slide 4&quot;/&gt;&lt;property id=&quot;20307&quot; value=&quot;270&quot;/&gt;&lt;/object&gt;&lt;object type=&quot;3&quot; unique_id=&quot;10006&quot;&gt;&lt;property id=&quot;20148&quot; value=&quot;5&quot;/&gt;&lt;property id=&quot;20300&quot; value=&quot;Slide 5&quot;/&gt;&lt;property id=&quot;20307&quot; value=&quot;289&quot;/&gt;&lt;/object&gt;&lt;object type=&quot;3&quot; unique_id=&quot;10007&quot;&gt;&lt;property id=&quot;20148&quot; value=&quot;5&quot;/&gt;&lt;property id=&quot;20300&quot; value=&quot;Slide 6&quot;/&gt;&lt;property id=&quot;20307&quot; value=&quot;267&quot;/&gt;&lt;/object&gt;&lt;object type=&quot;3&quot; unique_id=&quot;10008&quot;&gt;&lt;property id=&quot;20148&quot; value=&quot;5&quot;/&gt;&lt;property id=&quot;20300&quot; value=&quot;Slide 7&quot;/&gt;&lt;property id=&quot;20307&quot; value=&quot;290&quot;/&gt;&lt;/object&gt;&lt;object type=&quot;3&quot; unique_id=&quot;10009&quot;&gt;&lt;property id=&quot;20148&quot; value=&quot;5&quot;/&gt;&lt;property id=&quot;20300&quot; value=&quot;Slide 8&quot;/&gt;&lt;property id=&quot;20307&quot; value=&quot;271&quot;/&gt;&lt;/object&gt;&lt;object type=&quot;3&quot; unique_id=&quot;10010&quot;&gt;&lt;property id=&quot;20148&quot; value=&quot;5&quot;/&gt;&lt;property id=&quot;20300&quot; value=&quot;Slide 9&quot;/&gt;&lt;property id=&quot;20307&quot; value=&quot;273&quot;/&gt;&lt;/object&gt;&lt;object type=&quot;3&quot; unique_id=&quot;10011&quot;&gt;&lt;property id=&quot;20148&quot; value=&quot;5&quot;/&gt;&lt;property id=&quot;20300&quot; value=&quot;Slide 10&quot;/&gt;&lt;property id=&quot;20307&quot; value=&quot;274&quot;/&gt;&lt;/object&gt;&lt;object type=&quot;3&quot; unique_id=&quot;10012&quot;&gt;&lt;property id=&quot;20148&quot; value=&quot;5&quot;/&gt;&lt;property id=&quot;20300&quot; value=&quot;Slide 11&quot;/&gt;&lt;property id=&quot;20307&quot; value=&quot;275&quot;/&gt;&lt;/object&gt;&lt;object type=&quot;3&quot; unique_id=&quot;10013&quot;&gt;&lt;property id=&quot;20148&quot; value=&quot;5&quot;/&gt;&lt;property id=&quot;20300&quot; value=&quot;Slide 12&quot;/&gt;&lt;property id=&quot;20307&quot; value=&quot;291&quot;/&gt;&lt;/object&gt;&lt;object type=&quot;3&quot; unique_id=&quot;10014&quot;&gt;&lt;property id=&quot;20148&quot; value=&quot;5&quot;/&gt;&lt;property id=&quot;20300&quot; value=&quot;Slide 13&quot;/&gt;&lt;property id=&quot;20307&quot; value=&quot;276&quot;/&gt;&lt;/object&gt;&lt;object type=&quot;3&quot; unique_id=&quot;10015&quot;&gt;&lt;property id=&quot;20148&quot; value=&quot;5&quot;/&gt;&lt;property id=&quot;20300&quot; value=&quot;Slide 14&quot;/&gt;&lt;property id=&quot;20307&quot; value=&quot;277&quot;/&gt;&lt;/object&gt;&lt;object type=&quot;3&quot; unique_id=&quot;10016&quot;&gt;&lt;property id=&quot;20148&quot; value=&quot;5&quot;/&gt;&lt;property id=&quot;20300&quot; value=&quot;Slide 15&quot;/&gt;&lt;property id=&quot;20307&quot; value=&quot;292&quot;/&gt;&lt;/object&gt;&lt;object type=&quot;3&quot; unique_id=&quot;10017&quot;&gt;&lt;property id=&quot;20148&quot; value=&quot;5&quot;/&gt;&lt;property id=&quot;20300&quot; value=&quot;Slide 16&quot;/&gt;&lt;property id=&quot;20307&quot; value=&quot;279&quot;/&gt;&lt;/object&gt;&lt;object type=&quot;3&quot; unique_id=&quot;10018&quot;&gt;&lt;property id=&quot;20148&quot; value=&quot;5&quot;/&gt;&lt;property id=&quot;20300&quot; value=&quot;Slide 17&quot;/&gt;&lt;property id=&quot;20307&quot; value=&quot;280&quot;/&gt;&lt;/object&gt;&lt;object type=&quot;3&quot; unique_id=&quot;10019&quot;&gt;&lt;property id=&quot;20148&quot; value=&quot;5&quot;/&gt;&lt;property id=&quot;20300&quot; value=&quot;Slide 18&quot;/&gt;&lt;property id=&quot;20307&quot; value=&quot;285&quot;/&gt;&lt;/object&gt;&lt;object type=&quot;3&quot; unique_id=&quot;10020&quot;&gt;&lt;property id=&quot;20148&quot; value=&quot;5&quot;/&gt;&lt;property id=&quot;20300&quot; value=&quot;Slide 19&quot;/&gt;&lt;property id=&quot;20307&quot; value=&quot;284&quot;/&gt;&lt;/object&gt;&lt;object type=&quot;3&quot; unique_id=&quot;10021&quot;&gt;&lt;property id=&quot;20148&quot; value=&quot;5&quot;/&gt;&lt;property id=&quot;20300&quot; value=&quot;Slide 20&quot;/&gt;&lt;property id=&quot;20307&quot; value=&quot;281&quot;/&gt;&lt;/object&gt;&lt;object type=&quot;3&quot; unique_id=&quot;10022&quot;&gt;&lt;property id=&quot;20148&quot; value=&quot;5&quot;/&gt;&lt;property id=&quot;20300&quot; value=&quot;Slide 21&quot;/&gt;&lt;property id=&quot;20307&quot; value=&quot;282&quot;/&gt;&lt;/object&gt;&lt;object type=&quot;3&quot; unique_id=&quot;10023&quot;&gt;&lt;property id=&quot;20148&quot; value=&quot;5&quot;/&gt;&lt;property id=&quot;20300&quot; value=&quot;Slide 22&quot;/&gt;&lt;property id=&quot;20307&quot; value=&quot;283&quot;/&gt;&lt;/object&gt;&lt;object type=&quot;3&quot; unique_id=&quot;10024&quot;&gt;&lt;property id=&quot;20148&quot; value=&quot;5&quot;/&gt;&lt;property id=&quot;20300&quot; value=&quot;Slide 23&quot;/&gt;&lt;property id=&quot;20307&quot; value=&quot;287&quot;/&gt;&lt;/object&gt;&lt;object type=&quot;3&quot; unique_id=&quot;10097&quot;&gt;&lt;property id=&quot;20148&quot; value=&quot;5&quot;/&gt;&lt;property id=&quot;20300&quot; value=&quot;Slide 1 - &amp;quot;Thứ hai ngày 17 tháng 1 năm 2022 Toán Ki – lô – mét vuông ( tr.99 )&amp;quot;&quot;/&gt;&lt;property id=&quot;20307&quot; value=&quot;293&quot;/&gt;&lt;/object&gt;&lt;/object&gt;&lt;object type=&quot;8&quot; unique_id=&quot;10048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1251</TotalTime>
  <Words>688</Words>
  <Application>Microsoft Office PowerPoint</Application>
  <PresentationFormat>Widescreen</PresentationFormat>
  <Paragraphs>156</Paragraphs>
  <Slides>23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微软雅黑</vt:lpstr>
      <vt:lpstr>宋体</vt:lpstr>
      <vt:lpstr>Arial</vt:lpstr>
      <vt:lpstr>Calibri</vt:lpstr>
      <vt:lpstr>HP001 4 hàng</vt:lpstr>
      <vt:lpstr>iCiel Cadena</vt:lpstr>
      <vt:lpstr>Times New Roman</vt:lpstr>
      <vt:lpstr>Wingdings</vt:lpstr>
      <vt:lpstr>Chủ đề của Office</vt:lpstr>
      <vt:lpstr>Thứ hai ngày 17 tháng 1 năm 2022 Toán Ki – lô – mét vuông ( tr.99 )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Microsoft account</cp:lastModifiedBy>
  <cp:revision>107</cp:revision>
  <dcterms:created xsi:type="dcterms:W3CDTF">2017-12-02T07:50:00Z</dcterms:created>
  <dcterms:modified xsi:type="dcterms:W3CDTF">2022-01-17T02:27:40Z</dcterms:modified>
</cp:coreProperties>
</file>