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358" r:id="rId2"/>
    <p:sldId id="299" r:id="rId3"/>
    <p:sldId id="356" r:id="rId4"/>
    <p:sldId id="300" r:id="rId5"/>
    <p:sldId id="303" r:id="rId6"/>
    <p:sldId id="304" r:id="rId7"/>
    <p:sldId id="306" r:id="rId8"/>
    <p:sldId id="305" r:id="rId9"/>
    <p:sldId id="301" r:id="rId10"/>
    <p:sldId id="302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微軟正黑體" panose="020B0604030504040204" pitchFamily="34" charset="-120"/>
      <p:regular r:id="rId17"/>
      <p:bold r:id="rId18"/>
    </p:embeddedFon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62D0"/>
    <a:srgbClr val="E438B7"/>
    <a:srgbClr val="9D600C"/>
    <a:srgbClr val="01D3F2"/>
    <a:srgbClr val="FFFFFF"/>
    <a:srgbClr val="21C5FF"/>
    <a:srgbClr val="FCC71C"/>
    <a:srgbClr val="FDD75F"/>
    <a:srgbClr val="FEE175"/>
    <a:srgbClr val="FDC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70" autoAdjust="0"/>
    <p:restoredTop sz="94660"/>
  </p:normalViewPr>
  <p:slideViewPr>
    <p:cSldViewPr snapToGrid="0">
      <p:cViewPr varScale="1">
        <p:scale>
          <a:sx n="65" d="100"/>
          <a:sy n="65" d="100"/>
        </p:scale>
        <p:origin x="4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2D2C5-8EF4-486A-8F6C-0AF31F7316DB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80E6F-AC7C-4F91-9B8B-1954D0924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26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59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33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67409" y="619231"/>
            <a:ext cx="816935" cy="536494"/>
          </a:xfrm>
          <a:prstGeom prst="rect">
            <a:avLst/>
          </a:prstGeom>
        </p:spPr>
      </p:pic>
      <p:sp>
        <p:nvSpPr>
          <p:cNvPr id="13" name="Horizontal Scroll 12"/>
          <p:cNvSpPr/>
          <p:nvPr userDrawn="1"/>
        </p:nvSpPr>
        <p:spPr>
          <a:xfrm rot="60000" flipV="1">
            <a:off x="261257" y="137160"/>
            <a:ext cx="11669486" cy="6583680"/>
          </a:xfrm>
          <a:prstGeom prst="horizontalScroll">
            <a:avLst>
              <a:gd name="adj" fmla="val 345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6916" y="5838872"/>
            <a:ext cx="595085" cy="10191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3848" y="20701"/>
            <a:ext cx="612778" cy="10420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37901" y="212513"/>
            <a:ext cx="926672" cy="658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438357" y="35831"/>
            <a:ext cx="687582" cy="6244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4468" y="6107517"/>
            <a:ext cx="861647" cy="6389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flipH="1">
            <a:off x="-1" y="6301816"/>
            <a:ext cx="2941325" cy="58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8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3018" y="1287966"/>
            <a:ext cx="10799546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 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11: What’s the matter with you?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Period 37: Lesson 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(page 6+7)</a:t>
            </a:r>
            <a:endParaRPr lang="en-US" sz="5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93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3827" y="319896"/>
            <a:ext cx="5460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5. Read and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.(page 7)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631280" y="806606"/>
            <a:ext cx="8105139" cy="5420648"/>
            <a:chOff x="1697069" y="692835"/>
            <a:chExt cx="8604141" cy="5710064"/>
          </a:xfrm>
        </p:grpSpPr>
        <p:pic>
          <p:nvPicPr>
            <p:cNvPr id="4097" name="Picture 1" descr="https://s.sachmem.vn/public/images/TA5T2SHS/U11-L1-5-1-1896d1c8d3f803261d9de0b8ff477208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04"/>
            <a:stretch/>
          </p:blipFill>
          <p:spPr bwMode="auto">
            <a:xfrm>
              <a:off x="1845738" y="697461"/>
              <a:ext cx="1178974" cy="1209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https://s.sachmem.vn/public/images/TA5T2SHS/U11-L1-5-2-766043428cf0ed7cabef3d417348ab11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95" b="10098"/>
            <a:stretch/>
          </p:blipFill>
          <p:spPr bwMode="auto">
            <a:xfrm>
              <a:off x="8960862" y="1907315"/>
              <a:ext cx="1165567" cy="971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https://s.sachmem.vn/public/images/TA5T2SHS/U11-L1-5-3-860e70f774d9c3fa0dd567c96d340572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907" b="9487"/>
            <a:stretch/>
          </p:blipFill>
          <p:spPr bwMode="auto">
            <a:xfrm>
              <a:off x="1697069" y="2999610"/>
              <a:ext cx="1340219" cy="1097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 descr="https://s.sachmem.vn/public/images/TA5T2SHS/U11-L1-5-4-e658350e435900328782cb8e231a4d12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79"/>
            <a:stretch/>
          </p:blipFill>
          <p:spPr bwMode="auto">
            <a:xfrm>
              <a:off x="9288544" y="4153608"/>
              <a:ext cx="837886" cy="866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https://s.sachmem.vn/public/images/TA5T2SHS/U11-L1-5-5-628475eb4e22721527d936d542fe5f5d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66"/>
            <a:stretch/>
          </p:blipFill>
          <p:spPr bwMode="auto">
            <a:xfrm>
              <a:off x="1834991" y="5288202"/>
              <a:ext cx="1139555" cy="1114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3005060" y="692835"/>
              <a:ext cx="7296150" cy="56015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0" rIns="9144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1. She has a pain in her tooth. 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She has 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a toothache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.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2. Nam has a high temperature. 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He has 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a fever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.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3. Mai has a pain in her ear. 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She has 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an earache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.</a:t>
              </a:r>
              <a:endPara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endParaRP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4. Quan has a pain in his stomach. 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He has 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a stomach ache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.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5. Linda has a pain in her throat. 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She has 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a sore throat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.</a:t>
              </a:r>
            </a:p>
          </p:txBody>
        </p:sp>
      </p:grpSp>
      <p:sp>
        <p:nvSpPr>
          <p:cNvPr id="5" name="Round Diagonal Corner Rectangle 4"/>
          <p:cNvSpPr/>
          <p:nvPr/>
        </p:nvSpPr>
        <p:spPr>
          <a:xfrm>
            <a:off x="599531" y="1532575"/>
            <a:ext cx="2886316" cy="3968710"/>
          </a:xfrm>
          <a:prstGeom prst="round2DiagRect">
            <a:avLst>
              <a:gd name="adj1" fmla="val 15391"/>
              <a:gd name="adj2" fmla="val 0"/>
            </a:avLst>
          </a:prstGeom>
          <a:noFill/>
          <a:ln w="38100">
            <a:solidFill>
              <a:srgbClr val="E438B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 stomach ache</a:t>
            </a:r>
          </a:p>
          <a:p>
            <a:pPr algn="ctr">
              <a:lnSpc>
                <a:spcPct val="20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 toothache</a:t>
            </a:r>
          </a:p>
          <a:p>
            <a:pPr algn="ctr">
              <a:lnSpc>
                <a:spcPct val="20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 sore throat</a:t>
            </a:r>
          </a:p>
          <a:p>
            <a:pPr algn="ctr">
              <a:lnSpc>
                <a:spcPct val="20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 fever</a:t>
            </a:r>
          </a:p>
          <a:p>
            <a:pPr algn="ctr">
              <a:lnSpc>
                <a:spcPct val="20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an earache</a:t>
            </a:r>
          </a:p>
        </p:txBody>
      </p:sp>
      <p:sp>
        <p:nvSpPr>
          <p:cNvPr id="6" name="Rectangle 5"/>
          <p:cNvSpPr/>
          <p:nvPr/>
        </p:nvSpPr>
        <p:spPr>
          <a:xfrm>
            <a:off x="6362700" y="1326524"/>
            <a:ext cx="2137356" cy="5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________________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00660" y="2381650"/>
            <a:ext cx="1243329" cy="5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_______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62700" y="3525299"/>
            <a:ext cx="2047205" cy="5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_______________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31672" y="4602386"/>
            <a:ext cx="2822176" cy="5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_______________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2700" y="5751803"/>
            <a:ext cx="2188693" cy="5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_______________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72457" y="2881984"/>
            <a:ext cx="2133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22400" y="4368800"/>
            <a:ext cx="1262743" cy="145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72457" y="5095381"/>
            <a:ext cx="20196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40745" y="2192524"/>
            <a:ext cx="25975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51054" y="1155342"/>
            <a:ext cx="11201393" cy="4857750"/>
            <a:chOff x="843700" y="1270702"/>
            <a:chExt cx="10863004" cy="471099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3700" y="1270702"/>
              <a:ext cx="6246174" cy="4710998"/>
            </a:xfrm>
            <a:prstGeom prst="rect">
              <a:avLst/>
            </a:prstGeom>
          </p:spPr>
        </p:pic>
        <p:pic>
          <p:nvPicPr>
            <p:cNvPr id="1026" name="Picture 2" descr="https://s.sachmem.vn/public/images/v2/TA5T2SHS/U11-L1-1-b_4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0549" y="1270702"/>
              <a:ext cx="4746155" cy="471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1609242" y="1393714"/>
            <a:ext cx="26160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Tony, get up! </a:t>
            </a:r>
          </a:p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Breakfast's ready.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4728" y="5478298"/>
            <a:ext cx="4922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Sorry, I can't have breakfast, Mum.</a:t>
            </a:r>
          </a:p>
        </p:txBody>
      </p:sp>
      <p:sp>
        <p:nvSpPr>
          <p:cNvPr id="6" name="Rectangle 5"/>
          <p:cNvSpPr/>
          <p:nvPr/>
        </p:nvSpPr>
        <p:spPr>
          <a:xfrm>
            <a:off x="7816093" y="1248574"/>
            <a:ext cx="30989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Why not? What's the </a:t>
            </a:r>
          </a:p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matter with you?</a:t>
            </a:r>
          </a:p>
        </p:txBody>
      </p:sp>
      <p:sp>
        <p:nvSpPr>
          <p:cNvPr id="9" name="Rectangle 8"/>
          <p:cNvSpPr/>
          <p:nvPr/>
        </p:nvSpPr>
        <p:spPr>
          <a:xfrm>
            <a:off x="8531784" y="5098988"/>
            <a:ext cx="28039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I don't feel well. </a:t>
            </a:r>
          </a:p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I have a headache.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0548" y="47326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12554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2498998" y="-6172200"/>
            <a:ext cx="5019036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Temperature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/ˈtemprətʃər/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177244" y="12321181"/>
            <a:ext cx="4476750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Earache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/ˈɪəreɪk/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07" y="801957"/>
            <a:ext cx="1595495" cy="1358031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b="31786"/>
          <a:stretch/>
        </p:blipFill>
        <p:spPr>
          <a:xfrm flipH="1">
            <a:off x="10065755" y="2891556"/>
            <a:ext cx="1391288" cy="1353384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6439" y="4899573"/>
            <a:ext cx="1673165" cy="1200415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b="24720"/>
          <a:stretch/>
        </p:blipFill>
        <p:spPr>
          <a:xfrm>
            <a:off x="9998654" y="666029"/>
            <a:ext cx="1525491" cy="1308729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l="-9117" t="-4667" r="-3723" b="26910"/>
          <a:stretch/>
        </p:blipFill>
        <p:spPr>
          <a:xfrm>
            <a:off x="527495" y="2812811"/>
            <a:ext cx="1606105" cy="1573659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-15843" r="-20014"/>
          <a:stretch/>
        </p:blipFill>
        <p:spPr>
          <a:xfrm flipH="1">
            <a:off x="8650681" y="4671073"/>
            <a:ext cx="1505043" cy="1454217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-24505" t="45" r="-20568" b="-13871"/>
          <a:stretch/>
        </p:blipFill>
        <p:spPr>
          <a:xfrm>
            <a:off x="2063340" y="4617507"/>
            <a:ext cx="1928989" cy="1777386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/>
          <a:srcRect b="28176"/>
          <a:stretch/>
        </p:blipFill>
        <p:spPr>
          <a:xfrm flipH="1">
            <a:off x="7745635" y="370882"/>
            <a:ext cx="1647093" cy="1239886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/>
          <a:srcRect b="37741"/>
          <a:stretch/>
        </p:blipFill>
        <p:spPr>
          <a:xfrm flipH="1">
            <a:off x="3483930" y="539948"/>
            <a:ext cx="1307283" cy="1155068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/>
          <a:srcRect b="32439"/>
          <a:stretch/>
        </p:blipFill>
        <p:spPr>
          <a:xfrm flipH="1">
            <a:off x="5683829" y="377497"/>
            <a:ext cx="1352274" cy="1302834"/>
          </a:xfrm>
          <a:prstGeom prst="cloud">
            <a:avLst/>
          </a:prstGeom>
          <a:ln>
            <a:solidFill>
              <a:srgbClr val="7030A0"/>
            </a:solidFill>
          </a:ln>
        </p:spPr>
      </p:pic>
      <p:sp>
        <p:nvSpPr>
          <p:cNvPr id="28" name="Rounded Rectangle 27"/>
          <p:cNvSpPr/>
          <p:nvPr/>
        </p:nvSpPr>
        <p:spPr>
          <a:xfrm>
            <a:off x="1499295" y="2062829"/>
            <a:ext cx="1282256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flu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213584" y="1775727"/>
            <a:ext cx="228600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sore throat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381301" y="1625589"/>
            <a:ext cx="2286000" cy="331173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toothache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664044" y="1624190"/>
            <a:ext cx="167236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cough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587475" y="4280932"/>
            <a:ext cx="2286000" cy="35414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backache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667301" y="1960498"/>
            <a:ext cx="228600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headache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483930" y="5989270"/>
            <a:ext cx="1468946" cy="293008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pain 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04801" y="4334187"/>
            <a:ext cx="2283678" cy="561215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earache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071761" y="5879555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stomach ache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772925" y="6126249"/>
            <a:ext cx="1484186" cy="312058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fever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40" name="Straight Arrow Connector 39"/>
          <p:cNvCxnSpPr>
            <a:stCxn id="17" idx="1"/>
          </p:cNvCxnSpPr>
          <p:nvPr/>
        </p:nvCxnSpPr>
        <p:spPr>
          <a:xfrm flipV="1">
            <a:off x="8200471" y="1955096"/>
            <a:ext cx="71444" cy="66387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7" idx="4"/>
          </p:cNvCxnSpPr>
          <p:nvPr/>
        </p:nvCxnSpPr>
        <p:spPr>
          <a:xfrm flipV="1">
            <a:off x="8742249" y="1695017"/>
            <a:ext cx="1256405" cy="114040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7" idx="7"/>
            <a:endCxn id="19" idx="0"/>
          </p:cNvCxnSpPr>
          <p:nvPr/>
        </p:nvCxnSpPr>
        <p:spPr>
          <a:xfrm>
            <a:off x="9203978" y="3498212"/>
            <a:ext cx="862936" cy="7003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7" idx="9"/>
          </p:cNvCxnSpPr>
          <p:nvPr/>
        </p:nvCxnSpPr>
        <p:spPr>
          <a:xfrm>
            <a:off x="8191438" y="3994666"/>
            <a:ext cx="600977" cy="72123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7" idx="11"/>
            <a:endCxn id="20" idx="3"/>
          </p:cNvCxnSpPr>
          <p:nvPr/>
        </p:nvCxnSpPr>
        <p:spPr>
          <a:xfrm flipH="1">
            <a:off x="6553022" y="4266806"/>
            <a:ext cx="80211" cy="70140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7" idx="13"/>
          </p:cNvCxnSpPr>
          <p:nvPr/>
        </p:nvCxnSpPr>
        <p:spPr>
          <a:xfrm flipH="1">
            <a:off x="3699557" y="3970231"/>
            <a:ext cx="560364" cy="70084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7" idx="15"/>
            <a:endCxn id="22" idx="0"/>
          </p:cNvCxnSpPr>
          <p:nvPr/>
        </p:nvCxnSpPr>
        <p:spPr>
          <a:xfrm flipH="1">
            <a:off x="2132262" y="3584806"/>
            <a:ext cx="1637265" cy="1483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7" idx="17"/>
          </p:cNvCxnSpPr>
          <p:nvPr/>
        </p:nvCxnSpPr>
        <p:spPr>
          <a:xfrm flipH="1" flipV="1">
            <a:off x="2264008" y="1819823"/>
            <a:ext cx="1738028" cy="133593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4452730" y="2285009"/>
            <a:ext cx="212626" cy="61033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17" idx="23"/>
          </p:cNvCxnSpPr>
          <p:nvPr/>
        </p:nvCxnSpPr>
        <p:spPr>
          <a:xfrm flipH="1" flipV="1">
            <a:off x="6449160" y="2065851"/>
            <a:ext cx="23177" cy="65964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483930" y="2597644"/>
            <a:ext cx="5747155" cy="1679043"/>
          </a:xfrm>
          <a:custGeom>
            <a:avLst/>
            <a:gdLst>
              <a:gd name="connsiteX0" fmla="*/ 2525232 w 3214009"/>
              <a:gd name="connsiteY0" fmla="*/ 915 h 1221319"/>
              <a:gd name="connsiteX1" fmla="*/ 2637654 w 3214009"/>
              <a:gd name="connsiteY1" fmla="*/ 15515 h 1221319"/>
              <a:gd name="connsiteX2" fmla="*/ 2849784 w 3214009"/>
              <a:gd name="connsiteY2" fmla="*/ 153586 h 1221319"/>
              <a:gd name="connsiteX3" fmla="*/ 2850938 w 3214009"/>
              <a:gd name="connsiteY3" fmla="*/ 153833 h 1221319"/>
              <a:gd name="connsiteX4" fmla="*/ 2940635 w 3214009"/>
              <a:gd name="connsiteY4" fmla="*/ 172958 h 1221319"/>
              <a:gd name="connsiteX5" fmla="*/ 3122023 w 3214009"/>
              <a:gd name="connsiteY5" fmla="*/ 287589 h 1221319"/>
              <a:gd name="connsiteX6" fmla="*/ 3109837 w 3214009"/>
              <a:gd name="connsiteY6" fmla="*/ 432894 h 1221319"/>
              <a:gd name="connsiteX7" fmla="*/ 3198850 w 3214009"/>
              <a:gd name="connsiteY7" fmla="*/ 655064 h 1221319"/>
              <a:gd name="connsiteX8" fmla="*/ 2781873 w 3214009"/>
              <a:gd name="connsiteY8" fmla="*/ 849539 h 1221319"/>
              <a:gd name="connsiteX9" fmla="*/ 2632602 w 3214009"/>
              <a:gd name="connsiteY9" fmla="*/ 1016180 h 1221319"/>
              <a:gd name="connsiteX10" fmla="*/ 2124383 w 3214009"/>
              <a:gd name="connsiteY10" fmla="*/ 1036357 h 1221319"/>
              <a:gd name="connsiteX11" fmla="*/ 1761200 w 3214009"/>
              <a:gd name="connsiteY11" fmla="*/ 1214132 h 1221319"/>
              <a:gd name="connsiteX12" fmla="*/ 1227199 w 3214009"/>
              <a:gd name="connsiteY12" fmla="*/ 1105619 h 1221319"/>
              <a:gd name="connsiteX13" fmla="*/ 433961 w 3214009"/>
              <a:gd name="connsiteY13" fmla="*/ 998406 h 1221319"/>
              <a:gd name="connsiteX14" fmla="*/ 85193 w 3214009"/>
              <a:gd name="connsiteY14" fmla="*/ 879098 h 1221319"/>
              <a:gd name="connsiteX15" fmla="*/ 159716 w 3214009"/>
              <a:gd name="connsiteY15" fmla="*/ 718052 h 1221319"/>
              <a:gd name="connsiteX16" fmla="*/ 2346 w 3214009"/>
              <a:gd name="connsiteY16" fmla="*/ 552824 h 1221319"/>
              <a:gd name="connsiteX17" fmla="*/ 289743 w 3214009"/>
              <a:gd name="connsiteY17" fmla="*/ 405964 h 1221319"/>
              <a:gd name="connsiteX18" fmla="*/ 292492 w 3214009"/>
              <a:gd name="connsiteY18" fmla="*/ 402093 h 1221319"/>
              <a:gd name="connsiteX19" fmla="*/ 420513 w 3214009"/>
              <a:gd name="connsiteY19" fmla="*/ 191199 h 1221319"/>
              <a:gd name="connsiteX20" fmla="*/ 1043304 w 3214009"/>
              <a:gd name="connsiteY20" fmla="*/ 143018 h 1221319"/>
              <a:gd name="connsiteX21" fmla="*/ 1043423 w 3214009"/>
              <a:gd name="connsiteY21" fmla="*/ 142929 h 1221319"/>
              <a:gd name="connsiteX22" fmla="*/ 1098227 w 3214009"/>
              <a:gd name="connsiteY22" fmla="*/ 102086 h 1221319"/>
              <a:gd name="connsiteX23" fmla="*/ 1671221 w 3214009"/>
              <a:gd name="connsiteY23" fmla="*/ 93000 h 1221319"/>
              <a:gd name="connsiteX24" fmla="*/ 1674022 w 3214009"/>
              <a:gd name="connsiteY24" fmla="*/ 90808 h 1221319"/>
              <a:gd name="connsiteX25" fmla="*/ 1714697 w 3214009"/>
              <a:gd name="connsiteY25" fmla="*/ 58967 h 1221319"/>
              <a:gd name="connsiteX26" fmla="*/ 1915895 w 3214009"/>
              <a:gd name="connsiteY26" fmla="*/ 1668 h 1221319"/>
              <a:gd name="connsiteX27" fmla="*/ 2158239 w 3214009"/>
              <a:gd name="connsiteY27" fmla="*/ 34456 h 1221319"/>
              <a:gd name="connsiteX28" fmla="*/ 2215783 w 3214009"/>
              <a:gd name="connsiteY28" fmla="*/ 64282 h 1221319"/>
              <a:gd name="connsiteX29" fmla="*/ 2219340 w 3214009"/>
              <a:gd name="connsiteY29" fmla="*/ 66126 h 1221319"/>
              <a:gd name="connsiteX30" fmla="*/ 2525232 w 3214009"/>
              <a:gd name="connsiteY30" fmla="*/ 915 h 122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14009" h="1221319">
                <a:moveTo>
                  <a:pt x="2525232" y="915"/>
                </a:moveTo>
                <a:cubicBezTo>
                  <a:pt x="2563261" y="2581"/>
                  <a:pt x="2601210" y="7390"/>
                  <a:pt x="2637654" y="15515"/>
                </a:cubicBezTo>
                <a:cubicBezTo>
                  <a:pt x="2748734" y="40269"/>
                  <a:pt x="2828385" y="92096"/>
                  <a:pt x="2849784" y="153586"/>
                </a:cubicBezTo>
                <a:lnTo>
                  <a:pt x="2850938" y="153833"/>
                </a:lnTo>
                <a:lnTo>
                  <a:pt x="2940635" y="172958"/>
                </a:lnTo>
                <a:cubicBezTo>
                  <a:pt x="3025506" y="197832"/>
                  <a:pt x="3090816" y="238419"/>
                  <a:pt x="3122023" y="287589"/>
                </a:cubicBezTo>
                <a:cubicBezTo>
                  <a:pt x="3152263" y="335176"/>
                  <a:pt x="3147954" y="386861"/>
                  <a:pt x="3109837" y="432894"/>
                </a:cubicBezTo>
                <a:cubicBezTo>
                  <a:pt x="3203531" y="496024"/>
                  <a:pt x="3236297" y="577861"/>
                  <a:pt x="3198850" y="655064"/>
                </a:cubicBezTo>
                <a:cubicBezTo>
                  <a:pt x="3149068" y="757699"/>
                  <a:pt x="2984268" y="834562"/>
                  <a:pt x="2781873" y="849539"/>
                </a:cubicBezTo>
                <a:cubicBezTo>
                  <a:pt x="2780907" y="913602"/>
                  <a:pt x="2726444" y="974358"/>
                  <a:pt x="2632602" y="1016180"/>
                </a:cubicBezTo>
                <a:cubicBezTo>
                  <a:pt x="2490018" y="1079734"/>
                  <a:pt x="2284056" y="1087901"/>
                  <a:pt x="2124383" y="1036357"/>
                </a:cubicBezTo>
                <a:cubicBezTo>
                  <a:pt x="2072744" y="1124891"/>
                  <a:pt x="1934470" y="1192571"/>
                  <a:pt x="1761200" y="1214132"/>
                </a:cubicBezTo>
                <a:cubicBezTo>
                  <a:pt x="1557021" y="1239536"/>
                  <a:pt x="1343925" y="1196244"/>
                  <a:pt x="1227199" y="1105619"/>
                </a:cubicBezTo>
                <a:cubicBezTo>
                  <a:pt x="951691" y="1191638"/>
                  <a:pt x="593857" y="1143288"/>
                  <a:pt x="433961" y="998406"/>
                </a:cubicBezTo>
                <a:cubicBezTo>
                  <a:pt x="276889" y="1007929"/>
                  <a:pt x="129402" y="957487"/>
                  <a:pt x="85193" y="879098"/>
                </a:cubicBezTo>
                <a:cubicBezTo>
                  <a:pt x="53169" y="822383"/>
                  <a:pt x="81477" y="761175"/>
                  <a:pt x="159716" y="718052"/>
                </a:cubicBezTo>
                <a:cubicBezTo>
                  <a:pt x="48711" y="684227"/>
                  <a:pt x="-13108" y="619316"/>
                  <a:pt x="2346" y="552824"/>
                </a:cubicBezTo>
                <a:cubicBezTo>
                  <a:pt x="20476" y="474971"/>
                  <a:pt x="139804" y="413989"/>
                  <a:pt x="289743" y="405964"/>
                </a:cubicBezTo>
                <a:lnTo>
                  <a:pt x="292492" y="402093"/>
                </a:lnTo>
                <a:cubicBezTo>
                  <a:pt x="272357" y="325427"/>
                  <a:pt x="319315" y="248111"/>
                  <a:pt x="420513" y="191199"/>
                </a:cubicBezTo>
                <a:cubicBezTo>
                  <a:pt x="580409" y="101308"/>
                  <a:pt x="839645" y="81273"/>
                  <a:pt x="1043304" y="143018"/>
                </a:cubicBezTo>
                <a:lnTo>
                  <a:pt x="1043423" y="142929"/>
                </a:lnTo>
                <a:lnTo>
                  <a:pt x="1098227" y="102086"/>
                </a:lnTo>
                <a:cubicBezTo>
                  <a:pt x="1244328" y="17334"/>
                  <a:pt x="1505957" y="8683"/>
                  <a:pt x="1671221" y="93000"/>
                </a:cubicBezTo>
                <a:lnTo>
                  <a:pt x="1674022" y="90808"/>
                </a:lnTo>
                <a:lnTo>
                  <a:pt x="1714697" y="58967"/>
                </a:lnTo>
                <a:cubicBezTo>
                  <a:pt x="1765463" y="28145"/>
                  <a:pt x="1836708" y="7475"/>
                  <a:pt x="1915895" y="1668"/>
                </a:cubicBezTo>
                <a:cubicBezTo>
                  <a:pt x="2003050" y="-4733"/>
                  <a:pt x="2090121" y="7528"/>
                  <a:pt x="2158239" y="34456"/>
                </a:cubicBezTo>
                <a:lnTo>
                  <a:pt x="2215783" y="64282"/>
                </a:lnTo>
                <a:lnTo>
                  <a:pt x="2219340" y="66126"/>
                </a:lnTo>
                <a:cubicBezTo>
                  <a:pt x="2296353" y="19202"/>
                  <a:pt x="2411148" y="-4085"/>
                  <a:pt x="2525232" y="915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微軟正黑體" panose="020B0604030504040204" pitchFamily="34" charset="-120"/>
                <a:cs typeface="+mn-cs"/>
              </a:rPr>
              <a:t>    What's the matter with you?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微軟正黑體" panose="020B0604030504040204" pitchFamily="34" charset="-120"/>
                <a:cs typeface="+mn-cs"/>
              </a:rPr>
              <a:t>I have 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微軟正黑體" panose="020B0604030504040204" pitchFamily="34" charset="-120"/>
                <a:cs typeface="+mn-cs"/>
              </a:rPr>
              <a:t>a/an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微軟正黑體" panose="020B0604030504040204" pitchFamily="34" charset="-120"/>
                <a:cs typeface="+mn-cs"/>
              </a:rPr>
              <a:t>______________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微軟正黑體" panose="020B0604030504040204" pitchFamily="34" charset="-120"/>
                <a:cs typeface="+mn-cs"/>
              </a:rPr>
              <a:t>. 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37628" y="135719"/>
            <a:ext cx="288412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 sentence</a:t>
            </a:r>
          </a:p>
        </p:txBody>
      </p:sp>
    </p:spTree>
    <p:extLst>
      <p:ext uri="{BB962C8B-B14F-4D97-AF65-F5344CB8AC3E}">
        <p14:creationId xmlns:p14="http://schemas.microsoft.com/office/powerpoint/2010/main" val="421465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16308" y="1299598"/>
            <a:ext cx="11021889" cy="4595270"/>
            <a:chOff x="768984" y="1182967"/>
            <a:chExt cx="12963273" cy="4357006"/>
          </a:xfrm>
        </p:grpSpPr>
        <p:pic>
          <p:nvPicPr>
            <p:cNvPr id="3" name="Picture 6" descr="https://s.sachmem.vn/public/images/v2/TA5T2SHS/U11-L1-1-c_44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36"/>
            <a:stretch/>
          </p:blipFill>
          <p:spPr bwMode="auto">
            <a:xfrm>
              <a:off x="768984" y="1182967"/>
              <a:ext cx="5601677" cy="4357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https://s.sachmem.vn/public/images/v2/TA5T2SHS/U11-L1-1-d_5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0661" y="1182967"/>
              <a:ext cx="7361596" cy="4357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810548" y="47326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96405" y="1438032"/>
            <a:ext cx="3707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Oh, you have a fever, too.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774256" y="5179507"/>
            <a:ext cx="3642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Yes, Mum. I feel very hot.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040122" y="1418217"/>
            <a:ext cx="4120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What's the matter with Tony?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7341187" y="4675639"/>
            <a:ext cx="4297010" cy="1131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He has a fever. I'll take him to </a:t>
            </a:r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the doctor after breakfast.</a:t>
            </a:r>
          </a:p>
        </p:txBody>
      </p:sp>
    </p:spTree>
    <p:extLst>
      <p:ext uri="{BB962C8B-B14F-4D97-AF65-F5344CB8AC3E}">
        <p14:creationId xmlns:p14="http://schemas.microsoft.com/office/powerpoint/2010/main" val="277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993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29235" y="2155761"/>
            <a:ext cx="563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885" y="2925020"/>
            <a:ext cx="4105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 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toothache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4571" y="2925020"/>
            <a:ext cx="2481943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___________________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-1415"/>
          <a:stretch/>
        </p:blipFill>
        <p:spPr>
          <a:xfrm flipH="1">
            <a:off x="1412369" y="1684042"/>
            <a:ext cx="3435401" cy="365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2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993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29235" y="2155761"/>
            <a:ext cx="563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885" y="2925020"/>
            <a:ext cx="39982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 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an earache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4571" y="2925020"/>
            <a:ext cx="2481943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-1" b="406"/>
          <a:stretch/>
        </p:blipFill>
        <p:spPr>
          <a:xfrm>
            <a:off x="1737542" y="1461699"/>
            <a:ext cx="2892514" cy="409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3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993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29235" y="2155761"/>
            <a:ext cx="563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885" y="2925020"/>
            <a:ext cx="41553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 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sore throat.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4571" y="2925020"/>
            <a:ext cx="2762619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___________________.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-2436"/>
          <a:stretch/>
        </p:blipFill>
        <p:spPr>
          <a:xfrm flipH="1">
            <a:off x="1690323" y="1413567"/>
            <a:ext cx="2883865" cy="419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1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993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29235" y="2155761"/>
            <a:ext cx="563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885" y="2925020"/>
            <a:ext cx="49359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 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stomach ache.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4571" y="2925020"/>
            <a:ext cx="343988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C00000"/>
                </a:solidFill>
              </a:rPr>
              <a:t>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04952" y="1766661"/>
            <a:ext cx="2291276" cy="348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9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4113" y="443984"/>
            <a:ext cx="3201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526391"/>
              </p:ext>
            </p:extLst>
          </p:nvPr>
        </p:nvGraphicFramePr>
        <p:xfrm>
          <a:off x="1003301" y="1162051"/>
          <a:ext cx="10460743" cy="4557981"/>
        </p:xfrm>
        <a:graphic>
          <a:graphicData uri="http://schemas.openxmlformats.org/drawingml/2006/table">
            <a:tbl>
              <a:tblPr/>
              <a:tblGrid>
                <a:gridCol w="2397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1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91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50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00149">
                <a:tc>
                  <a:txBody>
                    <a:bodyPr/>
                    <a:lstStyle/>
                    <a:p>
                      <a:pPr algn="ctr" fontAlgn="ctr"/>
                      <a:endParaRPr lang="en-US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headache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sore throat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toothache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stomach ache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9458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</a:rPr>
                        <a:t>1. Nam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9458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</a:rPr>
                        <a:t>2. Peter</a:t>
                      </a: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9458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</a:rPr>
                        <a:t>3. Linda</a:t>
                      </a: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9458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</a:rPr>
                        <a:t>4. Tony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61" y="2339795"/>
            <a:ext cx="743334" cy="731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361" y="3238853"/>
            <a:ext cx="743334" cy="731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761" y="4088866"/>
            <a:ext cx="743334" cy="731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411" y="4927066"/>
            <a:ext cx="743334" cy="731520"/>
          </a:xfrm>
          <a:prstGeom prst="rect">
            <a:avLst/>
          </a:prstGeom>
        </p:spPr>
      </p:pic>
      <p:pic>
        <p:nvPicPr>
          <p:cNvPr id="10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3888253" y="415439"/>
            <a:ext cx="457199" cy="457200"/>
          </a:xfrm>
          <a:prstGeom prst="ellipse">
            <a:avLst/>
          </a:prstGeom>
        </p:spPr>
      </p:pic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2419128" y="2590496"/>
            <a:ext cx="365759" cy="36576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2419128" y="3446498"/>
            <a:ext cx="365759" cy="365760"/>
          </a:xfrm>
          <a:prstGeom prst="ellipse">
            <a:avLst/>
          </a:prstGeom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2419128" y="4302500"/>
            <a:ext cx="365759" cy="365760"/>
          </a:xfrm>
          <a:prstGeom prst="ellipse">
            <a:avLst/>
          </a:prstGeom>
        </p:spPr>
      </p:pic>
      <p:pic>
        <p:nvPicPr>
          <p:cNvPr id="18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2419128" y="5067062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3716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1 What’s the matter with you- - Lesson 1 - 4 Listen and tick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1 What’s the matter with you- - Lesson 1 - 4 Listen and tick. - Sách Mề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1 What’s the matter with you- - Lesson 1 - 4 Listen and tick. - Sách Mề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1 What’s the matter with you- - Lesson 1 - 4 Listen and tick. - Sách Mề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2 - Unit 11 What’s the matter with you- - Lesson 1 - 4 Listen and tick. - Sách Mề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158</Words>
  <Application>Microsoft Office PowerPoint</Application>
  <PresentationFormat>Widescreen</PresentationFormat>
  <Paragraphs>79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Calibri</vt:lpstr>
      <vt:lpstr>微軟正黑體</vt:lpstr>
      <vt:lpstr>Times New Roman</vt:lpstr>
      <vt:lpstr>Century Gothic</vt:lpstr>
      <vt:lpstr>Arial</vt:lpstr>
      <vt:lpstr>Helvetica Neue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285</cp:revision>
  <dcterms:created xsi:type="dcterms:W3CDTF">2020-12-08T06:13:55Z</dcterms:created>
  <dcterms:modified xsi:type="dcterms:W3CDTF">2023-01-15T15:11:04Z</dcterms:modified>
</cp:coreProperties>
</file>