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375" r:id="rId5"/>
    <p:sldId id="260" r:id="rId6"/>
    <p:sldId id="336" r:id="rId7"/>
    <p:sldId id="8057" r:id="rId8"/>
    <p:sldId id="8058" r:id="rId9"/>
    <p:sldId id="8059" r:id="rId10"/>
    <p:sldId id="262" r:id="rId11"/>
    <p:sldId id="263" r:id="rId12"/>
    <p:sldId id="282" r:id="rId13"/>
    <p:sldId id="283" r:id="rId14"/>
    <p:sldId id="284" r:id="rId15"/>
    <p:sldId id="264" r:id="rId16"/>
    <p:sldId id="372" r:id="rId17"/>
    <p:sldId id="272" r:id="rId18"/>
    <p:sldId id="338" r:id="rId19"/>
    <p:sldId id="339" r:id="rId20"/>
    <p:sldId id="274" r:id="rId21"/>
    <p:sldId id="8051" r:id="rId22"/>
    <p:sldId id="267" r:id="rId23"/>
    <p:sldId id="280" r:id="rId24"/>
    <p:sldId id="350" r:id="rId25"/>
    <p:sldId id="8052" r:id="rId26"/>
    <p:sldId id="320" r:id="rId27"/>
    <p:sldId id="8053" r:id="rId28"/>
    <p:sldId id="8056" r:id="rId29"/>
    <p:sldId id="275" r:id="rId30"/>
    <p:sldId id="395" r:id="rId31"/>
    <p:sldId id="277" r:id="rId3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96"/>
    <a:srgbClr val="FBD1AF"/>
    <a:srgbClr val="FFE389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 autoAdjust="0"/>
    <p:restoredTop sz="90214" autoAdjust="0"/>
  </p:normalViewPr>
  <p:slideViewPr>
    <p:cSldViewPr>
      <p:cViewPr varScale="1">
        <p:scale>
          <a:sx n="74" d="100"/>
          <a:sy n="74" d="100"/>
        </p:scale>
        <p:origin x="302" y="77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Chênh</a:t>
            </a:r>
            <a:r>
              <a:rPr lang="en-US" baseline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2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4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322" y="4294452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0">
            <a:extLst>
              <a:ext uri="{FF2B5EF4-FFF2-40B4-BE49-F238E27FC236}">
                <a16:creationId xmlns:a16="http://schemas.microsoft.com/office/drawing/2014/main" id="{7400AD39-BC14-4F89-BC8B-260D87E0C600}"/>
              </a:ext>
            </a:extLst>
          </p:cNvPr>
          <p:cNvSpPr/>
          <p:nvPr/>
        </p:nvSpPr>
        <p:spPr>
          <a:xfrm>
            <a:off x="3450646" y="3562569"/>
            <a:ext cx="2748949" cy="760385"/>
          </a:xfrm>
          <a:custGeom>
            <a:avLst/>
            <a:gdLst>
              <a:gd name="connsiteX0" fmla="*/ 13153 w 2405302"/>
              <a:gd name="connsiteY0" fmla="*/ 470650 h 760385"/>
              <a:gd name="connsiteX1" fmla="*/ 132416 w 2405302"/>
              <a:gd name="connsiteY1" fmla="*/ 142265 h 760385"/>
              <a:gd name="connsiteX2" fmla="*/ 335441 w 2405302"/>
              <a:gd name="connsiteY2" fmla="*/ 0 h 760385"/>
              <a:gd name="connsiteX3" fmla="*/ 2189125 w 2405302"/>
              <a:gd name="connsiteY3" fmla="*/ 0 h 760385"/>
              <a:gd name="connsiteX4" fmla="*/ 2392150 w 2405302"/>
              <a:gd name="connsiteY4" fmla="*/ 289735 h 760385"/>
              <a:gd name="connsiteX5" fmla="*/ 2272887 w 2405302"/>
              <a:gd name="connsiteY5" fmla="*/ 618120 h 760385"/>
              <a:gd name="connsiteX6" fmla="*/ 2069862 w 2405302"/>
              <a:gd name="connsiteY6" fmla="*/ 760385 h 760385"/>
              <a:gd name="connsiteX7" fmla="*/ 216178 w 2405302"/>
              <a:gd name="connsiteY7" fmla="*/ 760385 h 760385"/>
              <a:gd name="connsiteX8" fmla="*/ 13153 w 2405302"/>
              <a:gd name="connsiteY8" fmla="*/ 470650 h 7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302" h="760385">
                <a:moveTo>
                  <a:pt x="13153" y="470650"/>
                </a:moveTo>
                <a:lnTo>
                  <a:pt x="132416" y="142265"/>
                </a:lnTo>
                <a:cubicBezTo>
                  <a:pt x="163417" y="56906"/>
                  <a:pt x="244627" y="0"/>
                  <a:pt x="335441" y="0"/>
                </a:cubicBezTo>
                <a:lnTo>
                  <a:pt x="2189125" y="0"/>
                </a:lnTo>
                <a:cubicBezTo>
                  <a:pt x="2338935" y="0"/>
                  <a:pt x="2443290" y="148924"/>
                  <a:pt x="2392150" y="289735"/>
                </a:cubicBezTo>
                <a:lnTo>
                  <a:pt x="2272887" y="618120"/>
                </a:lnTo>
                <a:cubicBezTo>
                  <a:pt x="2241886" y="703479"/>
                  <a:pt x="2160676" y="760385"/>
                  <a:pt x="2069862" y="760385"/>
                </a:cubicBezTo>
                <a:lnTo>
                  <a:pt x="216178" y="760385"/>
                </a:lnTo>
                <a:cubicBezTo>
                  <a:pt x="66368" y="760385"/>
                  <a:pt x="-37987" y="611461"/>
                  <a:pt x="13153" y="470650"/>
                </a:cubicBezTo>
              </a:path>
            </a:pathLst>
          </a:custGeom>
          <a:noFill/>
          <a:ln>
            <a:noFill/>
          </a:ln>
          <a:effectLst>
            <a:outerShdw blurRad="114300" dist="190500" dir="8100000" algn="tr" rotWithShape="0">
              <a:srgbClr val="38EF7D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Roboto Th" pitchFamily="2" charset="0"/>
                <a:ea typeface="Roboto Th" pitchFamily="2" charset="0"/>
                <a:sym typeface="OPPOSans L" panose="00020600040101010101" pitchFamily="18" charset="-122"/>
              </a:rPr>
              <a:t>BÀI 59</a:t>
            </a:r>
            <a:endParaRPr lang="zh-CN" altLang="en-US" sz="6000" dirty="0">
              <a:solidFill>
                <a:srgbClr val="FF0000"/>
              </a:solidFill>
              <a:latin typeface="Roboto Th" pitchFamily="2" charset="0"/>
              <a:ea typeface="OPPOSans L" panose="00020600040101010101" pitchFamily="18" charset="-122"/>
              <a:sym typeface="OPPOSans L" panose="00020600040101010101" pitchFamily="18" charset="-122"/>
            </a:endParaRPr>
          </a:p>
        </p:txBody>
      </p:sp>
      <p:sp>
        <p:nvSpPr>
          <p:cNvPr id="10" name="11">
            <a:extLst>
              <a:ext uri="{FF2B5EF4-FFF2-40B4-BE49-F238E27FC236}">
                <a16:creationId xmlns:a16="http://schemas.microsoft.com/office/drawing/2014/main" id="{2EF7536F-A23F-41CD-9F76-37910200D751}"/>
              </a:ext>
            </a:extLst>
          </p:cNvPr>
          <p:cNvSpPr txBox="1"/>
          <p:nvPr/>
        </p:nvSpPr>
        <p:spPr>
          <a:xfrm>
            <a:off x="3503344" y="4470812"/>
            <a:ext cx="6574753" cy="186100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8000" spc="-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ang </a:t>
            </a:r>
            <a:r>
              <a:rPr lang="en-US" altLang="zh-CN" sz="8000" spc="-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ăng</a:t>
            </a:r>
            <a:r>
              <a:rPr lang="en-US" altLang="zh-CN" sz="8000" spc="-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 </a:t>
            </a:r>
            <a:r>
              <a:rPr lang="en-US" altLang="zh-CN" sz="8000" spc="-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âng</a:t>
            </a:r>
            <a:endParaRPr lang="zh-CN" altLang="en-US" sz="8000" spc="-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791272" y="4038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06572" y="40601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898004" y="4056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29372" y="4922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44672" y="4943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936104" y="4940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813719" y="58674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29019" y="58889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920451" y="58851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16" y="-209321"/>
            <a:ext cx="7381219" cy="46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95249" y="5127723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65" y="457200"/>
            <a:ext cx="73152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6598" y="5439505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96235" y="543417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4" name="AutoShape 2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Vietkings công bố Top 50 món ăn đặc sản nổi tiếng Việt Nam lần 3 (P31): Măng  Nứa khô Măng Đen (KonTum) - Bếp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168359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42286" y="5555081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  <p:sp>
        <p:nvSpPr>
          <p:cNvPr id="2" name="AutoShape 2" descr="biện pháp thi công nhà cao tầ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iện pháp thi công nhà cao tầ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99" y="316749"/>
            <a:ext cx="6743677" cy="46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615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960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</a:p>
        </p:txBody>
      </p:sp>
      <p:pic>
        <p:nvPicPr>
          <p:cNvPr id="2050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7" y="2037342"/>
            <a:ext cx="3608352" cy="20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2053384"/>
            <a:ext cx="2938459" cy="20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Măng tre bát độ, cây giống to khỏe cho măng to, cực ngọt thơm, giá trị  kinh tế cao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65" y="2018054"/>
            <a:ext cx="2780108" cy="20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615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96081" y="5820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85" y="0"/>
            <a:ext cx="7290692" cy="60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67481" y="-340582"/>
            <a:ext cx="9676905" cy="6284182"/>
            <a:chOff x="3739702" y="150041"/>
            <a:chExt cx="4639234" cy="3146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9" r="66123" b="52062"/>
            <a:stretch/>
          </p:blipFill>
          <p:spPr>
            <a:xfrm>
              <a:off x="3739702" y="150041"/>
              <a:ext cx="1586278" cy="31292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4935" r="1030" b="52062"/>
            <a:stretch/>
          </p:blipFill>
          <p:spPr>
            <a:xfrm>
              <a:off x="3744674" y="2404600"/>
              <a:ext cx="4634262" cy="89177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3141311" y="1934151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480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</a:t>
            </a:r>
            <a:r>
              <a:rPr lang="en-US" sz="320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(Phan Thị Vàng Anh)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1033919" y="1269134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652919" y="2197106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509424" y="3078911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060610" y="4009262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716591" y="774153"/>
            <a:ext cx="520456" cy="506024"/>
          </a:xfrm>
          <a:prstGeom prst="ellipse">
            <a:avLst/>
          </a:prstGeom>
          <a:solidFill>
            <a:srgbClr val="FBD1A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2865130" y="1701710"/>
            <a:ext cx="520456" cy="506024"/>
          </a:xfrm>
          <a:prstGeom prst="ellipse">
            <a:avLst/>
          </a:prstGeom>
          <a:solidFill>
            <a:srgbClr val="FBD1A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3716349" y="2706465"/>
            <a:ext cx="520456" cy="506024"/>
          </a:xfrm>
          <a:prstGeom prst="ellipse">
            <a:avLst/>
          </a:prstGeom>
          <a:solidFill>
            <a:srgbClr val="FBD1A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2742993" y="3590512"/>
            <a:ext cx="520456" cy="506024"/>
          </a:xfrm>
          <a:prstGeom prst="ellipse">
            <a:avLst/>
          </a:prstGeom>
          <a:solidFill>
            <a:srgbClr val="FBD1A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4EE3EB-D1AC-486D-8246-A69A8073890B}"/>
              </a:ext>
            </a:extLst>
          </p:cNvPr>
          <p:cNvCxnSpPr/>
          <p:nvPr/>
        </p:nvCxnSpPr>
        <p:spPr>
          <a:xfrm flipH="1">
            <a:off x="6973186" y="1833841"/>
            <a:ext cx="11356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20FC83-C4DF-4A01-B8E4-DF4A976B8AE7}"/>
              </a:ext>
            </a:extLst>
          </p:cNvPr>
          <p:cNvCxnSpPr>
            <a:cxnSpLocks/>
          </p:cNvCxnSpPr>
          <p:nvPr/>
        </p:nvCxnSpPr>
        <p:spPr>
          <a:xfrm flipH="1">
            <a:off x="8290720" y="1833841"/>
            <a:ext cx="25907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621570-34D8-4634-B92F-75616E6D541B}"/>
              </a:ext>
            </a:extLst>
          </p:cNvPr>
          <p:cNvCxnSpPr>
            <a:cxnSpLocks/>
          </p:cNvCxnSpPr>
          <p:nvPr/>
        </p:nvCxnSpPr>
        <p:spPr>
          <a:xfrm flipH="1">
            <a:off x="6601350" y="2694521"/>
            <a:ext cx="12321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57AEF8-7B5C-4D41-B3DE-ED4E82B803CB}"/>
              </a:ext>
            </a:extLst>
          </p:cNvPr>
          <p:cNvCxnSpPr/>
          <p:nvPr/>
        </p:nvCxnSpPr>
        <p:spPr>
          <a:xfrm flipH="1">
            <a:off x="8108860" y="2703131"/>
            <a:ext cx="13363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B4E251-16A3-4145-9CF2-5D7DFA52CEBC}"/>
              </a:ext>
            </a:extLst>
          </p:cNvPr>
          <p:cNvCxnSpPr/>
          <p:nvPr/>
        </p:nvCxnSpPr>
        <p:spPr>
          <a:xfrm flipH="1">
            <a:off x="3871119" y="4515287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38F1B7-293E-4660-BE58-110D745CB324}"/>
              </a:ext>
            </a:extLst>
          </p:cNvPr>
          <p:cNvCxnSpPr/>
          <p:nvPr/>
        </p:nvCxnSpPr>
        <p:spPr>
          <a:xfrm flipH="1">
            <a:off x="4937919" y="3584936"/>
            <a:ext cx="12755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519" y="1423737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7119" y="5029200"/>
            <a:ext cx="701040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 chang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38119" y="1423737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2573" y="3144534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2270919" y="2971800"/>
            <a:ext cx="571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 vật nào được nhắc đến trong bài?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03956" y="1082842"/>
            <a:ext cx="1322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80719" y="1752600"/>
            <a:ext cx="533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5185" y="3581400"/>
            <a:ext cx="8569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245185" y="1183668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5400">
                <a:solidFill>
                  <a:schemeClr val="tx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</a:t>
            </a:r>
            <a:r>
              <a:rPr lang="en-US" sz="3200">
                <a:solidFill>
                  <a:srgbClr val="006F9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(Phan Thị Vàng Anh)</a:t>
            </a:r>
            <a:endParaRPr lang="en-US">
              <a:solidFill>
                <a:srgbClr val="006F9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nay mèo con đi học, thời tiết thế nào?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đi học, mèo con mang theo những gì?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nhận xét về nhân vật mèo con?</a:t>
            </a: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1302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</a:p>
          <a:p>
            <a:pPr algn="ctr"/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</a:p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726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6208" y="3477632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88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>
          <a:xfrm>
            <a:off x="5052205" y="2501727"/>
            <a:ext cx="2204602" cy="3071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0" y="2162009"/>
            <a:ext cx="3095760" cy="3781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0"/>
          <a:stretch/>
        </p:blipFill>
        <p:spPr>
          <a:xfrm>
            <a:off x="8257506" y="2241463"/>
            <a:ext cx="3653942" cy="35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0431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trăng và mặt trời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58246" b="1478"/>
          <a:stretch/>
        </p:blipFill>
        <p:spPr>
          <a:xfrm>
            <a:off x="2042319" y="1836821"/>
            <a:ext cx="808943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23" y="-52326"/>
            <a:ext cx="2537661" cy="1490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19" y="1284915"/>
            <a:ext cx="7155108" cy="484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710" y="-942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32208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23" y="-52326"/>
            <a:ext cx="2537661" cy="149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75" y="1372918"/>
            <a:ext cx="6935691" cy="46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Ă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18" y="76200"/>
            <a:ext cx="11948802" cy="6024057"/>
          </a:xfrm>
        </p:spPr>
      </p:pic>
    </p:spTree>
    <p:extLst>
      <p:ext uri="{BB962C8B-B14F-4D97-AF65-F5344CB8AC3E}">
        <p14:creationId xmlns:p14="http://schemas.microsoft.com/office/powerpoint/2010/main" val="19010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23" y="-52326"/>
            <a:ext cx="2537661" cy="1490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47" y="1283417"/>
            <a:ext cx="6852084" cy="45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Â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13" y="-232857"/>
            <a:ext cx="12098824" cy="6024057"/>
          </a:xfrm>
        </p:spPr>
      </p:pic>
    </p:spTree>
    <p:extLst>
      <p:ext uri="{BB962C8B-B14F-4D97-AF65-F5344CB8AC3E}">
        <p14:creationId xmlns:p14="http://schemas.microsoft.com/office/powerpoint/2010/main" val="15572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23" y="-52326"/>
            <a:ext cx="2537661" cy="1490988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9563EF-1F0A-48F1-B494-B0BEC57F2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7" y="1507254"/>
            <a:ext cx="9615463" cy="42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23" y="-52326"/>
            <a:ext cx="2537661" cy="1490988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0B4CDA9-AF68-4D04-B2A6-2DAD83AE8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61" y="1649960"/>
            <a:ext cx="9351716" cy="37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9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D0E9F4B-0845-433E-90A8-69551C27A18D}"/>
              </a:ext>
            </a:extLst>
          </p:cNvPr>
          <p:cNvSpPr txBox="1">
            <a:spLocks/>
          </p:cNvSpPr>
          <p:nvPr/>
        </p:nvSpPr>
        <p:spPr>
          <a:xfrm>
            <a:off x="365918" y="5054139"/>
            <a:ext cx="11700907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Vầng trăng sáng lấp ló sau rặng tre.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7E951B9-2C06-4008-B4D5-725E62F05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14704"/>
            <a:ext cx="12192000" cy="54097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59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  ăng  âng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365919" y="5054140"/>
            <a:ext cx="11700907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V</a:t>
            </a:r>
            <a:r>
              <a:rPr lang="en-US" sz="5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r>
              <a: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tr</a:t>
            </a:r>
            <a:r>
              <a:rPr lang="en-US" sz="5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r>
              <a: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</a:t>
            </a:r>
            <a:r>
              <a:rPr lang="en-US" sz="5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r>
              <a: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lấp ló sau r</a:t>
            </a:r>
            <a:r>
              <a:rPr lang="en-US" sz="5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r>
              <a: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tre.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5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9519" y="4343400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</a:p>
          <a:p>
            <a:pPr algn="just"/>
            <a:r>
              <a:rPr lang="en-US" sz="2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			(Phan Thị Vàng Anh)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3" y="-76200"/>
            <a:ext cx="8188315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609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919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3277" y="3505200"/>
            <a:ext cx="2807970" cy="186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5080" y="3512966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0687" y="3496924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2826" y="352007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9509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5131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0745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8126" y="352286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66119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1051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25531" y="4750725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07504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1272" y="1072926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6572" y="109443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10906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1703" y="89664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11991" y="91815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45634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hững Ngôi làng xưa như cổ tích ở Việt Nam">
            <a:extLst>
              <a:ext uri="{FF2B5EF4-FFF2-40B4-BE49-F238E27FC236}">
                <a16:creationId xmlns:a16="http://schemas.microsoft.com/office/drawing/2014/main" id="{CAE5EEF7-36D3-4E29-9ED7-B79D4E0B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99" y="246076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ạng đông – Wiktionary tiếng Việt">
            <a:extLst>
              <a:ext uri="{FF2B5EF4-FFF2-40B4-BE49-F238E27FC236}">
                <a16:creationId xmlns:a16="http://schemas.microsoft.com/office/drawing/2014/main" id="{5EE86282-8AAB-4BE8-AE44-F81A1048E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78" y="3071852"/>
            <a:ext cx="3434910" cy="25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Ánh Sáng Và Bóng Tối Trong Tin Mừng Gioan | Tỉnh Dòng Đa Minh Việt Nam">
            <a:extLst>
              <a:ext uri="{FF2B5EF4-FFF2-40B4-BE49-F238E27FC236}">
                <a16:creationId xmlns:a16="http://schemas.microsoft.com/office/drawing/2014/main" id="{F3D7A722-4586-48C1-920F-F8E987664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9" y="3061496"/>
            <a:ext cx="3916632" cy="259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9372" y="1350091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44672" y="1371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36104" y="136784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48442" y="117380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62374" y="119531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476000" y="11915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pic>
        <p:nvPicPr>
          <p:cNvPr id="2050" name="Picture 2" descr="Bài 13: Bằng Nhau, Dấu Bằng (Toán Lớp 1 - Phần 1) - YouTube">
            <a:extLst>
              <a:ext uri="{FF2B5EF4-FFF2-40B4-BE49-F238E27FC236}">
                <a16:creationId xmlns:a16="http://schemas.microsoft.com/office/drawing/2014/main" id="{2A9F7831-2F48-4C49-8F19-6DDCCD9D0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6666" r="3639" b="6666"/>
          <a:stretch/>
        </p:blipFill>
        <p:spPr bwMode="auto">
          <a:xfrm>
            <a:off x="1432719" y="2895600"/>
            <a:ext cx="4267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ỜI GIẢI] Chọn đáp án đúng Quả nào nặng hơn Quả dưa hấu Quả bí n - Tự Học  365">
            <a:extLst>
              <a:ext uri="{FF2B5EF4-FFF2-40B4-BE49-F238E27FC236}">
                <a16:creationId xmlns:a16="http://schemas.microsoft.com/office/drawing/2014/main" id="{99F390A9-C41D-4F16-8285-6E51C5BEB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0" y="3429000"/>
            <a:ext cx="4286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ăng tre phải mất nhiều năm chuẩn bị dưới lòng đất mới nhú lên khỏi mặt đất  - TƯ VẤN DU HỌC EDUWIN">
            <a:extLst>
              <a:ext uri="{FF2B5EF4-FFF2-40B4-BE49-F238E27FC236}">
                <a16:creationId xmlns:a16="http://schemas.microsoft.com/office/drawing/2014/main" id="{DF57807F-B732-44D8-8AB1-DCC219904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71" y="2448173"/>
            <a:ext cx="5704999" cy="39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13719" y="11252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29019" y="1146751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20451" y="11430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19571" y="9383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14248" y="98104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61676" y="95442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  <p:pic>
        <p:nvPicPr>
          <p:cNvPr id="3074" name="Picture 2" descr="Cách lựa chọn &amp;quot;tầng chung cư vàng&amp;quot; cho người lần đầu đi mua căn hộ">
            <a:extLst>
              <a:ext uri="{FF2B5EF4-FFF2-40B4-BE49-F238E27FC236}">
                <a16:creationId xmlns:a16="http://schemas.microsoft.com/office/drawing/2014/main" id="{1D340D05-72A6-4F98-A4AB-D0B43EC9DF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9" y="24384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7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1272" y="15478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6572" y="15693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156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1703" y="137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11991" y="13931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45634" y="13893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9372" y="2993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44672" y="3014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36104" y="3011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48442" y="2817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62374" y="2838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476000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13719" y="42910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29019" y="43125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20451" y="4308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19571" y="410422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14248" y="414688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61676" y="41202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</p:spTree>
    <p:extLst>
      <p:ext uri="{BB962C8B-B14F-4D97-AF65-F5344CB8AC3E}">
        <p14:creationId xmlns:p14="http://schemas.microsoft.com/office/powerpoint/2010/main" val="2900116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372</Words>
  <Application>Microsoft Office PowerPoint</Application>
  <PresentationFormat>Custom</PresentationFormat>
  <Paragraphs>151</Paragraphs>
  <Slides>31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Arrus-Black</vt:lpstr>
      <vt:lpstr>Bandit</vt:lpstr>
      <vt:lpstr>DomCasual</vt:lpstr>
      <vt:lpstr>Roboto Th</vt:lpstr>
      <vt:lpstr>.VnArial</vt:lpstr>
      <vt:lpstr>.VnCooper</vt:lpstr>
      <vt:lpstr>Arial</vt:lpstr>
      <vt:lpstr>Arial Rounded MT Bold</vt:lpstr>
      <vt:lpstr>Arial-Rounded</vt:lpstr>
      <vt:lpstr>AvantGarde</vt:lpstr>
      <vt:lpstr>Calibri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556</cp:revision>
  <dcterms:created xsi:type="dcterms:W3CDTF">2021-05-08T14:00:55Z</dcterms:created>
  <dcterms:modified xsi:type="dcterms:W3CDTF">2021-12-03T07:28:24Z</dcterms:modified>
</cp:coreProperties>
</file>