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1"/>
  </p:notesMasterIdLst>
  <p:sldIdLst>
    <p:sldId id="313" r:id="rId2"/>
    <p:sldId id="516" r:id="rId3"/>
    <p:sldId id="524" r:id="rId4"/>
    <p:sldId id="330" r:id="rId5"/>
    <p:sldId id="506" r:id="rId6"/>
    <p:sldId id="507" r:id="rId7"/>
    <p:sldId id="270" r:id="rId8"/>
    <p:sldId id="327" r:id="rId9"/>
    <p:sldId id="329" r:id="rId10"/>
  </p:sldIdLst>
  <p:sldSz cx="12161838" cy="6858000"/>
  <p:notesSz cx="6858000" cy="9144000"/>
  <p:embeddedFontLst>
    <p:embeddedFont>
      <p:font typeface="Arial Rounded MT Bold" panose="020F0704030504030204" pitchFamily="34" charset="0"/>
      <p:regular r:id="rId12"/>
    </p:embeddedFont>
    <p:embeddedFont>
      <p:font typeface="Arial-Rounded" panose="020B0500000000000000" pitchFamily="34" charset="0"/>
      <p:regular r:id="rId13"/>
    </p:embeddedFont>
    <p:embeddedFont>
      <p:font typeface="AvantGarde" panose="00000400000000000000" pitchFamily="2" charset="0"/>
      <p:regular r:id="rId14"/>
    </p:embeddedFont>
    <p:embeddedFont>
      <p:font typeface="Bebas Neue" panose="020B0606020202050201" pitchFamily="34" charset="0"/>
      <p:regular r:id="rId15"/>
    </p:embeddedFont>
    <p:embeddedFont>
      <p:font typeface="Dosis" panose="02010703020202060003" pitchFamily="2" charset="0"/>
      <p:regular r:id="rId16"/>
      <p:bold r:id="rId17"/>
    </p:embeddedFont>
    <p:embeddedFont>
      <p:font typeface="Fira Sans Extra Condensed Medium" panose="020B0604020202020204" charset="0"/>
      <p:regular r:id="rId18"/>
      <p:bold r:id="rId19"/>
      <p:italic r:id="rId20"/>
      <p:boldItalic r:id="rId21"/>
    </p:embeddedFont>
    <p:embeddedFont>
      <p:font typeface="Fredoka One" panose="02000000000000000000" pitchFamily="2" charset="0"/>
      <p:regular r:id="rId22"/>
    </p:embeddedFont>
    <p:embeddedFont>
      <p:font typeface="HP001 4 hàng" panose="020B0603050302020204" pitchFamily="34" charset="0"/>
      <p:regular r:id="rId23"/>
      <p:bold r:id="rId24"/>
    </p:embeddedFont>
    <p:embeddedFont>
      <p:font typeface="Quicksand" panose="020B0604020202020204" charset="0"/>
      <p:regular r:id="rId25"/>
      <p:bold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  <p:embeddedFont>
      <p:font typeface="Titan On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7C8"/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4" d="100"/>
          <a:sy n="64" d="100"/>
        </p:scale>
        <p:origin x="960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2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Xem video Bác Hồ với các em nhi đồng</a:t>
            </a:r>
          </a:p>
        </p:txBody>
      </p:sp>
    </p:spTree>
    <p:extLst>
      <p:ext uri="{BB962C8B-B14F-4D97-AF65-F5344CB8AC3E}">
        <p14:creationId xmlns:p14="http://schemas.microsoft.com/office/powerpoint/2010/main" val="377410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Văn mẫu do người soạn tự viết ra, k tham khảo tl nào cả. Mn có thể dùng nếu thấy phù hợp, hoặc thay thế nhé!</a:t>
            </a:r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>
                <a:latin typeface="Arial" pitchFamily="34" charset="0"/>
                <a:cs typeface="Arial" pitchFamily="34" charset="0"/>
              </a:rPr>
              <a:t>Tác</a:t>
            </a:r>
            <a:r>
              <a:rPr lang="en-US" sz="1200" b="0" baseline="0">
                <a:latin typeface="Arial" pitchFamily="34" charset="0"/>
                <a:cs typeface="Arial" pitchFamily="34" charset="0"/>
              </a:rPr>
              <a:t> giả ppt: Phan Linh</a:t>
            </a:r>
            <a:endParaRPr lang="en-US" sz="1200" b="0">
              <a:latin typeface="Arial" pitchFamily="34" charset="0"/>
              <a:cs typeface="Arial" pitchFamily="34" charset="0"/>
            </a:endParaRP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200" b="0">
                <a:hlinkClick r:id="rId3"/>
              </a:rPr>
              <a:t>https://www.facebook.com/nhilinh.phan/</a:t>
            </a:r>
            <a:endParaRPr lang="en-US" sz="1200" b="0"/>
          </a:p>
          <a:p>
            <a:r>
              <a:rPr lang="en-US" sz="12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200" b="0">
                <a:hlinkClick r:id="rId4"/>
              </a:rPr>
              <a:t>https://www.facebook.com/groups/443096903751589</a:t>
            </a:r>
            <a:endParaRPr lang="en-US" sz="1200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</a:t>
            </a:r>
            <a:r>
              <a:rPr lang="en-US" b="1" baseline="0"/>
              <a:t>1</a:t>
            </a:r>
            <a:r>
              <a:rPr lang="vi-VN" b="1" baseline="0"/>
              <a:t>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59619" y="591433"/>
            <a:ext cx="70565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58" y="5190567"/>
            <a:ext cx="2773522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24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69375" y="1130563"/>
            <a:ext cx="4037587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5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358468"/>
      </p:ext>
    </p:extLst>
  </p:cSld>
  <p:clrMapOvr>
    <a:masterClrMapping/>
  </p:clrMapOvr>
  <p:transition spd="slow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4" r:id="rId3"/>
    <p:sldLayoutId id="2147483669" r:id="rId4"/>
    <p:sldLayoutId id="2147483683" r:id="rId5"/>
    <p:sldLayoutId id="2147483687" r:id="rId6"/>
    <p:sldLayoutId id="2147483688" r:id="rId7"/>
    <p:sldLayoutId id="2147483689" r:id="rId8"/>
    <p:sldLayoutId id="2147483695" r:id="rId9"/>
    <p:sldLayoutId id="214748369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4430969037515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427129" y="30480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47D16BF3-4C13-42C5-97CF-AE39D496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65" y="1874308"/>
            <a:ext cx="8746309" cy="171880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tx1"/>
                </a:solidFill>
                <a:latin typeface="+mj-lt"/>
                <a:ea typeface="AvantGarde" pitchFamily="2" charset="0"/>
                <a:cs typeface="AvantGarde" pitchFamily="2" charset="0"/>
              </a:rPr>
              <a:t>2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C23930E-A78C-4D35-913D-55EC489B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856" y="41148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6017-7CFD-4D7A-B808-6D10FE6F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ác Hồ và thiếu nhi">
            <a:hlinkClick r:id="" action="ppaction://media"/>
            <a:extLst>
              <a:ext uri="{FF2B5EF4-FFF2-40B4-BE49-F238E27FC236}">
                <a16:creationId xmlns:a16="http://schemas.microsoft.com/office/drawing/2014/main" id="{61EAEA60-2D12-4662-9D8D-3C0057A2FC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8919" y="3123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84;p33">
            <a:extLst>
              <a:ext uri="{FF2B5EF4-FFF2-40B4-BE49-F238E27FC236}">
                <a16:creationId xmlns:a16="http://schemas.microsoft.com/office/drawing/2014/main" id="{4570D112-FEDC-4F25-BA62-DF0C7C54C284}"/>
              </a:ext>
            </a:extLst>
          </p:cNvPr>
          <p:cNvSpPr/>
          <p:nvPr/>
        </p:nvSpPr>
        <p:spPr>
          <a:xfrm>
            <a:off x="11465250" y="249985"/>
            <a:ext cx="1427086" cy="708636"/>
          </a:xfrm>
          <a:custGeom>
            <a:avLst/>
            <a:gdLst/>
            <a:ahLst/>
            <a:cxnLst/>
            <a:rect l="l" t="t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rgbClr val="FFFFFF">
              <a:alpha val="3464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7" name="Google Shape;586;p33">
            <a:extLst>
              <a:ext uri="{FF2B5EF4-FFF2-40B4-BE49-F238E27FC236}">
                <a16:creationId xmlns:a16="http://schemas.microsoft.com/office/drawing/2014/main" id="{F7AA931B-41B1-4BF7-81D1-0B4A2F50A29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80853" y="5283426"/>
            <a:ext cx="2773522" cy="65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indent="0"/>
            <a:r>
              <a:rPr lang="en" sz="2800">
                <a:latin typeface="Arial" panose="020B0604020202020204" pitchFamily="34" charset="0"/>
                <a:cs typeface="Arial" panose="020B0604020202020204" pitchFamily="34" charset="0"/>
              </a:rPr>
              <a:t>Trang 108</a:t>
            </a:r>
            <a:endParaRPr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oogle Shape;592;p33">
            <a:extLst>
              <a:ext uri="{FF2B5EF4-FFF2-40B4-BE49-F238E27FC236}">
                <a16:creationId xmlns:a16="http://schemas.microsoft.com/office/drawing/2014/main" id="{47B62DF2-55CF-4583-8766-4F925AC85004}"/>
              </a:ext>
            </a:extLst>
          </p:cNvPr>
          <p:cNvGrpSpPr/>
          <p:nvPr/>
        </p:nvGrpSpPr>
        <p:grpSpPr>
          <a:xfrm>
            <a:off x="11139240" y="2366170"/>
            <a:ext cx="652020" cy="811748"/>
            <a:chOff x="7376250" y="1989890"/>
            <a:chExt cx="490228" cy="608811"/>
          </a:xfrm>
        </p:grpSpPr>
        <p:sp>
          <p:nvSpPr>
            <p:cNvPr id="9" name="Google Shape;593;p33">
              <a:extLst>
                <a:ext uri="{FF2B5EF4-FFF2-40B4-BE49-F238E27FC236}">
                  <a16:creationId xmlns:a16="http://schemas.microsoft.com/office/drawing/2014/main" id="{742D83A2-A212-4E4D-84F3-E3D0088DADCF}"/>
                </a:ext>
              </a:extLst>
            </p:cNvPr>
            <p:cNvSpPr/>
            <p:nvPr/>
          </p:nvSpPr>
          <p:spPr>
            <a:xfrm>
              <a:off x="7376250" y="2459787"/>
              <a:ext cx="183714" cy="138915"/>
            </a:xfrm>
            <a:custGeom>
              <a:avLst/>
              <a:gdLst/>
              <a:ahLst/>
              <a:cxnLst/>
              <a:rect l="l" t="t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594;p33">
              <a:extLst>
                <a:ext uri="{FF2B5EF4-FFF2-40B4-BE49-F238E27FC236}">
                  <a16:creationId xmlns:a16="http://schemas.microsoft.com/office/drawing/2014/main" id="{99E4324A-7E4C-4C19-B432-7C51B7832CB6}"/>
                </a:ext>
              </a:extLst>
            </p:cNvPr>
            <p:cNvSpPr/>
            <p:nvPr/>
          </p:nvSpPr>
          <p:spPr>
            <a:xfrm>
              <a:off x="7526683" y="1989890"/>
              <a:ext cx="339795" cy="261792"/>
            </a:xfrm>
            <a:custGeom>
              <a:avLst/>
              <a:gdLst/>
              <a:ahLst/>
              <a:cxnLst/>
              <a:rect l="l" t="t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595;p33">
              <a:extLst>
                <a:ext uri="{FF2B5EF4-FFF2-40B4-BE49-F238E27FC236}">
                  <a16:creationId xmlns:a16="http://schemas.microsoft.com/office/drawing/2014/main" id="{BE64D35D-5DAF-4938-818F-56D37C7EED78}"/>
                </a:ext>
              </a:extLst>
            </p:cNvPr>
            <p:cNvSpPr/>
            <p:nvPr/>
          </p:nvSpPr>
          <p:spPr>
            <a:xfrm>
              <a:off x="7694358" y="2297909"/>
              <a:ext cx="124459" cy="99838"/>
            </a:xfrm>
            <a:custGeom>
              <a:avLst/>
              <a:gdLst/>
              <a:ahLst/>
              <a:cxnLst/>
              <a:rect l="l" t="t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close/>
                </a:path>
              </a:pathLst>
            </a:custGeom>
            <a:solidFill>
              <a:srgbClr val="FCE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" name="Google Shape;596;p33">
            <a:extLst>
              <a:ext uri="{FF2B5EF4-FFF2-40B4-BE49-F238E27FC236}">
                <a16:creationId xmlns:a16="http://schemas.microsoft.com/office/drawing/2014/main" id="{53FFF7FA-92A1-4623-B807-16FF6A01498A}"/>
              </a:ext>
            </a:extLst>
          </p:cNvPr>
          <p:cNvSpPr/>
          <p:nvPr/>
        </p:nvSpPr>
        <p:spPr>
          <a:xfrm>
            <a:off x="16068758" y="4853678"/>
            <a:ext cx="93" cy="1868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1" y="1"/>
                </a:moveTo>
                <a:lnTo>
                  <a:pt x="1" y="20"/>
                </a:lnTo>
                <a:lnTo>
                  <a:pt x="1" y="1"/>
                </a:lnTo>
                <a:close/>
              </a:path>
            </a:pathLst>
          </a:custGeom>
          <a:solidFill>
            <a:srgbClr val="FDAD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3" name="Google Shape;597;p33">
            <a:extLst>
              <a:ext uri="{FF2B5EF4-FFF2-40B4-BE49-F238E27FC236}">
                <a16:creationId xmlns:a16="http://schemas.microsoft.com/office/drawing/2014/main" id="{A4554B69-9354-4A8C-A9D7-BE721E1616EC}"/>
              </a:ext>
            </a:extLst>
          </p:cNvPr>
          <p:cNvSpPr/>
          <p:nvPr/>
        </p:nvSpPr>
        <p:spPr>
          <a:xfrm>
            <a:off x="18103777" y="4801638"/>
            <a:ext cx="37652" cy="37839"/>
          </a:xfrm>
          <a:custGeom>
            <a:avLst/>
            <a:gdLst/>
            <a:ahLst/>
            <a:cxnLst/>
            <a:rect l="l" t="t" r="r" b="b"/>
            <a:pathLst>
              <a:path w="404" h="405" extrusionOk="0">
                <a:moveTo>
                  <a:pt x="211" y="1"/>
                </a:moveTo>
                <a:cubicBezTo>
                  <a:pt x="77" y="1"/>
                  <a:pt x="0" y="97"/>
                  <a:pt x="0" y="193"/>
                </a:cubicBezTo>
                <a:cubicBezTo>
                  <a:pt x="0" y="289"/>
                  <a:pt x="58" y="404"/>
                  <a:pt x="192" y="404"/>
                </a:cubicBezTo>
                <a:cubicBezTo>
                  <a:pt x="307" y="404"/>
                  <a:pt x="404" y="346"/>
                  <a:pt x="404" y="231"/>
                </a:cubicBezTo>
                <a:cubicBezTo>
                  <a:pt x="404" y="135"/>
                  <a:pt x="327" y="1"/>
                  <a:pt x="21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14" name="Google Shape;598;p33">
            <a:extLst>
              <a:ext uri="{FF2B5EF4-FFF2-40B4-BE49-F238E27FC236}">
                <a16:creationId xmlns:a16="http://schemas.microsoft.com/office/drawing/2014/main" id="{49D85DA6-377F-4061-A98F-C335DD1DD00F}"/>
              </a:ext>
            </a:extLst>
          </p:cNvPr>
          <p:cNvSpPr/>
          <p:nvPr/>
        </p:nvSpPr>
        <p:spPr>
          <a:xfrm>
            <a:off x="17939093" y="4871616"/>
            <a:ext cx="35882" cy="35971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193" y="1"/>
                </a:moveTo>
                <a:cubicBezTo>
                  <a:pt x="97" y="20"/>
                  <a:pt x="1" y="97"/>
                  <a:pt x="1" y="193"/>
                </a:cubicBezTo>
                <a:cubicBezTo>
                  <a:pt x="1" y="289"/>
                  <a:pt x="77" y="385"/>
                  <a:pt x="193" y="385"/>
                </a:cubicBezTo>
                <a:cubicBezTo>
                  <a:pt x="289" y="385"/>
                  <a:pt x="385" y="308"/>
                  <a:pt x="385" y="193"/>
                </a:cubicBezTo>
                <a:cubicBezTo>
                  <a:pt x="385" y="97"/>
                  <a:pt x="327" y="1"/>
                  <a:pt x="193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15" name="Google Shape;599;p33">
            <a:extLst>
              <a:ext uri="{FF2B5EF4-FFF2-40B4-BE49-F238E27FC236}">
                <a16:creationId xmlns:a16="http://schemas.microsoft.com/office/drawing/2014/main" id="{10F94882-FC1E-4D0C-94EF-9D361CA9E21D}"/>
              </a:ext>
            </a:extLst>
          </p:cNvPr>
          <p:cNvGrpSpPr/>
          <p:nvPr/>
        </p:nvGrpSpPr>
        <p:grpSpPr>
          <a:xfrm>
            <a:off x="3182109" y="392672"/>
            <a:ext cx="891787" cy="584699"/>
            <a:chOff x="7555450" y="377766"/>
            <a:chExt cx="670499" cy="438524"/>
          </a:xfrm>
        </p:grpSpPr>
        <p:sp>
          <p:nvSpPr>
            <p:cNvPr id="16" name="Google Shape;600;p33">
              <a:extLst>
                <a:ext uri="{FF2B5EF4-FFF2-40B4-BE49-F238E27FC236}">
                  <a16:creationId xmlns:a16="http://schemas.microsoft.com/office/drawing/2014/main" id="{728C5A08-E04B-4EBA-A646-8F1ED99B3DAE}"/>
                </a:ext>
              </a:extLst>
            </p:cNvPr>
            <p:cNvSpPr/>
            <p:nvPr/>
          </p:nvSpPr>
          <p:spPr>
            <a:xfrm>
              <a:off x="7555450" y="562549"/>
              <a:ext cx="279163" cy="253742"/>
            </a:xfrm>
            <a:custGeom>
              <a:avLst/>
              <a:gdLst/>
              <a:ahLst/>
              <a:cxnLst/>
              <a:rect l="l" t="t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01;p33">
              <a:extLst>
                <a:ext uri="{FF2B5EF4-FFF2-40B4-BE49-F238E27FC236}">
                  <a16:creationId xmlns:a16="http://schemas.microsoft.com/office/drawing/2014/main" id="{DECB94B6-7DF3-4373-8766-9F6A9BC59974}"/>
                </a:ext>
              </a:extLst>
            </p:cNvPr>
            <p:cNvSpPr/>
            <p:nvPr/>
          </p:nvSpPr>
          <p:spPr>
            <a:xfrm>
              <a:off x="8005393" y="377766"/>
              <a:ext cx="142767" cy="126240"/>
            </a:xfrm>
            <a:custGeom>
              <a:avLst/>
              <a:gdLst/>
              <a:ahLst/>
              <a:cxnLst/>
              <a:rect l="l" t="t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02;p33">
              <a:extLst>
                <a:ext uri="{FF2B5EF4-FFF2-40B4-BE49-F238E27FC236}">
                  <a16:creationId xmlns:a16="http://schemas.microsoft.com/office/drawing/2014/main" id="{713229BD-C022-44BE-964C-BAFDE2155BBB}"/>
                </a:ext>
              </a:extLst>
            </p:cNvPr>
            <p:cNvSpPr/>
            <p:nvPr/>
          </p:nvSpPr>
          <p:spPr>
            <a:xfrm>
              <a:off x="8139200" y="543433"/>
              <a:ext cx="86749" cy="71483"/>
            </a:xfrm>
            <a:custGeom>
              <a:avLst/>
              <a:gdLst/>
              <a:ahLst/>
              <a:cxnLst/>
              <a:rect l="l" t="t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9" name="Google Shape;745;p33">
            <a:extLst>
              <a:ext uri="{FF2B5EF4-FFF2-40B4-BE49-F238E27FC236}">
                <a16:creationId xmlns:a16="http://schemas.microsoft.com/office/drawing/2014/main" id="{C6A246AD-8F90-4AE5-AA69-587D8849CCF2}"/>
              </a:ext>
            </a:extLst>
          </p:cNvPr>
          <p:cNvGrpSpPr/>
          <p:nvPr/>
        </p:nvGrpSpPr>
        <p:grpSpPr>
          <a:xfrm>
            <a:off x="1242203" y="357068"/>
            <a:ext cx="1305143" cy="712529"/>
            <a:chOff x="816462" y="899275"/>
            <a:chExt cx="981285" cy="534397"/>
          </a:xfrm>
        </p:grpSpPr>
        <p:sp>
          <p:nvSpPr>
            <p:cNvPr id="20" name="Google Shape;746;p33">
              <a:extLst>
                <a:ext uri="{FF2B5EF4-FFF2-40B4-BE49-F238E27FC236}">
                  <a16:creationId xmlns:a16="http://schemas.microsoft.com/office/drawing/2014/main" id="{A4DFB021-EBDE-4D50-8D70-D92AC993544A}"/>
                </a:ext>
              </a:extLst>
            </p:cNvPr>
            <p:cNvSpPr/>
            <p:nvPr/>
          </p:nvSpPr>
          <p:spPr>
            <a:xfrm>
              <a:off x="816462" y="899275"/>
              <a:ext cx="981285" cy="534397"/>
            </a:xfrm>
            <a:custGeom>
              <a:avLst/>
              <a:gdLst/>
              <a:ahLst/>
              <a:cxnLst/>
              <a:rect l="l" t="t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747;p33">
              <a:extLst>
                <a:ext uri="{FF2B5EF4-FFF2-40B4-BE49-F238E27FC236}">
                  <a16:creationId xmlns:a16="http://schemas.microsoft.com/office/drawing/2014/main" id="{97873EBD-6A62-4DFE-A72F-D4898DE25DB1}"/>
                </a:ext>
              </a:extLst>
            </p:cNvPr>
            <p:cNvSpPr/>
            <p:nvPr/>
          </p:nvSpPr>
          <p:spPr>
            <a:xfrm>
              <a:off x="875325" y="950512"/>
              <a:ext cx="870400" cy="432492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2" name="Google Shape;748;p33">
            <a:extLst>
              <a:ext uri="{FF2B5EF4-FFF2-40B4-BE49-F238E27FC236}">
                <a16:creationId xmlns:a16="http://schemas.microsoft.com/office/drawing/2014/main" id="{939F34E5-DC93-407B-8E7C-5D01943786DA}"/>
              </a:ext>
            </a:extLst>
          </p:cNvPr>
          <p:cNvGrpSpPr/>
          <p:nvPr/>
        </p:nvGrpSpPr>
        <p:grpSpPr>
          <a:xfrm>
            <a:off x="10674142" y="1162416"/>
            <a:ext cx="652034" cy="474539"/>
            <a:chOff x="8787625" y="134475"/>
            <a:chExt cx="838586" cy="608799"/>
          </a:xfrm>
        </p:grpSpPr>
        <p:sp>
          <p:nvSpPr>
            <p:cNvPr id="23" name="Google Shape;749;p33">
              <a:extLst>
                <a:ext uri="{FF2B5EF4-FFF2-40B4-BE49-F238E27FC236}">
                  <a16:creationId xmlns:a16="http://schemas.microsoft.com/office/drawing/2014/main" id="{E9CF9AC1-116F-4680-8E1E-6938FE625F08}"/>
                </a:ext>
              </a:extLst>
            </p:cNvPr>
            <p:cNvSpPr/>
            <p:nvPr/>
          </p:nvSpPr>
          <p:spPr>
            <a:xfrm>
              <a:off x="8787625" y="134475"/>
              <a:ext cx="838586" cy="608799"/>
            </a:xfrm>
            <a:custGeom>
              <a:avLst/>
              <a:gdLst/>
              <a:ahLst/>
              <a:cxnLst/>
              <a:rect l="l" t="t" r="r" b="b"/>
              <a:pathLst>
                <a:path w="7682" h="5577" extrusionOk="0">
                  <a:moveTo>
                    <a:pt x="4010" y="0"/>
                  </a:moveTo>
                  <a:cubicBezTo>
                    <a:pt x="3863" y="0"/>
                    <a:pt x="3708" y="18"/>
                    <a:pt x="3553" y="46"/>
                  </a:cubicBezTo>
                  <a:cubicBezTo>
                    <a:pt x="3188" y="123"/>
                    <a:pt x="2804" y="296"/>
                    <a:pt x="2459" y="526"/>
                  </a:cubicBezTo>
                  <a:cubicBezTo>
                    <a:pt x="1863" y="968"/>
                    <a:pt x="1402" y="1621"/>
                    <a:pt x="1191" y="2331"/>
                  </a:cubicBezTo>
                  <a:cubicBezTo>
                    <a:pt x="1057" y="2351"/>
                    <a:pt x="903" y="2427"/>
                    <a:pt x="769" y="2504"/>
                  </a:cubicBezTo>
                  <a:cubicBezTo>
                    <a:pt x="634" y="2581"/>
                    <a:pt x="519" y="2677"/>
                    <a:pt x="404" y="2811"/>
                  </a:cubicBezTo>
                  <a:cubicBezTo>
                    <a:pt x="135" y="3119"/>
                    <a:pt x="1" y="3541"/>
                    <a:pt x="1" y="4041"/>
                  </a:cubicBezTo>
                  <a:cubicBezTo>
                    <a:pt x="1" y="4213"/>
                    <a:pt x="20" y="4405"/>
                    <a:pt x="58" y="4597"/>
                  </a:cubicBezTo>
                  <a:cubicBezTo>
                    <a:pt x="97" y="4732"/>
                    <a:pt x="135" y="4847"/>
                    <a:pt x="193" y="5001"/>
                  </a:cubicBezTo>
                  <a:cubicBezTo>
                    <a:pt x="250" y="5327"/>
                    <a:pt x="538" y="5577"/>
                    <a:pt x="884" y="5577"/>
                  </a:cubicBezTo>
                  <a:lnTo>
                    <a:pt x="6818" y="5577"/>
                  </a:lnTo>
                  <a:cubicBezTo>
                    <a:pt x="7106" y="5577"/>
                    <a:pt x="7394" y="5385"/>
                    <a:pt x="7490" y="5116"/>
                  </a:cubicBezTo>
                  <a:cubicBezTo>
                    <a:pt x="7624" y="4751"/>
                    <a:pt x="7682" y="4367"/>
                    <a:pt x="7682" y="3983"/>
                  </a:cubicBezTo>
                  <a:cubicBezTo>
                    <a:pt x="7682" y="3445"/>
                    <a:pt x="7490" y="2984"/>
                    <a:pt x="7144" y="2677"/>
                  </a:cubicBezTo>
                  <a:cubicBezTo>
                    <a:pt x="6952" y="2504"/>
                    <a:pt x="6722" y="2389"/>
                    <a:pt x="6472" y="2331"/>
                  </a:cubicBezTo>
                  <a:cubicBezTo>
                    <a:pt x="6453" y="2139"/>
                    <a:pt x="6395" y="1967"/>
                    <a:pt x="6357" y="1813"/>
                  </a:cubicBezTo>
                  <a:cubicBezTo>
                    <a:pt x="6299" y="1640"/>
                    <a:pt x="6242" y="1467"/>
                    <a:pt x="6165" y="1294"/>
                  </a:cubicBezTo>
                  <a:cubicBezTo>
                    <a:pt x="6088" y="1141"/>
                    <a:pt x="5973" y="968"/>
                    <a:pt x="5858" y="814"/>
                  </a:cubicBezTo>
                  <a:cubicBezTo>
                    <a:pt x="5589" y="507"/>
                    <a:pt x="5224" y="277"/>
                    <a:pt x="4821" y="123"/>
                  </a:cubicBezTo>
                  <a:cubicBezTo>
                    <a:pt x="4629" y="46"/>
                    <a:pt x="4417" y="8"/>
                    <a:pt x="4168" y="8"/>
                  </a:cubicBezTo>
                  <a:cubicBezTo>
                    <a:pt x="4116" y="3"/>
                    <a:pt x="4063" y="0"/>
                    <a:pt x="4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0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750;p33">
              <a:extLst>
                <a:ext uri="{FF2B5EF4-FFF2-40B4-BE49-F238E27FC236}">
                  <a16:creationId xmlns:a16="http://schemas.microsoft.com/office/drawing/2014/main" id="{94E23A07-380E-400F-9441-A6F352B0DEAC}"/>
                </a:ext>
              </a:extLst>
            </p:cNvPr>
            <p:cNvSpPr/>
            <p:nvPr/>
          </p:nvSpPr>
          <p:spPr>
            <a:xfrm>
              <a:off x="8865240" y="212854"/>
              <a:ext cx="679318" cy="450841"/>
            </a:xfrm>
            <a:custGeom>
              <a:avLst/>
              <a:gdLst/>
              <a:ahLst/>
              <a:cxnLst/>
              <a:rect l="l" t="t" r="r" b="b"/>
              <a:pathLst>
                <a:path w="6223" h="4130" extrusionOk="0">
                  <a:moveTo>
                    <a:pt x="3322" y="0"/>
                  </a:moveTo>
                  <a:cubicBezTo>
                    <a:pt x="3226" y="0"/>
                    <a:pt x="3092" y="39"/>
                    <a:pt x="2977" y="39"/>
                  </a:cubicBezTo>
                  <a:cubicBezTo>
                    <a:pt x="2708" y="77"/>
                    <a:pt x="2420" y="192"/>
                    <a:pt x="2189" y="384"/>
                  </a:cubicBezTo>
                  <a:cubicBezTo>
                    <a:pt x="1709" y="749"/>
                    <a:pt x="1325" y="1287"/>
                    <a:pt x="1172" y="1882"/>
                  </a:cubicBezTo>
                  <a:cubicBezTo>
                    <a:pt x="1133" y="2074"/>
                    <a:pt x="1114" y="2286"/>
                    <a:pt x="1114" y="2478"/>
                  </a:cubicBezTo>
                  <a:cubicBezTo>
                    <a:pt x="1076" y="2458"/>
                    <a:pt x="1056" y="2439"/>
                    <a:pt x="1018" y="2401"/>
                  </a:cubicBezTo>
                  <a:cubicBezTo>
                    <a:pt x="960" y="2382"/>
                    <a:pt x="883" y="2362"/>
                    <a:pt x="845" y="2343"/>
                  </a:cubicBezTo>
                  <a:lnTo>
                    <a:pt x="634" y="2343"/>
                  </a:lnTo>
                  <a:cubicBezTo>
                    <a:pt x="576" y="2343"/>
                    <a:pt x="499" y="2382"/>
                    <a:pt x="442" y="2401"/>
                  </a:cubicBezTo>
                  <a:cubicBezTo>
                    <a:pt x="365" y="2458"/>
                    <a:pt x="307" y="2497"/>
                    <a:pt x="250" y="2574"/>
                  </a:cubicBezTo>
                  <a:cubicBezTo>
                    <a:pt x="96" y="2746"/>
                    <a:pt x="0" y="3015"/>
                    <a:pt x="0" y="3323"/>
                  </a:cubicBezTo>
                  <a:cubicBezTo>
                    <a:pt x="0" y="3438"/>
                    <a:pt x="19" y="3591"/>
                    <a:pt x="58" y="3726"/>
                  </a:cubicBezTo>
                  <a:cubicBezTo>
                    <a:pt x="77" y="3841"/>
                    <a:pt x="115" y="3975"/>
                    <a:pt x="154" y="4091"/>
                  </a:cubicBezTo>
                  <a:lnTo>
                    <a:pt x="154" y="4110"/>
                  </a:lnTo>
                  <a:lnTo>
                    <a:pt x="154" y="4129"/>
                  </a:lnTo>
                  <a:lnTo>
                    <a:pt x="6068" y="4129"/>
                  </a:lnTo>
                  <a:cubicBezTo>
                    <a:pt x="6164" y="3879"/>
                    <a:pt x="6222" y="3553"/>
                    <a:pt x="6222" y="3265"/>
                  </a:cubicBezTo>
                  <a:cubicBezTo>
                    <a:pt x="6222" y="2938"/>
                    <a:pt x="6107" y="2650"/>
                    <a:pt x="5915" y="2478"/>
                  </a:cubicBezTo>
                  <a:cubicBezTo>
                    <a:pt x="5819" y="2401"/>
                    <a:pt x="5723" y="2343"/>
                    <a:pt x="5588" y="2343"/>
                  </a:cubicBezTo>
                  <a:lnTo>
                    <a:pt x="5396" y="2343"/>
                  </a:lnTo>
                  <a:cubicBezTo>
                    <a:pt x="5339" y="2343"/>
                    <a:pt x="5281" y="2362"/>
                    <a:pt x="5243" y="2382"/>
                  </a:cubicBezTo>
                  <a:cubicBezTo>
                    <a:pt x="5166" y="2401"/>
                    <a:pt x="5089" y="2458"/>
                    <a:pt x="5051" y="2535"/>
                  </a:cubicBezTo>
                  <a:lnTo>
                    <a:pt x="5051" y="2170"/>
                  </a:lnTo>
                  <a:cubicBezTo>
                    <a:pt x="5012" y="1863"/>
                    <a:pt x="4993" y="1575"/>
                    <a:pt x="4897" y="1325"/>
                  </a:cubicBezTo>
                  <a:cubicBezTo>
                    <a:pt x="4859" y="1172"/>
                    <a:pt x="4801" y="1056"/>
                    <a:pt x="4763" y="941"/>
                  </a:cubicBezTo>
                  <a:cubicBezTo>
                    <a:pt x="4705" y="826"/>
                    <a:pt x="4609" y="692"/>
                    <a:pt x="4532" y="615"/>
                  </a:cubicBezTo>
                  <a:cubicBezTo>
                    <a:pt x="4379" y="384"/>
                    <a:pt x="4110" y="250"/>
                    <a:pt x="3822" y="154"/>
                  </a:cubicBezTo>
                  <a:cubicBezTo>
                    <a:pt x="3668" y="96"/>
                    <a:pt x="3534" y="77"/>
                    <a:pt x="3361" y="58"/>
                  </a:cubicBezTo>
                  <a:cubicBezTo>
                    <a:pt x="3380" y="0"/>
                    <a:pt x="3361" y="0"/>
                    <a:pt x="3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Google Shape;585;p33">
            <a:extLst>
              <a:ext uri="{FF2B5EF4-FFF2-40B4-BE49-F238E27FC236}">
                <a16:creationId xmlns:a16="http://schemas.microsoft.com/office/drawing/2014/main" id="{BD3C4A11-217B-4897-ADD7-3D57F675362C}"/>
              </a:ext>
            </a:extLst>
          </p:cNvPr>
          <p:cNvSpPr txBox="1">
            <a:spLocks/>
          </p:cNvSpPr>
          <p:nvPr/>
        </p:nvSpPr>
        <p:spPr>
          <a:xfrm>
            <a:off x="1077547" y="1986109"/>
            <a:ext cx="10006612" cy="21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Fredoka One"/>
              <a:buNone/>
              <a:defRPr sz="6650" b="1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4788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spcAft>
                <a:spcPts val="1331"/>
              </a:spcAft>
            </a:pP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Bài 2</a:t>
            </a: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4</a:t>
            </a:r>
            <a: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: </a:t>
            </a:r>
            <a:endParaRPr lang="en-US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  <a:p>
            <a:pPr>
              <a:spcAft>
                <a:spcPts val="1331"/>
              </a:spcAft>
            </a:pPr>
            <a:br>
              <a:rPr lang="vi-VN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</a:b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ea typeface="Frankfurter" pitchFamily="2" charset="0"/>
                <a:cs typeface="Arial" panose="020B0604020202020204" pitchFamily="34" charset="0"/>
              </a:rPr>
              <a:t>CHIẾC RỄ ĐA TRÒN</a:t>
            </a:r>
            <a:endParaRPr lang="vi-VN" sz="5400">
              <a:solidFill>
                <a:srgbClr val="000000"/>
              </a:solidFill>
              <a:latin typeface="Arial" panose="020B0604020202020204" pitchFamily="34" charset="0"/>
              <a:ea typeface="Frankfurter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8258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594519" y="685800"/>
            <a:ext cx="10972800" cy="1077218"/>
            <a:chOff x="265201" y="837856"/>
            <a:chExt cx="14594206" cy="14362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11787" y="837856"/>
              <a:ext cx="13847620" cy="143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Kể lại việc Bác Hồ đã làm trong câu chuyện </a:t>
              </a:r>
              <a:r>
                <a:rPr lang="en-US" sz="3200" i="1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Chiếc rễ đa tròn.</a:t>
              </a:r>
              <a:endPara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B36CBF6-8F21-442B-BCB1-C7A4FE158297}"/>
              </a:ext>
            </a:extLst>
          </p:cNvPr>
          <p:cNvSpPr txBox="1"/>
          <p:nvPr/>
        </p:nvSpPr>
        <p:spPr>
          <a:xfrm>
            <a:off x="1155847" y="1981200"/>
            <a:ext cx="10411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muốn kể về việc làm nào của Bác Hồ?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Bác đã làm việc đó như thế nào?</a:t>
            </a:r>
          </a:p>
          <a:p>
            <a:pPr marL="457200" indent="-457200" algn="just">
              <a:buFontTx/>
              <a:buChar char="-"/>
            </a:pPr>
            <a:r>
              <a:rPr lang="en-US" sz="3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có suy nghĩ gì về việc làm của Bác?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C61266-1A72-4672-96C3-06723BC9B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9785" y="3858035"/>
            <a:ext cx="4853379" cy="2167188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E73244-59FF-4D3D-A138-462BFD45E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0319" y="3769042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899319" y="685800"/>
            <a:ext cx="10809074" cy="586586"/>
            <a:chOff x="265202" y="915918"/>
            <a:chExt cx="14376444" cy="7821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8" y="918333"/>
              <a:ext cx="13629858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4 – 5 câu về việc em vừa kể trên.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D935-0045-46AE-8DE0-51DD82964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5719" y="2115733"/>
            <a:ext cx="4853379" cy="2167188"/>
          </a:xfrm>
          <a:prstGeom prst="round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CDDE23-682E-4A79-9CCB-1C95A0430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513" y="2078636"/>
            <a:ext cx="4400406" cy="220428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319" y="173848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2800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2800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031840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2800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2800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319" y="1602485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Ch</a:t>
            </a:r>
            <a:r>
              <a:rPr lang="el-GR" sz="2800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sz="2800" b="1">
                <a:solidFill>
                  <a:srgbClr val="FFFFFF"/>
                </a:solidFill>
                <a:latin typeface="HP001 4 hàng" pitchFamily="34" charset="0"/>
              </a:rPr>
              <a:t>Ğc ǟễ đa ǇrŜ</a:t>
            </a:r>
            <a:endParaRPr lang="en-US" altLang="en-US" sz="2800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594520" y="2201977"/>
            <a:ext cx="10820399" cy="3416225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/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</a:rPr>
              <a:t>2.					Bài làm</a:t>
            </a:r>
          </a:p>
          <a:p>
            <a:pPr algn="just"/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Bác Hồ luŪ dàζ ηững Ǉìζ cảm ΐêu κưΩg đặc λμİΙ εo κΗĞu wΗłn, ηi đŬg VΗİΙ Nam. 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κấy εΗĞc ǟễ đa ǟΠ xuūg wgżn wgφĘo Λłn jặt đất, Bác đã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cùng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 cần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 cuų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lại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vŜg ǇrŜ,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ǽi hai đầu ǟễ xuūg đất. Rē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Ğc ǟễ đa đã lņ và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đa c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lv-LV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vŜg lá ǇrŜ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Ǉrở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ε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 ε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κΗ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Ğu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jĕ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vào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Ŋ Bác. Nghĩ về Bác, em</a:t>
            </a:r>
            <a:r>
              <a:rPr lang="lt-LT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 kí</a:t>
            </a:r>
            <a:r>
              <a:rPr lang="el-GR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lt-LT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Ǉrŧg Bác Hồ vô cùng</a:t>
            </a:r>
            <a:r>
              <a:rPr lang="en-US" sz="27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700" b="1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621</Words>
  <Application>Microsoft Office PowerPoint</Application>
  <PresentationFormat>Custom</PresentationFormat>
  <Paragraphs>60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Fira Sans Extra Condensed Medium</vt:lpstr>
      <vt:lpstr>Source Sans Pro</vt:lpstr>
      <vt:lpstr>Arial-Rounded</vt:lpstr>
      <vt:lpstr>Quicksand</vt:lpstr>
      <vt:lpstr>Titan One</vt:lpstr>
      <vt:lpstr>Dosis</vt:lpstr>
      <vt:lpstr>HP001 4 hàng</vt:lpstr>
      <vt:lpstr>Fredoka One</vt:lpstr>
      <vt:lpstr>Bebas Neue</vt:lpstr>
      <vt:lpstr>Arial Rounded MT Bold</vt:lpstr>
      <vt:lpstr>AvantGarde</vt:lpstr>
      <vt:lpstr>Times New Roman</vt:lpstr>
      <vt:lpstr>Arial</vt:lpstr>
      <vt:lpstr>Pre-K for Christian Schools: God Created Families to Love One Another by Slidesgo</vt:lpstr>
      <vt:lpstr>TIẾNG VIỆT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145</cp:revision>
  <dcterms:modified xsi:type="dcterms:W3CDTF">2022-03-11T04:59:14Z</dcterms:modified>
</cp:coreProperties>
</file>