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257" r:id="rId2"/>
    <p:sldId id="345" r:id="rId3"/>
    <p:sldId id="256" r:id="rId4"/>
    <p:sldId id="350" r:id="rId5"/>
    <p:sldId id="260" r:id="rId6"/>
    <p:sldId id="365" r:id="rId7"/>
    <p:sldId id="368" r:id="rId8"/>
    <p:sldId id="369" r:id="rId9"/>
    <p:sldId id="370" r:id="rId10"/>
    <p:sldId id="357" r:id="rId11"/>
    <p:sldId id="371" r:id="rId12"/>
    <p:sldId id="372" r:id="rId13"/>
    <p:sldId id="263" r:id="rId14"/>
    <p:sldId id="362" r:id="rId15"/>
    <p:sldId id="329" r:id="rId16"/>
  </p:sldIdLst>
  <p:sldSz cx="12161838" cy="6858000"/>
  <p:notesSz cx="6858000" cy="9144000"/>
  <p:embeddedFontLst>
    <p:embeddedFont>
      <p:font typeface="Anaheim" panose="020B0604020202020204" charset="0"/>
      <p:regular r:id="rId18"/>
    </p:embeddedFont>
    <p:embeddedFont>
      <p:font typeface="Annie Use Your Telescope" panose="020B0604020202020204" charset="0"/>
      <p:regular r:id="rId19"/>
    </p:embeddedFont>
    <p:embeddedFont>
      <p:font typeface="Barlow Condensed" panose="00000506000000000000" pitchFamily="2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Exo" panose="020B0604020202020204" charset="0"/>
      <p:regular r:id="rId28"/>
      <p:bold r:id="rId29"/>
      <p:italic r:id="rId30"/>
      <p:bold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B491DA"/>
    <a:srgbClr val="FFE294"/>
    <a:srgbClr val="8ECBED"/>
    <a:srgbClr val="FFFF66"/>
    <a:srgbClr val="FFFF99"/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52" autoAdjust="0"/>
  </p:normalViewPr>
  <p:slideViewPr>
    <p:cSldViewPr snapToGrid="0">
      <p:cViewPr>
        <p:scale>
          <a:sx n="50" d="100"/>
          <a:sy n="50" d="100"/>
        </p:scale>
        <p:origin x="92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chuẩn bị cho mỗi nhóm 1 tờ giấy A3 hoặc A4</a:t>
            </a:r>
          </a:p>
          <a:p>
            <a:r>
              <a:rPr lang="en-US" b="0"/>
              <a:t>Học online thì HS tự chuẩn bị ạ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35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học sinh online thì thống kê đồ dùng có trên bàn </a:t>
            </a:r>
          </a:p>
        </p:txBody>
      </p:sp>
    </p:spTree>
    <p:extLst>
      <p:ext uri="{BB962C8B-B14F-4D97-AF65-F5344CB8AC3E}">
        <p14:creationId xmlns:p14="http://schemas.microsoft.com/office/powerpoint/2010/main" val="228959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lưu ý cho HS: Mỗi chấm tròn xanh biểu thị cho 1 con vật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558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GVHDHS quan sát trực quan là có thể biết nhiều nhất ít nhất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062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GVHDHS quan sát trực quan là có thể biết nhiều nhất ít nhất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601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GVHDHS quan sát trực quan là có thể biết nhiều nhất ít nhất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458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tmp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openxmlformats.org/officeDocument/2006/relationships/image" Target="../media/image6.tm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9041824" cy="614083"/>
            <a:chOff x="1183343" y="1464304"/>
            <a:chExt cx="904182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Quan sát biểu đồ rồi trả lời câu hỏi.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D8FCA13-AD3B-454A-96D4-0F814F55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966446"/>
            <a:ext cx="7091508" cy="246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B0ABA-FA3A-4F38-8440-85929B12D741}"/>
              </a:ext>
            </a:extLst>
          </p:cNvPr>
          <p:cNvSpPr txBox="1"/>
          <p:nvPr/>
        </p:nvSpPr>
        <p:spPr>
          <a:xfrm>
            <a:off x="3749045" y="142678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79991-3B83-4625-A32F-836A28E6DD0A}"/>
              </a:ext>
            </a:extLst>
          </p:cNvPr>
          <p:cNvGrpSpPr/>
          <p:nvPr/>
        </p:nvGrpSpPr>
        <p:grpSpPr>
          <a:xfrm>
            <a:off x="927464" y="1567543"/>
            <a:ext cx="2762275" cy="2863000"/>
            <a:chOff x="927464" y="1567543"/>
            <a:chExt cx="2762275" cy="286300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4789BF54-3780-4469-A01B-ED2BF24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33A068-CA78-4C1A-9A4A-01E1671BA53A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5" name="Oval Callout 7">
                <a:extLst>
                  <a:ext uri="{FF2B5EF4-FFF2-40B4-BE49-F238E27FC236}">
                    <a16:creationId xmlns:a16="http://schemas.microsoft.com/office/drawing/2014/main" id="{F6D32D35-B245-4CF6-8D72-7FECA9979E7D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FAFE672B-6589-41A5-A598-25608087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369" y="1636121"/>
                <a:ext cx="421411" cy="504652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E79649-5B01-4653-A112-4E246865F026}"/>
              </a:ext>
            </a:extLst>
          </p:cNvPr>
          <p:cNvSpPr txBox="1"/>
          <p:nvPr/>
        </p:nvSpPr>
        <p:spPr>
          <a:xfrm>
            <a:off x="3618418" y="4478093"/>
            <a:ext cx="794849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/>
              <a:t>Mỗi hộp có bao nhiêu que tính?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/>
              <a:t>Hộp nào có nhiều que tính nhất?</a:t>
            </a:r>
          </a:p>
          <a:p>
            <a:pPr>
              <a:lnSpc>
                <a:spcPct val="150000"/>
              </a:lnSpc>
            </a:pPr>
            <a:r>
              <a:rPr lang="en-US" sz="3200"/>
              <a:t>     Hộp nào có ít que tính nhất?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04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9041824" cy="614083"/>
            <a:chOff x="1183343" y="1464304"/>
            <a:chExt cx="904182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Quan sát biểu đồ rồi trả lời câu hỏi.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D8FCA13-AD3B-454A-96D4-0F814F55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528296"/>
            <a:ext cx="7091508" cy="246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B0ABA-FA3A-4F38-8440-85929B12D741}"/>
              </a:ext>
            </a:extLst>
          </p:cNvPr>
          <p:cNvSpPr txBox="1"/>
          <p:nvPr/>
        </p:nvSpPr>
        <p:spPr>
          <a:xfrm>
            <a:off x="3749045" y="98863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79991-3B83-4625-A32F-836A28E6DD0A}"/>
              </a:ext>
            </a:extLst>
          </p:cNvPr>
          <p:cNvGrpSpPr/>
          <p:nvPr/>
        </p:nvGrpSpPr>
        <p:grpSpPr>
          <a:xfrm>
            <a:off x="927464" y="1129393"/>
            <a:ext cx="2762275" cy="2863000"/>
            <a:chOff x="927464" y="1567543"/>
            <a:chExt cx="2762275" cy="286300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4789BF54-3780-4469-A01B-ED2BF24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33A068-CA78-4C1A-9A4A-01E1671BA53A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5" name="Oval Callout 7">
                <a:extLst>
                  <a:ext uri="{FF2B5EF4-FFF2-40B4-BE49-F238E27FC236}">
                    <a16:creationId xmlns:a16="http://schemas.microsoft.com/office/drawing/2014/main" id="{F6D32D35-B245-4CF6-8D72-7FECA9979E7D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FAFE672B-6589-41A5-A598-25608087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369" y="1636121"/>
                <a:ext cx="421411" cy="504652"/>
              </a:xfrm>
              <a:prstGeom prst="rect">
                <a:avLst/>
              </a:prstGeom>
            </p:spPr>
          </p:pic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5D133C8-30F8-4242-8531-B0F1B152F8D0}"/>
              </a:ext>
            </a:extLst>
          </p:cNvPr>
          <p:cNvSpPr/>
          <p:nvPr/>
        </p:nvSpPr>
        <p:spPr>
          <a:xfrm>
            <a:off x="10709926" y="166980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0BB4AF-2260-4F14-B1F8-E57D1B72D20E}"/>
              </a:ext>
            </a:extLst>
          </p:cNvPr>
          <p:cNvSpPr/>
          <p:nvPr/>
        </p:nvSpPr>
        <p:spPr>
          <a:xfrm>
            <a:off x="10709926" y="245554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97FEC4-2029-498A-BC84-A100933A514C}"/>
              </a:ext>
            </a:extLst>
          </p:cNvPr>
          <p:cNvSpPr/>
          <p:nvPr/>
        </p:nvSpPr>
        <p:spPr>
          <a:xfrm>
            <a:off x="10709926" y="324128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79649-5B01-4653-A112-4E246865F026}"/>
              </a:ext>
            </a:extLst>
          </p:cNvPr>
          <p:cNvSpPr txBox="1"/>
          <p:nvPr/>
        </p:nvSpPr>
        <p:spPr>
          <a:xfrm>
            <a:off x="3618418" y="4001843"/>
            <a:ext cx="794849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/>
              <a:t>Mỗi hộp có bao nhiêu que tính?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52DE5-CDE4-41C1-BF34-C532A7B6B566}"/>
              </a:ext>
            </a:extLst>
          </p:cNvPr>
          <p:cNvSpPr txBox="1"/>
          <p:nvPr/>
        </p:nvSpPr>
        <p:spPr>
          <a:xfrm>
            <a:off x="3618418" y="4559215"/>
            <a:ext cx="794849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Hộp A: </a:t>
            </a:r>
            <a:r>
              <a:rPr lang="en-US" sz="3200">
                <a:solidFill>
                  <a:srgbClr val="FF0000"/>
                </a:solidFill>
              </a:rPr>
              <a:t>40 que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/>
              <a:t>Hộp B: </a:t>
            </a:r>
            <a:r>
              <a:rPr lang="en-US" sz="3200">
                <a:solidFill>
                  <a:srgbClr val="FF0000"/>
                </a:solidFill>
              </a:rPr>
              <a:t>80 que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/>
              <a:t>Hộp C: </a:t>
            </a:r>
            <a:r>
              <a:rPr lang="en-US" sz="3200">
                <a:solidFill>
                  <a:srgbClr val="FF0000"/>
                </a:solidFill>
              </a:rPr>
              <a:t>60 que</a:t>
            </a:r>
            <a:r>
              <a:rPr lang="en-US" sz="3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3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uiExpand="1" build="p"/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9041824" cy="614083"/>
            <a:chOff x="1183343" y="1464304"/>
            <a:chExt cx="904182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Quan sát biểu đồ rồi trả lời câu hỏi.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D8FCA13-AD3B-454A-96D4-0F814F55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528296"/>
            <a:ext cx="7091508" cy="246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B0ABA-FA3A-4F38-8440-85929B12D741}"/>
              </a:ext>
            </a:extLst>
          </p:cNvPr>
          <p:cNvSpPr txBox="1"/>
          <p:nvPr/>
        </p:nvSpPr>
        <p:spPr>
          <a:xfrm>
            <a:off x="3749045" y="98863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79991-3B83-4625-A32F-836A28E6DD0A}"/>
              </a:ext>
            </a:extLst>
          </p:cNvPr>
          <p:cNvGrpSpPr/>
          <p:nvPr/>
        </p:nvGrpSpPr>
        <p:grpSpPr>
          <a:xfrm>
            <a:off x="927464" y="1129393"/>
            <a:ext cx="2762275" cy="2863000"/>
            <a:chOff x="927464" y="1567543"/>
            <a:chExt cx="2762275" cy="286300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4789BF54-3780-4469-A01B-ED2BF24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33A068-CA78-4C1A-9A4A-01E1671BA53A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5" name="Oval Callout 7">
                <a:extLst>
                  <a:ext uri="{FF2B5EF4-FFF2-40B4-BE49-F238E27FC236}">
                    <a16:creationId xmlns:a16="http://schemas.microsoft.com/office/drawing/2014/main" id="{F6D32D35-B245-4CF6-8D72-7FECA9979E7D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FAFE672B-6589-41A5-A598-25608087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369" y="1636121"/>
                <a:ext cx="421411" cy="504652"/>
              </a:xfrm>
              <a:prstGeom prst="rect">
                <a:avLst/>
              </a:prstGeom>
            </p:spPr>
          </p:pic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5D133C8-30F8-4242-8531-B0F1B152F8D0}"/>
              </a:ext>
            </a:extLst>
          </p:cNvPr>
          <p:cNvSpPr/>
          <p:nvPr/>
        </p:nvSpPr>
        <p:spPr>
          <a:xfrm>
            <a:off x="10709926" y="166980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0BB4AF-2260-4F14-B1F8-E57D1B72D20E}"/>
              </a:ext>
            </a:extLst>
          </p:cNvPr>
          <p:cNvSpPr/>
          <p:nvPr/>
        </p:nvSpPr>
        <p:spPr>
          <a:xfrm>
            <a:off x="10709926" y="245554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97FEC4-2029-498A-BC84-A100933A514C}"/>
              </a:ext>
            </a:extLst>
          </p:cNvPr>
          <p:cNvSpPr/>
          <p:nvPr/>
        </p:nvSpPr>
        <p:spPr>
          <a:xfrm>
            <a:off x="10709926" y="324128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79649-5B01-4653-A112-4E246865F026}"/>
              </a:ext>
            </a:extLst>
          </p:cNvPr>
          <p:cNvSpPr txBox="1"/>
          <p:nvPr/>
        </p:nvSpPr>
        <p:spPr>
          <a:xfrm>
            <a:off x="3618418" y="3963743"/>
            <a:ext cx="794849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b) Hộp nào có nhiều que tính nhất?</a:t>
            </a:r>
          </a:p>
          <a:p>
            <a:pPr>
              <a:lnSpc>
                <a:spcPct val="150000"/>
              </a:lnSpc>
            </a:pPr>
            <a:endParaRPr lang="en-US" sz="3200"/>
          </a:p>
          <a:p>
            <a:pPr>
              <a:lnSpc>
                <a:spcPct val="150000"/>
              </a:lnSpc>
            </a:pPr>
            <a:r>
              <a:rPr lang="en-US" sz="3200"/>
              <a:t>    Hộp nào có ít que tính nhất?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52DE5-CDE4-41C1-BF34-C532A7B6B566}"/>
              </a:ext>
            </a:extLst>
          </p:cNvPr>
          <p:cNvSpPr txBox="1"/>
          <p:nvPr/>
        </p:nvSpPr>
        <p:spPr>
          <a:xfrm>
            <a:off x="4068039" y="4694020"/>
            <a:ext cx="794849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Hộp B nhiều que tính nhất.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A8747-2811-4D4A-BBCD-ECECCD237509}"/>
              </a:ext>
            </a:extLst>
          </p:cNvPr>
          <p:cNvSpPr txBox="1"/>
          <p:nvPr/>
        </p:nvSpPr>
        <p:spPr>
          <a:xfrm>
            <a:off x="4068039" y="6080146"/>
            <a:ext cx="794849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Hộp A ít que tính nhất.</a:t>
            </a:r>
          </a:p>
        </p:txBody>
      </p:sp>
    </p:spTree>
    <p:extLst>
      <p:ext uri="{BB962C8B-B14F-4D97-AF65-F5344CB8AC3E}">
        <p14:creationId xmlns:p14="http://schemas.microsoft.com/office/powerpoint/2010/main" val="38994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16" grpId="0" uiExpand="1" build="p"/>
      <p:bldP spid="1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3" y="396076"/>
            <a:ext cx="7955869" cy="1804000"/>
          </a:xfrm>
        </p:spPr>
        <p:txBody>
          <a:bodyPr/>
          <a:lstStyle/>
          <a:p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Title 15">
            <a:extLst>
              <a:ext uri="{FF2B5EF4-FFF2-40B4-BE49-F238E27FC236}">
                <a16:creationId xmlns:a16="http://schemas.microsoft.com/office/drawing/2014/main" id="{362455D3-9C05-4285-857F-04407C360AE5}"/>
              </a:ext>
            </a:extLst>
          </p:cNvPr>
          <p:cNvSpPr txBox="1">
            <a:spLocks/>
          </p:cNvSpPr>
          <p:nvPr/>
        </p:nvSpPr>
        <p:spPr>
          <a:xfrm>
            <a:off x="1342192" y="2527000"/>
            <a:ext cx="9740965" cy="1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nnie Use Your Telescope"/>
              <a:buNone/>
              <a:defRPr sz="1064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vẽ biểu đồ thông kê số học sinh nam và nữ trong lớp.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038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NHẢY QUA BÀI HÁT TIẾNG ANH VUI NHỘN - KIDS DANCE 03- THE MONKEY DANCE">
            <a:hlinkClick r:id="" action="ppaction://media"/>
            <a:extLst>
              <a:ext uri="{FF2B5EF4-FFF2-40B4-BE49-F238E27FC236}">
                <a16:creationId xmlns:a16="http://schemas.microsoft.com/office/drawing/2014/main" id="{B7F8D399-1732-49D9-9427-0E5BC1964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74" y="82068"/>
            <a:ext cx="11909502" cy="66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120676" y="1317323"/>
            <a:ext cx="8200342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600">
                <a:latin typeface="Arial" panose="020B0604020202020204" pitchFamily="34" charset="0"/>
                <a:cs typeface="Arial" panose="020B0604020202020204" pitchFamily="34" charset="0"/>
              </a:rPr>
              <a:t>CHỦ ĐỀ 13: 	LÀM QUEN VỚI YẾU TỐ</a:t>
            </a:r>
            <a:br>
              <a:rPr lang="en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>
                <a:latin typeface="Arial" panose="020B0604020202020204" pitchFamily="34" charset="0"/>
                <a:cs typeface="Arial" panose="020B0604020202020204" pitchFamily="34" charset="0"/>
              </a:rPr>
              <a:t>			THỐNG KÊ, XÁC SUẤT</a:t>
            </a:r>
            <a:endParaRPr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069281" y="3429000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65: BIỂU ĐỒ TRANH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3643C-841C-4234-B85F-D816828675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4F754BAF-ACBC-4182-8EE1-26489BBF2BB9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BF5CBB8D-EDF9-4B83-9B88-A980C52E97CC}"/>
              </a:ext>
            </a:extLst>
          </p:cNvPr>
          <p:cNvSpPr txBox="1">
            <a:spLocks/>
          </p:cNvSpPr>
          <p:nvPr/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S/104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31275" y="137945"/>
            <a:ext cx="4367920" cy="614083"/>
            <a:chOff x="1183343" y="1464304"/>
            <a:chExt cx="4060872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343945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Cho biểu đồ sau: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75B3F635-1F84-437F-9A25-EADD44D20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778115"/>
              </p:ext>
            </p:extLst>
          </p:nvPr>
        </p:nvGraphicFramePr>
        <p:xfrm>
          <a:off x="1442750" y="885696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5F33B06B-86BF-4699-A0D5-C681BAD4F677}"/>
              </a:ext>
            </a:extLst>
          </p:cNvPr>
          <p:cNvGrpSpPr/>
          <p:nvPr/>
        </p:nvGrpSpPr>
        <p:grpSpPr>
          <a:xfrm>
            <a:off x="5290475" y="1130060"/>
            <a:ext cx="914528" cy="5147494"/>
            <a:chOff x="9905936" y="656406"/>
            <a:chExt cx="914528" cy="5147494"/>
          </a:xfrm>
        </p:grpSpPr>
        <p:pic>
          <p:nvPicPr>
            <p:cNvPr id="57" name="Picture 56" descr="Screen Clipping">
              <a:extLst>
                <a:ext uri="{FF2B5EF4-FFF2-40B4-BE49-F238E27FC236}">
                  <a16:creationId xmlns:a16="http://schemas.microsoft.com/office/drawing/2014/main" id="{C24227EF-96AC-428E-B952-EC3283520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58" name="Picture 57" descr="Screen Clipping">
              <a:extLst>
                <a:ext uri="{FF2B5EF4-FFF2-40B4-BE49-F238E27FC236}">
                  <a16:creationId xmlns:a16="http://schemas.microsoft.com/office/drawing/2014/main" id="{0ADDE446-DC71-4A00-A0CD-C9803EDC9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59" name="Picture 58" descr="Screen Clipping">
              <a:extLst>
                <a:ext uri="{FF2B5EF4-FFF2-40B4-BE49-F238E27FC236}">
                  <a16:creationId xmlns:a16="http://schemas.microsoft.com/office/drawing/2014/main" id="{B8844C60-2EDD-43DF-BDD4-4925D321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60" name="Picture 59" descr="Screen Clipping">
              <a:extLst>
                <a:ext uri="{FF2B5EF4-FFF2-40B4-BE49-F238E27FC236}">
                  <a16:creationId xmlns:a16="http://schemas.microsoft.com/office/drawing/2014/main" id="{6F0BFEE9-EBDE-42AB-B000-5CBD62B62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61" name="Picture 60" descr="Screen Clipping">
              <a:extLst>
                <a:ext uri="{FF2B5EF4-FFF2-40B4-BE49-F238E27FC236}">
                  <a16:creationId xmlns:a16="http://schemas.microsoft.com/office/drawing/2014/main" id="{86A18BEE-F1F7-436B-93B2-40EAAB208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62" name="Picture 61" descr="Screen Clipping">
              <a:extLst>
                <a:ext uri="{FF2B5EF4-FFF2-40B4-BE49-F238E27FC236}">
                  <a16:creationId xmlns:a16="http://schemas.microsoft.com/office/drawing/2014/main" id="{098123EC-3C05-471B-B31A-CF59BA52D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89FDF10-97F9-4222-A05C-59FC9D8FBF2B}"/>
              </a:ext>
            </a:extLst>
          </p:cNvPr>
          <p:cNvGrpSpPr/>
          <p:nvPr/>
        </p:nvGrpSpPr>
        <p:grpSpPr>
          <a:xfrm>
            <a:off x="1929673" y="1112539"/>
            <a:ext cx="790685" cy="5182535"/>
            <a:chOff x="6545134" y="638885"/>
            <a:chExt cx="790685" cy="5182535"/>
          </a:xfrm>
        </p:grpSpPr>
        <p:pic>
          <p:nvPicPr>
            <p:cNvPr id="64" name="Picture 63" descr="Screen Clipping">
              <a:extLst>
                <a:ext uri="{FF2B5EF4-FFF2-40B4-BE49-F238E27FC236}">
                  <a16:creationId xmlns:a16="http://schemas.microsoft.com/office/drawing/2014/main" id="{EEAF1E77-2D8E-466E-A557-75A46516D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65" name="Picture 64" descr="Screen Clipping">
              <a:extLst>
                <a:ext uri="{FF2B5EF4-FFF2-40B4-BE49-F238E27FC236}">
                  <a16:creationId xmlns:a16="http://schemas.microsoft.com/office/drawing/2014/main" id="{A2461B91-7D99-4CEA-B61F-8BB8C44B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66" name="Picture 65" descr="Screen Clipping">
              <a:extLst>
                <a:ext uri="{FF2B5EF4-FFF2-40B4-BE49-F238E27FC236}">
                  <a16:creationId xmlns:a16="http://schemas.microsoft.com/office/drawing/2014/main" id="{C51648FA-2C05-4BA5-916C-FB1FB329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67" name="Picture 66" descr="Screen Clipping">
              <a:extLst>
                <a:ext uri="{FF2B5EF4-FFF2-40B4-BE49-F238E27FC236}">
                  <a16:creationId xmlns:a16="http://schemas.microsoft.com/office/drawing/2014/main" id="{7A6A42D6-4575-4562-8626-F7FD0933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68" name="Picture 67" descr="Screen Clipping">
              <a:extLst>
                <a:ext uri="{FF2B5EF4-FFF2-40B4-BE49-F238E27FC236}">
                  <a16:creationId xmlns:a16="http://schemas.microsoft.com/office/drawing/2014/main" id="{B4EA3A80-D715-443C-8270-C3315E5F7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69" name="Picture 68" descr="Screen Clipping">
              <a:extLst>
                <a:ext uri="{FF2B5EF4-FFF2-40B4-BE49-F238E27FC236}">
                  <a16:creationId xmlns:a16="http://schemas.microsoft.com/office/drawing/2014/main" id="{552D537D-92C0-43C0-B5C9-BE561AE3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C7ACAF0-5B6F-4C37-9D61-8EFDEEEC0F17}"/>
              </a:ext>
            </a:extLst>
          </p:cNvPr>
          <p:cNvGrpSpPr/>
          <p:nvPr/>
        </p:nvGrpSpPr>
        <p:grpSpPr>
          <a:xfrm>
            <a:off x="3679331" y="2874316"/>
            <a:ext cx="733527" cy="3420758"/>
            <a:chOff x="8294792" y="2400662"/>
            <a:chExt cx="733527" cy="3420758"/>
          </a:xfrm>
        </p:grpSpPr>
        <p:pic>
          <p:nvPicPr>
            <p:cNvPr id="71" name="Picture 70" descr="Screen Clipping">
              <a:extLst>
                <a:ext uri="{FF2B5EF4-FFF2-40B4-BE49-F238E27FC236}">
                  <a16:creationId xmlns:a16="http://schemas.microsoft.com/office/drawing/2014/main" id="{BDF99909-0B58-4F60-B7C3-A78DBC03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72" name="Picture 71" descr="Screen Clipping">
              <a:extLst>
                <a:ext uri="{FF2B5EF4-FFF2-40B4-BE49-F238E27FC236}">
                  <a16:creationId xmlns:a16="http://schemas.microsoft.com/office/drawing/2014/main" id="{70704208-69D3-4964-8348-232D449E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73" name="Picture 72" descr="Screen Clipping">
              <a:extLst>
                <a:ext uri="{FF2B5EF4-FFF2-40B4-BE49-F238E27FC236}">
                  <a16:creationId xmlns:a16="http://schemas.microsoft.com/office/drawing/2014/main" id="{5C524DE9-8AF2-4632-BC42-9103BA5A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74" name="Picture 73" descr="Screen Clipping">
              <a:extLst>
                <a:ext uri="{FF2B5EF4-FFF2-40B4-BE49-F238E27FC236}">
                  <a16:creationId xmlns:a16="http://schemas.microsoft.com/office/drawing/2014/main" id="{3CD64263-C9F5-48E2-BCD2-86473018E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75" name="Rounded Rectangle 29">
            <a:extLst>
              <a:ext uri="{FF2B5EF4-FFF2-40B4-BE49-F238E27FC236}">
                <a16:creationId xmlns:a16="http://schemas.microsoft.com/office/drawing/2014/main" id="{56E8440A-0503-42C8-A7D0-917107859534}"/>
              </a:ext>
            </a:extLst>
          </p:cNvPr>
          <p:cNvSpPr/>
          <p:nvPr/>
        </p:nvSpPr>
        <p:spPr>
          <a:xfrm>
            <a:off x="8063657" y="688795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8D846C-91D7-4CFC-A5DA-7A6E3F0A7C5A}"/>
              </a:ext>
            </a:extLst>
          </p:cNvPr>
          <p:cNvSpPr txBox="1"/>
          <p:nvPr/>
        </p:nvSpPr>
        <p:spPr>
          <a:xfrm>
            <a:off x="7561899" y="667581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77" name="Picture 76" descr="Screen Clipping">
            <a:extLst>
              <a:ext uri="{FF2B5EF4-FFF2-40B4-BE49-F238E27FC236}">
                <a16:creationId xmlns:a16="http://schemas.microsoft.com/office/drawing/2014/main" id="{57FCD1BE-8331-4452-AFFD-1E818DA2E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8677550" y="1793546"/>
            <a:ext cx="1554615" cy="1952898"/>
          </a:xfrm>
          <a:prstGeom prst="rect">
            <a:avLst/>
          </a:prstGeom>
        </p:spPr>
      </p:pic>
      <p:pic>
        <p:nvPicPr>
          <p:cNvPr id="78" name="Picture 77" descr="Screen Clipping">
            <a:extLst>
              <a:ext uri="{FF2B5EF4-FFF2-40B4-BE49-F238E27FC236}">
                <a16:creationId xmlns:a16="http://schemas.microsoft.com/office/drawing/2014/main" id="{95492129-7D2E-4BE0-9350-640C5232D8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7278103" y="3634525"/>
            <a:ext cx="4554858" cy="221132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6460442-C4B0-4E01-8E15-44ADC2CF524E}"/>
              </a:ext>
            </a:extLst>
          </p:cNvPr>
          <p:cNvSpPr txBox="1"/>
          <p:nvPr/>
        </p:nvSpPr>
        <p:spPr>
          <a:xfrm>
            <a:off x="7839837" y="5254992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11022DA-AD5D-4148-9CF2-84732C6274C4}"/>
              </a:ext>
            </a:extLst>
          </p:cNvPr>
          <p:cNvSpPr txBox="1"/>
          <p:nvPr/>
        </p:nvSpPr>
        <p:spPr>
          <a:xfrm>
            <a:off x="10684585" y="5254991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04657"/>
              </p:ext>
            </p:extLst>
          </p:nvPr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685045" y="5564231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259647" y="558147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781737" y="5518946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/>
              <a:t>Con vật nào nhiều nhất?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    Con vật nào ít nhất?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b) Mỗi loại có bao nhiêu con?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c) Số gà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err="1"/>
              <a:t>hơn</a:t>
            </a:r>
            <a:r>
              <a:rPr lang="en-US" sz="3200"/>
              <a:t> ngỗng mấy </a:t>
            </a:r>
            <a:r>
              <a:rPr lang="en-US" sz="3200" dirty="0"/>
              <a:t>con?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Số ngỗng </a:t>
            </a:r>
            <a:r>
              <a:rPr lang="en-US" sz="3200" dirty="0" err="1"/>
              <a:t>ít</a:t>
            </a:r>
            <a:r>
              <a:rPr lang="en-US" sz="3200" dirty="0"/>
              <a:t> </a:t>
            </a:r>
            <a:r>
              <a:rPr lang="en-US" sz="3200" err="1"/>
              <a:t>hơn</a:t>
            </a:r>
            <a:r>
              <a:rPr lang="en-US" sz="3200"/>
              <a:t> số vịt mấy </a:t>
            </a:r>
            <a:r>
              <a:rPr lang="en-US" sz="3200" dirty="0"/>
              <a:t>con? </a:t>
            </a:r>
          </a:p>
        </p:txBody>
      </p:sp>
    </p:spTree>
    <p:extLst>
      <p:ext uri="{BB962C8B-B14F-4D97-AF65-F5344CB8AC3E}">
        <p14:creationId xmlns:p14="http://schemas.microsoft.com/office/powerpoint/2010/main" val="27997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/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685045" y="5564231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259647" y="558147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781737" y="5518946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/>
              <a:t>Con vật nào nhiều nhất?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    Con vật nào ít nhất?</a:t>
            </a:r>
          </a:p>
        </p:txBody>
      </p:sp>
      <p:sp>
        <p:nvSpPr>
          <p:cNvPr id="29" name="Rounded Rectangle 40">
            <a:extLst>
              <a:ext uri="{FF2B5EF4-FFF2-40B4-BE49-F238E27FC236}">
                <a16:creationId xmlns:a16="http://schemas.microsoft.com/office/drawing/2014/main" id="{2237EE86-0ACC-4EE2-BFAA-0D45E99EC8BE}"/>
              </a:ext>
            </a:extLst>
          </p:cNvPr>
          <p:cNvSpPr/>
          <p:nvPr/>
        </p:nvSpPr>
        <p:spPr>
          <a:xfrm>
            <a:off x="7692495" y="694002"/>
            <a:ext cx="796834" cy="482494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5104A910-B5B0-48F3-A585-DA8C08437154}"/>
              </a:ext>
            </a:extLst>
          </p:cNvPr>
          <p:cNvSpPr/>
          <p:nvPr/>
        </p:nvSpPr>
        <p:spPr>
          <a:xfrm>
            <a:off x="9200282" y="2509743"/>
            <a:ext cx="796834" cy="292528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  <p:bldP spid="29" grpId="0" uiExpan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/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430161" y="5581472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875495" y="558147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573438" y="5491815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b) Mỗi loại có bao nhiêu con?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A60351A-4BCB-41A2-BE6D-E609CDA2075A}"/>
              </a:ext>
            </a:extLst>
          </p:cNvPr>
          <p:cNvSpPr/>
          <p:nvPr/>
        </p:nvSpPr>
        <p:spPr>
          <a:xfrm>
            <a:off x="8255878" y="5792884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28B3C5-8A5C-4584-8D34-941230A5C0B9}"/>
              </a:ext>
            </a:extLst>
          </p:cNvPr>
          <p:cNvSpPr/>
          <p:nvPr/>
        </p:nvSpPr>
        <p:spPr>
          <a:xfrm>
            <a:off x="9838455" y="5792884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32BF2D5-8A2D-4AFD-8966-702CE97F4252}"/>
              </a:ext>
            </a:extLst>
          </p:cNvPr>
          <p:cNvSpPr/>
          <p:nvPr/>
        </p:nvSpPr>
        <p:spPr>
          <a:xfrm>
            <a:off x="11407559" y="5792884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550634-9069-40FB-ADA4-6362B2243CFF}"/>
              </a:ext>
            </a:extLst>
          </p:cNvPr>
          <p:cNvSpPr txBox="1"/>
          <p:nvPr/>
        </p:nvSpPr>
        <p:spPr>
          <a:xfrm>
            <a:off x="1061920" y="2977431"/>
            <a:ext cx="697335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/>
              <a:t>Gà: 8 con.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Ngỗng: 5 con.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Vịt: 6 con.</a:t>
            </a:r>
          </a:p>
        </p:txBody>
      </p:sp>
    </p:spTree>
    <p:extLst>
      <p:ext uri="{BB962C8B-B14F-4D97-AF65-F5344CB8AC3E}">
        <p14:creationId xmlns:p14="http://schemas.microsoft.com/office/powerpoint/2010/main" val="824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  <p:bldP spid="42" grpId="0" animBg="1"/>
      <p:bldP spid="55" grpId="0" animBg="1"/>
      <p:bldP spid="56" grpId="0" animBg="1"/>
      <p:bldP spid="5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/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715911" y="5562422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161245" y="556242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859188" y="5472765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310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c) Số gà nhiều hơn ngỗng mấy con?</a:t>
            </a:r>
          </a:p>
          <a:p>
            <a:pPr algn="just">
              <a:lnSpc>
                <a:spcPct val="150000"/>
              </a:lnSpc>
            </a:pPr>
            <a:endParaRPr lang="en-US" sz="3200"/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3200"/>
              <a:t>   Số ngỗng ít hơn số vịt mấy con? </a:t>
            </a:r>
            <a:endParaRPr lang="en-US" sz="3200" dirty="0"/>
          </a:p>
        </p:txBody>
      </p:sp>
      <p:sp>
        <p:nvSpPr>
          <p:cNvPr id="58" name="Rounded Rectangle 40">
            <a:extLst>
              <a:ext uri="{FF2B5EF4-FFF2-40B4-BE49-F238E27FC236}">
                <a16:creationId xmlns:a16="http://schemas.microsoft.com/office/drawing/2014/main" id="{CC6C6FF8-6F5E-438B-9F5C-0CE4D27C6B42}"/>
              </a:ext>
            </a:extLst>
          </p:cNvPr>
          <p:cNvSpPr/>
          <p:nvPr/>
        </p:nvSpPr>
        <p:spPr>
          <a:xfrm>
            <a:off x="7700344" y="660305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41">
            <a:extLst>
              <a:ext uri="{FF2B5EF4-FFF2-40B4-BE49-F238E27FC236}">
                <a16:creationId xmlns:a16="http://schemas.microsoft.com/office/drawing/2014/main" id="{E4832CB5-83DE-41CB-9FB0-FFA77C710143}"/>
              </a:ext>
            </a:extLst>
          </p:cNvPr>
          <p:cNvSpPr/>
          <p:nvPr/>
        </p:nvSpPr>
        <p:spPr>
          <a:xfrm>
            <a:off x="10787121" y="1770202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4387;p6">
            <a:extLst>
              <a:ext uri="{FF2B5EF4-FFF2-40B4-BE49-F238E27FC236}">
                <a16:creationId xmlns:a16="http://schemas.microsoft.com/office/drawing/2014/main" id="{CEF04C0C-4201-46C5-AB00-5EB8B130915D}"/>
              </a:ext>
            </a:extLst>
          </p:cNvPr>
          <p:cNvSpPr txBox="1"/>
          <p:nvPr/>
        </p:nvSpPr>
        <p:spPr>
          <a:xfrm>
            <a:off x="837776" y="3152908"/>
            <a:ext cx="64577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 Số gà nhiều hơn số ngỗng 3 con.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1" name="Google Shape;4387;p6">
            <a:extLst>
              <a:ext uri="{FF2B5EF4-FFF2-40B4-BE49-F238E27FC236}">
                <a16:creationId xmlns:a16="http://schemas.microsoft.com/office/drawing/2014/main" id="{98C74106-3462-4D8F-9DD4-6A7FE00BD0CD}"/>
              </a:ext>
            </a:extLst>
          </p:cNvPr>
          <p:cNvSpPr txBox="1"/>
          <p:nvPr/>
        </p:nvSpPr>
        <p:spPr>
          <a:xfrm>
            <a:off x="918823" y="4767832"/>
            <a:ext cx="60181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Số ngỗng ít hơn số vịt 1 con.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  <p:bldP spid="58" grpId="0" animBg="1"/>
      <p:bldP spid="59" grpId="0" animBg="1"/>
      <p:bldP spid="60" grpId="0"/>
      <p:bldP spid="61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1000</Words>
  <Application>Microsoft Office PowerPoint</Application>
  <PresentationFormat>Custom</PresentationFormat>
  <Paragraphs>132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Dekko</vt:lpstr>
      <vt:lpstr>RocknRoll One</vt:lpstr>
      <vt:lpstr>Boogaloo</vt:lpstr>
      <vt:lpstr>Open Sans</vt:lpstr>
      <vt:lpstr>Anaheim</vt:lpstr>
      <vt:lpstr>Exo</vt:lpstr>
      <vt:lpstr>Barriecito</vt:lpstr>
      <vt:lpstr>Calibri</vt:lpstr>
      <vt:lpstr>Lato</vt:lpstr>
      <vt:lpstr>Arial</vt:lpstr>
      <vt:lpstr>Barlow Condensed</vt:lpstr>
      <vt:lpstr>Annie Use Your Telescope</vt:lpstr>
      <vt:lpstr>Math Subject for Middle School - 7th Grade: Ratio, Proportion and Percent by Slidesgo</vt:lpstr>
      <vt:lpstr>PowerPoint Presentation</vt:lpstr>
      <vt:lpstr>PowerPoint Presentation</vt:lpstr>
      <vt:lpstr>CHỦ ĐỀ 13:  LÀM QUEN VỚI YẾU TỐ    THỐNG KÊ, XÁC SUẤT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Phan Thi Linh (FE FSC DN)</cp:lastModifiedBy>
  <cp:revision>154</cp:revision>
  <dcterms:modified xsi:type="dcterms:W3CDTF">2022-03-06T07:56:39Z</dcterms:modified>
</cp:coreProperties>
</file>