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7" r:id="rId2"/>
    <p:sldId id="279" r:id="rId3"/>
    <p:sldId id="270" r:id="rId4"/>
    <p:sldId id="268" r:id="rId5"/>
    <p:sldId id="272" r:id="rId6"/>
    <p:sldId id="274" r:id="rId7"/>
    <p:sldId id="260" r:id="rId8"/>
    <p:sldId id="269" r:id="rId9"/>
    <p:sldId id="278" r:id="rId10"/>
    <p:sldId id="265" r:id="rId11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389" y="43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2C372-1BF0-45D7-9810-530AB76BD70C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F1D41-C164-46F1-9E1E-04ADFA78C9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7770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8082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7829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6277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8925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6338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0150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1565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46424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7364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0077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7892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AF764-A988-4313-A132-8F3F31BD8B8E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57D6C-9829-47E8-AF71-2B0C1507DE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7808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AF764-A988-4313-A132-8F3F31BD8B8E}" type="datetimeFigureOut">
              <a:rPr lang="en-US" smtClean="0"/>
              <a:pPr/>
              <a:t>12/27/2022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57D6C-9829-47E8-AF71-2B0C1507DE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1469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8326" y="4076700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6200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635074" y="2109212"/>
            <a:ext cx="8305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err="1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33: ÔN TẬP PHÉP CỘNG, PHÉP TRỪ TRONG </a:t>
            </a:r>
            <a:r>
              <a:rPr lang="en-US" sz="360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PHẠM VI 100</a:t>
            </a:r>
            <a:endParaRPr lang="en-US" sz="36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3735169"/>
            <a:ext cx="847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err="1" smtClean="0">
                <a:solidFill>
                  <a:srgbClr val="008E4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smtClean="0">
                <a:solidFill>
                  <a:srgbClr val="008E4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>
                <a:solidFill>
                  <a:srgbClr val="008E40"/>
                </a:solidFill>
                <a:latin typeface="Times New Roman" pitchFamily="18" charset="0"/>
                <a:cs typeface="Times New Roman" pitchFamily="18" charset="0"/>
              </a:rPr>
              <a:t>4: Luyện tập</a:t>
            </a:r>
            <a:endParaRPr lang="en-US" sz="3600" b="1" dirty="0">
              <a:solidFill>
                <a:srgbClr val="008E4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3334" y="876018"/>
            <a:ext cx="88970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</a:t>
            </a:r>
            <a:r>
              <a:rPr lang="vi-VN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7: </a:t>
            </a:r>
          </a:p>
          <a:p>
            <a:pPr algn="ctr"/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 TẬP HỌC </a:t>
            </a:r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 I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1896956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1773"/>
          <a:stretch/>
        </p:blipFill>
        <p:spPr>
          <a:xfrm>
            <a:off x="1192" y="3210552"/>
            <a:ext cx="9152633" cy="250370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020" b="5828"/>
          <a:stretch/>
        </p:blipFill>
        <p:spPr>
          <a:xfrm>
            <a:off x="1190" y="3923294"/>
            <a:ext cx="9141620" cy="179096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1181" y="2370767"/>
            <a:ext cx="607807" cy="79743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39103" y="246215"/>
            <a:ext cx="1143758" cy="227480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99444" y="3397943"/>
            <a:ext cx="8952341" cy="232183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57163" y="1907930"/>
            <a:ext cx="5867635" cy="115706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915177" y="-33077"/>
            <a:ext cx="2196079" cy="1690155"/>
            <a:chOff x="7308364" y="-320576"/>
            <a:chExt cx="2196079" cy="1690155"/>
          </a:xfrm>
        </p:grpSpPr>
        <p:pic>
          <p:nvPicPr>
            <p:cNvPr id="10" name="图片 37896" descr="1-2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" name="图片 37895" descr="1-2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2" name="Text Box 1"/>
          <p:cNvSpPr txBox="1"/>
          <p:nvPr/>
        </p:nvSpPr>
        <p:spPr>
          <a:xfrm>
            <a:off x="1674785" y="5464084"/>
            <a:ext cx="7754528" cy="34901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2258499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419100"/>
            <a:ext cx="85344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latin typeface="Times New Roman" pitchFamily="18" charset="0"/>
                <a:cs typeface="Times New Roman" pitchFamily="18" charset="0"/>
              </a:rPr>
              <a:t>YÊU CẦU CẦN ĐẠT:</a:t>
            </a:r>
            <a:endParaRPr lang="vi-VN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- HS có khả năng nhận dạng được hình tứ giác, đoạn thẳng, ba điểm thẳng hàng</a:t>
            </a:r>
            <a:endParaRPr lang="vi-VN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- Đo được độ dài đoạn thẳng nhận biết được đoạn thẳng dài nhất, đoạn thẳng ngắn nhất.</a:t>
            </a:r>
            <a:endParaRPr lang="vi-VN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- Vẽ được hình vuông, hình chữ nhật, hình tứ giác trên giấy ôli.</a:t>
            </a:r>
            <a:endParaRPr lang="vi-VN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- Phát triển năng lực giao tiếp toán học.</a:t>
            </a:r>
            <a:endParaRPr lang="vi-VN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- Phát triển kĩ năng hợp tác.</a:t>
            </a:r>
            <a:endParaRPr lang="vi-VN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- Rèn tính cẩn thận.</a:t>
            </a:r>
            <a:endParaRPr lang="vi-VN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2856105"/>
            <a:ext cx="535115" cy="53479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71305" tIns="35652" rIns="71305" bIns="35652" rtlCol="0" anchor="ctr"/>
          <a:lstStyle/>
          <a:p>
            <a:pPr algn="ctr"/>
            <a:r>
              <a:rPr lang="en-US" sz="2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2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19405551">
            <a:off x="1072786" y="2358081"/>
            <a:ext cx="655361" cy="410555"/>
          </a:xfrm>
          <a:prstGeom prst="rect">
            <a:avLst/>
          </a:prstGeom>
          <a:noFill/>
        </p:spPr>
        <p:txBody>
          <a:bodyPr wrap="none" lIns="71305" tIns="35652" rIns="71305" bIns="35652" rtlCol="0">
            <a:spAutoFit/>
          </a:bodyPr>
          <a:lstStyle/>
          <a:p>
            <a:r>
              <a:rPr lang="vi-VN" sz="220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17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000530">
            <a:off x="2874351" y="2324963"/>
            <a:ext cx="450177" cy="410555"/>
          </a:xfrm>
          <a:prstGeom prst="rect">
            <a:avLst/>
          </a:prstGeom>
          <a:noFill/>
        </p:spPr>
        <p:txBody>
          <a:bodyPr wrap="none" lIns="71305" tIns="35652" rIns="71305" bIns="35652" rtlCol="0">
            <a:spAutoFit/>
          </a:bodyPr>
          <a:lstStyle/>
          <a:p>
            <a:r>
              <a:rPr lang="vi-VN" sz="220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200" smtClean="0">
                <a:latin typeface="Times New Roman" pitchFamily="18" charset="0"/>
                <a:cs typeface="Times New Roman" pitchFamily="18" charset="0"/>
              </a:rPr>
              <a:t> 9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050072" y="2070753"/>
            <a:ext cx="479935" cy="5334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0073" y="2124100"/>
            <a:ext cx="216726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b="1" smtClean="0">
                <a:solidFill>
                  <a:srgbClr val="FDF5C5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3422481" y="2796098"/>
            <a:ext cx="692319" cy="594802"/>
          </a:xfrm>
          <a:prstGeom prst="star5">
            <a:avLst>
              <a:gd name="adj" fmla="val 23255"/>
              <a:gd name="hf" fmla="val 105146"/>
              <a:gd name="vf" fmla="val 110557"/>
            </a:avLst>
          </a:prstGeom>
          <a:solidFill>
            <a:srgbClr val="FFFF00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71401" y="2933700"/>
            <a:ext cx="61034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19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066800" y="2382911"/>
            <a:ext cx="983840" cy="77938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532289" y="2342719"/>
            <a:ext cx="890192" cy="652388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4488411" y="2356475"/>
            <a:ext cx="602889" cy="5445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6536332" y="2971456"/>
            <a:ext cx="602889" cy="543149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Arrow Connector 20"/>
          <p:cNvCxnSpPr>
            <a:stCxn id="19" idx="3"/>
            <a:endCxn id="20" idx="2"/>
          </p:cNvCxnSpPr>
          <p:nvPr/>
        </p:nvCxnSpPr>
        <p:spPr>
          <a:xfrm>
            <a:off x="5091300" y="2628760"/>
            <a:ext cx="1445032" cy="61427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0" idx="6"/>
            <a:endCxn id="25" idx="1"/>
          </p:cNvCxnSpPr>
          <p:nvPr/>
        </p:nvCxnSpPr>
        <p:spPr>
          <a:xfrm flipV="1">
            <a:off x="7139221" y="2585216"/>
            <a:ext cx="1324011" cy="657815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1300959">
            <a:off x="5612573" y="2547020"/>
            <a:ext cx="51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- 8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19744824">
            <a:off x="7204303" y="2542536"/>
            <a:ext cx="786682" cy="470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vi-VN" sz="2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Isosceles Triangle 24"/>
          <p:cNvSpPr/>
          <p:nvPr/>
        </p:nvSpPr>
        <p:spPr>
          <a:xfrm>
            <a:off x="8312510" y="2312931"/>
            <a:ext cx="602889" cy="544569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50640" y="212564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12720" y="291412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73921" y="303494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387690" y="2439146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31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Flowchart: Document 36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8" name="组合 23"/>
          <p:cNvGrpSpPr/>
          <p:nvPr/>
        </p:nvGrpSpPr>
        <p:grpSpPr>
          <a:xfrm>
            <a:off x="-10242" y="5008165"/>
            <a:ext cx="9152792" cy="718326"/>
            <a:chOff x="-17585" y="5729324"/>
            <a:chExt cx="12203723" cy="1123362"/>
          </a:xfrm>
        </p:grpSpPr>
        <p:pic>
          <p:nvPicPr>
            <p:cNvPr id="39" name="图片 25"/>
            <p:cNvPicPr>
              <a:picLocks noChangeAspect="1"/>
            </p:cNvPicPr>
            <p:nvPr/>
          </p:nvPicPr>
          <p:blipFill rotWithShape="1">
            <a:blip r:embed="rId2" cstate="print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40" name="图片 24"/>
            <p:cNvPicPr>
              <a:picLocks noChangeAspect="1"/>
            </p:cNvPicPr>
            <p:nvPr/>
          </p:nvPicPr>
          <p:blipFill rotWithShape="1">
            <a:blip r:embed="rId2" cstate="print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195423" y="732598"/>
            <a:ext cx="2461226" cy="600902"/>
            <a:chOff x="238537" y="220583"/>
            <a:chExt cx="2461226" cy="600902"/>
          </a:xfrm>
        </p:grpSpPr>
        <p:sp>
          <p:nvSpPr>
            <p:cNvPr id="43" name="Rounded Rectangle 42"/>
            <p:cNvSpPr/>
            <p:nvPr/>
          </p:nvSpPr>
          <p:spPr>
            <a:xfrm>
              <a:off x="1615416" y="236710"/>
              <a:ext cx="671273" cy="584775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64028" y="220583"/>
              <a:ext cx="7200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vi-VN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09913" y="224783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39441" y="224324"/>
              <a:ext cx="6286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smtClean="0">
                  <a:latin typeface="Times New Roman" pitchFamily="18" charset="0"/>
                  <a:cs typeface="Times New Roman" pitchFamily="18" charset="0"/>
                </a:rPr>
                <a:t>a) 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8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7139221" y="-51088"/>
            <a:ext cx="2196079" cy="1690155"/>
            <a:chOff x="7308364" y="-320576"/>
            <a:chExt cx="2196079" cy="1690155"/>
          </a:xfrm>
        </p:grpSpPr>
        <p:pic>
          <p:nvPicPr>
            <p:cNvPr id="41" name="图片 37896" descr="1-2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9" name="图片 37895" descr="1-2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xmlns="" val="396035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/>
      <p:bldP spid="35" grpId="0"/>
      <p:bldP spid="36" grpId="0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26" t="44118" r="47415" b="21875"/>
          <a:stretch/>
        </p:blipFill>
        <p:spPr bwMode="auto">
          <a:xfrm>
            <a:off x="2057400" y="867161"/>
            <a:ext cx="5029200" cy="318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23"/>
          <p:cNvGrpSpPr/>
          <p:nvPr/>
        </p:nvGrpSpPr>
        <p:grpSpPr>
          <a:xfrm>
            <a:off x="-10242" y="5008165"/>
            <a:ext cx="9152792" cy="718326"/>
            <a:chOff x="-17585" y="5729324"/>
            <a:chExt cx="12203723" cy="1123362"/>
          </a:xfrm>
        </p:grpSpPr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3" cstate="print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" name="图片 24"/>
            <p:cNvPicPr>
              <a:picLocks noChangeAspect="1"/>
            </p:cNvPicPr>
            <p:nvPr/>
          </p:nvPicPr>
          <p:blipFill rotWithShape="1">
            <a:blip r:embed="rId3" cstate="print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841834" y="4248422"/>
            <a:ext cx="8302166" cy="57998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5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 Tính tổng của ba số tròn chục có trong </a:t>
            </a:r>
            <a:r>
              <a:rPr lang="en-US" sz="25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bảng?</a:t>
            </a:r>
            <a:endParaRPr lang="en-US" sz="23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5423" y="495300"/>
            <a:ext cx="3247119" cy="609600"/>
            <a:chOff x="238537" y="216584"/>
            <a:chExt cx="3247119" cy="609600"/>
          </a:xfrm>
        </p:grpSpPr>
        <p:sp>
          <p:nvSpPr>
            <p:cNvPr id="13" name="Oval 12"/>
            <p:cNvSpPr/>
            <p:nvPr/>
          </p:nvSpPr>
          <p:spPr>
            <a:xfrm>
              <a:off x="238537" y="277544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05114" y="216584"/>
              <a:ext cx="26805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Cho bảng sau 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33400" y="3924300"/>
            <a:ext cx="9115313" cy="1154946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marL="457200" indent="-457200" algn="ctr">
              <a:lnSpc>
                <a:spcPct val="150000"/>
              </a:lnSpc>
              <a:buAutoNum type="alphaLcParenR"/>
            </a:pPr>
            <a:r>
              <a:rPr lang="en-US" sz="25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Tổng </a:t>
            </a:r>
            <a:r>
              <a:rPr lang="en-US" sz="25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 ba số tròn chục có trong </a:t>
            </a:r>
            <a:r>
              <a:rPr lang="en-US" sz="25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bảng: </a:t>
            </a:r>
          </a:p>
          <a:p>
            <a:pPr algn="ctr">
              <a:lnSpc>
                <a:spcPct val="150000"/>
              </a:lnSpc>
            </a:pPr>
            <a:r>
              <a:rPr lang="en-US" sz="25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20 + 30 + 40 = 90 </a:t>
            </a:r>
            <a:endParaRPr lang="en-US" sz="23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581400" y="1638300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895600" y="3461790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715000" y="2194629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Document 13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099300" y="-128055"/>
            <a:ext cx="2196079" cy="1690155"/>
            <a:chOff x="7308364" y="-320576"/>
            <a:chExt cx="2196079" cy="1690155"/>
          </a:xfrm>
        </p:grpSpPr>
        <p:pic>
          <p:nvPicPr>
            <p:cNvPr id="20" name="图片 37896" descr="1-2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1" name="图片 37895" descr="1-2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2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251659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6" grpId="0"/>
      <p:bldP spid="4" grpId="0" animBg="1"/>
      <p:bldP spid="18" grpId="0" animBg="1"/>
      <p:bldP spid="19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26" t="44118" r="47415" b="21875"/>
          <a:stretch/>
        </p:blipFill>
        <p:spPr bwMode="auto">
          <a:xfrm>
            <a:off x="2057400" y="867161"/>
            <a:ext cx="5029200" cy="318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23"/>
          <p:cNvGrpSpPr/>
          <p:nvPr/>
        </p:nvGrpSpPr>
        <p:grpSpPr>
          <a:xfrm>
            <a:off x="-10242" y="5008165"/>
            <a:ext cx="9152792" cy="718326"/>
            <a:chOff x="-17585" y="5729324"/>
            <a:chExt cx="12203723" cy="1123362"/>
          </a:xfrm>
        </p:grpSpPr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3" cstate="print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" name="图片 24"/>
            <p:cNvPicPr>
              <a:picLocks noChangeAspect="1"/>
            </p:cNvPicPr>
            <p:nvPr/>
          </p:nvPicPr>
          <p:blipFill rotWithShape="1">
            <a:blip r:embed="rId3" cstate="print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447800" y="4255283"/>
            <a:ext cx="6553200" cy="57998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b) Hai số nào trong bảng có tổng </a:t>
            </a:r>
            <a:r>
              <a:rPr lang="en-US" sz="25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 23?</a:t>
            </a:r>
            <a:endParaRPr lang="en-US" sz="23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5423" y="495300"/>
            <a:ext cx="3535774" cy="640714"/>
            <a:chOff x="238537" y="140384"/>
            <a:chExt cx="3535774" cy="640714"/>
          </a:xfrm>
        </p:grpSpPr>
        <p:sp>
          <p:nvSpPr>
            <p:cNvPr id="13" name="Oval 12"/>
            <p:cNvSpPr/>
            <p:nvPr/>
          </p:nvSpPr>
          <p:spPr>
            <a:xfrm>
              <a:off x="238537" y="232458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57514" y="140384"/>
              <a:ext cx="28167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Cho bảng sau: 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-442857" y="3848100"/>
            <a:ext cx="9115313" cy="1157061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b) Hai </a:t>
            </a:r>
            <a:r>
              <a:rPr lang="en-US" sz="25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 trong bảng có </a:t>
            </a:r>
            <a:r>
              <a:rPr lang="en-US" sz="25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tổng 23:</a:t>
            </a:r>
            <a:endParaRPr lang="en-US" sz="2500" b="1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5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11 + 12 = 23</a:t>
            </a:r>
            <a:endParaRPr lang="en-US" sz="23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133600" y="1028700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819400" y="1028700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099300" y="-128055"/>
            <a:ext cx="2196079" cy="1690155"/>
            <a:chOff x="7308364" y="-320576"/>
            <a:chExt cx="2196079" cy="1690155"/>
          </a:xfrm>
        </p:grpSpPr>
        <p:pic>
          <p:nvPicPr>
            <p:cNvPr id="17" name="图片 37896" descr="1-2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37895" descr="1-2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0" name="Flowchart: Document 19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426429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6" grpId="0"/>
      <p:bldP spid="4" grpId="0" animBg="1"/>
      <p:bldP spid="19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26" t="44118" r="47415" b="21875"/>
          <a:stretch/>
        </p:blipFill>
        <p:spPr bwMode="auto">
          <a:xfrm>
            <a:off x="2057400" y="867161"/>
            <a:ext cx="5029200" cy="318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23"/>
          <p:cNvGrpSpPr/>
          <p:nvPr/>
        </p:nvGrpSpPr>
        <p:grpSpPr>
          <a:xfrm>
            <a:off x="-10242" y="5008165"/>
            <a:ext cx="9152792" cy="718326"/>
            <a:chOff x="-17585" y="5729324"/>
            <a:chExt cx="12203723" cy="1123362"/>
          </a:xfrm>
        </p:grpSpPr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3" cstate="print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" name="图片 24"/>
            <p:cNvPicPr>
              <a:picLocks noChangeAspect="1"/>
            </p:cNvPicPr>
            <p:nvPr/>
          </p:nvPicPr>
          <p:blipFill rotWithShape="1">
            <a:blip r:embed="rId3" cstate="print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1219200" y="4229100"/>
            <a:ext cx="7239000" cy="649102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5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Hai số nào trong bảng có tổng lớn </a:t>
            </a:r>
            <a:r>
              <a:rPr lang="en-US" sz="25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nhất?</a:t>
            </a:r>
            <a:endParaRPr lang="en-US" sz="23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47900" y="472556"/>
            <a:ext cx="3430897" cy="671250"/>
            <a:chOff x="238537" y="433820"/>
            <a:chExt cx="3430897" cy="671250"/>
          </a:xfrm>
        </p:grpSpPr>
        <p:sp>
          <p:nvSpPr>
            <p:cNvPr id="13" name="Oval 12"/>
            <p:cNvSpPr/>
            <p:nvPr/>
          </p:nvSpPr>
          <p:spPr>
            <a:xfrm>
              <a:off x="238537" y="556430"/>
              <a:ext cx="548640" cy="5486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52637" y="433820"/>
              <a:ext cx="28167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Cho bảng sau: 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8687" y="3940559"/>
            <a:ext cx="9115313" cy="1226183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5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5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5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Hai số trong bảng có tổng lớn </a:t>
            </a:r>
            <a:r>
              <a:rPr lang="en-US" sz="25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nhất: </a:t>
            </a:r>
          </a:p>
          <a:p>
            <a:pPr algn="ctr">
              <a:lnSpc>
                <a:spcPct val="150000"/>
              </a:lnSpc>
            </a:pPr>
            <a:r>
              <a:rPr lang="en-US" sz="25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44 + 45 = 89</a:t>
            </a:r>
            <a:endParaRPr lang="en-US" sz="23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715000" y="3407159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484573" y="3407159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035800" y="-243344"/>
            <a:ext cx="2242397" cy="1908255"/>
            <a:chOff x="7308364" y="-538676"/>
            <a:chExt cx="2242397" cy="1908255"/>
          </a:xfrm>
        </p:grpSpPr>
        <p:pic>
          <p:nvPicPr>
            <p:cNvPr id="17" name="图片 37896" descr="1-2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" name="图片 37895" descr="1-2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15040" y="-5386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0" name="Flowchart: Document 19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182641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6" grpId="0"/>
      <p:bldP spid="4" grpId="0" animBg="1"/>
      <p:bldP spid="19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组合 23"/>
          <p:cNvGrpSpPr/>
          <p:nvPr/>
        </p:nvGrpSpPr>
        <p:grpSpPr>
          <a:xfrm>
            <a:off x="-10242" y="5008165"/>
            <a:ext cx="9152792" cy="718326"/>
            <a:chOff x="-17585" y="5729324"/>
            <a:chExt cx="12203723" cy="1123362"/>
          </a:xfrm>
        </p:grpSpPr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3" cstate="print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" name="图片 24"/>
            <p:cNvPicPr>
              <a:picLocks noChangeAspect="1"/>
            </p:cNvPicPr>
            <p:nvPr/>
          </p:nvPicPr>
          <p:blipFill rotWithShape="1">
            <a:blip r:embed="rId3" cstate="print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706843" y="690261"/>
            <a:ext cx="8360957" cy="1364682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 thanh gỗ dài 92cm. Bác thợ 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mộc </a:t>
            </a:r>
            <a:r>
              <a:rPr lang="vi-VN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</a:t>
            </a:r>
            <a:r>
              <a:rPr lang="vi-VN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a </a:t>
            </a:r>
            <a:r>
              <a:rPr lang="vi-VN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i 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 </a:t>
            </a:r>
            <a:r>
              <a:rPr lang="vi-VN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</a:t>
            </a:r>
            <a:r>
              <a: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oạn dài 27cm. Hỏi thanh gỗ còn lại dài bao 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nhiêu x</a:t>
            </a:r>
            <a:r>
              <a:rPr lang="vi-VN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</a:t>
            </a:r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ng-ti-mét?</a:t>
            </a:r>
            <a:endParaRPr lang="en-US" sz="28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732922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smtClean="0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3</a:t>
            </a:r>
            <a:endParaRPr lang="zh-CN" altLang="en-US" sz="2500" b="1" dirty="0">
              <a:solidFill>
                <a:srgbClr val="FFFFFF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674785" y="5464084"/>
            <a:ext cx="7754528" cy="34901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5048" y="2697452"/>
            <a:ext cx="3859221" cy="2241845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3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3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Dài      : 92cm</a:t>
            </a:r>
          </a:p>
          <a:p>
            <a:pPr>
              <a:lnSpc>
                <a:spcPct val="150000"/>
              </a:lnSpc>
            </a:pPr>
            <a:r>
              <a:rPr lang="en-US" sz="23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3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3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vi-VN" sz="23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3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i: 27cm</a:t>
            </a:r>
          </a:p>
          <a:p>
            <a:pPr>
              <a:lnSpc>
                <a:spcPct val="150000"/>
              </a:lnSpc>
            </a:pPr>
            <a:r>
              <a:rPr lang="en-US" sz="23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Còn </a:t>
            </a:r>
            <a:r>
              <a:rPr lang="en-US" sz="23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lại: …cm?</a:t>
            </a:r>
            <a:endParaRPr lang="en-US" sz="23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30523" y="2681248"/>
            <a:ext cx="5588035" cy="2772760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 giải</a:t>
            </a:r>
          </a:p>
          <a:p>
            <a:pPr>
              <a:lnSpc>
                <a:spcPct val="150000"/>
              </a:lnSpc>
            </a:pPr>
            <a:r>
              <a:rPr lang="en-US" sz="23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Thanh gỗ còn lại dài </a:t>
            </a:r>
            <a:r>
              <a:rPr lang="en-US" sz="23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 x</a:t>
            </a:r>
            <a:r>
              <a:rPr lang="vi-VN" sz="23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3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ng-ti-mét </a:t>
            </a:r>
            <a:r>
              <a:rPr lang="en-US" sz="23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là:</a:t>
            </a:r>
            <a:endParaRPr lang="en-US" sz="23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3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3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92 – 27 = 65 (cm)</a:t>
            </a:r>
          </a:p>
          <a:p>
            <a:pPr>
              <a:lnSpc>
                <a:spcPct val="150000"/>
              </a:lnSpc>
            </a:pPr>
            <a:r>
              <a:rPr lang="en-US" sz="23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Đáp số: 65cm</a:t>
            </a:r>
            <a:endParaRPr lang="en-US" sz="23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5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145534" y="1104900"/>
            <a:ext cx="14264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560773" y="1562100"/>
            <a:ext cx="9830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828800" y="1943100"/>
            <a:ext cx="202996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620000" y="1087582"/>
            <a:ext cx="10149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107421" y="1485900"/>
            <a:ext cx="94438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6984813" y="1245279"/>
            <a:ext cx="2196079" cy="1690155"/>
            <a:chOff x="7308364" y="-320576"/>
            <a:chExt cx="2196079" cy="1690155"/>
          </a:xfrm>
        </p:grpSpPr>
        <p:pic>
          <p:nvPicPr>
            <p:cNvPr id="27" name="图片 37896" descr="1-2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图片 37895" descr="1-2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xmlns="" val="422686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75" t="23585" r="24550" b="13915"/>
          <a:stretch/>
        </p:blipFill>
        <p:spPr bwMode="auto">
          <a:xfrm>
            <a:off x="1600200" y="800100"/>
            <a:ext cx="6019800" cy="400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62400" y="2933700"/>
            <a:ext cx="91440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4D4D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Document 5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组合 23"/>
          <p:cNvGrpSpPr/>
          <p:nvPr/>
        </p:nvGrpSpPr>
        <p:grpSpPr>
          <a:xfrm>
            <a:off x="-10242" y="5008165"/>
            <a:ext cx="9152792" cy="718326"/>
            <a:chOff x="-17585" y="5729324"/>
            <a:chExt cx="12203723" cy="1123362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 rotWithShape="1">
            <a:blip r:embed="rId4" cstate="print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4" cstate="print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0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8995" y="732922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dirty="0" smtClean="0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4</a:t>
            </a:r>
            <a:endParaRPr lang="zh-CN" altLang="en-US" sz="2500" b="1" dirty="0">
              <a:solidFill>
                <a:srgbClr val="FFFFFF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1" name="Text Box 1"/>
          <p:cNvSpPr txBox="1"/>
          <p:nvPr/>
        </p:nvSpPr>
        <p:spPr>
          <a:xfrm>
            <a:off x="1674785" y="5464084"/>
            <a:ext cx="7754528" cy="349019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164991" y="144022"/>
            <a:ext cx="2196079" cy="1690155"/>
            <a:chOff x="7308364" y="-320576"/>
            <a:chExt cx="2196079" cy="1690155"/>
          </a:xfrm>
        </p:grpSpPr>
        <p:pic>
          <p:nvPicPr>
            <p:cNvPr id="13" name="图片 37896" descr="1-2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4" name="图片 37895" descr="1-27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5" name="Rectangle 14"/>
          <p:cNvSpPr/>
          <p:nvPr/>
        </p:nvSpPr>
        <p:spPr>
          <a:xfrm>
            <a:off x="4419600" y="3326368"/>
            <a:ext cx="91440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4D4D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410200" y="3346634"/>
            <a:ext cx="91440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4D4D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53000" y="2908557"/>
            <a:ext cx="91440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4D4D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95800" y="2505829"/>
            <a:ext cx="91440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4D4D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28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38600" y="2107168"/>
            <a:ext cx="914400" cy="36933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rgbClr val="4D4D4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52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ight Brace 1"/>
          <p:cNvSpPr/>
          <p:nvPr/>
        </p:nvSpPr>
        <p:spPr>
          <a:xfrm rot="16200000">
            <a:off x="4817828" y="3246403"/>
            <a:ext cx="127675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ight Brace 20"/>
          <p:cNvSpPr/>
          <p:nvPr/>
        </p:nvSpPr>
        <p:spPr>
          <a:xfrm rot="16200000">
            <a:off x="5879763" y="3246404"/>
            <a:ext cx="127675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ight Brace 21"/>
          <p:cNvSpPr/>
          <p:nvPr/>
        </p:nvSpPr>
        <p:spPr>
          <a:xfrm rot="16200000">
            <a:off x="5382031" y="2848294"/>
            <a:ext cx="127675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ight Brace 22"/>
          <p:cNvSpPr/>
          <p:nvPr/>
        </p:nvSpPr>
        <p:spPr>
          <a:xfrm rot="16200000">
            <a:off x="4312786" y="2792967"/>
            <a:ext cx="127675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ight Brace 23"/>
          <p:cNvSpPr/>
          <p:nvPr/>
        </p:nvSpPr>
        <p:spPr>
          <a:xfrm rot="16200000">
            <a:off x="4889162" y="2415645"/>
            <a:ext cx="127675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ight Brace 24"/>
          <p:cNvSpPr/>
          <p:nvPr/>
        </p:nvSpPr>
        <p:spPr>
          <a:xfrm rot="16200000">
            <a:off x="4438448" y="1943099"/>
            <a:ext cx="127675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6843" y="690261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Số ?</a:t>
            </a:r>
          </a:p>
          <a:p>
            <a:endParaRPr lang="en-US" sz="2800" b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388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/>
      <p:bldP spid="15" grpId="0" animBg="1"/>
      <p:bldP spid="16" grpId="0" animBg="1"/>
      <p:bldP spid="17" grpId="0" animBg="1"/>
      <p:bldP spid="18" grpId="0" animBg="1"/>
      <p:bldP spid="19" grpId="0" animBg="1"/>
      <p:bldP spid="2" grpId="0" animBg="1"/>
      <p:bldP spid="2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191000" y="2776766"/>
            <a:ext cx="49530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 lại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bảng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cộng, trừ 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 20.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“Ôn tập hình phẳng”.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8575" y="154447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5468" y="4348947"/>
            <a:ext cx="6508533" cy="1202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908685" y="1453327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400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9728653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459</Words>
  <Application>Microsoft Office PowerPoint</Application>
  <PresentationFormat>On-screen Show (16:10)</PresentationFormat>
  <Paragraphs>82</Paragraphs>
  <Slides>10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7</cp:lastModifiedBy>
  <cp:revision>41</cp:revision>
  <dcterms:created xsi:type="dcterms:W3CDTF">2021-06-08T04:24:24Z</dcterms:created>
  <dcterms:modified xsi:type="dcterms:W3CDTF">2022-12-26T23:12:37Z</dcterms:modified>
</cp:coreProperties>
</file>