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0" r:id="rId2"/>
    <p:sldId id="304" r:id="rId3"/>
    <p:sldId id="302" r:id="rId4"/>
    <p:sldId id="292" r:id="rId5"/>
    <p:sldId id="360" r:id="rId6"/>
    <p:sldId id="382" r:id="rId7"/>
    <p:sldId id="383" r:id="rId8"/>
    <p:sldId id="384" r:id="rId9"/>
    <p:sldId id="385" r:id="rId10"/>
    <p:sldId id="334" r:id="rId11"/>
    <p:sldId id="306" r:id="rId12"/>
    <p:sldId id="386" r:id="rId13"/>
    <p:sldId id="355" r:id="rId14"/>
    <p:sldId id="402" r:id="rId15"/>
    <p:sldId id="387" r:id="rId16"/>
    <p:sldId id="374" r:id="rId17"/>
    <p:sldId id="357" r:id="rId18"/>
    <p:sldId id="365" r:id="rId19"/>
    <p:sldId id="366" r:id="rId20"/>
    <p:sldId id="367" r:id="rId21"/>
    <p:sldId id="368" r:id="rId22"/>
    <p:sldId id="369" r:id="rId23"/>
    <p:sldId id="392" r:id="rId24"/>
    <p:sldId id="395" r:id="rId25"/>
    <p:sldId id="393" r:id="rId26"/>
    <p:sldId id="396" r:id="rId27"/>
    <p:sldId id="401" r:id="rId28"/>
    <p:sldId id="337" r:id="rId29"/>
    <p:sldId id="403" r:id="rId30"/>
    <p:sldId id="358" r:id="rId31"/>
    <p:sldId id="336" r:id="rId32"/>
    <p:sldId id="359" r:id="rId33"/>
    <p:sldId id="404" r:id="rId34"/>
    <p:sldId id="405" r:id="rId35"/>
    <p:sldId id="406" r:id="rId36"/>
    <p:sldId id="407" r:id="rId37"/>
    <p:sldId id="408" r:id="rId38"/>
    <p:sldId id="315" r:id="rId39"/>
    <p:sldId id="409" r:id="rId40"/>
    <p:sldId id="389" r:id="rId41"/>
    <p:sldId id="371" r:id="rId42"/>
    <p:sldId id="331" r:id="rId43"/>
    <p:sldId id="295" r:id="rId44"/>
    <p:sldId id="390" r:id="rId45"/>
    <p:sldId id="34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2909" autoAdjust="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3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1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GV </a:t>
            </a:r>
            <a:r>
              <a:rPr lang="en-GB" dirty="0" err="1"/>
              <a:t>dùng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ngẫu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.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ô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đó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" y="134"/>
            <a:ext cx="12192091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66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0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3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50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50" y="5013919"/>
            <a:ext cx="880189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69"/>
            <a:ext cx="468235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854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</a:t>
            </a:r>
            <a:r>
              <a:rPr lang="en-US" sz="1400" baseline="0" dirty="0" smtClean="0">
                <a:solidFill>
                  <a:schemeClr val="bg1"/>
                </a:solidFill>
              </a:rPr>
              <a:t>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</a:t>
            </a:r>
            <a:r>
              <a:rPr lang="en-US" sz="1400" baseline="0" dirty="0" smtClean="0">
                <a:solidFill>
                  <a:schemeClr val="bg1"/>
                </a:solidFill>
              </a:rPr>
              <a:t>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Lesson</a:t>
            </a:r>
            <a:r>
              <a:rPr lang="en-US" sz="1800" b="1" baseline="0" dirty="0" smtClean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22.png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4.xml"/><Relationship Id="rId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5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5.png"/><Relationship Id="rId11" Type="http://schemas.openxmlformats.org/officeDocument/2006/relationships/image" Target="../media/image9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Lesson </a:t>
            </a:r>
            <a:r>
              <a:rPr lang="en-US" sz="4800" b="1" dirty="0">
                <a:solidFill>
                  <a:srgbClr val="00B050"/>
                </a:solidFill>
              </a:rPr>
              <a:t>2</a:t>
            </a:r>
            <a:r>
              <a:rPr lang="en-US" sz="4800" b="1" dirty="0" smtClean="0">
                <a:solidFill>
                  <a:srgbClr val="00B050"/>
                </a:solidFill>
              </a:rPr>
              <a:t>.1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Page 27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7" y="313510"/>
            <a:ext cx="9793978" cy="6035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285" y="613285"/>
            <a:ext cx="5793375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 smtClean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</a:t>
            </a:r>
            <a:r>
              <a:rPr lang="en-US" sz="3600" i="1" dirty="0" smtClean="0"/>
              <a:t>randfather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</a:t>
            </a:r>
            <a:r>
              <a:rPr lang="en-US" sz="3600" i="1" dirty="0" smtClean="0"/>
              <a:t>randmother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u</a:t>
            </a:r>
            <a:r>
              <a:rPr lang="en-US" sz="3600" i="1" dirty="0" smtClean="0"/>
              <a:t>ncle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a</a:t>
            </a:r>
            <a:r>
              <a:rPr lang="en-US" sz="3600" i="1" dirty="0" smtClean="0"/>
              <a:t>unt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 smtClean="0"/>
              <a:t>cousin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endParaRPr lang="en-US" sz="3600" i="1" dirty="0" smtClean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9" y="440267"/>
            <a:ext cx="8925963" cy="5950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94" y="4580820"/>
            <a:ext cx="255594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grandfather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6870" y="4595442"/>
            <a:ext cx="26385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grandmother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0836" y="455290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uncle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77050" y="455246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aunt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568" y="5341174"/>
            <a:ext cx="1630955" cy="98488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ɡrænfɑːðər</a:t>
            </a:r>
            <a:r>
              <a:rPr lang="en-US" dirty="0" smtClean="0"/>
              <a:t>/</a:t>
            </a:r>
          </a:p>
          <a:p>
            <a:pPr algn="ctr"/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,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ông</a:t>
            </a:r>
            <a:r>
              <a:rPr lang="en-US" sz="2000" dirty="0"/>
              <a:t> </a:t>
            </a:r>
            <a:r>
              <a:rPr lang="en-US" sz="2000" dirty="0" err="1"/>
              <a:t>ngoại</a:t>
            </a:r>
            <a:endParaRPr lang="en-US" sz="2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096300" y="5334493"/>
            <a:ext cx="1630955" cy="98488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ɡrænmʌðər</a:t>
            </a:r>
            <a:r>
              <a:rPr lang="en-US" dirty="0" smtClean="0"/>
              <a:t>/</a:t>
            </a:r>
            <a:endParaRPr lang="en-US" sz="2000" dirty="0"/>
          </a:p>
          <a:p>
            <a:pPr algn="ctr"/>
            <a:r>
              <a:rPr lang="en-US" sz="2000" dirty="0" err="1"/>
              <a:t>b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nội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dirty="0" err="1"/>
              <a:t>b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ngoại</a:t>
            </a:r>
            <a:endParaRPr lang="en-US" sz="20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595727" y="5355029"/>
            <a:ext cx="163095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ʌŋkl</a:t>
            </a:r>
            <a:r>
              <a:rPr lang="en-US" dirty="0" smtClean="0"/>
              <a:t>/</a:t>
            </a:r>
          </a:p>
          <a:p>
            <a:pPr algn="ctr"/>
            <a:r>
              <a:rPr lang="en-US" sz="2000" dirty="0" err="1"/>
              <a:t>chú</a:t>
            </a:r>
            <a:r>
              <a:rPr lang="en-US" sz="2000" dirty="0"/>
              <a:t>, </a:t>
            </a:r>
            <a:r>
              <a:rPr lang="en-US" sz="2000" dirty="0" err="1"/>
              <a:t>bác</a:t>
            </a:r>
            <a:r>
              <a:rPr lang="en-US" sz="2000" dirty="0"/>
              <a:t>, </a:t>
            </a:r>
            <a:r>
              <a:rPr lang="en-US" sz="2000" dirty="0" err="1"/>
              <a:t>cậu</a:t>
            </a:r>
            <a:endParaRPr lang="en-US" sz="2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7977050" y="5370178"/>
            <a:ext cx="163095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/</a:t>
            </a:r>
            <a:r>
              <a:rPr lang="en-US" dirty="0" err="1" smtClean="0"/>
              <a:t>ænt</a:t>
            </a:r>
            <a:r>
              <a:rPr lang="en-US" dirty="0" smtClean="0"/>
              <a:t>/</a:t>
            </a:r>
          </a:p>
          <a:p>
            <a:pPr algn="ctr"/>
            <a:r>
              <a:rPr lang="en-US" sz="2000" dirty="0" err="1" smtClean="0"/>
              <a:t>cô</a:t>
            </a:r>
            <a:r>
              <a:rPr lang="en-US" sz="2000" dirty="0" smtClean="0"/>
              <a:t>, </a:t>
            </a:r>
            <a:r>
              <a:rPr lang="en-US" sz="2000" dirty="0" err="1" smtClean="0"/>
              <a:t>dì</a:t>
            </a:r>
            <a:r>
              <a:rPr lang="en-US" sz="2000" dirty="0" smtClean="0"/>
              <a:t>, </a:t>
            </a:r>
            <a:r>
              <a:rPr lang="en-US" sz="2000" dirty="0" err="1" smtClean="0"/>
              <a:t>mợ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886" y="607341"/>
            <a:ext cx="6839905" cy="8668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5" y="1813635"/>
            <a:ext cx="2452077" cy="2552700"/>
          </a:xfrm>
          <a:prstGeom prst="rect">
            <a:avLst/>
          </a:prstGeom>
        </p:spPr>
      </p:pic>
      <p:pic>
        <p:nvPicPr>
          <p:cNvPr id="25" name="grandf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4711" y="799817"/>
            <a:ext cx="411298" cy="4346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06340" y="1969668"/>
            <a:ext cx="2423545" cy="24098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4993" y="1971995"/>
            <a:ext cx="2345999" cy="24488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6100" y="1912517"/>
            <a:ext cx="2158963" cy="2524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25063" y="1981984"/>
            <a:ext cx="2366937" cy="24288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353265" y="455290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cousin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53264" y="537017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kʌzn</a:t>
            </a:r>
            <a:r>
              <a:rPr lang="en-US" dirty="0" smtClean="0"/>
              <a:t>/</a:t>
            </a:r>
          </a:p>
          <a:p>
            <a:pPr algn="ctr"/>
            <a:r>
              <a:rPr lang="en-US" dirty="0" err="1"/>
              <a:t>anh</a:t>
            </a:r>
            <a:r>
              <a:rPr lang="en-US" dirty="0"/>
              <a:t>/</a:t>
            </a:r>
            <a:r>
              <a:rPr lang="en-US" dirty="0" err="1"/>
              <a:t>chị</a:t>
            </a:r>
            <a:r>
              <a:rPr lang="en-US" dirty="0"/>
              <a:t>/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</a:t>
            </a:r>
            <a:endParaRPr lang="en-US" dirty="0" smtClean="0"/>
          </a:p>
        </p:txBody>
      </p:sp>
      <p:pic>
        <p:nvPicPr>
          <p:cNvPr id="36" name="grandmo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693813"/>
            <a:ext cx="609600" cy="609600"/>
          </a:xfrm>
          <a:prstGeom prst="rect">
            <a:avLst/>
          </a:prstGeom>
        </p:spPr>
      </p:pic>
      <p:pic>
        <p:nvPicPr>
          <p:cNvPr id="37" name="unc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602690" y="701665"/>
            <a:ext cx="2027959" cy="609600"/>
          </a:xfrm>
          <a:prstGeom prst="rect">
            <a:avLst/>
          </a:prstGeom>
        </p:spPr>
      </p:pic>
      <p:pic>
        <p:nvPicPr>
          <p:cNvPr id="38" name="au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624841"/>
            <a:ext cx="609600" cy="609600"/>
          </a:xfrm>
          <a:prstGeom prst="rect">
            <a:avLst/>
          </a:prstGeom>
        </p:spPr>
      </p:pic>
      <p:pic>
        <p:nvPicPr>
          <p:cNvPr id="39" name="cousi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63773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82400" y="64809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75136" y="485127"/>
            <a:ext cx="798576" cy="965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74152" y="569073"/>
            <a:ext cx="391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Click on each word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9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8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4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44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70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0" y="481262"/>
            <a:ext cx="8870707" cy="5932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ber 1">
            <a:extLst>
              <a:ext uri="{FF2B5EF4-FFF2-40B4-BE49-F238E27FC236}">
                <a16:creationId xmlns:a16="http://schemas.microsoft.com/office/drawing/2014/main" id="{5B3DEF8D-ED5E-47FB-A93E-BCBB3FE06F96}"/>
              </a:ext>
            </a:extLst>
          </p:cNvPr>
          <p:cNvSpPr/>
          <p:nvPr/>
        </p:nvSpPr>
        <p:spPr>
          <a:xfrm>
            <a:off x="2710376" y="1064769"/>
            <a:ext cx="3085512" cy="1569309"/>
          </a:xfrm>
          <a:prstGeom prst="roundRect">
            <a:avLst/>
          </a:prstGeom>
          <a:solidFill>
            <a:srgbClr val="F3EE8D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a</a:t>
            </a:r>
            <a:r>
              <a:rPr lang="en-US" sz="3200" b="1" dirty="0" err="1" smtClean="0">
                <a:solidFill>
                  <a:schemeClr val="tx1"/>
                </a:solidFill>
              </a:rPr>
              <a:t>u_t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number 2">
            <a:extLst>
              <a:ext uri="{FF2B5EF4-FFF2-40B4-BE49-F238E27FC236}">
                <a16:creationId xmlns:a16="http://schemas.microsoft.com/office/drawing/2014/main" id="{22796F94-B2AD-464D-98D1-70774D9A3666}"/>
              </a:ext>
            </a:extLst>
          </p:cNvPr>
          <p:cNvSpPr/>
          <p:nvPr/>
        </p:nvSpPr>
        <p:spPr>
          <a:xfrm>
            <a:off x="5833901" y="1090309"/>
            <a:ext cx="3085512" cy="1582552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Haan Baekje M" panose="02020603020101020101" pitchFamily="18" charset="-127"/>
                <a:cs typeface="Calibri" panose="020F0502020204030204" pitchFamily="34" charset="0"/>
              </a:rPr>
              <a:t>gr_nd_athe</a:t>
            </a:r>
            <a:r>
              <a:rPr lang="en-US" altLang="ko-KR" sz="3067" b="1" dirty="0" smtClean="0">
                <a:solidFill>
                  <a:schemeClr val="tx1"/>
                </a:solidFill>
                <a:latin typeface="Haan Baekje M" panose="02020603020101020101" pitchFamily="18" charset="-127"/>
                <a:ea typeface="Haan Baekje M" panose="02020603020101020101" pitchFamily="18" charset="-127"/>
              </a:rPr>
              <a:t>_</a:t>
            </a:r>
            <a:endParaRPr lang="en-US" altLang="ko-KR" sz="3067" b="1" dirty="0">
              <a:solidFill>
                <a:schemeClr val="tx1"/>
              </a:solidFill>
              <a:latin typeface="Haan Baekje M" panose="02020603020101020101" pitchFamily="18" charset="-127"/>
              <a:ea typeface="Haan Baekje M" panose="02020603020101020101" pitchFamily="18" charset="-127"/>
            </a:endParaRPr>
          </a:p>
        </p:txBody>
      </p:sp>
      <p:sp>
        <p:nvSpPr>
          <p:cNvPr id="28" name="number 3">
            <a:extLst>
              <a:ext uri="{FF2B5EF4-FFF2-40B4-BE49-F238E27FC236}">
                <a16:creationId xmlns:a16="http://schemas.microsoft.com/office/drawing/2014/main" id="{741CD7F1-D9B9-495A-BF2A-08D38BDD2AC6}"/>
              </a:ext>
            </a:extLst>
          </p:cNvPr>
          <p:cNvSpPr/>
          <p:nvPr/>
        </p:nvSpPr>
        <p:spPr>
          <a:xfrm>
            <a:off x="2710377" y="2686103"/>
            <a:ext cx="3085511" cy="15838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c _</a:t>
            </a:r>
            <a:r>
              <a:rPr lang="en-US" sz="3600" b="1" dirty="0" err="1" smtClean="0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us_n</a:t>
            </a:r>
            <a:endParaRPr lang="en-US" sz="3600" b="1" dirty="0">
              <a:solidFill>
                <a:schemeClr val="tx1"/>
              </a:solidFill>
              <a:latin typeface="+mj-lt"/>
              <a:ea typeface="Haan Baekje M" panose="02020603020101020101" pitchFamily="18" charset="-127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2698800" y="2665541"/>
            <a:ext cx="3085511" cy="1604405"/>
            <a:chOff x="2490652" y="661852"/>
            <a:chExt cx="1680754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3039712" y="933596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number 4">
            <a:extLst>
              <a:ext uri="{FF2B5EF4-FFF2-40B4-BE49-F238E27FC236}">
                <a16:creationId xmlns:a16="http://schemas.microsoft.com/office/drawing/2014/main" id="{576EC1CC-DC9B-4473-93B6-12B348C6BAD5}"/>
              </a:ext>
            </a:extLst>
          </p:cNvPr>
          <p:cNvSpPr/>
          <p:nvPr/>
        </p:nvSpPr>
        <p:spPr>
          <a:xfrm>
            <a:off x="5822324" y="2672862"/>
            <a:ext cx="3059079" cy="15693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err="1" smtClean="0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uncl</a:t>
            </a:r>
            <a:r>
              <a:rPr lang="en-US" altLang="ko-KR" sz="3200" b="1" dirty="0" smtClean="0">
                <a:solidFill>
                  <a:schemeClr val="tx1"/>
                </a:solidFill>
                <a:latin typeface="Haan Baekje M" panose="02020603020101020101" pitchFamily="18" charset="-127"/>
                <a:ea typeface="Haan Baekje M" panose="02020603020101020101" pitchFamily="18" charset="-127"/>
              </a:rPr>
              <a:t>_</a:t>
            </a:r>
            <a:endParaRPr lang="en-US" altLang="ko-KR" sz="3200" b="1" dirty="0">
              <a:solidFill>
                <a:schemeClr val="tx1"/>
              </a:solidFill>
              <a:latin typeface="Haan Baekje M" panose="02020603020101020101" pitchFamily="18" charset="-127"/>
              <a:ea typeface="Haan Baekje M" panose="02020603020101020101" pitchFamily="18" charset="-127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5795888" y="2691947"/>
            <a:ext cx="3115232" cy="1558337"/>
            <a:chOff x="3133660" y="699818"/>
            <a:chExt cx="1632866" cy="164827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3133660" y="699818"/>
              <a:ext cx="1632866" cy="164827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3610732" y="973206"/>
              <a:ext cx="818605" cy="97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Textfeld 14">
            <a:extLst>
              <a:ext uri="{FF2B5EF4-FFF2-40B4-BE49-F238E27FC236}">
                <a16:creationId xmlns:a16="http://schemas.microsoft.com/office/drawing/2014/main" id="{4D7D2155-8497-4400-937C-A782EE4A10FC}"/>
              </a:ext>
            </a:extLst>
          </p:cNvPr>
          <p:cNvSpPr txBox="1"/>
          <p:nvPr/>
        </p:nvSpPr>
        <p:spPr>
          <a:xfrm>
            <a:off x="6897501" y="679941"/>
            <a:ext cx="73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39" y="8606127"/>
            <a:ext cx="2640144" cy="293349"/>
          </a:xfrm>
          <a:prstGeom prst="rect">
            <a:avLst/>
          </a:prstGeom>
        </p:spPr>
      </p:pic>
      <p:sp>
        <p:nvSpPr>
          <p:cNvPr id="25" name="number 5">
            <a:extLst>
              <a:ext uri="{FF2B5EF4-FFF2-40B4-BE49-F238E27FC236}">
                <a16:creationId xmlns:a16="http://schemas.microsoft.com/office/drawing/2014/main" id="{741CD7F1-D9B9-495A-BF2A-08D38BDD2AC6}"/>
              </a:ext>
            </a:extLst>
          </p:cNvPr>
          <p:cNvSpPr/>
          <p:nvPr/>
        </p:nvSpPr>
        <p:spPr>
          <a:xfrm>
            <a:off x="4476421" y="4278059"/>
            <a:ext cx="3085511" cy="1440420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g_an_mo_her</a:t>
            </a:r>
            <a:endParaRPr lang="en-US" sz="3600" b="1" dirty="0">
              <a:solidFill>
                <a:schemeClr val="tx1"/>
              </a:solidFill>
              <a:latin typeface="+mj-lt"/>
              <a:ea typeface="Haan Baekje M" panose="02020603020101020101" pitchFamily="18" charset="-127"/>
            </a:endParaRPr>
          </a:p>
        </p:txBody>
      </p:sp>
      <p:grpSp>
        <p:nvGrpSpPr>
          <p:cNvPr id="26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4480874" y="4269946"/>
            <a:ext cx="3085511" cy="1556069"/>
            <a:chOff x="2490652" y="661852"/>
            <a:chExt cx="1680754" cy="1680754"/>
          </a:xfrm>
        </p:grpSpPr>
        <p:sp>
          <p:nvSpPr>
            <p:cNvPr id="27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2958734" y="948681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uppieren 6">
            <a:extLst>
              <a:ext uri="{FF2B5EF4-FFF2-40B4-BE49-F238E27FC236}">
                <a16:creationId xmlns:a16="http://schemas.microsoft.com/office/drawing/2014/main" id="{962554AF-4FB8-48EC-9BE8-FB438386494B}"/>
              </a:ext>
            </a:extLst>
          </p:cNvPr>
          <p:cNvGrpSpPr/>
          <p:nvPr/>
        </p:nvGrpSpPr>
        <p:grpSpPr>
          <a:xfrm>
            <a:off x="2691371" y="1110947"/>
            <a:ext cx="3100372" cy="1582552"/>
            <a:chOff x="799546" y="733612"/>
            <a:chExt cx="1680754" cy="1680754"/>
          </a:xfrm>
        </p:grpSpPr>
        <p:sp>
          <p:nvSpPr>
            <p:cNvPr id="38" name="Rechteck: abgerundete Ecken 4">
              <a:extLst>
                <a:ext uri="{FF2B5EF4-FFF2-40B4-BE49-F238E27FC236}">
                  <a16:creationId xmlns:a16="http://schemas.microsoft.com/office/drawing/2014/main" id="{387BE52E-68AB-4858-8D76-197ABAA7906D}"/>
                </a:ext>
              </a:extLst>
            </p:cNvPr>
            <p:cNvSpPr/>
            <p:nvPr/>
          </p:nvSpPr>
          <p:spPr>
            <a:xfrm>
              <a:off x="799546" y="73361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Textfeld 5">
              <a:extLst>
                <a:ext uri="{FF2B5EF4-FFF2-40B4-BE49-F238E27FC236}">
                  <a16:creationId xmlns:a16="http://schemas.microsoft.com/office/drawing/2014/main" id="{EF282ED8-C8CF-4305-9A44-4AA2C342E60E}"/>
                </a:ext>
              </a:extLst>
            </p:cNvPr>
            <p:cNvSpPr txBox="1"/>
            <p:nvPr/>
          </p:nvSpPr>
          <p:spPr>
            <a:xfrm>
              <a:off x="1329094" y="1044637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uppieren 12">
            <a:extLst>
              <a:ext uri="{FF2B5EF4-FFF2-40B4-BE49-F238E27FC236}">
                <a16:creationId xmlns:a16="http://schemas.microsoft.com/office/drawing/2014/main" id="{1CDEDC07-E94A-4B4D-8B9E-E44EBC963BDD}"/>
              </a:ext>
            </a:extLst>
          </p:cNvPr>
          <p:cNvGrpSpPr/>
          <p:nvPr/>
        </p:nvGrpSpPr>
        <p:grpSpPr>
          <a:xfrm>
            <a:off x="5791743" y="1105909"/>
            <a:ext cx="3127670" cy="1582551"/>
            <a:chOff x="3855869" y="2125037"/>
            <a:chExt cx="1680754" cy="1680754"/>
          </a:xfrm>
        </p:grpSpPr>
        <p:sp>
          <p:nvSpPr>
            <p:cNvPr id="41" name="Rechteck: abgerundete Ecken 13">
              <a:extLst>
                <a:ext uri="{FF2B5EF4-FFF2-40B4-BE49-F238E27FC236}">
                  <a16:creationId xmlns:a16="http://schemas.microsoft.com/office/drawing/2014/main" id="{5515186D-8BDF-41E3-B402-181DCDCAE352}"/>
                </a:ext>
              </a:extLst>
            </p:cNvPr>
            <p:cNvSpPr/>
            <p:nvPr/>
          </p:nvSpPr>
          <p:spPr>
            <a:xfrm>
              <a:off x="3855869" y="2125037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333"/>
            </a:p>
          </p:txBody>
        </p:sp>
        <p:sp>
          <p:nvSpPr>
            <p:cNvPr id="42" name="Textfeld 14">
              <a:extLst>
                <a:ext uri="{FF2B5EF4-FFF2-40B4-BE49-F238E27FC236}">
                  <a16:creationId xmlns:a16="http://schemas.microsoft.com/office/drawing/2014/main" id="{4D7D2155-8497-4400-937C-A782EE4A10FC}"/>
                </a:ext>
              </a:extLst>
            </p:cNvPr>
            <p:cNvSpPr txBox="1"/>
            <p:nvPr/>
          </p:nvSpPr>
          <p:spPr>
            <a:xfrm>
              <a:off x="4510977" y="2480582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a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5298" y="436259"/>
            <a:ext cx="487363" cy="487363"/>
          </a:xfrm>
          <a:prstGeom prst="rect">
            <a:avLst/>
          </a:prstGeom>
        </p:spPr>
      </p:pic>
      <p:sp>
        <p:nvSpPr>
          <p:cNvPr id="18" name="ans 1"/>
          <p:cNvSpPr txBox="1"/>
          <p:nvPr/>
        </p:nvSpPr>
        <p:spPr>
          <a:xfrm>
            <a:off x="4179500" y="1557033"/>
            <a:ext cx="22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Oval 1"/>
          <p:cNvSpPr/>
          <p:nvPr/>
        </p:nvSpPr>
        <p:spPr>
          <a:xfrm>
            <a:off x="3222017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3" name="ans 2"/>
          <p:cNvSpPr/>
          <p:nvPr/>
        </p:nvSpPr>
        <p:spPr>
          <a:xfrm>
            <a:off x="3831854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0" name="grand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5298" y="484379"/>
            <a:ext cx="487363" cy="487363"/>
          </a:xfrm>
          <a:prstGeom prst="rect">
            <a:avLst/>
          </a:prstGeom>
        </p:spPr>
      </p:pic>
      <p:pic>
        <p:nvPicPr>
          <p:cNvPr id="21" name="grand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5298" y="436259"/>
            <a:ext cx="487363" cy="48736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470315" y="1514840"/>
            <a:ext cx="207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52345" y="1516404"/>
            <a:ext cx="33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17760" y="1526256"/>
            <a:ext cx="29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7" name="cous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5298" y="484379"/>
            <a:ext cx="487363" cy="48736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718780" y="3083147"/>
            <a:ext cx="209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</a:t>
            </a:r>
            <a:r>
              <a:rPr lang="en-US" sz="3600" b="1" dirty="0" smtClean="0"/>
              <a:t>     </a:t>
            </a:r>
            <a:r>
              <a:rPr lang="en-US" sz="3600" b="1" dirty="0" err="1" smtClean="0">
                <a:solidFill>
                  <a:srgbClr val="FF0000"/>
                </a:solidFill>
              </a:rPr>
              <a:t>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325905" y="395253"/>
            <a:ext cx="7531327" cy="425464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Choose a number and fill in the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blank.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oval 3"/>
          <p:cNvSpPr/>
          <p:nvPr/>
        </p:nvSpPr>
        <p:spPr>
          <a:xfrm>
            <a:off x="445823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9" name="uncl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5298" y="423909"/>
            <a:ext cx="487363" cy="48736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540302" y="3134350"/>
            <a:ext cx="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" name="oval 4"/>
          <p:cNvSpPr/>
          <p:nvPr/>
        </p:nvSpPr>
        <p:spPr>
          <a:xfrm>
            <a:off x="503249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53" name="grandmoth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5633" y="436259"/>
            <a:ext cx="487363" cy="48736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872034" y="4661347"/>
            <a:ext cx="229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>
                <a:solidFill>
                  <a:schemeClr val="bg1"/>
                </a:solidFill>
              </a:rPr>
              <a:t>     </a:t>
            </a:r>
            <a:r>
              <a:rPr lang="en-US" sz="3600" b="1" dirty="0" smtClean="0">
                <a:solidFill>
                  <a:srgbClr val="FF0000"/>
                </a:solidFill>
              </a:rPr>
              <a:t>d      t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"/>
          <p:cNvSpPr/>
          <p:nvPr/>
        </p:nvSpPr>
        <p:spPr>
          <a:xfrm>
            <a:off x="5606751" y="6104001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9" name="Arrow: Notched Right 23">
            <a:extLst>
              <a:ext uri="{FF2B5EF4-FFF2-40B4-BE49-F238E27FC236}">
                <a16:creationId xmlns:a16="http://schemas.microsoft.com/office/drawing/2014/main" id="{8A266294-E789-6559-0A67-E071EEFBB4C7}"/>
              </a:ext>
            </a:extLst>
          </p:cNvPr>
          <p:cNvSpPr/>
          <p:nvPr/>
        </p:nvSpPr>
        <p:spPr>
          <a:xfrm>
            <a:off x="41818" y="5714055"/>
            <a:ext cx="2932457" cy="1076690"/>
          </a:xfrm>
          <a:prstGeom prst="notchedRightArrow">
            <a:avLst>
              <a:gd name="adj1" fmla="val 50000"/>
              <a:gd name="adj2" fmla="val 981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bg1"/>
                </a:solidFill>
              </a:rPr>
              <a:t>Click here to </a:t>
            </a:r>
            <a:r>
              <a:rPr lang="en-US" i="1" dirty="0">
                <a:solidFill>
                  <a:schemeClr val="bg1"/>
                </a:solidFill>
              </a:rPr>
              <a:t>show answers.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033760" y="423909"/>
            <a:ext cx="960120" cy="547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598615" y="2682095"/>
            <a:ext cx="247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027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9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70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3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187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/>
      <p:bldP spid="44" grpId="0"/>
      <p:bldP spid="45" grpId="0"/>
      <p:bldP spid="46" grpId="0"/>
      <p:bldP spid="48" grpId="0"/>
      <p:bldP spid="50" grpId="0"/>
      <p:bldP spid="54" grpId="0"/>
      <p:bldP spid="59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939"/>
            <a:ext cx="6238875" cy="561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7552"/>
            <a:ext cx="3879273" cy="371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875" y="1197552"/>
            <a:ext cx="3817361" cy="3714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618" y="1207077"/>
            <a:ext cx="4063278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054"/>
            <a:ext cx="2638793" cy="2553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15" y="409672"/>
            <a:ext cx="2638793" cy="2410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00" y="3021001"/>
            <a:ext cx="2667372" cy="2391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85" y="334577"/>
            <a:ext cx="2610214" cy="2524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92" y="3289349"/>
            <a:ext cx="2619741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82" y="1233055"/>
            <a:ext cx="3269673" cy="2682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77" y="4019550"/>
            <a:ext cx="2762250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989" y="4991100"/>
            <a:ext cx="18002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054"/>
            <a:ext cx="2638793" cy="2553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15" y="409672"/>
            <a:ext cx="2638793" cy="2410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00" y="3021001"/>
            <a:ext cx="2667372" cy="239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92" y="3289349"/>
            <a:ext cx="2619741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6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82" y="641838"/>
            <a:ext cx="3214254" cy="3148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59" y="3963698"/>
            <a:ext cx="1800225" cy="98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959" y="4944773"/>
            <a:ext cx="18002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054"/>
            <a:ext cx="2638793" cy="2553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15" y="409672"/>
            <a:ext cx="2638793" cy="2410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85" y="334577"/>
            <a:ext cx="2610214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89" y="736455"/>
            <a:ext cx="2714192" cy="244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72" y="3327039"/>
            <a:ext cx="1800225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72" y="4405746"/>
            <a:ext cx="1809750" cy="866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014" y="501163"/>
            <a:ext cx="2897332" cy="2946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342" y="3469698"/>
            <a:ext cx="1800225" cy="97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341" y="4462896"/>
            <a:ext cx="18002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WB, page 20.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36" y="379425"/>
            <a:ext cx="4282811" cy="81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39" y="1529407"/>
            <a:ext cx="11865368" cy="7773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060162" y="1974667"/>
            <a:ext cx="2500364" cy="141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380" y="2391624"/>
            <a:ext cx="3383280" cy="39188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581" y="2434080"/>
            <a:ext cx="4343400" cy="38764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69955" y="5602603"/>
            <a:ext cx="3431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grandfather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WB, page 20.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36" y="379425"/>
            <a:ext cx="4282811" cy="81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39" y="1529407"/>
            <a:ext cx="11865368" cy="77730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4712" y="1992084"/>
            <a:ext cx="1465187" cy="141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55659" y="1966502"/>
            <a:ext cx="1465187" cy="28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47099" y="1987730"/>
            <a:ext cx="2500364" cy="141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92036" y="1986640"/>
            <a:ext cx="2670181" cy="141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1624"/>
            <a:ext cx="3479799" cy="4038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5317" y="5643700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uncle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408" y="2476163"/>
            <a:ext cx="3357203" cy="3931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6713" y="2476163"/>
            <a:ext cx="3313288" cy="39544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95477" y="5643700"/>
            <a:ext cx="309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grandmother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2300" y="5676823"/>
            <a:ext cx="3145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cousin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0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693" y="63304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WB, page 20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43" y="428978"/>
            <a:ext cx="8140501" cy="1264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19" y="1557867"/>
            <a:ext cx="5185249" cy="2183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219" y="3973688"/>
            <a:ext cx="5622138" cy="2280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6801" y="5012266"/>
            <a:ext cx="1862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uncle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693" y="63304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WB, page 20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43" y="428978"/>
            <a:ext cx="8140501" cy="1264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858" y="1384754"/>
            <a:ext cx="5997275" cy="2464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3849512"/>
            <a:ext cx="6249247" cy="2449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0399" y="2617133"/>
            <a:ext cx="162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aunt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9082" y="4967111"/>
            <a:ext cx="3438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grandmother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6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Click here to play the game. 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99" y="1543050"/>
            <a:ext cx="9404228" cy="4553227"/>
          </a:xfrm>
          <a:prstGeom prst="rect">
            <a:avLst/>
          </a:prstGeom>
        </p:spPr>
      </p:pic>
      <p:sp>
        <p:nvSpPr>
          <p:cNvPr id="4" name="TextBox 3">
            <a:hlinkClick r:id="rId2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LET’S PLAY!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92153" y="646504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 smtClean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 smtClean="0"/>
          </a:p>
          <a:p>
            <a:pPr algn="ctr"/>
            <a:endParaRPr lang="en-US" sz="6600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Who's </a:t>
            </a:r>
            <a:r>
              <a:rPr lang="en-US" sz="3600" dirty="0" smtClean="0"/>
              <a:t>he/she</a:t>
            </a:r>
            <a:r>
              <a:rPr lang="en-US" sz="3600" dirty="0"/>
              <a:t>? </a:t>
            </a:r>
            <a:r>
              <a:rPr lang="en-US" sz="3600" dirty="0" smtClean="0"/>
              <a:t>- He’s/ She's my….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934307" y="3223555"/>
            <a:ext cx="7666893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What's </a:t>
            </a:r>
            <a:r>
              <a:rPr lang="en-US" sz="3600" dirty="0" smtClean="0"/>
              <a:t>his/her name? - His/her </a:t>
            </a:r>
            <a:r>
              <a:rPr lang="en-US" sz="3600" dirty="0"/>
              <a:t>name's </a:t>
            </a:r>
            <a:r>
              <a:rPr lang="en-US" sz="3600" dirty="0" smtClean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13738"/>
            <a:ext cx="9642328" cy="6003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lesson, students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will be able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to learn, practice ask who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someone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is and use the target language.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Vocabulary</a:t>
            </a:r>
            <a:r>
              <a:rPr lang="en-US" sz="3600" dirty="0" smtClean="0">
                <a:solidFill>
                  <a:srgbClr val="0070C0"/>
                </a:solidFill>
              </a:rPr>
              <a:t>: </a:t>
            </a:r>
            <a:r>
              <a:rPr lang="en-US" sz="3600" i="1" dirty="0" smtClean="0">
                <a:solidFill>
                  <a:srgbClr val="00B050"/>
                </a:solidFill>
              </a:rPr>
              <a:t>grandfather, grandmother, uncle, aunt, cousin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en-US" sz="3600" b="1" dirty="0" smtClean="0">
              <a:solidFill>
                <a:srgbClr val="0070C0"/>
              </a:solidFill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Structure</a:t>
            </a:r>
            <a:r>
              <a:rPr lang="en-US" sz="3600" dirty="0" smtClean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 smtClean="0">
                <a:solidFill>
                  <a:srgbClr val="00B050"/>
                </a:solidFill>
              </a:rPr>
              <a:t>		Who’s she? – She’s my aunt.</a:t>
            </a:r>
          </a:p>
          <a:p>
            <a:r>
              <a:rPr lang="en-US" sz="3600" i="1" dirty="0" smtClean="0">
                <a:solidFill>
                  <a:srgbClr val="00B050"/>
                </a:solidFill>
              </a:rPr>
              <a:t>		What’s her name? – Her name’s May.</a:t>
            </a:r>
            <a:endParaRPr lang="en-US" sz="3600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992"/>
            <a:ext cx="6096000" cy="85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56" y="2385060"/>
            <a:ext cx="2179590" cy="2524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825" y="2385060"/>
            <a:ext cx="1966775" cy="2524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0778"/>
          <a:stretch/>
        </p:blipFill>
        <p:spPr>
          <a:xfrm>
            <a:off x="2004197" y="2385060"/>
            <a:ext cx="2872468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374" y="2251710"/>
            <a:ext cx="367665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6890" y="3494722"/>
            <a:ext cx="3943350" cy="92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5387" y="3671343"/>
            <a:ext cx="3752850" cy="809625"/>
          </a:xfrm>
          <a:prstGeom prst="rect">
            <a:avLst/>
          </a:prstGeom>
        </p:spPr>
      </p:pic>
      <p:pic>
        <p:nvPicPr>
          <p:cNvPr id="11" name="CD1-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49348" y="485095"/>
            <a:ext cx="235676" cy="3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5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40" r="69161"/>
          <a:stretch/>
        </p:blipFill>
        <p:spPr>
          <a:xfrm>
            <a:off x="0" y="1053193"/>
            <a:ext cx="1528355" cy="1644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48" y="351064"/>
            <a:ext cx="569595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02" y="1151164"/>
            <a:ext cx="1614351" cy="1448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8602" y="1249601"/>
            <a:ext cx="47539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A: </a:t>
            </a:r>
            <a:r>
              <a:rPr lang="en-US" sz="3600" dirty="0"/>
              <a:t>Who’s </a:t>
            </a:r>
            <a:r>
              <a:rPr lang="en-US" sz="3600" dirty="0" smtClean="0"/>
              <a:t>___________?</a:t>
            </a:r>
          </a:p>
          <a:p>
            <a:r>
              <a:rPr lang="en-US" sz="3600" dirty="0"/>
              <a:t>B:  He’s </a:t>
            </a:r>
            <a:r>
              <a:rPr lang="en-US" sz="3600" dirty="0" smtClean="0"/>
              <a:t>_____________.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528355" y="1271412"/>
            <a:ext cx="4558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A: </a:t>
            </a:r>
            <a:r>
              <a:rPr lang="en-US" sz="3600" dirty="0"/>
              <a:t>Who’s he? </a:t>
            </a:r>
            <a:br>
              <a:rPr lang="en-US" sz="3600" dirty="0"/>
            </a:br>
            <a:r>
              <a:rPr lang="en-US" sz="3600" dirty="0" smtClean="0"/>
              <a:t>B: </a:t>
            </a:r>
            <a:r>
              <a:rPr lang="en-US" sz="3600" dirty="0"/>
              <a:t>He’s </a:t>
            </a:r>
            <a:r>
              <a:rPr lang="en-US" sz="3600" dirty="0" smtClean="0"/>
              <a:t>my________.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965527" y="1803598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uncle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045"/>
          <a:stretch/>
        </p:blipFill>
        <p:spPr>
          <a:xfrm>
            <a:off x="0" y="3840480"/>
            <a:ext cx="1528355" cy="1914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8355" y="4168738"/>
            <a:ext cx="4268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A: </a:t>
            </a:r>
            <a:r>
              <a:rPr lang="en-US" sz="3600" dirty="0"/>
              <a:t>What’s his name? </a:t>
            </a:r>
            <a:br>
              <a:rPr lang="en-US" sz="3600" dirty="0"/>
            </a:br>
            <a:r>
              <a:rPr lang="en-US" sz="3600" dirty="0" smtClean="0"/>
              <a:t>B</a:t>
            </a:r>
            <a:r>
              <a:rPr lang="en-US" sz="3600" dirty="0"/>
              <a:t>: His name’s </a:t>
            </a:r>
            <a:r>
              <a:rPr lang="en-US" sz="3600" dirty="0" smtClean="0"/>
              <a:t>______.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192" y="3903012"/>
            <a:ext cx="1614805" cy="2006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5633" y="4168738"/>
            <a:ext cx="48265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A: What’s___________?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B: Her___________.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360603" y="4722735"/>
            <a:ext cx="99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Bill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47140" y="4116487"/>
            <a:ext cx="214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</a:t>
            </a:r>
            <a:r>
              <a:rPr lang="en-US" sz="3600" dirty="0" smtClean="0">
                <a:solidFill>
                  <a:srgbClr val="FF0000"/>
                </a:solidFill>
              </a:rPr>
              <a:t>er name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9197" y="4696609"/>
            <a:ext cx="245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dirty="0" smtClean="0">
                <a:solidFill>
                  <a:srgbClr val="FF0000"/>
                </a:solidFill>
              </a:rPr>
              <a:t>ame’s Lucy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84490" y="1229005"/>
            <a:ext cx="186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5987" y="1755765"/>
            <a:ext cx="317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dirty="0" smtClean="0">
                <a:solidFill>
                  <a:srgbClr val="FF0000"/>
                </a:solidFill>
              </a:rPr>
              <a:t>y grandfather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482" y="588412"/>
            <a:ext cx="8450696" cy="1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426" y="737443"/>
            <a:ext cx="179319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WB, page 20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482" y="1715912"/>
            <a:ext cx="8657070" cy="3787468"/>
          </a:xfrm>
          <a:prstGeom prst="rect">
            <a:avLst/>
          </a:prstGeom>
        </p:spPr>
      </p:pic>
      <p:pic>
        <p:nvPicPr>
          <p:cNvPr id="5" name="TRACK 13 -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6496" y="1026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758" y="1061157"/>
            <a:ext cx="8588484" cy="42920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74583">
            <a:off x="2393244" y="1682045"/>
            <a:ext cx="3397956" cy="2325512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3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0814" y="573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51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72" y="1049867"/>
            <a:ext cx="8725656" cy="4470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574583">
            <a:off x="6369828" y="1406622"/>
            <a:ext cx="3397956" cy="2969299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13-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503" y="463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53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426" y="1230490"/>
            <a:ext cx="8702794" cy="4299682"/>
          </a:xfrm>
          <a:prstGeom prst="rect">
            <a:avLst/>
          </a:prstGeom>
        </p:spPr>
      </p:pic>
      <p:pic>
        <p:nvPicPr>
          <p:cNvPr id="3" name="TRACK 13 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3436" y="565502"/>
            <a:ext cx="487363" cy="4873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74583">
            <a:off x="6402481" y="1691355"/>
            <a:ext cx="3397956" cy="2818985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25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Click here to play the game. 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99" y="1543050"/>
            <a:ext cx="9404228" cy="4553227"/>
          </a:xfrm>
          <a:prstGeom prst="rect">
            <a:avLst/>
          </a:prstGeom>
        </p:spPr>
      </p:pic>
      <p:sp>
        <p:nvSpPr>
          <p:cNvPr id="4" name="TextBox 3">
            <a:hlinkClick r:id="rId2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LET’S PLAY!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4" y="465221"/>
            <a:ext cx="8989916" cy="590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242" y="2443552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Early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</a:t>
              </a:r>
              <a:r>
                <a:rPr lang="en-US" sz="6000" b="1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turn</a:t>
              </a:r>
            </a:p>
            <a:p>
              <a:pPr algn="ctr"/>
              <a:r>
                <a:rPr lang="en-US" sz="60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8" y="459004"/>
            <a:ext cx="2166529" cy="182322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" y="2604640"/>
            <a:ext cx="2216227" cy="155045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2" y="4477508"/>
            <a:ext cx="2081975" cy="181261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4750" y="1351369"/>
            <a:ext cx="2158963" cy="18917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059" y="3513044"/>
            <a:ext cx="1986224" cy="19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9563" y="1488846"/>
            <a:ext cx="10559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Draw your family members and talk with your partner.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072" y="3505200"/>
            <a:ext cx="1676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👩</a:t>
            </a:r>
          </a:p>
          <a:p>
            <a:r>
              <a:rPr lang="en-US" sz="2400" b="1" dirty="0" smtClean="0"/>
              <a:t>STUDENT A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3291498"/>
            <a:ext cx="2876550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13" y="4334507"/>
            <a:ext cx="3943350" cy="923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90909" y="3347383"/>
            <a:ext cx="16211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👨</a:t>
            </a:r>
          </a:p>
          <a:p>
            <a:r>
              <a:rPr lang="en-US" sz="2400" b="1" dirty="0" smtClean="0"/>
              <a:t>STUDENT B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55" y="3215476"/>
            <a:ext cx="3380509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91" y="4474696"/>
            <a:ext cx="356061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WRAP-UP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Today’s lesson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</a:t>
            </a:r>
            <a:r>
              <a:rPr lang="en-US" sz="3600" i="1" dirty="0" smtClean="0">
                <a:solidFill>
                  <a:srgbClr val="0070C0"/>
                </a:solidFill>
              </a:rPr>
              <a:t>randfather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</a:t>
            </a:r>
            <a:r>
              <a:rPr lang="en-US" sz="3600" i="1" dirty="0" smtClean="0">
                <a:solidFill>
                  <a:srgbClr val="0070C0"/>
                </a:solidFill>
              </a:rPr>
              <a:t>randmother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</a:t>
            </a:r>
            <a:r>
              <a:rPr lang="en-US" sz="3600" i="1" dirty="0" smtClean="0">
                <a:solidFill>
                  <a:srgbClr val="0070C0"/>
                </a:solidFill>
              </a:rPr>
              <a:t>ncle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</a:t>
            </a:r>
            <a:r>
              <a:rPr lang="en-US" sz="3600" i="1" dirty="0" smtClean="0">
                <a:solidFill>
                  <a:srgbClr val="0070C0"/>
                </a:solidFill>
              </a:rPr>
              <a:t>unt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rgbClr val="0070C0"/>
                </a:solidFill>
              </a:rPr>
              <a:t>cousin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rgbClr val="0070C0"/>
                </a:solidFill>
              </a:rPr>
              <a:t>Who's </a:t>
            </a:r>
            <a:r>
              <a:rPr lang="en-US" sz="3600" i="1" dirty="0">
                <a:solidFill>
                  <a:srgbClr val="0070C0"/>
                </a:solidFill>
              </a:rPr>
              <a:t>he/she?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-&gt; </a:t>
            </a:r>
            <a:r>
              <a:rPr lang="en-US" sz="3600" i="1" dirty="0">
                <a:solidFill>
                  <a:srgbClr val="0070C0"/>
                </a:solidFill>
              </a:rPr>
              <a:t>He’s/ She's my</a:t>
            </a:r>
            <a:r>
              <a:rPr lang="en-US" sz="3600" i="1" dirty="0" smtClean="0">
                <a:solidFill>
                  <a:srgbClr val="0070C0"/>
                </a:solidFill>
              </a:rPr>
              <a:t>….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rgbClr val="0070C0"/>
                </a:solidFill>
              </a:rPr>
              <a:t>What's </a:t>
            </a:r>
            <a:r>
              <a:rPr lang="en-US" sz="3600" i="1" dirty="0">
                <a:solidFill>
                  <a:srgbClr val="0070C0"/>
                </a:solidFill>
              </a:rPr>
              <a:t>his/her name?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-&gt; </a:t>
            </a:r>
            <a:r>
              <a:rPr lang="en-US" sz="3600" i="1" dirty="0">
                <a:solidFill>
                  <a:srgbClr val="0070C0"/>
                </a:solidFill>
              </a:rPr>
              <a:t>His/her name's ...</a:t>
            </a:r>
          </a:p>
          <a:p>
            <a:endParaRPr lang="en-US" sz="3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vocabularies and structure. </a:t>
            </a:r>
            <a:r>
              <a:rPr lang="en-US" sz="3600" i="1" dirty="0">
                <a:solidFill>
                  <a:srgbClr val="0070C0"/>
                </a:solidFill>
              </a:rPr>
              <a:t>M</a:t>
            </a:r>
            <a:r>
              <a:rPr lang="en-US" sz="3600" i="1" dirty="0" smtClean="0">
                <a:solidFill>
                  <a:srgbClr val="0070C0"/>
                </a:solidFill>
              </a:rPr>
              <a:t>ake </a:t>
            </a:r>
            <a:r>
              <a:rPr lang="en-US" sz="3600" i="1" dirty="0">
                <a:solidFill>
                  <a:srgbClr val="0070C0"/>
                </a:solidFill>
              </a:rPr>
              <a:t>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Start Workbook </a:t>
            </a:r>
            <a:r>
              <a:rPr lang="en-US" sz="3600" i="1" dirty="0" smtClean="0">
                <a:solidFill>
                  <a:srgbClr val="0070C0"/>
                </a:solidFill>
              </a:rPr>
              <a:t>(page 20)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</a:t>
            </a:r>
            <a:r>
              <a:rPr lang="en-US" sz="3600" b="1" i="1" dirty="0" smtClean="0">
                <a:solidFill>
                  <a:srgbClr val="0070C0"/>
                </a:solidFill>
              </a:rPr>
              <a:t>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</a:t>
            </a:r>
            <a:r>
              <a:rPr lang="en-US" sz="3600" b="1" i="1" dirty="0">
                <a:solidFill>
                  <a:srgbClr val="0070C0"/>
                </a:solidFill>
              </a:rPr>
              <a:t>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on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the next lesson (page 28)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Start Notebook </a:t>
            </a:r>
            <a:r>
              <a:rPr lang="en-US" sz="3600" i="1" dirty="0" smtClean="0">
                <a:solidFill>
                  <a:srgbClr val="0070C0"/>
                </a:solidFill>
              </a:rPr>
              <a:t>(page 17)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</a:t>
            </a:r>
            <a:r>
              <a:rPr lang="en-US" sz="3600" dirty="0" smtClean="0">
                <a:solidFill>
                  <a:srgbClr val="0070C0"/>
                </a:solidFill>
              </a:rPr>
              <a:t>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567613" y="800101"/>
            <a:ext cx="6714931" cy="3938154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Guessing 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</a:t>
            </a:r>
            <a:r>
              <a:rPr lang="en-US" sz="5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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t="22515"/>
          <a:stretch/>
        </p:blipFill>
        <p:spPr>
          <a:xfrm>
            <a:off x="4066312" y="938405"/>
            <a:ext cx="3798586" cy="32646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3083" y="4547286"/>
            <a:ext cx="3405044" cy="82790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88693" y="4544192"/>
            <a:ext cx="2545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father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6" name="f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504" y="614319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75495" y="385011"/>
            <a:ext cx="1411705" cy="1074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2515"/>
          <a:stretch/>
        </p:blipFill>
        <p:spPr>
          <a:xfrm>
            <a:off x="3851910" y="922421"/>
            <a:ext cx="4061498" cy="32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t="22359"/>
          <a:stretch/>
        </p:blipFill>
        <p:spPr>
          <a:xfrm>
            <a:off x="3694725" y="938405"/>
            <a:ext cx="3715806" cy="3064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5487" y="4338739"/>
            <a:ext cx="3405044" cy="8279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7010" y="4335645"/>
            <a:ext cx="2727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sister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5" name="s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2915" y="721895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99032" y="449179"/>
            <a:ext cx="1283368" cy="962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2359"/>
          <a:stretch/>
        </p:blipFill>
        <p:spPr>
          <a:xfrm>
            <a:off x="3765786" y="930442"/>
            <a:ext cx="3715806" cy="30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6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t="20282"/>
          <a:stretch/>
        </p:blipFill>
        <p:spPr>
          <a:xfrm>
            <a:off x="3914274" y="577515"/>
            <a:ext cx="3785937" cy="3384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5167" y="4451034"/>
            <a:ext cx="3405044" cy="8279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9095" y="4447940"/>
            <a:ext cx="2919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mother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5" name="mo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2072" y="954672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82943" y="954672"/>
            <a:ext cx="832757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20282"/>
          <a:stretch/>
        </p:blipFill>
        <p:spPr>
          <a:xfrm>
            <a:off x="3703320" y="569073"/>
            <a:ext cx="4095023" cy="33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t="21316"/>
          <a:stretch/>
        </p:blipFill>
        <p:spPr>
          <a:xfrm>
            <a:off x="3914274" y="786063"/>
            <a:ext cx="4026567" cy="3096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5167" y="4451034"/>
            <a:ext cx="3405044" cy="8279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73053" y="4451034"/>
            <a:ext cx="386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brother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5" name="bro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2704" y="786063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70695" y="593558"/>
            <a:ext cx="1427747" cy="679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1316"/>
          <a:stretch/>
        </p:blipFill>
        <p:spPr>
          <a:xfrm>
            <a:off x="4054482" y="792159"/>
            <a:ext cx="4026567" cy="3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3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7915</TotalTime>
  <Words>457</Words>
  <Application>Microsoft Office PowerPoint</Application>
  <PresentationFormat>Widescreen</PresentationFormat>
  <Paragraphs>153</Paragraphs>
  <Slides>45</Slides>
  <Notes>4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Haan Baekje 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214</cp:revision>
  <dcterms:created xsi:type="dcterms:W3CDTF">2020-12-08T03:17:05Z</dcterms:created>
  <dcterms:modified xsi:type="dcterms:W3CDTF">2023-08-09T15:55:35Z</dcterms:modified>
</cp:coreProperties>
</file>