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312" r:id="rId8"/>
    <p:sldId id="313" r:id="rId9"/>
    <p:sldId id="307" r:id="rId10"/>
    <p:sldId id="308" r:id="rId11"/>
    <p:sldId id="263" r:id="rId12"/>
    <p:sldId id="309" r:id="rId13"/>
    <p:sldId id="310" r:id="rId14"/>
    <p:sldId id="311" r:id="rId15"/>
    <p:sldId id="294" r:id="rId16"/>
    <p:sldId id="296" r:id="rId17"/>
    <p:sldId id="297" r:id="rId18"/>
    <p:sldId id="298" r:id="rId19"/>
    <p:sldId id="299" r:id="rId20"/>
    <p:sldId id="300" r:id="rId21"/>
    <p:sldId id="303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24" autoAdjust="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2650-CA72-4E70-B3EB-6BB6F87D8FD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EDF4-55B5-40AA-9B8A-4424A8050D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66F8-2065-413D-B594-185C149A98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4B29-C23D-4C10-8F81-FB1E02D0B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2650-CA72-4E70-B3EB-6BB6F87D8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EDF4-55B5-40AA-9B8A-4424A8050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57200" y="163533"/>
            <a:ext cx="8288338" cy="433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DeflateInflate">
              <a:avLst>
                <a:gd name="adj" fmla="val 30093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latin typeface="Times New Roman" panose="02020603050405020304"/>
                <a:cs typeface="Times New Roman" panose="02020603050405020304"/>
              </a:rPr>
              <a:t>CHÀO MỪNG QUÝ THẦY CÔ VỀ DỰ GIỜ THĂM LỚP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2105" y="41008"/>
            <a:ext cx="2088232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Xem </a:t>
            </a:r>
            <a:r>
              <a:rPr lang="en-US" sz="2800" dirty="0">
                <a:solidFill>
                  <a:srgbClr val="FF0000"/>
                </a:solidFill>
              </a:rPr>
              <a:t>song video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hỏi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nói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giữa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giới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2671" y="5828998"/>
            <a:ext cx="322252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err="1">
                <a:solidFill>
                  <a:srgbClr val="002060"/>
                </a:solidFill>
              </a:rPr>
              <a:t>Đáp</a:t>
            </a:r>
            <a:r>
              <a:rPr lang="en-US" sz="2800">
                <a:solidFill>
                  <a:srgbClr val="002060"/>
                </a:solidFill>
              </a:rPr>
              <a:t> án</a:t>
            </a:r>
            <a:r>
              <a:rPr lang="en-US" sz="2800" i="1">
                <a:solidFill>
                  <a:srgbClr val="FF0000"/>
                </a:solidFill>
              </a:rPr>
              <a:t>: </a:t>
            </a: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Thiếu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thế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giới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liên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hoan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3814"/>
            <a:ext cx="63001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4.BIỂU DIỄN BÀI </a:t>
            </a:r>
            <a:r>
              <a:rPr lang="en-US" sz="2400" b="1" dirty="0">
                <a:solidFill>
                  <a:srgbClr val="FF0000"/>
                </a:solidFill>
              </a:rPr>
              <a:t>THIẾU NHI THẾ GIỚI LIÊN HOAN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</a:rPr>
              <a:t>Hát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nhẩm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theo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giai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điệu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sau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đó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hát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ôn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với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các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hình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thức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1" y="5517232"/>
            <a:ext cx="5425587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HÁT LĨNH XƯỚNG-HÒA GIỌNG. LỜI 2 CHIA TƯƠNG TỰ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115118" y="332656"/>
            <a:ext cx="1677175" cy="129614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HS NỮ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123492" y="1628800"/>
            <a:ext cx="1774068" cy="136815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HS NAM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23492" y="3020825"/>
            <a:ext cx="1774068" cy="136815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CẢ LỚP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8787" y="809003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Ngàn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dặm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xa</a:t>
            </a:r>
            <a:r>
              <a:rPr lang="en-US" sz="2800" dirty="0">
                <a:solidFill>
                  <a:srgbClr val="FFFF00"/>
                </a:solidFill>
              </a:rPr>
              <a:t>…</a:t>
            </a:r>
            <a:r>
              <a:rPr lang="en-US" sz="2800" dirty="0" err="1">
                <a:solidFill>
                  <a:srgbClr val="FFFF00"/>
                </a:solidFill>
              </a:rPr>
              <a:t>thân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tình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7560" y="205126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Loài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giặc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kia</a:t>
            </a:r>
            <a:r>
              <a:rPr lang="en-US" sz="2800" dirty="0">
                <a:solidFill>
                  <a:srgbClr val="FFFF00"/>
                </a:solidFill>
              </a:rPr>
              <a:t>…</a:t>
            </a:r>
            <a:r>
              <a:rPr lang="en-US" sz="2800" dirty="0" err="1">
                <a:solidFill>
                  <a:srgbClr val="FFFF00"/>
                </a:solidFill>
              </a:rPr>
              <a:t>thái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bình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9305" y="344329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Vui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liên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hoan</a:t>
            </a:r>
            <a:r>
              <a:rPr lang="en-US" sz="2800" dirty="0">
                <a:solidFill>
                  <a:srgbClr val="FFFF00"/>
                </a:solidFill>
              </a:rPr>
              <a:t>…</a:t>
            </a:r>
            <a:r>
              <a:rPr lang="en-US" sz="2800" dirty="0" err="1">
                <a:solidFill>
                  <a:srgbClr val="FFFF00"/>
                </a:solidFill>
              </a:rPr>
              <a:t>yêu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đời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93" y="6093316"/>
            <a:ext cx="946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ÔN </a:t>
            </a:r>
            <a:r>
              <a:rPr lang="en-US" sz="3200" b="1" dirty="0" err="1">
                <a:solidFill>
                  <a:srgbClr val="002060"/>
                </a:solidFill>
              </a:rPr>
              <a:t>Hát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gõ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đệm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phách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cụ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thanh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phách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-87612"/>
            <a:ext cx="8748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FF"/>
                </a:solidFill>
              </a:rPr>
              <a:t>CÂU 1: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Ngàn dặm xa </a:t>
            </a:r>
            <a:r>
              <a:rPr lang="en-US" sz="2800" dirty="0">
                <a:solidFill>
                  <a:srgbClr val="002060"/>
                </a:solidFill>
              </a:rPr>
              <a:t>      </a:t>
            </a:r>
            <a:r>
              <a:rPr lang="vi-VN" sz="2800" dirty="0">
                <a:solidFill>
                  <a:srgbClr val="002060"/>
                </a:solidFill>
              </a:rPr>
              <a:t>khôn ngăn anh em kết đoàn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" y="1412776"/>
            <a:ext cx="90364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FF"/>
                </a:solidFill>
              </a:rPr>
              <a:t>CÂU 8: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vi-VN" sz="2000" dirty="0">
                <a:solidFill>
                  <a:srgbClr val="002060"/>
                </a:solidFill>
              </a:rPr>
              <a:t>Trông tương lai tươi sáng tiến lên theo nhịp đời</a:t>
            </a:r>
            <a:r>
              <a:rPr lang="en-US" sz="2000" dirty="0">
                <a:solidFill>
                  <a:srgbClr val="002060"/>
                </a:solidFill>
              </a:rPr>
              <a:t>.  </a:t>
            </a:r>
            <a:r>
              <a:rPr lang="vi-VN" sz="2000" dirty="0">
                <a:solidFill>
                  <a:srgbClr val="002060"/>
                </a:solidFill>
              </a:rPr>
              <a:t>Vang khúc ca yêu đời</a:t>
            </a:r>
            <a:br>
              <a:rPr lang="vi-VN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72" y="596469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1" y="1934121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9" y="527247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54" y="527247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10" y="527196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50" y="518184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48" y="554385"/>
            <a:ext cx="475366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02" y="596469"/>
            <a:ext cx="381746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28" y="554385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05" y="1934121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4" y="1934121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96" y="1952868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832" y="1934121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10" y="1914750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44" y="1961728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947924"/>
            <a:ext cx="360040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72" y="1952868"/>
            <a:ext cx="504055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09" y="1905788"/>
            <a:ext cx="252027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74" y="1966774"/>
            <a:ext cx="252027" cy="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98417" y="2441653"/>
            <a:ext cx="9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4 </a:t>
            </a:r>
            <a:r>
              <a:rPr lang="en-US" i="1" dirty="0" err="1">
                <a:solidFill>
                  <a:srgbClr val="FF0000"/>
                </a:solidFill>
              </a:rPr>
              <a:t>phách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6093316"/>
            <a:ext cx="896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Ôn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gõ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đệm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nhịp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cụ</a:t>
            </a:r>
            <a:r>
              <a:rPr lang="en-US" sz="3200" b="1" dirty="0">
                <a:solidFill>
                  <a:srgbClr val="002060"/>
                </a:solidFill>
              </a:rPr>
              <a:t> song loan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-87612"/>
            <a:ext cx="8748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FF"/>
                </a:solidFill>
              </a:rPr>
              <a:t>CÂU 1: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Ngàn dặm xa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vi-VN" sz="2800" dirty="0">
                <a:solidFill>
                  <a:srgbClr val="002060"/>
                </a:solidFill>
              </a:rPr>
              <a:t> khôn ngăn anh em kết đoàn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" y="1412776"/>
            <a:ext cx="9036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FF"/>
                </a:solidFill>
              </a:rPr>
              <a:t>CÂU 8: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vi-VN" sz="2000" dirty="0">
                <a:solidFill>
                  <a:srgbClr val="002060"/>
                </a:solidFill>
              </a:rPr>
              <a:t>Trông tương lai tươi sáng tiến lên theo nhịp đời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r>
              <a:rPr lang="vi-VN" sz="2000" dirty="0">
                <a:solidFill>
                  <a:srgbClr val="002060"/>
                </a:solidFill>
              </a:rPr>
              <a:t>Vang khúc ca yêu đời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578754"/>
            <a:ext cx="5760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05" y="578754"/>
            <a:ext cx="5760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35" y="1991588"/>
            <a:ext cx="5760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5722"/>
            <a:ext cx="5760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0" y="595522"/>
            <a:ext cx="5760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8" y="1997638"/>
            <a:ext cx="5760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80" y="2059107"/>
            <a:ext cx="5760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75" y="2097230"/>
            <a:ext cx="357968" cy="3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991588"/>
            <a:ext cx="5760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6" y="1936169"/>
            <a:ext cx="5760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0" y="2071800"/>
            <a:ext cx="357968" cy="3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istrator\Desktop\hinh nen dep pp\AH NHAC CU\sog lo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632" y="2071800"/>
            <a:ext cx="357968" cy="3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" y="305393"/>
            <a:ext cx="8877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   TỔ 1 HÁT: </a:t>
            </a:r>
            <a:r>
              <a:rPr lang="en-US" sz="2000" b="1" dirty="0" err="1">
                <a:solidFill>
                  <a:srgbClr val="FF00FF"/>
                </a:solidFill>
              </a:rPr>
              <a:t>Ngàn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dặm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xa</a:t>
            </a:r>
            <a:r>
              <a:rPr lang="en-US" sz="2000" b="1" dirty="0">
                <a:solidFill>
                  <a:srgbClr val="FF00FF"/>
                </a:solidFill>
              </a:rPr>
              <a:t>…</a:t>
            </a:r>
            <a:r>
              <a:rPr lang="en-US" sz="2000" b="1" dirty="0" err="1">
                <a:solidFill>
                  <a:srgbClr val="FF00FF"/>
                </a:solidFill>
              </a:rPr>
              <a:t>thân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tính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gõ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đệm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gõ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đệm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theo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phách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bằng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phách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611" y="1152623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TỔ 2 HÁT: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Loài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giặc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lia</a:t>
            </a:r>
            <a:r>
              <a:rPr lang="en-US" sz="2000" b="1" dirty="0">
                <a:solidFill>
                  <a:srgbClr val="FF00FF"/>
                </a:solidFill>
              </a:rPr>
              <a:t>…</a:t>
            </a:r>
            <a:r>
              <a:rPr lang="en-US" sz="2000" b="1" dirty="0" err="1">
                <a:solidFill>
                  <a:srgbClr val="FF00FF"/>
                </a:solidFill>
              </a:rPr>
              <a:t>thái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bình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đệm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theo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phách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bằng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phách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434" y="198884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CẢ LỚP HÁT :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Vui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liên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hoan</a:t>
            </a:r>
            <a:r>
              <a:rPr lang="en-US" sz="2000" b="1" dirty="0">
                <a:solidFill>
                  <a:srgbClr val="FF00FF"/>
                </a:solidFill>
              </a:rPr>
              <a:t>…</a:t>
            </a:r>
            <a:r>
              <a:rPr lang="en-US" sz="2000" b="1" dirty="0" err="1">
                <a:solidFill>
                  <a:srgbClr val="FF00FF"/>
                </a:solidFill>
              </a:rPr>
              <a:t>yêu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đời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đệm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theo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nhịp</a:t>
            </a:r>
            <a:r>
              <a:rPr lang="en-US" sz="2000" b="1" dirty="0">
                <a:solidFill>
                  <a:srgbClr val="002060"/>
                </a:solidFill>
              </a:rPr>
              <a:t>  </a:t>
            </a:r>
            <a:r>
              <a:rPr lang="en-US" sz="2000" b="1" dirty="0" err="1">
                <a:solidFill>
                  <a:srgbClr val="002060"/>
                </a:solidFill>
              </a:rPr>
              <a:t>bằng</a:t>
            </a:r>
            <a:r>
              <a:rPr lang="en-US" sz="2000" b="1" dirty="0">
                <a:solidFill>
                  <a:srgbClr val="002060"/>
                </a:solidFill>
              </a:rPr>
              <a:t> song loan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7c2a6391480fcd0ed0dd68b93ac55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4581128"/>
            <a:ext cx="2123728" cy="16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" y="188660"/>
            <a:ext cx="9216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Trò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đoàn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i="1" dirty="0">
                <a:solidFill>
                  <a:srgbClr val="002060"/>
                </a:solidFill>
              </a:rPr>
              <a:t>chia </a:t>
            </a:r>
            <a:r>
              <a:rPr lang="en-US" sz="2400" i="1" dirty="0" err="1">
                <a:solidFill>
                  <a:srgbClr val="002060"/>
                </a:solidFill>
              </a:rPr>
              <a:t>lớp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thành</a:t>
            </a:r>
            <a:r>
              <a:rPr lang="en-US" sz="2400" i="1" dirty="0">
                <a:solidFill>
                  <a:srgbClr val="002060"/>
                </a:solidFill>
              </a:rPr>
              <a:t> 2 </a:t>
            </a:r>
            <a:r>
              <a:rPr lang="en-US" sz="2400" i="1" dirty="0" err="1">
                <a:solidFill>
                  <a:srgbClr val="002060"/>
                </a:solidFill>
              </a:rPr>
              <a:t>tổ</a:t>
            </a:r>
            <a:r>
              <a:rPr lang="en-US" sz="2400" i="1" dirty="0">
                <a:solidFill>
                  <a:srgbClr val="002060"/>
                </a:solidFill>
              </a:rPr>
              <a:t>, </a:t>
            </a:r>
            <a:r>
              <a:rPr lang="en-US" sz="2400" i="1" dirty="0" err="1">
                <a:solidFill>
                  <a:srgbClr val="002060"/>
                </a:solidFill>
              </a:rPr>
              <a:t>mỗi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tổ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chọn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ra</a:t>
            </a:r>
            <a:r>
              <a:rPr lang="en-US" sz="2400" i="1" dirty="0">
                <a:solidFill>
                  <a:srgbClr val="002060"/>
                </a:solidFill>
              </a:rPr>
              <a:t> 1 </a:t>
            </a:r>
            <a:r>
              <a:rPr lang="en-US" sz="2400" i="1" dirty="0" err="1">
                <a:solidFill>
                  <a:srgbClr val="002060"/>
                </a:solidFill>
              </a:rPr>
              <a:t>bạn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dùng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bút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viết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ra</a:t>
            </a:r>
            <a:r>
              <a:rPr lang="en-US" sz="2400" i="1" dirty="0">
                <a:solidFill>
                  <a:srgbClr val="002060"/>
                </a:solidFill>
              </a:rPr>
              <a:t> 2 </a:t>
            </a:r>
            <a:r>
              <a:rPr lang="en-US" sz="2400" i="1" dirty="0" err="1">
                <a:solidFill>
                  <a:srgbClr val="002060"/>
                </a:solidFill>
              </a:rPr>
              <a:t>từ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bị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quân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giặc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che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mất</a:t>
            </a:r>
            <a:r>
              <a:rPr lang="en-US" sz="2400" i="1" dirty="0">
                <a:solidFill>
                  <a:srgbClr val="002060"/>
                </a:solidFill>
              </a:rPr>
              <a:t>. </a:t>
            </a:r>
            <a:r>
              <a:rPr lang="en-US" sz="2400" i="1" dirty="0" err="1">
                <a:solidFill>
                  <a:srgbClr val="002060"/>
                </a:solidFill>
              </a:rPr>
              <a:t>Sau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khi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hết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bài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hát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cử</a:t>
            </a:r>
            <a:r>
              <a:rPr lang="en-US" sz="2400" i="1" dirty="0">
                <a:solidFill>
                  <a:srgbClr val="002060"/>
                </a:solidFill>
              </a:rPr>
              <a:t> 1 </a:t>
            </a:r>
            <a:r>
              <a:rPr lang="en-US" sz="2400" i="1" dirty="0" err="1">
                <a:solidFill>
                  <a:srgbClr val="002060"/>
                </a:solidFill>
              </a:rPr>
              <a:t>bạn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lần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lượt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trong</a:t>
            </a:r>
            <a:r>
              <a:rPr lang="en-US" sz="2400" i="1" dirty="0">
                <a:solidFill>
                  <a:srgbClr val="002060"/>
                </a:solidFill>
              </a:rPr>
              <a:t> 2 </a:t>
            </a:r>
            <a:r>
              <a:rPr lang="en-US" sz="2400" i="1" dirty="0" err="1">
                <a:solidFill>
                  <a:srgbClr val="002060"/>
                </a:solidFill>
              </a:rPr>
              <a:t>tổ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lên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đoc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đám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án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đó</a:t>
            </a:r>
            <a:r>
              <a:rPr lang="en-US" sz="2400" i="1" dirty="0">
                <a:solidFill>
                  <a:srgbClr val="002060"/>
                </a:solidFill>
              </a:rPr>
              <a:t>. </a:t>
            </a:r>
            <a:r>
              <a:rPr lang="en-US" sz="2400" i="1" dirty="0" err="1">
                <a:solidFill>
                  <a:srgbClr val="002060"/>
                </a:solidFill>
              </a:rPr>
              <a:t>Sau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đó</a:t>
            </a:r>
            <a:r>
              <a:rPr lang="en-US" sz="2400" i="1" dirty="0">
                <a:solidFill>
                  <a:srgbClr val="002060"/>
                </a:solidFill>
              </a:rPr>
              <a:t> GV </a:t>
            </a:r>
            <a:r>
              <a:rPr lang="en-US" sz="2400" i="1" dirty="0" err="1">
                <a:solidFill>
                  <a:srgbClr val="002060"/>
                </a:solidFill>
              </a:rPr>
              <a:t>soát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lần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nữa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62620"/>
            <a:ext cx="6553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Wave2">
              <a:avLst/>
            </a:prstTxWarp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</a:rPr>
              <a:t>Chúc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thầy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mạnh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khỏe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sinh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ngoan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giỏi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887" y="985093"/>
            <a:ext cx="212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TIẾT 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5" y="1704021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BIỂU DIỄN MỘT SỐ BÀI HÁT ĐÃ HỌC</a:t>
            </a:r>
          </a:p>
        </p:txBody>
      </p:sp>
      <p:pic>
        <p:nvPicPr>
          <p:cNvPr id="2" name="Picture 3" descr="C:\Users\Administrator\Desktop\3-em-be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4" y="5735904"/>
            <a:ext cx="1865313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z2577138619550_26fc373cf1c0551cf8f2d8fdf957b0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08" y="5374370"/>
            <a:ext cx="1537843" cy="13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4" y="188650"/>
            <a:ext cx="8064896" cy="203860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ÂM NHẠC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10923"/>
            <a:ext cx="550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1.Biểu diễn bài hát Chúc Mừng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983413" y="4235570"/>
            <a:ext cx="2678501" cy="6297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4503" y="4235570"/>
            <a:ext cx="319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 HS </a:t>
            </a:r>
            <a:r>
              <a:rPr lang="en-US" sz="2800" b="1" dirty="0" err="1">
                <a:solidFill>
                  <a:prstClr val="black"/>
                </a:solidFill>
              </a:rPr>
              <a:t>hát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lĩnh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xướng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4223" y="4365771"/>
            <a:ext cx="398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</a:rPr>
              <a:t>Cùng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đàn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cùng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hát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vang</a:t>
            </a:r>
            <a:r>
              <a:rPr lang="en-US" sz="2400" i="1" dirty="0">
                <a:solidFill>
                  <a:srgbClr val="FF0000"/>
                </a:solidFill>
              </a:rPr>
              <a:t>…</a:t>
            </a:r>
            <a:r>
              <a:rPr lang="en-US" sz="2400" i="1" dirty="0" err="1">
                <a:solidFill>
                  <a:srgbClr val="FF0000"/>
                </a:solidFill>
              </a:rPr>
              <a:t>người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thân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83413" y="5161471"/>
            <a:ext cx="2678501" cy="6297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3413" y="5214725"/>
            <a:ext cx="256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Lớp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hát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đồng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ca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6083" y="5183949"/>
            <a:ext cx="398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</a:rPr>
              <a:t>Nhớ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mãi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phút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giây</a:t>
            </a:r>
            <a:r>
              <a:rPr lang="en-US" sz="3200" i="1" dirty="0">
                <a:solidFill>
                  <a:srgbClr val="FF0000"/>
                </a:solidFill>
              </a:rPr>
              <a:t>…</a:t>
            </a:r>
            <a:r>
              <a:rPr lang="en-US" sz="3200" i="1" dirty="0" err="1">
                <a:solidFill>
                  <a:srgbClr val="FF0000"/>
                </a:solidFill>
              </a:rPr>
              <a:t>Lâu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bền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935" y="1412777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hát vỗ tay theo tiết tấu với 2 âm sắc, chia lớp 2 nửa: Nửa 1 hát gõ nhạc cụ thanh phách, nửa 2 hát gõ đệm bằng song loan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26460" y="0"/>
            <a:ext cx="580960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2.BIỂU DIỄN BÀI: CHIM SÁO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9603" y="5594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Xem video để sáng tạo thêm các động tác sau đó hát kết hợp vận động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796735"/>
            <a:ext cx="500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BÀI CHÚ VOI CON ĐI BỘ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76219"/>
            <a:ext cx="532859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3.Biểu diễn bài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71800" y="3429001"/>
            <a:ext cx="350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i="1">
                <a:solidFill>
                  <a:srgbClr val="093FB7"/>
                </a:solidFill>
              </a:rPr>
              <a:t>Hát nhẩm theo giai điệu một lần sau đó hát với các hình thức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9400" y="3124201"/>
            <a:ext cx="3886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i="1" dirty="0" err="1">
                <a:solidFill>
                  <a:srgbClr val="002060"/>
                </a:solidFill>
              </a:rPr>
              <a:t>Hát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gõ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đệm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theo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phách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với</a:t>
            </a:r>
            <a:r>
              <a:rPr lang="en-US" sz="3600" i="1" dirty="0">
                <a:solidFill>
                  <a:srgbClr val="002060"/>
                </a:solidFill>
              </a:rPr>
              <a:t> 2 </a:t>
            </a:r>
            <a:r>
              <a:rPr lang="en-US" sz="3600" i="1" dirty="0" err="1">
                <a:solidFill>
                  <a:srgbClr val="002060"/>
                </a:solidFill>
              </a:rPr>
              <a:t>âm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sắc</a:t>
            </a:r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b="1" i="1" dirty="0" err="1">
                <a:solidFill>
                  <a:srgbClr val="0000CC"/>
                </a:solidFill>
              </a:rPr>
              <a:t>Dãy</a:t>
            </a:r>
            <a:r>
              <a:rPr lang="en-US" sz="3600" b="1" i="1" dirty="0">
                <a:solidFill>
                  <a:srgbClr val="0000CC"/>
                </a:solidFill>
              </a:rPr>
              <a:t> 1:</a:t>
            </a:r>
            <a:r>
              <a:rPr lang="en-US" sz="3600" i="1" dirty="0">
                <a:solidFill>
                  <a:srgbClr val="FF0505"/>
                </a:solidFill>
              </a:rPr>
              <a:t> </a:t>
            </a:r>
            <a:r>
              <a:rPr lang="en-US" sz="3600" i="1" dirty="0" err="1">
                <a:solidFill>
                  <a:srgbClr val="FF0505"/>
                </a:solidFill>
              </a:rPr>
              <a:t>gõ</a:t>
            </a:r>
            <a:r>
              <a:rPr lang="en-US" sz="3600" i="1" dirty="0">
                <a:solidFill>
                  <a:srgbClr val="FF0505"/>
                </a:solidFill>
              </a:rPr>
              <a:t> </a:t>
            </a:r>
            <a:r>
              <a:rPr lang="en-US" sz="3600" i="1" dirty="0" err="1">
                <a:solidFill>
                  <a:srgbClr val="FF0505"/>
                </a:solidFill>
              </a:rPr>
              <a:t>thanh</a:t>
            </a:r>
            <a:r>
              <a:rPr lang="en-US" sz="3600" i="1" dirty="0">
                <a:solidFill>
                  <a:srgbClr val="FF0505"/>
                </a:solidFill>
              </a:rPr>
              <a:t> </a:t>
            </a:r>
            <a:r>
              <a:rPr lang="en-US" sz="3600" i="1" dirty="0" err="1">
                <a:solidFill>
                  <a:srgbClr val="FF0505"/>
                </a:solidFill>
              </a:rPr>
              <a:t>phách</a:t>
            </a:r>
            <a:endParaRPr lang="en-US" sz="3600" i="1" dirty="0">
              <a:solidFill>
                <a:srgbClr val="FF0505"/>
              </a:solidFill>
            </a:endParaRPr>
          </a:p>
          <a:p>
            <a:r>
              <a:rPr lang="en-US" sz="3600" b="1" i="1" dirty="0" err="1">
                <a:solidFill>
                  <a:srgbClr val="0000CC"/>
                </a:solidFill>
              </a:rPr>
              <a:t>Dãy</a:t>
            </a:r>
            <a:r>
              <a:rPr lang="en-US" sz="3600" b="1" i="1" dirty="0">
                <a:solidFill>
                  <a:srgbClr val="0000CC"/>
                </a:solidFill>
              </a:rPr>
              <a:t> 2: </a:t>
            </a:r>
            <a:r>
              <a:rPr lang="en-US" sz="3600" i="1" dirty="0" err="1">
                <a:solidFill>
                  <a:srgbClr val="FF0505"/>
                </a:solidFill>
              </a:rPr>
              <a:t>Songloan</a:t>
            </a:r>
            <a:endParaRPr lang="en-US" sz="3600" i="1" dirty="0">
              <a:solidFill>
                <a:srgbClr val="FF050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 rot="21303501">
            <a:off x="2881313" y="2900988"/>
            <a:ext cx="38100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i="1" dirty="0">
                <a:solidFill>
                  <a:srgbClr val="0000CC"/>
                </a:solidFill>
              </a:rPr>
              <a:t>1 HS </a:t>
            </a:r>
            <a:r>
              <a:rPr lang="en-US" sz="2800" b="1" i="1" dirty="0" err="1">
                <a:solidFill>
                  <a:srgbClr val="0000CC"/>
                </a:solidFill>
              </a:rPr>
              <a:t>hát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lời</a:t>
            </a:r>
            <a:r>
              <a:rPr lang="en-US" sz="2800" b="1" i="1" dirty="0">
                <a:solidFill>
                  <a:srgbClr val="0000CC"/>
                </a:solidFill>
              </a:rPr>
              <a:t> 1</a:t>
            </a:r>
            <a:r>
              <a:rPr lang="en-US" sz="2800" i="1" dirty="0">
                <a:solidFill>
                  <a:srgbClr val="002060"/>
                </a:solidFill>
              </a:rPr>
              <a:t>: </a:t>
            </a:r>
            <a:r>
              <a:rPr lang="en-US" sz="2800" i="1" dirty="0" err="1">
                <a:solidFill>
                  <a:srgbClr val="FF0000"/>
                </a:solidFill>
              </a:rPr>
              <a:t>gõ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đệm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theo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phách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bằng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thanh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phách</a:t>
            </a: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3200" b="1" i="1" dirty="0" err="1">
                <a:solidFill>
                  <a:srgbClr val="0000CC"/>
                </a:solidFill>
              </a:rPr>
              <a:t>Lớp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hát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hòa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giọng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phần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tiếp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theo</a:t>
            </a:r>
            <a:r>
              <a:rPr lang="en-US" sz="3200" i="1" dirty="0">
                <a:solidFill>
                  <a:srgbClr val="FF0505"/>
                </a:solidFill>
              </a:rPr>
              <a:t>: </a:t>
            </a:r>
            <a:r>
              <a:rPr lang="en-US" sz="3200" i="1" dirty="0" err="1">
                <a:solidFill>
                  <a:srgbClr val="FF0505"/>
                </a:solidFill>
              </a:rPr>
              <a:t>Dãy</a:t>
            </a:r>
            <a:r>
              <a:rPr lang="en-US" sz="3200" i="1" dirty="0">
                <a:solidFill>
                  <a:srgbClr val="FF0505"/>
                </a:solidFill>
              </a:rPr>
              <a:t> 1 </a:t>
            </a:r>
            <a:r>
              <a:rPr lang="en-US" sz="3200" i="1" dirty="0" err="1">
                <a:solidFill>
                  <a:srgbClr val="FF0505"/>
                </a:solidFill>
              </a:rPr>
              <a:t>gõ</a:t>
            </a:r>
            <a:r>
              <a:rPr lang="en-US" sz="3200" i="1" dirty="0">
                <a:solidFill>
                  <a:srgbClr val="FF0505"/>
                </a:solidFill>
              </a:rPr>
              <a:t> </a:t>
            </a:r>
            <a:r>
              <a:rPr lang="en-US" sz="3200" i="1" dirty="0" err="1">
                <a:solidFill>
                  <a:srgbClr val="FF0505"/>
                </a:solidFill>
              </a:rPr>
              <a:t>thanh</a:t>
            </a:r>
            <a:r>
              <a:rPr lang="en-US" sz="3200" i="1" dirty="0">
                <a:solidFill>
                  <a:srgbClr val="FF0505"/>
                </a:solidFill>
              </a:rPr>
              <a:t> </a:t>
            </a:r>
            <a:r>
              <a:rPr lang="en-US" sz="3200" i="1" dirty="0" err="1">
                <a:solidFill>
                  <a:srgbClr val="FF0505"/>
                </a:solidFill>
              </a:rPr>
              <a:t>phách</a:t>
            </a:r>
            <a:r>
              <a:rPr lang="en-US" sz="3200" i="1" dirty="0">
                <a:solidFill>
                  <a:srgbClr val="FF0505"/>
                </a:solidFill>
              </a:rPr>
              <a:t>. </a:t>
            </a:r>
            <a:r>
              <a:rPr lang="en-US" sz="3200" i="1" dirty="0" err="1">
                <a:solidFill>
                  <a:srgbClr val="FF0505"/>
                </a:solidFill>
              </a:rPr>
              <a:t>Dãy</a:t>
            </a:r>
            <a:r>
              <a:rPr lang="en-US" sz="3200" i="1" dirty="0">
                <a:solidFill>
                  <a:srgbClr val="FF0505"/>
                </a:solidFill>
              </a:rPr>
              <a:t> 2 </a:t>
            </a:r>
            <a:r>
              <a:rPr lang="en-US" sz="3200" i="1" dirty="0" err="1">
                <a:solidFill>
                  <a:srgbClr val="FF0505"/>
                </a:solidFill>
              </a:rPr>
              <a:t>gõ</a:t>
            </a:r>
            <a:r>
              <a:rPr lang="en-US" sz="3200" i="1" dirty="0">
                <a:solidFill>
                  <a:srgbClr val="FF0505"/>
                </a:solidFill>
              </a:rPr>
              <a:t> </a:t>
            </a:r>
            <a:r>
              <a:rPr lang="en-US" sz="3200" i="1" dirty="0" err="1">
                <a:solidFill>
                  <a:srgbClr val="FF0505"/>
                </a:solidFill>
              </a:rPr>
              <a:t>songloan</a:t>
            </a:r>
            <a:endParaRPr lang="en-US" sz="32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499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5_Office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</cp:lastModifiedBy>
  <cp:revision>63</cp:revision>
  <dcterms:created xsi:type="dcterms:W3CDTF">2021-03-21T03:21:00Z</dcterms:created>
  <dcterms:modified xsi:type="dcterms:W3CDTF">2023-05-12T14:18:38Z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52CC7B5B6CB74768BB139D1434F4E05E</vt:lpwstr>
  </property>
  <property fmtid="{D5CDD505-2E9C-101B-9397-08002B2CF9AE}" pid="3" name="KSOProductBuildVer">
    <vt:lpwstr>1033-11.2.0.10265</vt:lpwstr>
  </property>
</Properties>
</file>