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299" r:id="rId6"/>
    <p:sldId id="281" r:id="rId7"/>
    <p:sldId id="331" r:id="rId8"/>
    <p:sldId id="333" r:id="rId9"/>
    <p:sldId id="334" r:id="rId10"/>
    <p:sldId id="335" r:id="rId11"/>
    <p:sldId id="338" r:id="rId12"/>
    <p:sldId id="337" r:id="rId13"/>
    <p:sldId id="339" r:id="rId14"/>
    <p:sldId id="340" r:id="rId15"/>
    <p:sldId id="290"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59" d="100"/>
          <a:sy n="59" d="100"/>
        </p:scale>
        <p:origin x="16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5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9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1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03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13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3" name="Rectangle 2"/>
          <p:cNvSpPr/>
          <p:nvPr/>
        </p:nvSpPr>
        <p:spPr>
          <a:xfrm>
            <a:off x="395536" y="980760"/>
            <a:ext cx="8892480" cy="5816977"/>
          </a:xfrm>
          <a:prstGeom prst="rect">
            <a:avLst/>
          </a:prstGeom>
        </p:spPr>
        <p:txBody>
          <a:bodyPr wrap="square">
            <a:spAutoFit/>
          </a:bodyPr>
          <a:lstStyle/>
          <a:p>
            <a:pPr>
              <a:lnSpc>
                <a:spcPct val="150000"/>
              </a:lnSpc>
            </a:pPr>
            <a:r>
              <a:rPr lang="en-US" sz="2000">
                <a:latin typeface="Times New Roman"/>
                <a:ea typeface="Times New Roman"/>
              </a:rPr>
              <a:t>Nghe  lần 1 và đặt câu hỏi</a:t>
            </a:r>
          </a:p>
          <a:p>
            <a:pPr>
              <a:lnSpc>
                <a:spcPct val="150000"/>
              </a:lnSpc>
            </a:pPr>
            <a:r>
              <a:rPr lang="en-US" sz="2000">
                <a:latin typeface="Times New Roman"/>
                <a:ea typeface="Times New Roman"/>
              </a:rPr>
              <a:t>Câu 1: </a:t>
            </a:r>
            <a:r>
              <a:rPr lang="en-US" sz="2000" i="1">
                <a:latin typeface="Times New Roman"/>
                <a:ea typeface="Times New Roman"/>
              </a:rPr>
              <a:t>Em đã bao giờ nhìn thấy một con gà con nở ra từ vỏ trứng chưa?</a:t>
            </a:r>
            <a:r>
              <a:rPr lang="en-US" sz="2000">
                <a:latin typeface="Times New Roman"/>
                <a:ea typeface="Times New Roman"/>
              </a:rPr>
              <a:t> </a:t>
            </a:r>
            <a:r>
              <a:rPr lang="en-US" sz="2000" i="1">
                <a:latin typeface="Times New Roman"/>
                <a:ea typeface="Times New Roman"/>
              </a:rPr>
              <a:t>Nó chuyển động như thế nào?</a:t>
            </a:r>
            <a:endParaRPr lang="en-US" sz="2000">
              <a:latin typeface="Times New Roman"/>
              <a:ea typeface="Calibri"/>
            </a:endParaRPr>
          </a:p>
          <a:p>
            <a:pPr>
              <a:lnSpc>
                <a:spcPct val="150000"/>
              </a:lnSpc>
            </a:pPr>
            <a:r>
              <a:rPr lang="en-US" sz="2000" i="1">
                <a:latin typeface="Times New Roman"/>
                <a:ea typeface="Times New Roman"/>
              </a:rPr>
              <a:t> Câu 2: Em có thể nghe thấy trong âm nhạc tiếng gà con kêu chíp chíp không? Những chú gà con trong đoạn nhạc đang cố gắng chuyển động thoát ra khỏi vỏ trứng như thế nào?</a:t>
            </a:r>
            <a:endParaRPr lang="en-US" sz="2000">
              <a:latin typeface="Times New Roman"/>
              <a:ea typeface="Calibri"/>
            </a:endParaRPr>
          </a:p>
          <a:p>
            <a:pPr>
              <a:lnSpc>
                <a:spcPct val="150000"/>
              </a:lnSpc>
            </a:pPr>
            <a:r>
              <a:rPr lang="en-US" sz="2000" i="1">
                <a:latin typeface="Times New Roman"/>
                <a:ea typeface="Times New Roman"/>
              </a:rPr>
              <a:t>Câu 3:</a:t>
            </a:r>
            <a:r>
              <a:rPr lang="en-US" sz="2000">
                <a:latin typeface="Times New Roman"/>
                <a:ea typeface="Times New Roman"/>
              </a:rPr>
              <a:t> </a:t>
            </a:r>
            <a:r>
              <a:rPr lang="en-US" sz="2000" i="1">
                <a:latin typeface="Times New Roman"/>
                <a:ea typeface="Times New Roman"/>
              </a:rPr>
              <a:t>Em thấy nhịp điệu bản nhạc Vũ khúc</a:t>
            </a:r>
            <a:r>
              <a:rPr lang="en-US" sz="2000">
                <a:latin typeface="Times New Roman"/>
                <a:ea typeface="Times New Roman"/>
              </a:rPr>
              <a:t> </a:t>
            </a:r>
            <a:r>
              <a:rPr lang="en-US" sz="2000" i="1">
                <a:latin typeface="Times New Roman"/>
                <a:ea typeface="Times New Roman"/>
              </a:rPr>
              <a:t>đàn gà con nhanh hay chậm? </a:t>
            </a:r>
            <a:endParaRPr lang="en-US" sz="2000">
              <a:latin typeface="Times New Roman"/>
              <a:ea typeface="Calibri"/>
            </a:endParaRP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endParaRPr lang="en-US">
              <a:effectLst/>
              <a:latin typeface="Times New Roman"/>
              <a:ea typeface="Calibri"/>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107048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53" y="1556792"/>
            <a:ext cx="3590733" cy="1170494"/>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2" name="Rectangle 1"/>
          <p:cNvSpPr/>
          <p:nvPr/>
        </p:nvSpPr>
        <p:spPr>
          <a:xfrm>
            <a:off x="323528" y="-962"/>
            <a:ext cx="1758815" cy="523220"/>
          </a:xfrm>
          <a:prstGeom prst="rect">
            <a:avLst/>
          </a:prstGeom>
        </p:spPr>
        <p:txBody>
          <a:bodyPr wrap="none">
            <a:spAutoFit/>
          </a:bodyPr>
          <a:lstStyle/>
          <a:p>
            <a:r>
              <a:rPr lang="en-US" sz="2800">
                <a:latin typeface="Times New Roman"/>
                <a:ea typeface="Calibri"/>
              </a:rPr>
              <a:t>Nghe lần 2</a:t>
            </a:r>
            <a:endParaRPr lang="en-US" sz="280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241522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spTree>
    <p:extLst>
      <p:ext uri="{BB962C8B-B14F-4D97-AF65-F5344CB8AC3E}">
        <p14:creationId xmlns:p14="http://schemas.microsoft.com/office/powerpoint/2010/main" val="329135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700808"/>
            <a:ext cx="2051720" cy="1569660"/>
          </a:xfrm>
          <a:prstGeom prst="rect">
            <a:avLst/>
          </a:prstGeom>
        </p:spPr>
        <p:txBody>
          <a:bodyPr wrap="squar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5" name="Rectangle 4"/>
          <p:cNvSpPr/>
          <p:nvPr/>
        </p:nvSpPr>
        <p:spPr>
          <a:xfrm>
            <a:off x="2567100" y="431229"/>
            <a:ext cx="5663097" cy="4108817"/>
          </a:xfrm>
          <a:prstGeom prst="rect">
            <a:avLst/>
          </a:prstGeom>
        </p:spPr>
        <p:txBody>
          <a:bodyPr wrap="square">
            <a:spAutoFit/>
          </a:bodyPr>
          <a:lstStyle/>
          <a:p>
            <a:pPr>
              <a:lnSpc>
                <a:spcPct val="150000"/>
              </a:lnSpc>
              <a:tabLst>
                <a:tab pos="342900" algn="l"/>
              </a:tabLst>
            </a:pPr>
            <a:r>
              <a:rPr lang="en-US">
                <a:latin typeface="Times New Roman"/>
                <a:ea typeface="Times New Roman"/>
              </a:rPr>
              <a:t>6 HS, mỗi HS mang tên một nốt nhạc đứng dàn hàng ngang.</a:t>
            </a:r>
            <a:endParaRPr lang="en-US">
              <a:latin typeface="Times New Roman"/>
              <a:ea typeface="Calibri"/>
            </a:endParaRPr>
          </a:p>
          <a:p>
            <a:pPr>
              <a:lnSpc>
                <a:spcPct val="150000"/>
              </a:lnSpc>
            </a:pPr>
            <a:r>
              <a:rPr lang="en-US">
                <a:latin typeface="Times New Roman"/>
                <a:ea typeface="Times New Roman"/>
              </a:rPr>
              <a:t>– Cách thực hiện:</a:t>
            </a:r>
            <a:endParaRPr lang="en-US">
              <a:latin typeface="Times New Roman"/>
              <a:ea typeface="Calibri"/>
            </a:endParaRPr>
          </a:p>
          <a:p>
            <a:pPr>
              <a:lnSpc>
                <a:spcPct val="150000"/>
              </a:lnSpc>
              <a:tabLst>
                <a:tab pos="355600" algn="l"/>
              </a:tabLst>
            </a:pPr>
            <a:r>
              <a:rPr lang="en-US">
                <a:latin typeface="Times New Roman"/>
                <a:ea typeface="Times New Roman"/>
              </a:rPr>
              <a:t>Lớp đọc nhạc số 4,  6 bạn mang tên 6 nốt nhạc vận động theo ý thích. GV sẽ đi lần lượt qua 6 bạn. Khi GV bất ngờ giơ hai tay (theo kí hiệu bàn tay của các nốt nhạc) trước mặt bạn nào, 5 bạn còn lại phải đọc đúng tên nốt mà bạn đó được ấn định từ đầu, đồng thời lớp dừng hát. Bạn nào đọc sai sẽ phải đi xuống để bạn khác lên thế chỗ.</a:t>
            </a:r>
            <a:endParaRPr lang="en-US">
              <a:latin typeface="Times New Roman"/>
              <a:ea typeface="Calibri"/>
            </a:endParaRPr>
          </a:p>
          <a:p>
            <a:r>
              <a:rPr lang="en-US">
                <a:latin typeface="Times New Roman"/>
                <a:ea typeface="Times New Roman"/>
              </a:rPr>
              <a:t>Trò chơi tiếp tục, cả lớp hát tiếp bài hát đang hát dở. </a:t>
            </a:r>
            <a:endParaRPr lang="en-US"/>
          </a:p>
        </p:txBody>
      </p:sp>
    </p:spTree>
    <p:extLst>
      <p:ext uri="{BB962C8B-B14F-4D97-AF65-F5344CB8AC3E}">
        <p14:creationId xmlns:p14="http://schemas.microsoft.com/office/powerpoint/2010/main" val="261999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556676" y="1340768"/>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29</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093296"/>
            <a:ext cx="301199" cy="241474"/>
          </a:xfrm>
          <a:prstGeom prst="rect">
            <a:avLst/>
          </a:prstGeom>
        </p:spPr>
      </p:pic>
      <p:sp>
        <p:nvSpPr>
          <p:cNvPr id="6" name="TextBox 5"/>
          <p:cNvSpPr txBox="1"/>
          <p:nvPr/>
        </p:nvSpPr>
        <p:spPr>
          <a:xfrm>
            <a:off x="2421428" y="404664"/>
            <a:ext cx="6020014"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8" name="Rectangle 7"/>
          <p:cNvSpPr/>
          <p:nvPr/>
        </p:nvSpPr>
        <p:spPr>
          <a:xfrm>
            <a:off x="3091175" y="2169730"/>
            <a:ext cx="4680520" cy="646331"/>
          </a:xfrm>
          <a:prstGeom prst="rect">
            <a:avLst/>
          </a:prstGeom>
        </p:spPr>
        <p:txBody>
          <a:bodyPr wrap="square">
            <a:spAutoFit/>
          </a:bodyPr>
          <a:lstStyle/>
          <a:p>
            <a:pPr>
              <a:lnSpc>
                <a:spcPct val="150000"/>
              </a:lnSpc>
              <a:tabLst>
                <a:tab pos="901700" algn="l"/>
              </a:tabLst>
            </a:pPr>
            <a:r>
              <a:rPr lang="en-US">
                <a:latin typeface="Times New Roman"/>
                <a:ea typeface="Times New Roman"/>
              </a:rPr>
              <a:t> </a:t>
            </a:r>
            <a:r>
              <a:rPr lang="en-US" sz="2400" b="1" i="1">
                <a:solidFill>
                  <a:srgbClr val="FF0000"/>
                </a:solidFill>
                <a:latin typeface="Times New Roman"/>
                <a:ea typeface="Times New Roman"/>
              </a:rPr>
              <a:t>ÔN </a:t>
            </a:r>
            <a:r>
              <a:rPr lang="en-US" sz="2400" b="1" i="1">
                <a:solidFill>
                  <a:srgbClr val="FF0000"/>
                </a:solidFill>
                <a:latin typeface="Times New Roman"/>
                <a:ea typeface="Arial"/>
              </a:rPr>
              <a:t>ĐỌC NHẠC BÀI HÁT SỐ 4</a:t>
            </a:r>
            <a:endParaRPr lang="en-US" sz="2400" b="1" i="1">
              <a:solidFill>
                <a:srgbClr val="FF0000"/>
              </a:solidFill>
              <a:effectLst/>
              <a:latin typeface="Times New Roman"/>
              <a:ea typeface="Calibri"/>
            </a:endParaRPr>
          </a:p>
        </p:txBody>
      </p:sp>
      <p:sp>
        <p:nvSpPr>
          <p:cNvPr id="2" name="Rectangle 1"/>
          <p:cNvSpPr/>
          <p:nvPr/>
        </p:nvSpPr>
        <p:spPr>
          <a:xfrm>
            <a:off x="2491943" y="2996952"/>
            <a:ext cx="5489003" cy="461665"/>
          </a:xfrm>
          <a:prstGeom prst="rect">
            <a:avLst/>
          </a:prstGeom>
        </p:spPr>
        <p:txBody>
          <a:bodyPr wrap="none">
            <a:spAutoFit/>
          </a:bodyPr>
          <a:lstStyle/>
          <a:p>
            <a:r>
              <a:rPr lang="en-US" sz="2400" b="1">
                <a:solidFill>
                  <a:srgbClr val="FC190F"/>
                </a:solidFill>
                <a:latin typeface="Times New Roman"/>
                <a:ea typeface="Arial"/>
              </a:rPr>
              <a:t>NGHE NHẠC </a:t>
            </a:r>
            <a:r>
              <a:rPr lang="en-US" sz="2400" b="1" i="1">
                <a:solidFill>
                  <a:srgbClr val="FC190F"/>
                </a:solidFill>
                <a:latin typeface="Times New Roman"/>
                <a:ea typeface="Arial"/>
              </a:rPr>
              <a:t>VŨ KHÚC ĐÀN GÀ CON</a:t>
            </a:r>
            <a:endParaRPr lang="en-US"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32514" y="6214032"/>
            <a:ext cx="768714" cy="627983"/>
          </a:xfrm>
          <a:prstGeom prst="rect">
            <a:avLst/>
          </a:prstGeom>
        </p:spPr>
      </p:pic>
      <p:pic>
        <p:nvPicPr>
          <p:cNvPr id="1026" name="Picture 2" descr="C:\Users\Administrator\Desktop\1565844195411_ga_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055" y="5666923"/>
            <a:ext cx="323631" cy="47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535" y="6266994"/>
            <a:ext cx="375025" cy="522057"/>
          </a:xfrm>
          <a:prstGeom prst="rect">
            <a:avLst/>
          </a:prstGeom>
        </p:spPr>
      </p:pic>
    </p:spTree>
    <p:extLst>
      <p:ext uri="{BB962C8B-B14F-4D97-AF65-F5344CB8AC3E}">
        <p14:creationId xmlns:p14="http://schemas.microsoft.com/office/powerpoint/2010/main" val="153226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Ôn đọc nhạc 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sp>
        <p:nvSpPr>
          <p:cNvPr id="4" name="Rectangle 3"/>
          <p:cNvSpPr/>
          <p:nvPr/>
        </p:nvSpPr>
        <p:spPr>
          <a:xfrm>
            <a:off x="0" y="1481057"/>
            <a:ext cx="2195736" cy="960328"/>
          </a:xfrm>
          <a:prstGeom prst="rect">
            <a:avLst/>
          </a:prstGeom>
        </p:spPr>
        <p:txBody>
          <a:bodyPr wrap="square">
            <a:spAutoFit/>
          </a:bodyPr>
          <a:lstStyle/>
          <a:p>
            <a:pPr>
              <a:lnSpc>
                <a:spcPct val="150000"/>
              </a:lnSpc>
              <a:tabLst>
                <a:tab pos="355600" algn="l"/>
              </a:tabLst>
            </a:pPr>
            <a:r>
              <a:rPr lang="en-US" sz="2000" b="1">
                <a:solidFill>
                  <a:srgbClr val="FC330E"/>
                </a:solidFill>
                <a:latin typeface="Times New Roman"/>
                <a:ea typeface="Arial"/>
              </a:rPr>
              <a:t>THỰC HÀNH − LUYỆN TẬP</a:t>
            </a:r>
            <a:endParaRPr lang="en-US" sz="2000">
              <a:latin typeface="Times New Roman"/>
              <a:ea typeface="Calibri"/>
            </a:endParaRPr>
          </a:p>
        </p:txBody>
      </p:sp>
      <p:sp>
        <p:nvSpPr>
          <p:cNvPr id="5" name="Rectangle 4"/>
          <p:cNvSpPr/>
          <p:nvPr/>
        </p:nvSpPr>
        <p:spPr>
          <a:xfrm>
            <a:off x="0" y="2667254"/>
            <a:ext cx="1907704"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a:solidFill>
                  <a:srgbClr val="FF0000"/>
                </a:solidFill>
              </a:rPr>
              <a:t>Ôn đọc nhạc gõ đệm theo nhịp với các hình thức: Lớp tổ cá nhân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a:latin typeface="Times New Roman"/>
                <a:ea typeface="Times New Roman"/>
              </a:rPr>
              <a:t>-Đọc nhạc kết hợp bước chân sang hai bên... theo nhịp bài đọc nhạc. Sau  đó chia 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a:latin typeface="Times New Roman"/>
                <a:ea typeface="Times New Roman"/>
              </a:rPr>
              <a:t>–Nghe mẫu song HS tập riêng phần vỗ tay từng câu theo hình, sau đó cho kết hợp đọc nhạc nối tiếp vỗ tay. </a:t>
            </a:r>
          </a:p>
          <a:p>
            <a:r>
              <a:rPr lang="en-US" sz="200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9" name="Rectangle 8"/>
          <p:cNvSpPr>
            <a:spLocks noChangeArrowheads="1"/>
          </p:cNvSpPr>
          <p:nvPr/>
        </p:nvSpPr>
        <p:spPr bwMode="auto">
          <a:xfrm>
            <a:off x="2097759" y="2903443"/>
            <a:ext cx="4948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55575" algn="l"/>
              </a:tabLst>
            </a:pPr>
            <a:r>
              <a:rPr lang="fr-FR" sz="2400">
                <a:solidFill>
                  <a:prstClr val="black"/>
                </a:solidFill>
                <a:latin typeface="Times New Roman" pitchFamily="18" charset="0"/>
                <a:ea typeface="Times New Roman" pitchFamily="18" charset="0"/>
                <a:cs typeface="Times New Roman" pitchFamily="18" charset="0"/>
              </a:rPr>
              <a:t>– GV hỏi trong tranh là con vật gì?</a:t>
            </a:r>
            <a:endParaRPr lang="en-US" sz="2400">
              <a:solidFill>
                <a:prstClr val="black"/>
              </a:solidFill>
              <a:latin typeface="Arial" pitchFamily="34" charset="0"/>
              <a:cs typeface="Arial" pitchFamily="34" charset="0"/>
            </a:endParaRPr>
          </a:p>
          <a:p>
            <a:pPr eaLnBrk="0" fontAlgn="base" hangingPunct="0">
              <a:spcBef>
                <a:spcPct val="0"/>
              </a:spcBef>
              <a:spcAft>
                <a:spcPct val="0"/>
              </a:spcAft>
              <a:tabLst>
                <a:tab pos="155575" algn="l"/>
              </a:tabLst>
            </a:pPr>
            <a:endParaRPr lang="en-US" sz="2400">
              <a:solidFill>
                <a:prstClr val="black"/>
              </a:solidFill>
              <a:latin typeface="Arial" pitchFamily="34" charset="0"/>
              <a:cs typeface="Arial" pitchFamily="34" charset="0"/>
            </a:endParaRPr>
          </a:p>
        </p:txBody>
      </p:sp>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a:solidFill>
                  <a:prstClr val="black"/>
                </a:solidFill>
                <a:latin typeface="Times New Roman" pitchFamily="18" charset="0"/>
                <a:ea typeface="Calibri" pitchFamily="34" charset="0"/>
                <a:cs typeface="Times New Roman" pitchFamily="18" charset="0"/>
              </a:rPr>
              <a:t> </a:t>
            </a:r>
            <a:endParaRPr lang="en-US">
              <a:solidFill>
                <a:prstClr val="black"/>
              </a:solidFill>
              <a:latin typeface="Arial" pitchFamily="34" charset="0"/>
              <a:cs typeface="Arial" pitchFamily="34" charset="0"/>
            </a:endParaRPr>
          </a:p>
        </p:txBody>
      </p:sp>
      <p:sp>
        <p:nvSpPr>
          <p:cNvPr id="14" name="Rectangle 13"/>
          <p:cNvSpPr/>
          <p:nvPr/>
        </p:nvSpPr>
        <p:spPr>
          <a:xfrm>
            <a:off x="2084818" y="1078671"/>
            <a:ext cx="6520286" cy="646331"/>
          </a:xfrm>
          <a:prstGeom prst="rect">
            <a:avLst/>
          </a:prstGeom>
        </p:spPr>
        <p:txBody>
          <a:bodyPr wrap="square">
            <a:spAutoFit/>
          </a:bodyPr>
          <a:lstStyle/>
          <a:p>
            <a:pPr eaLnBrk="0" fontAlgn="base" hangingPunct="0">
              <a:spcBef>
                <a:spcPct val="0"/>
              </a:spcBef>
              <a:spcAft>
                <a:spcPct val="0"/>
              </a:spcAft>
              <a:tabLst>
                <a:tab pos="155575" algn="l"/>
              </a:tabLst>
            </a:pPr>
            <a:r>
              <a:rPr lang="en-US" sz="3600" b="1">
                <a:solidFill>
                  <a:prstClr val="black"/>
                </a:solidFill>
                <a:latin typeface="Times New Roman" pitchFamily="18" charset="0"/>
                <a:ea typeface="Arial" pitchFamily="34" charset="0"/>
                <a:cs typeface="Times New Roman" pitchFamily="18" charset="0"/>
              </a:rPr>
              <a:t>Nghe nhạc </a:t>
            </a:r>
            <a:r>
              <a:rPr lang="en-US" sz="3600" b="1" i="1">
                <a:solidFill>
                  <a:prstClr val="black"/>
                </a:solidFill>
                <a:latin typeface="Times New Roman" pitchFamily="18" charset="0"/>
                <a:ea typeface="Arial" pitchFamily="34" charset="0"/>
                <a:cs typeface="Times New Roman" pitchFamily="18" charset="0"/>
              </a:rPr>
              <a:t>Vũ khúc đàn gà con</a:t>
            </a:r>
            <a:endParaRPr lang="en-US" sz="3600">
              <a:solidFill>
                <a:prstClr val="black"/>
              </a:solidFill>
              <a:latin typeface="Arial" pitchFamily="34" charset="0"/>
              <a:cs typeface="Arial" pitchFamily="34" charset="0"/>
            </a:endParaRPr>
          </a:p>
        </p:txBody>
      </p:sp>
      <p:sp>
        <p:nvSpPr>
          <p:cNvPr id="2" name="Rectangle 1"/>
          <p:cNvSpPr/>
          <p:nvPr/>
        </p:nvSpPr>
        <p:spPr>
          <a:xfrm>
            <a:off x="3779912" y="404664"/>
            <a:ext cx="2762295" cy="646331"/>
          </a:xfrm>
          <a:prstGeom prst="rect">
            <a:avLst/>
          </a:prstGeom>
        </p:spPr>
        <p:txBody>
          <a:bodyPr wrap="none">
            <a:spAutoFit/>
          </a:bodyPr>
          <a:lstStyle/>
          <a:p>
            <a:pPr lvl="0" fontAlgn="base">
              <a:spcBef>
                <a:spcPct val="0"/>
              </a:spcBef>
              <a:spcAft>
                <a:spcPct val="0"/>
              </a:spcAft>
              <a:tabLst>
                <a:tab pos="155575" algn="l"/>
              </a:tabLst>
            </a:pPr>
            <a:r>
              <a:rPr lang="en-US" sz="3600" b="1">
                <a:solidFill>
                  <a:srgbClr val="FC330E"/>
                </a:solidFill>
                <a:latin typeface="Times New Roman" pitchFamily="18" charset="0"/>
                <a:ea typeface="Arial" pitchFamily="34" charset="0"/>
                <a:cs typeface="Times New Roman" pitchFamily="18" charset="0"/>
              </a:rPr>
              <a:t>KHÁM PHÁ</a:t>
            </a:r>
            <a:endParaRPr lang="en-US" sz="3600">
              <a:solidFill>
                <a:prstClr val="black"/>
              </a:solidFill>
              <a:latin typeface="Arial" pitchFamily="34" charset="0"/>
              <a:cs typeface="Arial"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398251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6461" y="4838963"/>
            <a:ext cx="55736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358775" algn="l"/>
              </a:tabLst>
            </a:pPr>
            <a:r>
              <a:rPr kumimoji="0" lang="en-US" sz="16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Tác giả Mút-soóc-xki là nhạc sĩ nổi tiếng người Nga thuộc châu âu.</a:t>
            </a:r>
            <a:r>
              <a:rPr lang="en-US" sz="1600">
                <a:solidFill>
                  <a:prstClr val="black"/>
                </a:solidFill>
                <a:latin typeface="Times New Roman" pitchFamily="18" charset="0"/>
                <a:ea typeface="Times New Roman" pitchFamily="18" charset="0"/>
                <a:cs typeface="Times New Roman" pitchFamily="18" charset="0"/>
              </a:rPr>
              <a:t> 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(trích trong tác phẩm </a:t>
            </a:r>
            <a:r>
              <a:rPr lang="en-US" sz="1600" i="1">
                <a:solidFill>
                  <a:prstClr val="black"/>
                </a:solidFill>
                <a:latin typeface="Times New Roman" pitchFamily="18" charset="0"/>
                <a:ea typeface="Times New Roman" pitchFamily="18" charset="0"/>
                <a:cs typeface="Times New Roman" pitchFamily="18" charset="0"/>
              </a:rPr>
              <a:t>Những bức tranh</a:t>
            </a:r>
            <a:r>
              <a:rPr lang="en-US" sz="1600">
                <a:solidFill>
                  <a:prstClr val="black"/>
                </a:solidFill>
                <a:latin typeface="Times New Roman" pitchFamily="18" charset="0"/>
                <a:ea typeface="Times New Roman" pitchFamily="18" charset="0"/>
                <a:cs typeface="Times New Roman" pitchFamily="18" charset="0"/>
              </a:rPr>
              <a:t> </a:t>
            </a:r>
            <a:r>
              <a:rPr lang="en-US" sz="1600" i="1">
                <a:solidFill>
                  <a:prstClr val="black"/>
                </a:solidFill>
                <a:latin typeface="Times New Roman" pitchFamily="18" charset="0"/>
                <a:ea typeface="Times New Roman" pitchFamily="18" charset="0"/>
                <a:cs typeface="Times New Roman" pitchFamily="18" charset="0"/>
              </a:rPr>
              <a:t>trong phòng triển lãm</a:t>
            </a:r>
            <a:r>
              <a:rPr lang="en-US" sz="1600">
                <a:solidFill>
                  <a:prstClr val="black"/>
                </a:solidFill>
                <a:latin typeface="Times New Roman" pitchFamily="18" charset="0"/>
                <a:ea typeface="Times New Roman" pitchFamily="18" charset="0"/>
                <a:cs typeface="Times New Roman" pitchFamily="18" charset="0"/>
              </a:rPr>
              <a:t>).Tác phẩm được ra đời khi ông đến xem phòng triển lãm của một người bạn tên là Héc-man.</a:t>
            </a:r>
            <a:endParaRPr lang="en-US" sz="1600">
              <a:solidFill>
                <a:prstClr val="black"/>
              </a:solidFill>
              <a:latin typeface="Arial" pitchFamily="34" charset="0"/>
              <a:cs typeface="Arial" pitchFamily="34" charset="0"/>
            </a:endParaRPr>
          </a:p>
          <a:p>
            <a:pPr lvl="0" eaLnBrk="0" fontAlgn="base" hangingPunct="0">
              <a:spcBef>
                <a:spcPct val="0"/>
              </a:spcBef>
              <a:spcAft>
                <a:spcPct val="0"/>
              </a:spcAft>
              <a:tabLst>
                <a:tab pos="358775" algn="l"/>
              </a:tabLst>
            </a:pPr>
            <a:r>
              <a:rPr lang="en-US" sz="1600">
                <a:solidFill>
                  <a:prstClr val="black"/>
                </a:solidFill>
                <a:latin typeface="Times New Roman" pitchFamily="18" charset="0"/>
                <a:ea typeface="Times New Roman" pitchFamily="18" charset="0"/>
                <a:cs typeface="Times New Roman" pitchFamily="18" charset="0"/>
              </a:rPr>
              <a:t>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là bức tranh thứ 5 được dựa trên phác thảo của Héc-man về những bộ quần áo cho các chú gà con trong vở ba lê. Khúc nhạc thể hiện tính chất vui tươi, nhí nhảnh, gợi lên hình ảnh những chú gà con đáng yêu, tinh nghịch.</a:t>
            </a:r>
            <a:endParaRPr lang="en-US" sz="1600">
              <a:solidFill>
                <a:prstClr val="black"/>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3" descr="Description: Bản Đồ Nước Nga Bán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26532"/>
            <a:ext cx="3347864"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768" y="3312156"/>
            <a:ext cx="236963" cy="189976"/>
          </a:xfrm>
          <a:prstGeom prst="rect">
            <a:avLst/>
          </a:prstGeom>
        </p:spPr>
      </p:pic>
    </p:spTree>
    <p:extLst>
      <p:ext uri="{BB962C8B-B14F-4D97-AF65-F5344CB8AC3E}">
        <p14:creationId xmlns:p14="http://schemas.microsoft.com/office/powerpoint/2010/main" val="230479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551</Words>
  <Application>Microsoft Office PowerPoint</Application>
  <PresentationFormat>On-screen Show (4:3)</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Times New Roman</vt: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cp:lastModifiedBy>
  <cp:revision>108</cp:revision>
  <dcterms:created xsi:type="dcterms:W3CDTF">2021-06-23T07:33:39Z</dcterms:created>
  <dcterms:modified xsi:type="dcterms:W3CDTF">2023-04-05T02:10:59Z</dcterms:modified>
</cp:coreProperties>
</file>