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3" r:id="rId6"/>
    <p:sldId id="273" r:id="rId7"/>
    <p:sldId id="294" r:id="rId8"/>
    <p:sldId id="295" r:id="rId9"/>
    <p:sldId id="269" r:id="rId10"/>
    <p:sldId id="270" r:id="rId11"/>
    <p:sldId id="271" r:id="rId12"/>
    <p:sldId id="272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24" autoAdjust="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163513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CHÀO MỪNG QUÝ THẦY CÔ VỀ DỰ GIỜ THĂM LỚP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80728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FF00"/>
                </a:solidFill>
              </a:rPr>
              <a:t>Hát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nhẩm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theo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giai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điệu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sau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đó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hát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ôn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với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các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hình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 err="1">
                <a:solidFill>
                  <a:srgbClr val="FFFF00"/>
                </a:solidFill>
              </a:rPr>
              <a:t>thức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4195" y="503674"/>
            <a:ext cx="22322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NỘI DUNG 1: ÔN BÀI HÁT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Ngàn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dặm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xa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thân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Loài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giặc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kia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thái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Vui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liên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hoan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yêu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đời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393" y="6093296"/>
            <a:ext cx="9468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ÔN </a:t>
            </a:r>
            <a:r>
              <a:rPr lang="en-US" sz="3200" b="1" dirty="0" err="1">
                <a:solidFill>
                  <a:srgbClr val="002060"/>
                </a:solidFill>
              </a:rPr>
              <a:t>Hát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gõ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đệm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cụ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thanh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phách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 </a:t>
            </a:r>
            <a:r>
              <a:rPr lang="en-US" sz="2800" dirty="0">
                <a:solidFill>
                  <a:srgbClr val="002060"/>
                </a:solidFill>
              </a:rPr>
              <a:t>      </a:t>
            </a:r>
            <a:r>
              <a:rPr lang="vi-VN" sz="2800" dirty="0">
                <a:solidFill>
                  <a:srgbClr val="002060"/>
                </a:solidFill>
              </a:rPr>
              <a:t>khôn 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</a:rPr>
              <a:t>CÂU 8: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vi-VN" sz="2000" dirty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</a:rPr>
              <a:t>.  </a:t>
            </a:r>
            <a:r>
              <a:rPr lang="vi-VN" sz="2000" dirty="0">
                <a:solidFill>
                  <a:srgbClr val="002060"/>
                </a:solidFill>
              </a:rPr>
              <a:t>Vang khúc ca yêu đời</a:t>
            </a:r>
            <a:br>
              <a:rPr lang="vi-VN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596469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509" y="5272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72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7196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18184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47" y="554385"/>
            <a:ext cx="47536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01" y="596469"/>
            <a:ext cx="381746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18" y="554385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86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22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4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1947924"/>
            <a:ext cx="360040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2" y="195286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07" y="1905788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72" y="1966774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98415" y="2441653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4 </a:t>
            </a:r>
            <a:r>
              <a:rPr lang="en-US" i="1" dirty="0" err="1">
                <a:solidFill>
                  <a:srgbClr val="FF0000"/>
                </a:solidFill>
              </a:rPr>
              <a:t>phách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Ôn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gõ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đệm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nhịp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cụ</a:t>
            </a:r>
            <a:r>
              <a:rPr lang="en-US" sz="3200" b="1" dirty="0">
                <a:solidFill>
                  <a:srgbClr val="002060"/>
                </a:solidFill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</a:rPr>
              <a:t> khôn 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</a:rPr>
              <a:t>CÂU 8: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vi-VN" sz="2000" dirty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r>
              <a:rPr lang="vi-VN" sz="2000" dirty="0">
                <a:solidFill>
                  <a:srgbClr val="002060"/>
                </a:solidFill>
              </a:rPr>
              <a:t>Vang khúc ca yêu đời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03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34" y="199158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80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75" y="209723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99158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36169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00" y="20718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30" y="20718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5393"/>
            <a:ext cx="887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  TỔ 1 HÁT: </a:t>
            </a:r>
            <a:r>
              <a:rPr lang="en-US" sz="2000" b="1" dirty="0" err="1">
                <a:solidFill>
                  <a:srgbClr val="FF00FF"/>
                </a:solidFill>
              </a:rPr>
              <a:t>Ngàn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dặm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xa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thân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tính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611" y="1152623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TỔ 2 HÁT: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Loài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giặc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thái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bình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33" y="198884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CẢ LỚP HÁT 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Vui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liên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hoan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yêu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đời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nhịp</a:t>
            </a:r>
            <a:r>
              <a:rPr lang="en-US" sz="2000" b="1" dirty="0">
                <a:solidFill>
                  <a:srgbClr val="002060"/>
                </a:solidFill>
              </a:rPr>
              <a:t> 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song loan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6102007"/>
            <a:ext cx="45365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HÁT VẬN ĐỘNG PHỤ HỌA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2360" y="3206112"/>
            <a:ext cx="98271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3. HĐ VẬN DỤNG-SÁNG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2311" y="5805264"/>
            <a:ext cx="23762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88840" y="1621522"/>
            <a:ext cx="2844824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Chia </a:t>
            </a:r>
            <a:r>
              <a:rPr lang="en-US" sz="2400" dirty="0" err="1">
                <a:solidFill>
                  <a:srgbClr val="FF0000"/>
                </a:solidFill>
              </a:rPr>
              <a:t>lớp</a:t>
            </a:r>
            <a:r>
              <a:rPr lang="en-US" sz="2400" dirty="0">
                <a:solidFill>
                  <a:srgbClr val="FF0000"/>
                </a:solidFill>
              </a:rPr>
              <a:t> 3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mẫu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tiết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tấu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gõ.Mời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7218"/>
            <a:ext cx="452423" cy="93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6" y="3938254"/>
            <a:ext cx="296977" cy="1048153"/>
          </a:xfrm>
          <a:prstGeom prst="rect">
            <a:avLst/>
          </a:prstGeom>
        </p:spPr>
      </p:pic>
      <p:pic>
        <p:nvPicPr>
          <p:cNvPr id="4098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2843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140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47218"/>
            <a:ext cx="452423" cy="93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93603"/>
            <a:ext cx="452423" cy="935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13" y="637755"/>
            <a:ext cx="452423" cy="9357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4" y="619290"/>
            <a:ext cx="452423" cy="935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01" y="593602"/>
            <a:ext cx="452423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76" y="457371"/>
            <a:ext cx="296977" cy="1048153"/>
          </a:xfrm>
          <a:prstGeom prst="rect">
            <a:avLst/>
          </a:prstGeom>
        </p:spPr>
      </p:pic>
      <p:pic>
        <p:nvPicPr>
          <p:cNvPr id="1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7371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93603"/>
            <a:ext cx="452423" cy="9357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23" y="593603"/>
            <a:ext cx="452423" cy="935723"/>
          </a:xfrm>
          <a:prstGeom prst="rect">
            <a:avLst/>
          </a:prstGeom>
        </p:spPr>
      </p:pic>
      <p:pic>
        <p:nvPicPr>
          <p:cNvPr id="23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42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512" y="1730331"/>
            <a:ext cx="737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Ca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   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nắm</a:t>
            </a:r>
            <a:r>
              <a:rPr lang="en-US" sz="2800" i="1" dirty="0">
                <a:solidFill>
                  <a:srgbClr val="FF0000"/>
                </a:solidFill>
              </a:rPr>
              <a:t>   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</a:rPr>
              <a:t>biển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núi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3" y="2213918"/>
            <a:ext cx="296977" cy="1048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8" y="2213919"/>
            <a:ext cx="296977" cy="1048153"/>
          </a:xfrm>
          <a:prstGeom prst="rect">
            <a:avLst/>
          </a:prstGeom>
        </p:spPr>
      </p:pic>
      <p:pic>
        <p:nvPicPr>
          <p:cNvPr id="27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36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36" y="2235986"/>
            <a:ext cx="296977" cy="1048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 flipV="1">
            <a:off x="2897192" y="2848271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6" y="3871372"/>
            <a:ext cx="452423" cy="9357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7" y="2365981"/>
            <a:ext cx="452423" cy="9357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8" y="537387"/>
            <a:ext cx="296977" cy="10481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43" y="2307950"/>
            <a:ext cx="296977" cy="10481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37" y="2307948"/>
            <a:ext cx="296977" cy="1048153"/>
          </a:xfrm>
          <a:prstGeom prst="rect">
            <a:avLst/>
          </a:prstGeom>
        </p:spPr>
      </p:pic>
      <p:pic>
        <p:nvPicPr>
          <p:cNvPr id="38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53" y="381630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34" y="2313685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35" y="380021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35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91" y="3863934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86" y="2313685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95895" y="3320063"/>
            <a:ext cx="66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Vui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liên</a:t>
            </a:r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hoan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thiếu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nhi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thế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giới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flipH="1" flipV="1">
            <a:off x="1433210" y="4398520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81" y="3900760"/>
            <a:ext cx="296977" cy="10481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79" y="3863934"/>
            <a:ext cx="296977" cy="10481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346" y="4912087"/>
            <a:ext cx="654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Vang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khúc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ca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yêu</a:t>
            </a:r>
            <a:r>
              <a:rPr lang="en-US" sz="3200" i="1" dirty="0">
                <a:solidFill>
                  <a:srgbClr val="FF0000"/>
                </a:solidFill>
              </a:rPr>
              <a:t>            </a:t>
            </a:r>
            <a:r>
              <a:rPr lang="en-US" sz="3200" i="1" dirty="0" err="1">
                <a:solidFill>
                  <a:srgbClr val="FF0000"/>
                </a:solidFill>
              </a:rPr>
              <a:t>đời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25422" y="592666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8933" y="1208947"/>
            <a:ext cx="25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22451" y="2307948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4325" y="2832024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66986" y="4018561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05889" y="4496588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0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601" y="59775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7c2a6391480fcd0ed0dd68b93ac55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81128"/>
            <a:ext cx="2123728" cy="16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88640"/>
            <a:ext cx="921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Trò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đoàn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i="1" dirty="0">
                <a:solidFill>
                  <a:srgbClr val="002060"/>
                </a:solidFill>
              </a:rPr>
              <a:t>chia </a:t>
            </a:r>
            <a:r>
              <a:rPr lang="en-US" sz="2400" i="1" dirty="0" err="1">
                <a:solidFill>
                  <a:srgbClr val="002060"/>
                </a:solidFill>
              </a:rPr>
              <a:t>lớp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2 </a:t>
            </a:r>
            <a:r>
              <a:rPr lang="en-US" sz="2400" i="1" dirty="0" err="1">
                <a:solidFill>
                  <a:srgbClr val="002060"/>
                </a:solidFill>
              </a:rPr>
              <a:t>tổ</a:t>
            </a:r>
            <a:r>
              <a:rPr lang="en-US" sz="2400" i="1" dirty="0">
                <a:solidFill>
                  <a:srgbClr val="002060"/>
                </a:solidFill>
              </a:rPr>
              <a:t>, </a:t>
            </a:r>
            <a:r>
              <a:rPr lang="en-US" sz="2400" i="1" dirty="0" err="1">
                <a:solidFill>
                  <a:srgbClr val="002060"/>
                </a:solidFill>
              </a:rPr>
              <a:t>mỗi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tổ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chọn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ra</a:t>
            </a:r>
            <a:r>
              <a:rPr lang="en-US" sz="2400" i="1" dirty="0">
                <a:solidFill>
                  <a:srgbClr val="002060"/>
                </a:solidFill>
              </a:rPr>
              <a:t> 1 </a:t>
            </a:r>
            <a:r>
              <a:rPr lang="en-US" sz="2400" i="1" dirty="0" err="1">
                <a:solidFill>
                  <a:srgbClr val="002060"/>
                </a:solidFill>
              </a:rPr>
              <a:t>bạn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dùng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bút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viết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ra</a:t>
            </a:r>
            <a:r>
              <a:rPr lang="en-US" sz="2400" i="1" dirty="0">
                <a:solidFill>
                  <a:srgbClr val="002060"/>
                </a:solidFill>
              </a:rPr>
              <a:t> 2 </a:t>
            </a:r>
            <a:r>
              <a:rPr lang="en-US" sz="2400" i="1" dirty="0" err="1">
                <a:solidFill>
                  <a:srgbClr val="002060"/>
                </a:solidFill>
              </a:rPr>
              <a:t>từ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bị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quân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giặc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che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mất</a:t>
            </a:r>
            <a:r>
              <a:rPr lang="en-US" sz="2400" i="1" dirty="0">
                <a:solidFill>
                  <a:srgbClr val="002060"/>
                </a:solidFill>
              </a:rPr>
              <a:t>.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khi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hết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hát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cử</a:t>
            </a:r>
            <a:r>
              <a:rPr lang="en-US" sz="2400" i="1" dirty="0">
                <a:solidFill>
                  <a:srgbClr val="002060"/>
                </a:solidFill>
              </a:rPr>
              <a:t> 1 </a:t>
            </a:r>
            <a:r>
              <a:rPr lang="en-US" sz="2400" i="1" dirty="0" err="1">
                <a:solidFill>
                  <a:srgbClr val="002060"/>
                </a:solidFill>
              </a:rPr>
              <a:t>bạn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lần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lượt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trong</a:t>
            </a:r>
            <a:r>
              <a:rPr lang="en-US" sz="2400" i="1" dirty="0">
                <a:solidFill>
                  <a:srgbClr val="002060"/>
                </a:solidFill>
              </a:rPr>
              <a:t> 2 </a:t>
            </a:r>
            <a:r>
              <a:rPr lang="en-US" sz="2400" i="1" dirty="0" err="1">
                <a:solidFill>
                  <a:srgbClr val="002060"/>
                </a:solidFill>
              </a:rPr>
              <a:t>tổ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lên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đoc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lại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đám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án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đó</a:t>
            </a:r>
            <a:r>
              <a:rPr lang="en-US" sz="2400" i="1" dirty="0">
                <a:solidFill>
                  <a:srgbClr val="002060"/>
                </a:solidFill>
              </a:rPr>
              <a:t>.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đó</a:t>
            </a:r>
            <a:r>
              <a:rPr lang="en-US" sz="2400" i="1" dirty="0">
                <a:solidFill>
                  <a:srgbClr val="002060"/>
                </a:solidFill>
              </a:rPr>
              <a:t> GV </a:t>
            </a:r>
            <a:r>
              <a:rPr lang="en-US" sz="2400" i="1" dirty="0" err="1">
                <a:solidFill>
                  <a:srgbClr val="002060"/>
                </a:solidFill>
              </a:rPr>
              <a:t>soát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lại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lần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nữa</a:t>
            </a:r>
            <a:endParaRPr lang="en-US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62600"/>
            <a:ext cx="6553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prstTxWarp prst="textWave2">
              <a:avLst/>
            </a:prstTxWarp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</a:rPr>
              <a:t>Chúc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thầy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khỏe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chăm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ngoan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giỏi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9872" y="116631"/>
            <a:ext cx="5418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BÀI CHÚ VOI CON ĐI BỘ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4" y="5903893"/>
            <a:ext cx="899493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CÂU 1: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 BỨC TRANH VÀ CÂU GIAI ĐIỆU NÀY LÀ CỦA BÀI HÁT, TÁC GIẢ NÀO CHỦ ĐỀ CON VẬT ĐÃ HỌC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93688"/>
            <a:ext cx="810039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2060"/>
                </a:solidFill>
              </a:rPr>
              <a:t>ĐÁP ÁN CÂU 1:Bài </a:t>
            </a:r>
            <a:r>
              <a:rPr lang="en-US" altLang="en-US" sz="3600" dirty="0" err="1">
                <a:solidFill>
                  <a:srgbClr val="002060"/>
                </a:solidFill>
              </a:rPr>
              <a:t>Chú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Voi</a:t>
            </a:r>
            <a:r>
              <a:rPr lang="en-US" altLang="en-US" sz="3600" dirty="0">
                <a:solidFill>
                  <a:srgbClr val="002060"/>
                </a:solidFill>
              </a:rPr>
              <a:t> con ở </a:t>
            </a:r>
            <a:r>
              <a:rPr lang="en-US" altLang="en-US" sz="3600" dirty="0" err="1">
                <a:solidFill>
                  <a:srgbClr val="002060"/>
                </a:solidFill>
              </a:rPr>
              <a:t>Bản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Đôn-Phạm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Tuyên</a:t>
            </a:r>
            <a:endParaRPr lang="en-US" alt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32104" y="41008"/>
            <a:ext cx="2088232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Câu</a:t>
            </a:r>
            <a:r>
              <a:rPr lang="en-US" sz="2800">
                <a:solidFill>
                  <a:prstClr val="black"/>
                </a:solidFill>
              </a:rPr>
              <a:t> 2:</a:t>
            </a:r>
            <a:r>
              <a:rPr lang="en-US" sz="2800">
                <a:solidFill>
                  <a:srgbClr val="FF0000"/>
                </a:solidFill>
              </a:rPr>
              <a:t>Xem </a:t>
            </a:r>
            <a:r>
              <a:rPr lang="en-US" sz="2800" dirty="0">
                <a:solidFill>
                  <a:srgbClr val="FF0000"/>
                </a:solidFill>
              </a:rPr>
              <a:t>song video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nói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giữa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giới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1925" y="5828899"/>
            <a:ext cx="367240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2</a:t>
            </a:r>
            <a:r>
              <a:rPr lang="en-US" sz="2800" i="1" dirty="0">
                <a:solidFill>
                  <a:srgbClr val="FF0000"/>
                </a:solidFill>
              </a:rPr>
              <a:t>: </a:t>
            </a: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Thiếu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thế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giới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liên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hoan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7488832" cy="4878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04" y="18863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TIẾT 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937" y="846305"/>
            <a:ext cx="87334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ÔN TẬP BÀI HÁT: </a:t>
            </a:r>
            <a:r>
              <a:rPr lang="en-US" sz="3600" b="1" dirty="0" err="1">
                <a:solidFill>
                  <a:srgbClr val="FF0000"/>
                </a:solidFill>
              </a:rPr>
              <a:t>Thiếu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thế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5197" y="710546"/>
            <a:ext cx="83529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</a:rPr>
              <a:t>Ôn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tập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Chú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Voi</a:t>
            </a:r>
            <a:r>
              <a:rPr lang="en-US" sz="4000" b="1" dirty="0">
                <a:solidFill>
                  <a:srgbClr val="FF0000"/>
                </a:solidFill>
              </a:rPr>
              <a:t> con ở </a:t>
            </a:r>
            <a:r>
              <a:rPr lang="en-US" sz="4000" b="1" dirty="0" err="1">
                <a:solidFill>
                  <a:srgbClr val="FF0000"/>
                </a:solidFill>
              </a:rPr>
              <a:t>Bản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Đôn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 descr="C:\Users\Administrator\Desktop\hinh nen dep pp\ah dog\V 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2844155" cy="29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71800" y="3429000"/>
            <a:ext cx="350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i="1">
                <a:solidFill>
                  <a:srgbClr val="093FB7"/>
                </a:solidFill>
              </a:rPr>
              <a:t>Hát nhẩm theo giai điệu một lần sau đó hát với các hình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68580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3124200"/>
            <a:ext cx="3886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i="1" dirty="0" err="1">
                <a:solidFill>
                  <a:srgbClr val="002060"/>
                </a:solidFill>
              </a:rPr>
              <a:t>Hát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gõ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đệm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theo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phách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với</a:t>
            </a:r>
            <a:r>
              <a:rPr lang="en-US" sz="3600" i="1" dirty="0">
                <a:solidFill>
                  <a:srgbClr val="002060"/>
                </a:solidFill>
              </a:rPr>
              <a:t> 2 </a:t>
            </a:r>
            <a:r>
              <a:rPr lang="en-US" sz="3600" i="1" dirty="0" err="1">
                <a:solidFill>
                  <a:srgbClr val="002060"/>
                </a:solidFill>
              </a:rPr>
              <a:t>âm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sắc</a:t>
            </a:r>
            <a:endParaRPr lang="en-US" sz="3600" i="1" dirty="0">
              <a:solidFill>
                <a:srgbClr val="002060"/>
              </a:solidFill>
            </a:endParaRPr>
          </a:p>
          <a:p>
            <a:r>
              <a:rPr lang="en-US" sz="3600" b="1" i="1" dirty="0" err="1">
                <a:solidFill>
                  <a:srgbClr val="0000CC"/>
                </a:solidFill>
              </a:rPr>
              <a:t>Dãy</a:t>
            </a:r>
            <a:r>
              <a:rPr lang="en-US" sz="3600" b="1" i="1" dirty="0">
                <a:solidFill>
                  <a:srgbClr val="0000CC"/>
                </a:solidFill>
              </a:rPr>
              <a:t> 1:</a:t>
            </a:r>
            <a:r>
              <a:rPr lang="en-US" sz="3600" i="1" dirty="0">
                <a:solidFill>
                  <a:srgbClr val="FF0505"/>
                </a:solidFill>
              </a:rPr>
              <a:t> </a:t>
            </a:r>
            <a:r>
              <a:rPr lang="en-US" sz="3600" i="1" dirty="0" err="1">
                <a:solidFill>
                  <a:srgbClr val="FF0505"/>
                </a:solidFill>
              </a:rPr>
              <a:t>gõ</a:t>
            </a:r>
            <a:r>
              <a:rPr lang="en-US" sz="3600" i="1" dirty="0">
                <a:solidFill>
                  <a:srgbClr val="FF0505"/>
                </a:solidFill>
              </a:rPr>
              <a:t> </a:t>
            </a:r>
            <a:r>
              <a:rPr lang="en-US" sz="3600" i="1" dirty="0" err="1">
                <a:solidFill>
                  <a:srgbClr val="FF0505"/>
                </a:solidFill>
              </a:rPr>
              <a:t>thanh</a:t>
            </a:r>
            <a:r>
              <a:rPr lang="en-US" sz="3600" i="1" dirty="0">
                <a:solidFill>
                  <a:srgbClr val="FF0505"/>
                </a:solidFill>
              </a:rPr>
              <a:t> </a:t>
            </a:r>
            <a:r>
              <a:rPr lang="en-US" sz="3600" i="1" dirty="0" err="1">
                <a:solidFill>
                  <a:srgbClr val="FF0505"/>
                </a:solidFill>
              </a:rPr>
              <a:t>phách</a:t>
            </a:r>
            <a:endParaRPr lang="en-US" sz="3600" i="1" dirty="0">
              <a:solidFill>
                <a:srgbClr val="FF0505"/>
              </a:solidFill>
            </a:endParaRPr>
          </a:p>
          <a:p>
            <a:r>
              <a:rPr lang="en-US" sz="3600" b="1" i="1" dirty="0" err="1">
                <a:solidFill>
                  <a:srgbClr val="0000CC"/>
                </a:solidFill>
              </a:rPr>
              <a:t>Dãy</a:t>
            </a:r>
            <a:r>
              <a:rPr lang="en-US" sz="3600" b="1" i="1" dirty="0">
                <a:solidFill>
                  <a:srgbClr val="0000CC"/>
                </a:solidFill>
              </a:rPr>
              <a:t> 2: </a:t>
            </a:r>
            <a:r>
              <a:rPr lang="en-US" sz="3600" i="1" dirty="0" err="1">
                <a:solidFill>
                  <a:srgbClr val="FF0505"/>
                </a:solidFill>
              </a:rPr>
              <a:t>Songloan</a:t>
            </a:r>
            <a:endParaRPr lang="en-US" sz="3600" i="1" dirty="0">
              <a:solidFill>
                <a:srgbClr val="FF0505"/>
              </a:solidFill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12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rot="21303501">
            <a:off x="2881313" y="2900363"/>
            <a:ext cx="38100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i="1" dirty="0">
                <a:solidFill>
                  <a:srgbClr val="0000CC"/>
                </a:solidFill>
              </a:rPr>
              <a:t>1 HS </a:t>
            </a:r>
            <a:r>
              <a:rPr lang="en-US" sz="2800" b="1" i="1" dirty="0" err="1">
                <a:solidFill>
                  <a:srgbClr val="0000CC"/>
                </a:solidFill>
              </a:rPr>
              <a:t>hát</a:t>
            </a:r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</a:rPr>
              <a:t>lời</a:t>
            </a:r>
            <a:r>
              <a:rPr lang="en-US" sz="2800" b="1" i="1" dirty="0">
                <a:solidFill>
                  <a:srgbClr val="0000CC"/>
                </a:solidFill>
              </a:rPr>
              <a:t> 1</a:t>
            </a:r>
            <a:r>
              <a:rPr lang="en-US" sz="2800" i="1" dirty="0">
                <a:solidFill>
                  <a:srgbClr val="002060"/>
                </a:solidFill>
              </a:rPr>
              <a:t>: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bằng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thanh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3200" b="1" i="1" dirty="0" err="1">
                <a:solidFill>
                  <a:srgbClr val="0000CC"/>
                </a:solidFill>
              </a:rPr>
              <a:t>Lớp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hát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hòa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giọng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phần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tiếp</a:t>
            </a:r>
            <a:r>
              <a:rPr lang="en-US" sz="3200" b="1" i="1" dirty="0">
                <a:solidFill>
                  <a:srgbClr val="0000CC"/>
                </a:solidFill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</a:rPr>
              <a:t>theo</a:t>
            </a:r>
            <a:r>
              <a:rPr lang="en-US" sz="3200" i="1" dirty="0">
                <a:solidFill>
                  <a:srgbClr val="FF0505"/>
                </a:solidFill>
              </a:rPr>
              <a:t>: </a:t>
            </a:r>
            <a:r>
              <a:rPr lang="en-US" sz="3200" i="1" dirty="0" err="1">
                <a:solidFill>
                  <a:srgbClr val="FF0505"/>
                </a:solidFill>
              </a:rPr>
              <a:t>Dãy</a:t>
            </a:r>
            <a:r>
              <a:rPr lang="en-US" sz="3200" i="1" dirty="0">
                <a:solidFill>
                  <a:srgbClr val="FF0505"/>
                </a:solidFill>
              </a:rPr>
              <a:t> 1 </a:t>
            </a:r>
            <a:r>
              <a:rPr lang="en-US" sz="3200" i="1" dirty="0" err="1">
                <a:solidFill>
                  <a:srgbClr val="FF0505"/>
                </a:solidFill>
              </a:rPr>
              <a:t>gõ</a:t>
            </a:r>
            <a:r>
              <a:rPr lang="en-US" sz="3200" i="1" dirty="0">
                <a:solidFill>
                  <a:srgbClr val="FF0505"/>
                </a:solidFill>
              </a:rPr>
              <a:t> </a:t>
            </a:r>
            <a:r>
              <a:rPr lang="en-US" sz="3200" i="1" dirty="0" err="1">
                <a:solidFill>
                  <a:srgbClr val="FF0505"/>
                </a:solidFill>
              </a:rPr>
              <a:t>thanh</a:t>
            </a:r>
            <a:r>
              <a:rPr lang="en-US" sz="3200" i="1" dirty="0">
                <a:solidFill>
                  <a:srgbClr val="FF0505"/>
                </a:solidFill>
              </a:rPr>
              <a:t> </a:t>
            </a:r>
            <a:r>
              <a:rPr lang="en-US" sz="3200" i="1" dirty="0" err="1">
                <a:solidFill>
                  <a:srgbClr val="FF0505"/>
                </a:solidFill>
              </a:rPr>
              <a:t>phách</a:t>
            </a:r>
            <a:r>
              <a:rPr lang="en-US" sz="3200" i="1" dirty="0">
                <a:solidFill>
                  <a:srgbClr val="FF0505"/>
                </a:solidFill>
              </a:rPr>
              <a:t>. </a:t>
            </a:r>
            <a:r>
              <a:rPr lang="en-US" sz="3200" i="1" dirty="0" err="1">
                <a:solidFill>
                  <a:srgbClr val="FF0505"/>
                </a:solidFill>
              </a:rPr>
              <a:t>Dãy</a:t>
            </a:r>
            <a:r>
              <a:rPr lang="en-US" sz="3200" i="1" dirty="0">
                <a:solidFill>
                  <a:srgbClr val="FF0505"/>
                </a:solidFill>
              </a:rPr>
              <a:t> 2 </a:t>
            </a:r>
            <a:r>
              <a:rPr lang="en-US" sz="3200" i="1" dirty="0" err="1">
                <a:solidFill>
                  <a:srgbClr val="FF0505"/>
                </a:solidFill>
              </a:rPr>
              <a:t>gõ</a:t>
            </a:r>
            <a:r>
              <a:rPr lang="en-US" sz="3200" i="1" dirty="0">
                <a:solidFill>
                  <a:srgbClr val="FF0505"/>
                </a:solidFill>
              </a:rPr>
              <a:t> </a:t>
            </a:r>
            <a:r>
              <a:rPr lang="en-US" sz="3200" i="1" dirty="0" err="1">
                <a:solidFill>
                  <a:srgbClr val="FF0505"/>
                </a:solidFill>
              </a:rPr>
              <a:t>songloan</a:t>
            </a:r>
            <a:endParaRPr lang="en-US" sz="3200" b="1" i="1" dirty="0">
              <a:solidFill>
                <a:srgbClr val="0000CC"/>
              </a:solidFill>
            </a:endParaRPr>
          </a:p>
        </p:txBody>
      </p:sp>
      <p:pic>
        <p:nvPicPr>
          <p:cNvPr id="5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7245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" y="3428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52400"/>
            <a:ext cx="2890664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/>
              <a:t>3. HĐ VẬN DỤNG- SÁNG TẠO</a:t>
            </a:r>
          </a:p>
        </p:txBody>
      </p:sp>
      <p:pic>
        <p:nvPicPr>
          <p:cNvPr id="9" name="CHU VOI CON O BAN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5517232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05106" y="177739"/>
            <a:ext cx="5298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PHỤ HỌA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552</Words>
  <Application>Microsoft Office PowerPoint</Application>
  <PresentationFormat>On-screen Show (4:3)</PresentationFormat>
  <Paragraphs>52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</cp:lastModifiedBy>
  <cp:revision>45</cp:revision>
  <dcterms:created xsi:type="dcterms:W3CDTF">2021-03-21T03:21:00Z</dcterms:created>
  <dcterms:modified xsi:type="dcterms:W3CDTF">2023-04-13T12:44:38Z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33AE81EF8D18459985B9BFB2D6D926CF</vt:lpwstr>
  </property>
  <property fmtid="{D5CDD505-2E9C-101B-9397-08002B2CF9AE}" pid="3" name="KSOProductBuildVer">
    <vt:lpwstr>1033-11.2.0.10265</vt:lpwstr>
  </property>
</Properties>
</file>