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3" r:id="rId2"/>
    <p:sldId id="290" r:id="rId3"/>
    <p:sldId id="288" r:id="rId4"/>
    <p:sldId id="291" r:id="rId5"/>
    <p:sldId id="293" r:id="rId6"/>
    <p:sldId id="282" r:id="rId7"/>
    <p:sldId id="280" r:id="rId8"/>
    <p:sldId id="294" r:id="rId9"/>
    <p:sldId id="283" r:id="rId10"/>
    <p:sldId id="281" r:id="rId11"/>
    <p:sldId id="286" r:id="rId12"/>
    <p:sldId id="298" r:id="rId13"/>
    <p:sldId id="305" r:id="rId14"/>
    <p:sldId id="296" r:id="rId15"/>
    <p:sldId id="297" r:id="rId16"/>
    <p:sldId id="299" r:id="rId17"/>
    <p:sldId id="300" r:id="rId18"/>
    <p:sldId id="301" r:id="rId19"/>
    <p:sldId id="30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24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DA708-908D-435A-9739-BCFA6DCBD94F}" type="datetimeFigureOut">
              <a:rPr lang="vi-VN" smtClean="0"/>
              <a:t>06/05/2023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6EAEB-0722-49C5-A13C-F388A38271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714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57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250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95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49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3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81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55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43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472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14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613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49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63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7D6A-04F1-48B7-8F8D-5AB479225127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jpg"/><Relationship Id="rId5" Type="http://schemas.openxmlformats.org/officeDocument/2006/relationships/image" Target="../media/image43.png"/><Relationship Id="rId10" Type="http://schemas.openxmlformats.org/officeDocument/2006/relationships/image" Target="../media/image48.jpg"/><Relationship Id="rId4" Type="http://schemas.openxmlformats.org/officeDocument/2006/relationships/image" Target="../media/image42.png"/><Relationship Id="rId9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4.xml"/><Relationship Id="rId7" Type="http://schemas.openxmlformats.org/officeDocument/2006/relationships/image" Target="../media/image57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1.jp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17" Type="http://schemas.microsoft.com/office/2007/relationships/hdphoto" Target="../media/hdphoto7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.png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openxmlformats.org/officeDocument/2006/relationships/image" Target="../media/image14.png"/><Relationship Id="rId15" Type="http://schemas.microsoft.com/office/2007/relationships/hdphoto" Target="../media/hdphoto6.wdp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50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r="377" b="6616"/>
          <a:stretch/>
        </p:blipFill>
        <p:spPr>
          <a:xfrm>
            <a:off x="-1306" y="-13406"/>
            <a:ext cx="9133845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9" r="58933"/>
          <a:stretch/>
        </p:blipFill>
        <p:spPr>
          <a:xfrm>
            <a:off x="-92875" y="1733550"/>
            <a:ext cx="4264392" cy="31722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0" r="33333"/>
          <a:stretch/>
        </p:blipFill>
        <p:spPr>
          <a:xfrm>
            <a:off x="15767" y="3076435"/>
            <a:ext cx="4928779" cy="20589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3793" r="52933" b="57807"/>
          <a:stretch/>
        </p:blipFill>
        <p:spPr>
          <a:xfrm>
            <a:off x="-86127" y="-54351"/>
            <a:ext cx="2601368" cy="1911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2109915" y="485575"/>
            <a:ext cx="3110637" cy="18590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20385" r="12534" b="41689"/>
          <a:stretch/>
        </p:blipFill>
        <p:spPr>
          <a:xfrm>
            <a:off x="4080440" y="1854307"/>
            <a:ext cx="3025631" cy="1767601"/>
          </a:xfrm>
          <a:prstGeom prst="rect">
            <a:avLst/>
          </a:prstGeom>
        </p:spPr>
      </p:pic>
      <p:sp>
        <p:nvSpPr>
          <p:cNvPr id="16" name="流程图: 摘录 15"/>
          <p:cNvSpPr/>
          <p:nvPr/>
        </p:nvSpPr>
        <p:spPr>
          <a:xfrm>
            <a:off x="2159732" y="257429"/>
            <a:ext cx="216024" cy="163534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073480" y="257845"/>
            <a:ext cx="3390163" cy="7091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流程图: 摘录 18"/>
          <p:cNvSpPr/>
          <p:nvPr/>
        </p:nvSpPr>
        <p:spPr>
          <a:xfrm>
            <a:off x="4533690" y="797375"/>
            <a:ext cx="216024" cy="163534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4385082" y="713382"/>
            <a:ext cx="4073118" cy="61375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流程图: 摘录 23"/>
          <p:cNvSpPr/>
          <p:nvPr/>
        </p:nvSpPr>
        <p:spPr>
          <a:xfrm>
            <a:off x="5737125" y="1840655"/>
            <a:ext cx="216024" cy="163534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5536961" y="1776515"/>
            <a:ext cx="3422862" cy="33594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75646" y="-79194"/>
            <a:ext cx="3385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1400" dirty="0" smtClean="0"/>
              <a:t>Vẽ phác các hình cơ bản tạo nhà và cây</a:t>
            </a:r>
            <a:endParaRPr lang="zh-CN" alt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312539" y="441088"/>
            <a:ext cx="460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400" dirty="0" smtClean="0"/>
              <a:t>Vẽ các chi tiết thể hiện đặc điểm của khu nhà </a:t>
            </a:r>
            <a:endParaRPr lang="zh-CN" alt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548108" y="1231753"/>
            <a:ext cx="348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400" dirty="0"/>
              <a:t>Vẽ </a:t>
            </a:r>
            <a:r>
              <a:rPr lang="vi-VN" altLang="zh-CN" sz="1400" dirty="0" smtClean="0"/>
              <a:t>thêm hoạt động của con người tạo điểm nhấn cho tranh</a:t>
            </a:r>
            <a:endParaRPr lang="zh-CN" altLang="en-US" sz="1400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281540" y="3328630"/>
            <a:ext cx="3176405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PHONG CẢNH ĐÔ 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20385" r="12534" b="41689"/>
          <a:stretch/>
        </p:blipFill>
        <p:spPr>
          <a:xfrm>
            <a:off x="4488784" y="3550376"/>
            <a:ext cx="2978815" cy="1691743"/>
          </a:xfrm>
          <a:prstGeom prst="rect">
            <a:avLst/>
          </a:prstGeom>
        </p:spPr>
      </p:pic>
      <p:cxnSp>
        <p:nvCxnSpPr>
          <p:cNvPr id="26" name="直接连接符 24"/>
          <p:cNvCxnSpPr>
            <a:stCxn id="27" idx="0"/>
          </p:cNvCxnSpPr>
          <p:nvPr/>
        </p:nvCxnSpPr>
        <p:spPr>
          <a:xfrm flipV="1">
            <a:off x="6615874" y="3583579"/>
            <a:ext cx="2343949" cy="7525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流程图: 摘录 23"/>
          <p:cNvSpPr/>
          <p:nvPr/>
        </p:nvSpPr>
        <p:spPr>
          <a:xfrm>
            <a:off x="6507862" y="3591104"/>
            <a:ext cx="216024" cy="163534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520331" y="3296200"/>
            <a:ext cx="3552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400" dirty="0"/>
              <a:t>Vẽ </a:t>
            </a:r>
            <a:r>
              <a:rPr lang="vi-VN" altLang="zh-CN" sz="1400" dirty="0" smtClean="0"/>
              <a:t>màu hoàn thiện sản phẩm</a:t>
            </a:r>
            <a:endParaRPr lang="zh-CN" altLang="en-US" sz="1400" dirty="0"/>
          </a:p>
        </p:txBody>
      </p:sp>
      <p:pic>
        <p:nvPicPr>
          <p:cNvPr id="30" name="Ảnh 1" descr="20220602051515_wm_shs-mi-thuat-3---ban-1"/>
          <p:cNvPicPr/>
          <p:nvPr/>
        </p:nvPicPr>
        <p:blipFill rotWithShape="1">
          <a:blip r:embed="rId9"/>
          <a:srcRect l="11948" t="19149" r="47729" b="60637"/>
          <a:stretch/>
        </p:blipFill>
        <p:spPr bwMode="auto">
          <a:xfrm>
            <a:off x="141283" y="133350"/>
            <a:ext cx="2123124" cy="1563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Ảnh 1" descr="20220602051515_wm_shs-mi-thuat-3---ban-1"/>
          <p:cNvPicPr/>
          <p:nvPr/>
        </p:nvPicPr>
        <p:blipFill rotWithShape="1">
          <a:blip r:embed="rId9"/>
          <a:srcRect l="52593" t="19188" r="8925" b="61122"/>
          <a:stretch/>
        </p:blipFill>
        <p:spPr bwMode="auto">
          <a:xfrm>
            <a:off x="2473628" y="659598"/>
            <a:ext cx="2470918" cy="16421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Ảnh 1" descr="20220602051515_wm_shs-mi-thuat-3---ban-1"/>
          <p:cNvPicPr/>
          <p:nvPr/>
        </p:nvPicPr>
        <p:blipFill rotWithShape="1">
          <a:blip r:embed="rId9"/>
          <a:srcRect l="11545" t="48428" r="48691" b="31470"/>
          <a:stretch/>
        </p:blipFill>
        <p:spPr bwMode="auto">
          <a:xfrm>
            <a:off x="4297738" y="1976445"/>
            <a:ext cx="2529625" cy="1473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Ảnh 1" descr="20220602051515_wm_shs-mi-thuat-3---ban-1"/>
          <p:cNvPicPr/>
          <p:nvPr/>
        </p:nvPicPr>
        <p:blipFill rotWithShape="1">
          <a:blip r:embed="rId9"/>
          <a:srcRect l="52592" t="48428" r="7798" b="32384"/>
          <a:stretch/>
        </p:blipFill>
        <p:spPr bwMode="auto">
          <a:xfrm>
            <a:off x="4694605" y="3722195"/>
            <a:ext cx="2548532" cy="14022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34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4" grpId="0" animBg="1"/>
      <p:bldP spid="31" grpId="0"/>
      <p:bldP spid="32" grpId="0"/>
      <p:bldP spid="33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393066" y="223786"/>
            <a:ext cx="4777280" cy="483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122448" y="627534"/>
            <a:ext cx="6402779" cy="4562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6354198" y="410584"/>
            <a:ext cx="3026747" cy="327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143000" y="1428750"/>
            <a:ext cx="359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latin typeface="+mj-lt"/>
              </a:rPr>
              <a:t>LUYỆN TẬP, </a:t>
            </a:r>
            <a:endParaRPr lang="vi-VN" sz="3000" b="1" dirty="0" smtClean="0">
              <a:latin typeface="+mj-lt"/>
            </a:endParaRPr>
          </a:p>
          <a:p>
            <a:pPr algn="ctr"/>
            <a:r>
              <a:rPr lang="vi-VN" sz="3000" b="1" dirty="0" smtClean="0">
                <a:latin typeface="+mj-lt"/>
              </a:rPr>
              <a:t>SÁNG </a:t>
            </a:r>
            <a:r>
              <a:rPr lang="vi-VN" sz="3000" b="1" dirty="0">
                <a:latin typeface="+mj-lt"/>
              </a:rPr>
              <a:t>TẠO</a:t>
            </a:r>
          </a:p>
        </p:txBody>
      </p:sp>
    </p:spTree>
    <p:extLst>
      <p:ext uri="{BB962C8B-B14F-4D97-AF65-F5344CB8AC3E}">
        <p14:creationId xmlns:p14="http://schemas.microsoft.com/office/powerpoint/2010/main" val="5123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21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823167" y="2521605"/>
            <a:ext cx="1450504" cy="1717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5490102" y="3864110"/>
            <a:ext cx="3352800" cy="14127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7949936" y="1146844"/>
            <a:ext cx="1389888" cy="37917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" y="2609494"/>
            <a:ext cx="1873172" cy="25282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6786246" y="867196"/>
            <a:ext cx="1487424" cy="14447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6322475" y="-13484"/>
            <a:ext cx="1446632" cy="130454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09682" y="-175217"/>
            <a:ext cx="561662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6" y="835869"/>
            <a:ext cx="2445557" cy="1627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r="4000" b="15476"/>
          <a:stretch/>
        </p:blipFill>
        <p:spPr>
          <a:xfrm>
            <a:off x="3587348" y="971550"/>
            <a:ext cx="2546822" cy="1768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81350"/>
            <a:ext cx="3012395" cy="1667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004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823167" y="2521605"/>
            <a:ext cx="1450504" cy="1717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5490102" y="3864110"/>
            <a:ext cx="3352800" cy="14127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7949936" y="1146844"/>
            <a:ext cx="1389888" cy="37917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6921674" y="1081461"/>
            <a:ext cx="1487424" cy="144475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4974939" y="2934201"/>
            <a:ext cx="1446632" cy="130454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09682" y="-175217"/>
            <a:ext cx="561662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̉nh 4" descr="20220602051515_wm_shs-mi-thuat-3---ban-1"/>
          <p:cNvPicPr/>
          <p:nvPr/>
        </p:nvPicPr>
        <p:blipFill rotWithShape="1">
          <a:blip r:embed="rId8"/>
          <a:srcRect l="11108" t="42498" r="12414" b="15815"/>
          <a:stretch/>
        </p:blipFill>
        <p:spPr bwMode="auto">
          <a:xfrm>
            <a:off x="713913" y="814157"/>
            <a:ext cx="2929747" cy="1817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Ảnh 4" descr="20220602051515_wm_shs-mi-thuat-3---ban-1"/>
          <p:cNvPicPr/>
          <p:nvPr/>
        </p:nvPicPr>
        <p:blipFill rotWithShape="1">
          <a:blip r:embed="rId8"/>
          <a:srcRect l="11106" t="17663" r="44909" b="60582"/>
          <a:stretch/>
        </p:blipFill>
        <p:spPr bwMode="auto">
          <a:xfrm>
            <a:off x="4223527" y="806599"/>
            <a:ext cx="2612354" cy="1813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Ảnh 4" descr="20220602051515_wm_shs-mi-thuat-3---ban-1"/>
          <p:cNvPicPr/>
          <p:nvPr/>
        </p:nvPicPr>
        <p:blipFill rotWithShape="1">
          <a:blip r:embed="rId8"/>
          <a:srcRect l="57703" t="17847" r="11081" b="60490"/>
          <a:stretch/>
        </p:blipFill>
        <p:spPr bwMode="auto">
          <a:xfrm>
            <a:off x="1049168" y="3042700"/>
            <a:ext cx="3141114" cy="1806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434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86" y="28247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80" y="519522"/>
            <a:ext cx="7158995" cy="4793666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6300192" y="2085696"/>
            <a:ext cx="3078342" cy="31825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1B10F68-43A7-4EAB-8592-749A59085631}"/>
              </a:ext>
            </a:extLst>
          </p:cNvPr>
          <p:cNvSpPr txBox="1"/>
          <p:nvPr/>
        </p:nvSpPr>
        <p:spPr>
          <a:xfrm>
            <a:off x="3145461" y="973131"/>
            <a:ext cx="31735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vi-VN" altLang="zh-CN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ea"/>
                <a:sym typeface="+mn-lt"/>
              </a:rPr>
              <a:t>THỰC HÀNH</a:t>
            </a:r>
            <a:endParaRPr lang="zh-CN" alt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1954317"/>
            <a:ext cx="381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HS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2800" dirty="0"/>
          </a:p>
        </p:txBody>
      </p:sp>
      <p:pic>
        <p:nvPicPr>
          <p:cNvPr id="8" name="HatVeNgoiNhaThieuNhi-NhaThieuNhi_xrm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22472" y="38491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4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4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393066" y="223786"/>
            <a:ext cx="4777280" cy="483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122448" y="627534"/>
            <a:ext cx="6402779" cy="4562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6354198" y="410584"/>
            <a:ext cx="3026747" cy="327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066800" y="1539666"/>
            <a:ext cx="359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smtClean="0">
                <a:latin typeface="+mj-lt"/>
              </a:rPr>
              <a:t>CHIA SẺ, ĐÁNH GIÁ</a:t>
            </a:r>
            <a:endParaRPr lang="vi-VN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49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21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001" r="739" b="8518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599" y="2419350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417758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393066" y="223786"/>
            <a:ext cx="4777280" cy="483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122448" y="627534"/>
            <a:ext cx="6402779" cy="4562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6354198" y="410584"/>
            <a:ext cx="3026747" cy="327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066800" y="1539666"/>
            <a:ext cx="359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latin typeface="+mj-lt"/>
              </a:rPr>
              <a:t>VẬN DỤNG, SÁNG TẠO</a:t>
            </a:r>
            <a:endParaRPr lang="vi-VN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7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21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7" descr="20220602051515_wm_shs-mi-thuat-3---ban-1"/>
          <p:cNvPicPr/>
          <p:nvPr/>
        </p:nvPicPr>
        <p:blipFill rotWithShape="1">
          <a:blip r:embed="rId2"/>
          <a:srcRect l="17049" t="37058" r="10077" b="25675"/>
          <a:stretch/>
        </p:blipFill>
        <p:spPr bwMode="auto">
          <a:xfrm>
            <a:off x="990600" y="971550"/>
            <a:ext cx="7315200" cy="396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861060" y="13335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latin typeface="+mj-lt"/>
              </a:rPr>
              <a:t>Quan sát và chỉ ra cách sử dụng hình, màu tạo nhịp điệu và không gian trong sản phẩm mĩ thuật</a:t>
            </a:r>
            <a:endParaRPr lang="vi-V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91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57997" y="-68693"/>
            <a:ext cx="7047057" cy="4242000"/>
          </a:xfrm>
          <a:prstGeom prst="rect">
            <a:avLst/>
          </a:prstGeom>
        </p:spPr>
      </p:pic>
      <p:sp>
        <p:nvSpPr>
          <p:cNvPr id="5" name="PA_文本框 4">
            <a:extLst>
              <a:ext uri="{FF2B5EF4-FFF2-40B4-BE49-F238E27FC236}">
                <a16:creationId xmlns:a16="http://schemas.microsoft.com/office/drawing/2014/main" id="{9F860FCD-50F8-4237-9226-74BB70772AB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37207" y="1397093"/>
            <a:ext cx="2269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000" b="1" dirty="0">
                <a:solidFill>
                  <a:schemeClr val="tx2"/>
                </a:solidFill>
                <a:latin typeface="+mj-lt"/>
                <a:cs typeface="+mn-ea"/>
                <a:sym typeface="+mn-lt"/>
              </a:rPr>
              <a:t>DẶN DÒ</a:t>
            </a:r>
            <a:endParaRPr lang="zh-CN" altLang="en-US" sz="3000" b="1" dirty="0">
              <a:solidFill>
                <a:schemeClr val="tx2"/>
              </a:solidFill>
              <a:latin typeface="+mj-lt"/>
              <a:cs typeface="+mn-ea"/>
              <a:sym typeface="+mn-lt"/>
            </a:endParaRPr>
          </a:p>
        </p:txBody>
      </p:sp>
      <p:pic>
        <p:nvPicPr>
          <p:cNvPr id="7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155" y="2814361"/>
            <a:ext cx="2674050" cy="23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7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H="1">
            <a:off x="3600450" y="5143500"/>
            <a:ext cx="2571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64" b="10295"/>
          <a:stretch>
            <a:fillRect/>
          </a:stretch>
        </p:blipFill>
        <p:spPr bwMode="auto">
          <a:xfrm>
            <a:off x="9077325" y="370285"/>
            <a:ext cx="4629150" cy="347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486150" y="5029200"/>
            <a:ext cx="2571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8773716" y="167879"/>
            <a:ext cx="6172200" cy="8572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680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17 0.27315 L -0.82917 0.2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65 0.13172 L -0.67066 0.09167 C -0.68473 0.08264 -0.70591 0.07778 -0.72761 0.07778 C -0.75243 0.07778 -0.77257 0.08264 -0.78664 0.09167 L -0.85365 0.13172 " pathEditMode="relative" rAng="10800000" ptsTypes="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5780"/>
            <a:ext cx="2514600" cy="1588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559116"/>
            <a:ext cx="2590800" cy="1593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25780"/>
            <a:ext cx="2619375" cy="1550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565500"/>
            <a:ext cx="2609850" cy="1685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81" y="2607293"/>
            <a:ext cx="2619375" cy="1714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19" y="2565500"/>
            <a:ext cx="2566986" cy="17145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5750" y="4702376"/>
            <a:ext cx="8505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2141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7412354" y="203370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15" name="TextBox 14"/>
          <p:cNvSpPr txBox="1"/>
          <p:nvPr/>
        </p:nvSpPr>
        <p:spPr>
          <a:xfrm>
            <a:off x="4483417" y="210752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vi-VN" dirty="0"/>
          </a:p>
        </p:txBody>
      </p:sp>
      <p:sp>
        <p:nvSpPr>
          <p:cNvPr id="16" name="TextBox 15"/>
          <p:cNvSpPr txBox="1"/>
          <p:nvPr/>
        </p:nvSpPr>
        <p:spPr>
          <a:xfrm>
            <a:off x="1541144" y="425142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vi-VN" dirty="0"/>
          </a:p>
        </p:txBody>
      </p:sp>
      <p:sp>
        <p:nvSpPr>
          <p:cNvPr id="17" name="TextBox 16"/>
          <p:cNvSpPr txBox="1"/>
          <p:nvPr/>
        </p:nvSpPr>
        <p:spPr>
          <a:xfrm>
            <a:off x="7402828" y="430652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4567236" y="430652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9543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"/>
            <a:ext cx="7374589" cy="32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1962150"/>
            <a:ext cx="5773424" cy="1273115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56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3</a:t>
            </a:r>
          </a:p>
          <a:p>
            <a:pPr algn="ctr">
              <a:defRPr/>
            </a:pPr>
            <a:r>
              <a:rPr lang="vi-VN" sz="1856" b="1" dirty="0" smtClean="0">
                <a:solidFill>
                  <a:schemeClr val="accent1">
                    <a:lumMod val="75000"/>
                  </a:schemeClr>
                </a:solidFill>
              </a:rPr>
              <a:t>ĐÔ THỊ</a:t>
            </a:r>
            <a:r>
              <a:rPr lang="en-US" sz="1856" b="1" dirty="0" smtClean="0"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US" sz="1856" b="1" dirty="0">
                <a:solidFill>
                  <a:schemeClr val="accent1">
                    <a:lumMod val="75000"/>
                  </a:schemeClr>
                </a:solidFill>
              </a:rPr>
              <a:t>TRONG MẮT 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5968" y1="64444" x2="96237" y2="85185"/>
                        <a14:foregroundMark x1="79301" y1="3704" x2="79570" y2="31852"/>
                        <a14:foregroundMark x1="20699" y1="33333" x2="29839" y2="25185"/>
                        <a14:foregroundMark x1="31989" y1="26667" x2="45699" y2="33333"/>
                        <a14:foregroundMark x1="86559" y1="25185" x2="90323" y2="1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29298"/>
            <a:ext cx="8686800" cy="1866794"/>
          </a:xfrm>
          <a:prstGeom prst="rect">
            <a:avLst/>
          </a:prstGeom>
        </p:spPr>
      </p:pic>
      <p:pic>
        <p:nvPicPr>
          <p:cNvPr id="5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7357"/>
            <a:ext cx="1348013" cy="13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53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卡通背景天空漫画云">
            <a:extLst>
              <a:ext uri="{FF2B5EF4-FFF2-40B4-BE49-F238E27FC236}">
                <a16:creationId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" y="7761"/>
            <a:ext cx="9141179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2DEC024-3303-492C-86A4-61914C35D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17" y="-74544"/>
            <a:ext cx="7370075" cy="5218044"/>
          </a:xfrm>
          <a:prstGeom prst="rect">
            <a:avLst/>
          </a:prstGeom>
        </p:spPr>
      </p:pic>
      <p:grpSp>
        <p:nvGrpSpPr>
          <p:cNvPr id="60" name="组合 59">
            <a:extLst>
              <a:ext uri="{FF2B5EF4-FFF2-40B4-BE49-F238E27FC236}">
                <a16:creationId xmlns:a16="http://schemas.microsoft.com/office/drawing/2014/main" id="{14BBAD28-0B95-4B5B-B8ED-09B3FEB0EE84}"/>
              </a:ext>
            </a:extLst>
          </p:cNvPr>
          <p:cNvGrpSpPr/>
          <p:nvPr/>
        </p:nvGrpSpPr>
        <p:grpSpPr>
          <a:xfrm>
            <a:off x="396825" y="3795509"/>
            <a:ext cx="2679935" cy="1577825"/>
            <a:chOff x="2744356" y="1370813"/>
            <a:chExt cx="3498285" cy="2059634"/>
          </a:xfrm>
        </p:grpSpPr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3C1DF4A9-F5C3-411F-928E-9F83025E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56" y="1370813"/>
              <a:ext cx="1888000" cy="2059634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74721AC0-748E-44AD-9A78-6F55C0691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641" y="1370813"/>
              <a:ext cx="1888000" cy="2059634"/>
            </a:xfrm>
            <a:prstGeom prst="rect">
              <a:avLst/>
            </a:prstGeom>
          </p:spPr>
        </p:pic>
        <p:sp>
          <p:nvSpPr>
            <p:cNvPr id="63" name="18">
              <a:extLst>
                <a:ext uri="{FF2B5EF4-FFF2-40B4-BE49-F238E27FC236}">
                  <a16:creationId xmlns:a16="http://schemas.microsoft.com/office/drawing/2014/main" id="{BFA52F88-C641-4E04-8602-C049F4681B8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61478" y="1864824"/>
              <a:ext cx="2808485" cy="6426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zh-CN" sz="3199" b="1" dirty="0">
                  <a:latin typeface="华文琥珀" panose="02010800040101010101" pitchFamily="2" charset="-122"/>
                  <a:ea typeface="华文琥珀" panose="02010800040101010101" pitchFamily="2" charset="-122"/>
                  <a:cs typeface="宋体" pitchFamily="2" charset="-122"/>
                </a:rPr>
                <a:t>ĐỒ DÙNG</a:t>
              </a:r>
              <a:endParaRPr lang="en-US" altLang="zh-CN" sz="3199" b="1" dirty="0">
                <a:latin typeface="华文琥珀" panose="02010800040101010101" pitchFamily="2" charset="-122"/>
                <a:ea typeface="华文琥珀" panose="02010800040101010101" pitchFamily="2" charset="-122"/>
                <a:cs typeface="宋体" pitchFamily="2" charset="-122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52" b="90179" l="6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43" b="7143"/>
          <a:stretch/>
        </p:blipFill>
        <p:spPr>
          <a:xfrm>
            <a:off x="3289331" y="2912139"/>
            <a:ext cx="2042041" cy="1750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24" b="89683" l="9524" r="9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33" y="2990811"/>
            <a:ext cx="1715161" cy="1715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25" y="1533880"/>
            <a:ext cx="1732616" cy="1732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53" y="1327962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3449">
            <a:off x="5816168" y="1578069"/>
            <a:ext cx="1676400" cy="19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63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80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8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6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8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9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0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1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2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3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4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5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393066" y="223786"/>
            <a:ext cx="4777280" cy="483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24642" y="747348"/>
            <a:ext cx="5436096" cy="4511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6354198" y="410584"/>
            <a:ext cx="3026747" cy="327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196638" y="1735874"/>
            <a:ext cx="277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801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21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2343150"/>
            <a:ext cx="9144000" cy="28003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63888" y="-524594"/>
            <a:ext cx="476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686800" cy="857250"/>
          </a:xfrm>
        </p:spPr>
        <p:txBody>
          <a:bodyPr>
            <a:norm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KHU ĐÔ 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136">
            <a:off x="729751" y="1005709"/>
            <a:ext cx="2707021" cy="180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71750"/>
            <a:ext cx="3157042" cy="2011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440">
            <a:off x="5997664" y="1034872"/>
            <a:ext cx="2619375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43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2038350"/>
            <a:ext cx="9144000" cy="31051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563888" y="-524594"/>
            <a:ext cx="47626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686800" cy="857250"/>
          </a:xfrm>
        </p:spPr>
        <p:txBody>
          <a:bodyPr>
            <a:norm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LÀNG QUÊ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74929"/>
            <a:ext cx="2855636" cy="1900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580">
            <a:off x="390703" y="883564"/>
            <a:ext cx="2708336" cy="1842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159">
            <a:off x="5697404" y="1240033"/>
            <a:ext cx="3016948" cy="1833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824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393066" y="223786"/>
            <a:ext cx="4777280" cy="4832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-122448" y="627534"/>
            <a:ext cx="6402779" cy="45622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6354198" y="410584"/>
            <a:ext cx="3026747" cy="3273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143000" y="1504950"/>
            <a:ext cx="359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latin typeface="+mj-lt"/>
              </a:rPr>
              <a:t>KIẾN TẠO KIẾN THỨC, KĨ NĂNG</a:t>
            </a:r>
          </a:p>
        </p:txBody>
      </p:sp>
    </p:spTree>
    <p:extLst>
      <p:ext uri="{BB962C8B-B14F-4D97-AF65-F5344CB8AC3E}">
        <p14:creationId xmlns:p14="http://schemas.microsoft.com/office/powerpoint/2010/main" val="28743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21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179</Words>
  <Application>Microsoft Office PowerPoint</Application>
  <PresentationFormat>On-screen Show (16:9)</PresentationFormat>
  <Paragraphs>43</Paragraphs>
  <Slides>19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宋体</vt:lpstr>
      <vt:lpstr>Arial</vt:lpstr>
      <vt:lpstr>Bell MT</vt:lpstr>
      <vt:lpstr>Calibri</vt:lpstr>
      <vt:lpstr>等线</vt:lpstr>
      <vt:lpstr>华文琥珀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 KHU ĐÔ THỊ</vt:lpstr>
      <vt:lpstr>HÌNH ẢNH LÀNG QUÊ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ĐẾN DỰ GIỜ THĂM LỚP 2.6</dc:title>
  <dc:creator>FPT</dc:creator>
  <cp:lastModifiedBy>Techsi.vn</cp:lastModifiedBy>
  <cp:revision>44</cp:revision>
  <dcterms:created xsi:type="dcterms:W3CDTF">2022-02-21T14:11:05Z</dcterms:created>
  <dcterms:modified xsi:type="dcterms:W3CDTF">2023-05-06T02:42:55Z</dcterms:modified>
</cp:coreProperties>
</file>