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2" r:id="rId4"/>
    <p:sldMasterId id="2147483730" r:id="rId5"/>
    <p:sldMasterId id="2147483742" r:id="rId6"/>
    <p:sldMasterId id="2147483753" r:id="rId7"/>
    <p:sldMasterId id="2147483764" r:id="rId8"/>
    <p:sldMasterId id="2147483775" r:id="rId9"/>
    <p:sldMasterId id="2147483799" r:id="rId10"/>
    <p:sldMasterId id="2147483823" r:id="rId11"/>
    <p:sldMasterId id="2147483835" r:id="rId12"/>
    <p:sldMasterId id="2147483847" r:id="rId13"/>
    <p:sldMasterId id="2147483859" r:id="rId14"/>
  </p:sldMasterIdLst>
  <p:notesMasterIdLst>
    <p:notesMasterId r:id="rId34"/>
  </p:notesMasterIdLst>
  <p:sldIdLst>
    <p:sldId id="299" r:id="rId15"/>
    <p:sldId id="300" r:id="rId16"/>
    <p:sldId id="301" r:id="rId17"/>
    <p:sldId id="297" r:id="rId18"/>
    <p:sldId id="323" r:id="rId19"/>
    <p:sldId id="310" r:id="rId20"/>
    <p:sldId id="311" r:id="rId21"/>
    <p:sldId id="312" r:id="rId22"/>
    <p:sldId id="313" r:id="rId23"/>
    <p:sldId id="324" r:id="rId24"/>
    <p:sldId id="325" r:id="rId25"/>
    <p:sldId id="326" r:id="rId26"/>
    <p:sldId id="316" r:id="rId27"/>
    <p:sldId id="328" r:id="rId28"/>
    <p:sldId id="319" r:id="rId29"/>
    <p:sldId id="329" r:id="rId30"/>
    <p:sldId id="281" r:id="rId31"/>
    <p:sldId id="322" r:id="rId32"/>
    <p:sldId id="284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9"/>
            <p14:sldId id="300"/>
            <p14:sldId id="301"/>
            <p14:sldId id="297"/>
            <p14:sldId id="323"/>
            <p14:sldId id="310"/>
            <p14:sldId id="311"/>
            <p14:sldId id="312"/>
            <p14:sldId id="313"/>
            <p14:sldId id="324"/>
            <p14:sldId id="325"/>
            <p14:sldId id="326"/>
            <p14:sldId id="316"/>
            <p14:sldId id="328"/>
            <p14:sldId id="319"/>
            <p14:sldId id="329"/>
          </p14:sldIdLst>
        </p14:section>
        <p14:section name="Untitled Section" id="{D57258EA-FEF7-4B32-A45A-656DA101D383}">
          <p14:sldIdLst>
            <p14:sldId id="281"/>
            <p14:sldId id="322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72" d="100"/>
          <a:sy n="72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8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3759"/>
      </p:ext>
    </p:extLst>
  </p:cSld>
  <p:clrMapOvr>
    <a:masterClrMapping/>
  </p:clrMapOvr>
  <p:transition spd="slow" advTm="400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68237"/>
      </p:ext>
    </p:extLst>
  </p:cSld>
  <p:clrMapOvr>
    <a:masterClrMapping/>
  </p:clrMapOvr>
  <p:transition spd="slow" advTm="400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18866"/>
      </p:ext>
    </p:extLst>
  </p:cSld>
  <p:clrMapOvr>
    <a:masterClrMapping/>
  </p:clrMapOvr>
  <p:transition spd="slow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45780"/>
      </p:ext>
    </p:extLst>
  </p:cSld>
  <p:clrMapOvr>
    <a:masterClrMapping/>
  </p:clrMapOvr>
  <p:transition spd="slow" advTm="400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53973"/>
      </p:ext>
    </p:extLst>
  </p:cSld>
  <p:clrMapOvr>
    <a:masterClrMapping/>
  </p:clrMapOvr>
  <p:transition spd="slow" advTm="400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18159"/>
      </p:ext>
    </p:extLst>
  </p:cSld>
  <p:clrMapOvr>
    <a:masterClrMapping/>
  </p:clrMapOvr>
  <p:transition spd="slow" advTm="400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3078"/>
      </p:ext>
    </p:extLst>
  </p:cSld>
  <p:clrMapOvr>
    <a:masterClrMapping/>
  </p:clrMapOvr>
  <p:transition spd="slow" advTm="400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38280"/>
      </p:ext>
    </p:extLst>
  </p:cSld>
  <p:clrMapOvr>
    <a:masterClrMapping/>
  </p:clrMapOvr>
  <p:transition spd="slow" advTm="400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05270"/>
      </p:ext>
    </p:extLst>
  </p:cSld>
  <p:clrMapOvr>
    <a:masterClrMapping/>
  </p:clrMapOvr>
  <p:transition spd="slow" advTm="400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9739"/>
      </p:ext>
    </p:extLst>
  </p:cSld>
  <p:clrMapOvr>
    <a:masterClrMapping/>
  </p:clrMapOvr>
  <p:transition spd="slow" advTm="400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43078"/>
      </p:ext>
    </p:extLst>
  </p:cSld>
  <p:clrMapOvr>
    <a:masterClrMapping/>
  </p:clrMapOvr>
  <p:transition spd="slow" advTm="400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96658"/>
      </p:ext>
    </p:extLst>
  </p:cSld>
  <p:clrMapOvr>
    <a:masterClrMapping/>
  </p:clrMapOvr>
  <p:transition spd="slow" advTm="400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92482"/>
      </p:ext>
    </p:extLst>
  </p:cSld>
  <p:clrMapOvr>
    <a:masterClrMapping/>
  </p:clrMapOvr>
  <p:transition spd="slow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4348"/>
      </p:ext>
    </p:extLst>
  </p:cSld>
  <p:clrMapOvr>
    <a:masterClrMapping/>
  </p:clrMapOvr>
  <p:transition spd="slow" advTm="400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53093"/>
      </p:ext>
    </p:extLst>
  </p:cSld>
  <p:clrMapOvr>
    <a:masterClrMapping/>
  </p:clrMapOvr>
  <p:transition spd="slow" advTm="400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2164"/>
      </p:ext>
    </p:extLst>
  </p:cSld>
  <p:clrMapOvr>
    <a:masterClrMapping/>
  </p:clrMapOvr>
  <p:transition spd="slow" advTm="400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07517"/>
      </p:ext>
    </p:extLst>
  </p:cSld>
  <p:clrMapOvr>
    <a:masterClrMapping/>
  </p:clrMapOvr>
  <p:transition spd="slow" advTm="400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54060"/>
      </p:ext>
    </p:extLst>
  </p:cSld>
  <p:clrMapOvr>
    <a:masterClrMapping/>
  </p:clrMapOvr>
  <p:transition spd="slow" advTm="400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09963"/>
      </p:ext>
    </p:extLst>
  </p:cSld>
  <p:clrMapOvr>
    <a:masterClrMapping/>
  </p:clrMapOvr>
  <p:transition spd="slow" advTm="400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26381"/>
      </p:ext>
    </p:extLst>
  </p:cSld>
  <p:clrMapOvr>
    <a:masterClrMapping/>
  </p:clrMapOvr>
  <p:transition spd="slow" advTm="400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08697"/>
      </p:ext>
    </p:extLst>
  </p:cSld>
  <p:clrMapOvr>
    <a:masterClrMapping/>
  </p:clrMapOvr>
  <p:transition spd="slow" advTm="400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86283"/>
      </p:ext>
    </p:extLst>
  </p:cSld>
  <p:clrMapOvr>
    <a:masterClrMapping/>
  </p:clrMapOvr>
  <p:transition spd="slow" advTm="400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4579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36988"/>
      </p:ext>
    </p:extLst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65243"/>
      </p:ext>
    </p:extLst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55544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07353"/>
      </p:ext>
    </p:extLst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03499"/>
      </p:ext>
    </p:extLst>
  </p:cSld>
  <p:clrMapOvr>
    <a:masterClrMapping/>
  </p:clrMapOvr>
  <p:transition spd="med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83994"/>
      </p:ext>
    </p:extLst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28727"/>
      </p:ext>
    </p:extLst>
  </p:cSld>
  <p:clrMapOvr>
    <a:masterClrMapping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60369"/>
      </p:ext>
    </p:extLst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8937"/>
      </p:ext>
    </p:extLst>
  </p:cSld>
  <p:clrMapOvr>
    <a:masterClrMapping/>
  </p:clrMapOvr>
  <p:transition spd="med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78672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11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2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64735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70500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37284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021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69765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90261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995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189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2883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88459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79886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7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2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6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7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1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4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11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4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8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1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0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1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7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2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1.jpe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" y="2312897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896" y="3118179"/>
            <a:ext cx="645101" cy="86013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60000">
            <a:off x="2507565" y="680422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1803">
            <a:off x="159088" y="726517"/>
            <a:ext cx="1398896" cy="141850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388" y="3124200"/>
            <a:ext cx="3346609" cy="4456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7" y="2111388"/>
            <a:ext cx="18415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143000"/>
            <a:ext cx="6078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iCiel Cadena" pitchFamily="2" charset="-93"/>
              </a:rPr>
              <a:t>CHỦ ĐỀ :</a:t>
            </a:r>
          </a:p>
          <a:p>
            <a:pPr algn="ctr"/>
            <a:r>
              <a:rPr lang="en-US" sz="4800" dirty="0">
                <a:solidFill>
                  <a:prstClr val="white"/>
                </a:solidFill>
                <a:latin typeface="iCiel Cadena" pitchFamily="2" charset="-93"/>
              </a:rPr>
              <a:t>KHU RỪNG NHIỆT ĐỚI </a:t>
            </a:r>
            <a:endParaRPr lang="vi-VN" sz="4800" dirty="0">
              <a:solidFill>
                <a:prstClr val="white"/>
              </a:solidFill>
              <a:latin typeface="iCiel Cadena" pitchFamily="2" charset="-93"/>
            </a:endParaRPr>
          </a:p>
        </p:txBody>
      </p:sp>
      <p:pic>
        <p:nvPicPr>
          <p:cNvPr id="17" name="图片 12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0686">
            <a:off x="364558" y="2286762"/>
            <a:ext cx="375728" cy="5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2860" y="308452"/>
            <a:ext cx="7056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800" dirty="0">
              <a:solidFill>
                <a:srgbClr val="FFC000"/>
              </a:solidFill>
              <a:latin typeface="iCiel Pony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568" y="1066800"/>
            <a:ext cx="74309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Vẽ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tranh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với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con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quen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thuộc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Hoàn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thiện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bài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vẽ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trên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lớp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FFC000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0377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838200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28370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1050" y="2895600"/>
            <a:ext cx="4896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Trưng bày , và chia sẻ cảm nhận về </a:t>
            </a:r>
          </a:p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sản phẩm của mình/ bạn</a:t>
            </a:r>
          </a:p>
        </p:txBody>
      </p:sp>
    </p:spTree>
    <p:extLst>
      <p:ext uri="{BB962C8B-B14F-4D97-AF65-F5344CB8AC3E}">
        <p14:creationId xmlns:p14="http://schemas.microsoft.com/office/powerpoint/2010/main" val="15787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556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srgbClr val="00B050"/>
                </a:solidFill>
                <a:latin typeface="iCiel Pony" pitchFamily="2" charset="-93"/>
              </a:rPr>
              <a:t>Lưu ý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028" y="1820194"/>
            <a:ext cx="3853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Times New Roman"/>
              </a:rPr>
              <a:t>Nên vẽ màu cho cảnh vật </a:t>
            </a:r>
          </a:p>
          <a:p>
            <a:pPr algn="ctr"/>
            <a:r>
              <a:rPr lang="vi-VN" sz="2400" dirty="0">
                <a:solidFill>
                  <a:prstClr val="black"/>
                </a:solidFill>
                <a:latin typeface="Times New Roman"/>
              </a:rPr>
              <a:t>ở xa trước ( trên đầu giấy vẽ )</a:t>
            </a:r>
          </a:p>
          <a:p>
            <a:pPr algn="ctr"/>
            <a:r>
              <a:rPr lang="vi-VN" sz="2400" dirty="0">
                <a:solidFill>
                  <a:prstClr val="black"/>
                </a:solidFill>
                <a:latin typeface="Times New Roman"/>
              </a:rPr>
              <a:t>gần vẽ sau</a:t>
            </a:r>
          </a:p>
        </p:txBody>
      </p:sp>
    </p:spTree>
    <p:extLst>
      <p:ext uri="{BB962C8B-B14F-4D97-AF65-F5344CB8AC3E}">
        <p14:creationId xmlns:p14="http://schemas.microsoft.com/office/powerpoint/2010/main" val="28048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838200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0953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981200"/>
            <a:ext cx="830579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2819400"/>
            <a:ext cx="8153400" cy="2246729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nay </a:t>
            </a:r>
          </a:p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dáng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trong</a:t>
            </a:r>
            <a:endParaRPr lang="en-US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endParaRPr lang="en-US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  <a:p>
            <a:pPr algn="ctr" defTabSz="914051"/>
            <a:endParaRPr lang="en-US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68181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506321"/>
            <a:ext cx="472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Pony" pitchFamily="2" charset="-93"/>
                <a:cs typeface="Times New Roman" pitchFamily="18" charset="0"/>
              </a:rPr>
              <a:t>Tìm</a:t>
            </a:r>
            <a:r>
              <a:rPr lang="en-US" sz="2800" dirty="0"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latin typeface="iCiel Pony" pitchFamily="2" charset="-93"/>
                <a:cs typeface="Times New Roman" pitchFamily="18" charset="0"/>
              </a:rPr>
              <a:t>hiểu</a:t>
            </a:r>
            <a:r>
              <a:rPr lang="en-US" sz="2800" dirty="0"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latin typeface="iCiel Pony" pitchFamily="2" charset="-93"/>
                <a:cs typeface="Times New Roman" pitchFamily="18" charset="0"/>
              </a:rPr>
              <a:t>tranh</a:t>
            </a:r>
            <a:r>
              <a:rPr lang="en-US" sz="2800" dirty="0"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latin typeface="iCiel Pony" pitchFamily="2" charset="-93"/>
                <a:cs typeface="Times New Roman" pitchFamily="18" charset="0"/>
              </a:rPr>
              <a:t>của</a:t>
            </a:r>
            <a:r>
              <a:rPr lang="en-US" sz="2800" dirty="0"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latin typeface="iCiel Pony" pitchFamily="2" charset="-93"/>
                <a:cs typeface="Times New Roman" pitchFamily="18" charset="0"/>
              </a:rPr>
              <a:t>bạn</a:t>
            </a:r>
            <a:r>
              <a:rPr lang="en-US" sz="2800" dirty="0">
                <a:latin typeface="iCiel Pony" pitchFamily="2" charset="-93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E:\GIAO AN\SGV lop 2\sgv chân trời sáng tạo lớp 2\hình minh họa giáo án\14\ị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447800"/>
            <a:ext cx="6972938" cy="49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4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f44dd0501d58dcf729670f9e8ca90289.pngf44dd0501d58dcf729670f9e8ca9028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2326" y="2397125"/>
            <a:ext cx="1841183" cy="403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1739" y="533404"/>
            <a:ext cx="75488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iCiel Cadena" pitchFamily="2" charset="-93"/>
              </a:rPr>
              <a:t>BÀI 5  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iCiel Cadena" pitchFamily="2" charset="-93"/>
              </a:rPr>
              <a:t>KHU RỪNG THÂN THIỆN 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iCiel Cadena" pitchFamily="2" charset="-93"/>
              </a:rPr>
              <a:t>( </a:t>
            </a:r>
            <a:r>
              <a:rPr lang="en-US" sz="5400" dirty="0" err="1">
                <a:solidFill>
                  <a:prstClr val="black"/>
                </a:solidFill>
                <a:latin typeface="iCiel Cadena" pitchFamily="2" charset="-93"/>
              </a:rPr>
              <a:t>Tiết</a:t>
            </a:r>
            <a:r>
              <a:rPr lang="en-US" sz="5400" dirty="0">
                <a:solidFill>
                  <a:prstClr val="black"/>
                </a:solidFill>
                <a:latin typeface="iCiel Cadena" pitchFamily="2" charset="-93"/>
              </a:rPr>
              <a:t>  2 )</a:t>
            </a:r>
            <a:endParaRPr lang="vi-VN" sz="5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8" y="932765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17" y="228660"/>
            <a:ext cx="9636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云形 24"/>
          <p:cNvSpPr/>
          <p:nvPr/>
        </p:nvSpPr>
        <p:spPr>
          <a:xfrm>
            <a:off x="1049756" y="228600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Helga"/>
            </a:endParaRPr>
          </a:p>
        </p:txBody>
      </p:sp>
      <p:sp>
        <p:nvSpPr>
          <p:cNvPr id="18" name="云形 25"/>
          <p:cNvSpPr/>
          <p:nvPr/>
        </p:nvSpPr>
        <p:spPr>
          <a:xfrm rot="1108618">
            <a:off x="5581765" y="315717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Helga"/>
            </a:endParaRPr>
          </a:p>
        </p:txBody>
      </p:sp>
      <p:sp>
        <p:nvSpPr>
          <p:cNvPr id="20" name="云形 26"/>
          <p:cNvSpPr/>
          <p:nvPr/>
        </p:nvSpPr>
        <p:spPr>
          <a:xfrm rot="429982">
            <a:off x="2305150" y="2113342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Helga"/>
            </a:endParaRPr>
          </a:p>
        </p:txBody>
      </p:sp>
      <p:sp>
        <p:nvSpPr>
          <p:cNvPr id="21" name="任意多边形 28"/>
          <p:cNvSpPr/>
          <p:nvPr/>
        </p:nvSpPr>
        <p:spPr>
          <a:xfrm rot="2600086">
            <a:off x="1383488" y="3458737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rgbClr val="FF94AE"/>
          </a:solidFill>
          <a:ln w="9525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Helga"/>
            </a:endParaRPr>
          </a:p>
        </p:txBody>
      </p:sp>
      <p:sp>
        <p:nvSpPr>
          <p:cNvPr id="22" name="任意多边形 29"/>
          <p:cNvSpPr/>
          <p:nvPr/>
        </p:nvSpPr>
        <p:spPr>
          <a:xfrm rot="7755168">
            <a:off x="6195224" y="2321821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rgbClr val="BED85D"/>
          </a:solidFill>
          <a:ln w="9525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Helga"/>
            </a:endParaRPr>
          </a:p>
        </p:txBody>
      </p:sp>
    </p:spTree>
    <p:extLst>
      <p:ext uri="{BB962C8B-B14F-4D97-AF65-F5344CB8AC3E}">
        <p14:creationId xmlns:p14="http://schemas.microsoft.com/office/powerpoint/2010/main" val="41644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20" grpId="0" animBg="1"/>
      <p:bldP spid="21" grpId="0" animBg="1"/>
      <p:bldP spid="21" grpId="1" animBg="1"/>
      <p:bldP spid="21" grpId="2" animBg="1"/>
      <p:bldP spid="21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42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92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82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7"/>
            <a:ext cx="82451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Cả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lớp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hát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1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bài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</a:p>
          <a:p>
            <a:pPr algn="ctr"/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“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lớp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chúng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mình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đoàn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kết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”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21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Lớp Chúng Ta Đoàn Kết - Nhạc Thiếu Nhi Có L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2418" y="-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8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1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107086" y="761250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10" y="3673112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4" y="3758993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14\imag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543">
            <a:off x="4948443" y="1594460"/>
            <a:ext cx="1480750" cy="29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GIAO AN\SGV lop 2\sgv chân trời sáng tạo lớp 2\hình minh họa giáo án\14\mau_nuoc_thien_long_-_colokit_waco_03__3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77" y="4073333"/>
            <a:ext cx="2456925" cy="19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027">
            <a:off x="5484899" y="2101767"/>
            <a:ext cx="285273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658" y="609600"/>
            <a:ext cx="77267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Nêu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  <a:p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lại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bước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vẽ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tranh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với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con </a:t>
            </a:r>
          </a:p>
          <a:p>
            <a:pPr algn="ctr"/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vật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trong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rừng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0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92365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88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288586"/>
            <a:ext cx="715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endParaRPr lang="vi-VN" sz="2800" dirty="0">
              <a:solidFill>
                <a:prstClr val="black"/>
              </a:solidFill>
              <a:latin typeface="iCiel Pony" pitchFamily="2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4646" y="3667780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1 </a:t>
            </a:r>
            <a:endParaRPr lang="vi-VN" sz="2800" dirty="0">
              <a:solidFill>
                <a:prstClr val="black"/>
              </a:solidFill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3475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E:\GIAO AN\SGV lop 2\sgv chân trời sáng tạo lớp 2\hình minh họa giáo án\14\nhh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19" y="843116"/>
            <a:ext cx="3817953" cy="282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218"/>
            <a:ext cx="2400300" cy="379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2" y="358140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iCiel Pony" pitchFamily="2" charset="-93"/>
              </a:rPr>
              <a:t>Bước 2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06" y="302044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E:\GIAO AN\SGV lop 2\sgv chân trời sáng tạo lớp 2\hình minh họa giáo án\14\nnn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9" y="432842"/>
            <a:ext cx="4326021" cy="307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5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336" y="-257175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335" y="343918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iCiel Pony" pitchFamily="2" charset="-93"/>
              </a:rPr>
              <a:t>Bước 3 </a:t>
            </a:r>
          </a:p>
        </p:txBody>
      </p:sp>
      <p:pic>
        <p:nvPicPr>
          <p:cNvPr id="7" name="Picture 4" descr="E:\GIAO AN\SGV lop 2\sgv chân trời sáng tạo lớp 2\hình minh họa giáo án\14\mmlm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23" y="457200"/>
            <a:ext cx="4355599" cy="2831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0393" y="2667000"/>
            <a:ext cx="453072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Kết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hợp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các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con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khung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cảnh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rùng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cây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bức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tranh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khu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rừng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Thân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Thiện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!!!! </a:t>
            </a:r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088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4217</TotalTime>
  <Words>243</Words>
  <Application>Microsoft Office PowerPoint</Application>
  <PresentationFormat>On-screen Show (4:3)</PresentationFormat>
  <Paragraphs>62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微软雅黑</vt:lpstr>
      <vt:lpstr>Arial</vt:lpstr>
      <vt:lpstr>Calibri</vt:lpstr>
      <vt:lpstr>Calibri Light</vt:lpstr>
      <vt:lpstr>Helga</vt:lpstr>
      <vt:lpstr>iCiel Cadena</vt:lpstr>
      <vt:lpstr>iCiel Pony</vt:lpstr>
      <vt:lpstr>iCiel Soup of Justice</vt:lpstr>
      <vt:lpstr>MYuppy-KR-Bold-DDC</vt:lpstr>
      <vt:lpstr>Sosa</vt:lpstr>
      <vt:lpstr>Times New Roman</vt:lpstr>
      <vt:lpstr>Office Theme</vt:lpstr>
      <vt:lpstr>1_Office 主题</vt:lpstr>
      <vt:lpstr>2_Office 主题</vt:lpstr>
      <vt:lpstr>Office 主题</vt:lpstr>
      <vt:lpstr>12_Office Theme</vt:lpstr>
      <vt:lpstr>3_Office 主题</vt:lpstr>
      <vt:lpstr>4_Office 主题</vt:lpstr>
      <vt:lpstr>5_Office 主题</vt:lpstr>
      <vt:lpstr>5_Office 主题​​</vt:lpstr>
      <vt:lpstr>5_Office Theme</vt:lpstr>
      <vt:lpstr>6_Office 主题​​</vt:lpstr>
      <vt:lpstr>3_Office 主题​​</vt:lpstr>
      <vt:lpstr>4_Office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300</cp:revision>
  <dcterms:created xsi:type="dcterms:W3CDTF">2020-08-13T08:18:23Z</dcterms:created>
  <dcterms:modified xsi:type="dcterms:W3CDTF">2023-04-10T23:59:52Z</dcterms:modified>
</cp:coreProperties>
</file>