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1" r:id="rId2"/>
  </p:sldMasterIdLst>
  <p:notesMasterIdLst>
    <p:notesMasterId r:id="rId1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8" r:id="rId16"/>
  </p:sldIdLst>
  <p:sldSz cx="12192000" cy="6858000"/>
  <p:notesSz cx="6858000" cy="9144000"/>
  <p:embeddedFontLst>
    <p:embeddedFont>
      <p:font typeface="黑体" panose="02010609060101010101" pitchFamily="49" charset="-122"/>
      <p:regular r:id="rId18"/>
    </p:embeddedFont>
    <p:embeddedFont>
      <p:font typeface="#9Slide03 AmpleSoft Bold" panose="02000000000000000000" pitchFamily="2" charset="0"/>
      <p:regular r:id="rId19"/>
    </p:embeddedFont>
    <p:embeddedFont>
      <p:font typeface="#9Slide05 Bodega Script" pitchFamily="2" charset="0"/>
      <p:regular r:id="rId20"/>
    </p:embeddedFont>
    <p:embeddedFont>
      <p:font typeface="#9Slide07 HoneyCream"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mbria" panose="02040503050406030204" pitchFamily="18"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SVN-Dancing Script" panose="02040603050506020204" pitchFamily="18" charset="0"/>
      <p:regular r:id="rId36"/>
    </p:embeddedFont>
    <p:embeddedFont>
      <p:font typeface="SVN-Newton" panose="02040603050506020204" pitchFamily="18" charset="0"/>
      <p:regular r:id="rId37"/>
    </p:embeddedFont>
    <p:embeddedFont>
      <p:font typeface="SVN-Ready" panose="02040603050506020204" pitchFamily="18" charset="0"/>
      <p:regular r:id="rId38"/>
    </p:embeddedFont>
    <p:embeddedFont>
      <p:font typeface="UTM Androgyne" panose="02040603050506020204" pitchFamily="18" charset="0"/>
      <p:regular r:id="rId39"/>
    </p:embeddedFont>
    <p:embeddedFont>
      <p:font typeface="UTM Cookies" panose="02040603050506020204" pitchFamily="18" charset="0"/>
      <p:regular r:id="rId40"/>
    </p:embeddedFont>
    <p:embeddedFont>
      <p:font typeface="UTM Showcard" panose="02040603050506020204" pitchFamily="18" charset="0"/>
      <p:regular r:id="rId41"/>
    </p:embeddedFont>
    <p:embeddedFont>
      <p:font typeface="UVF Hypografic" panose="02000603000000000000" pitchFamily="2" charset="0"/>
      <p:regular r:id="rId42"/>
    </p:embeddedFont>
    <p:embeddedFont>
      <p:font typeface="UVF Valentine" panose="02000603000000000000" pitchFamily="2" charset="0"/>
      <p:regular r:id="rId43"/>
    </p:embeddedFont>
    <p:embeddedFont>
      <p:font typeface="UVN Sang Song Nang" panose="03030802040007090B04" pitchFamily="66"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9" d="100"/>
          <a:sy n="49" d="100"/>
        </p:scale>
        <p:origin x="1363"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viewProps" Target="viewProps.xml"/><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BF1EB-B08D-4F15-8BCD-0924CD797008}"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3F25-2A34-4E10-8BAF-044CCF00B7B5}" type="slidenum">
              <a:rPr lang="en-US" smtClean="0"/>
              <a:t>‹#›</a:t>
            </a:fld>
            <a:endParaRPr lang="en-US"/>
          </a:p>
        </p:txBody>
      </p:sp>
    </p:spTree>
    <p:extLst>
      <p:ext uri="{BB962C8B-B14F-4D97-AF65-F5344CB8AC3E}">
        <p14:creationId xmlns:p14="http://schemas.microsoft.com/office/powerpoint/2010/main" val="299371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036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fld id="{E20F667F-C8F0-47CD-BD54-79112A20AE84}"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t>11</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754222684"/>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58E030-162D-47F9-9EA1-EBE82CAE6D84}"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79811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fld id="{B7E48943-C09B-4F80-956F-720F0E00978C}"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t>13</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428527502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670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C318B-334E-44D8-8BA3-DF6B5A0F2C2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46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091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982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545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58E030-162D-47F9-9EA1-EBE82CAE6D84}"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336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63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3774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02969" y="2505075"/>
            <a:ext cx="9144000" cy="1135824"/>
          </a:xfrm>
        </p:spPr>
        <p:txBody>
          <a:bodyPr anchor="b"/>
          <a:lstStyle>
            <a:lvl1pPr algn="ctr">
              <a:defRPr sz="4000">
                <a:solidFill>
                  <a:schemeClr val="accent3">
                    <a:lumMod val="50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2002969" y="3640899"/>
            <a:ext cx="9144000" cy="588201"/>
          </a:xfrm>
          <a:blipFill>
            <a:blip r:embed="rId3"/>
            <a:stretch>
              <a:fillRect/>
            </a:stretch>
          </a:blipFill>
          <a:ln>
            <a:noFill/>
          </a:ln>
        </p:spPr>
        <p:txBody>
          <a:bodyPr anchor="ctr">
            <a:norm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358037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7" name="内容占位符 6"/>
          <p:cNvSpPr>
            <a:spLocks noGrp="1"/>
          </p:cNvSpPr>
          <p:nvPr>
            <p:ph sz="quarter" idx="13"/>
          </p:nvPr>
        </p:nvSpPr>
        <p:spPr>
          <a:xfrm>
            <a:off x="838201" y="555626"/>
            <a:ext cx="10644716" cy="51784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1114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DBBF-6FFA-6F8C-8C9D-D2C9B18A02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C438F-98EB-34FD-9704-4F86CF66E06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99FD8-8AA4-4942-472A-E639E2D89EAE}"/>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5" name="Footer Placeholder 4">
            <a:extLst>
              <a:ext uri="{FF2B5EF4-FFF2-40B4-BE49-F238E27FC236}">
                <a16:creationId xmlns:a16="http://schemas.microsoft.com/office/drawing/2014/main" id="{857AEC81-3CDA-86CC-DF6D-92FE98EF5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35D894-2BA9-42E6-578F-C863434AF7A9}"/>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35087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E3E4-34BD-2E93-85B5-9D154169EC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2888CB-67BB-A1C4-13D0-5BE931D72A3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9BF7-E09A-6A21-F092-60A5A6D00171}"/>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5" name="Footer Placeholder 4">
            <a:extLst>
              <a:ext uri="{FF2B5EF4-FFF2-40B4-BE49-F238E27FC236}">
                <a16:creationId xmlns:a16="http://schemas.microsoft.com/office/drawing/2014/main" id="{A649C886-CD1C-08BD-4720-9B5BCF1AF2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ECC0CA-9205-9032-0C7D-9CE89F07E98A}"/>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934615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A856-5C34-C8C0-D3C8-0C230996E5A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4A39-0284-7960-B0C0-767F545FCA1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0BDD7-FC9E-9F39-F312-9A2250810C06}"/>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5" name="Footer Placeholder 4">
            <a:extLst>
              <a:ext uri="{FF2B5EF4-FFF2-40B4-BE49-F238E27FC236}">
                <a16:creationId xmlns:a16="http://schemas.microsoft.com/office/drawing/2014/main" id="{8C330D65-50B6-337D-F82F-0AA21A712D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A0C273-41F5-71B4-0AB0-6CEB8DDB29C3}"/>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103541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BB00-03D6-B102-D533-868A8095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918398-9922-F490-C70B-D952DA46816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734ECF-9186-6FC7-005B-073CA9CC91E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75971-99AA-40C1-96AE-6ED8413D732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6" name="Footer Placeholder 5">
            <a:extLst>
              <a:ext uri="{FF2B5EF4-FFF2-40B4-BE49-F238E27FC236}">
                <a16:creationId xmlns:a16="http://schemas.microsoft.com/office/drawing/2014/main" id="{C07F5E66-A852-702E-4BF0-30FD15017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2F7265-02AB-DFB9-948F-259FDEAB2AC8}"/>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74587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6366-D581-7936-9297-79FB2FC587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09AA10E-A19D-5715-665D-48B49FABE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7996E-AF2B-6D44-66F7-1F7CE3C071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DCFF26-71A5-1C64-4210-BDB6F75E34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D337D-E745-F45B-0D12-0395CA7CC69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D3088-576F-7EAE-CF6E-AEDDC7A9861A}"/>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8" name="Footer Placeholder 7">
            <a:extLst>
              <a:ext uri="{FF2B5EF4-FFF2-40B4-BE49-F238E27FC236}">
                <a16:creationId xmlns:a16="http://schemas.microsoft.com/office/drawing/2014/main" id="{D2DD1A72-EA6C-8C81-5A95-FFEF684974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E9FD52-D230-B784-576C-3D001523EA9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19094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6A10-3DA8-64AD-EFFC-FA6A8F3A05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3AD5FF1-3D77-5DDA-7D4B-8AC849A43A18}"/>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4" name="Footer Placeholder 3">
            <a:extLst>
              <a:ext uri="{FF2B5EF4-FFF2-40B4-BE49-F238E27FC236}">
                <a16:creationId xmlns:a16="http://schemas.microsoft.com/office/drawing/2014/main" id="{5F59B7D5-4AF2-DB77-6F70-11666D8D7F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FF8B8F-9605-7CC5-9268-15F64361C42C}"/>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93404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02DE9-E058-2D93-8057-39F6A143AFF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3" name="Footer Placeholder 2">
            <a:extLst>
              <a:ext uri="{FF2B5EF4-FFF2-40B4-BE49-F238E27FC236}">
                <a16:creationId xmlns:a16="http://schemas.microsoft.com/office/drawing/2014/main" id="{3996D25E-3652-DA1F-6E5A-837D65AA2F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7959F52-8387-4936-9D0C-3C7869B1332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425811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FF7D-200B-E35E-9460-AC8B42A107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D2834-3AAB-F042-D798-93FB324E4E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784B54-7EC8-EA99-98FB-75F18AFC0C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29200-690E-4B6D-34B5-A9232861623B}"/>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6" name="Footer Placeholder 5">
            <a:extLst>
              <a:ext uri="{FF2B5EF4-FFF2-40B4-BE49-F238E27FC236}">
                <a16:creationId xmlns:a16="http://schemas.microsoft.com/office/drawing/2014/main" id="{2152CE1C-2C83-BCF5-E4C5-827BCFC070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0F0F2F-3B35-DD97-DE3A-564904824ECE}"/>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69342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F455-80BA-29FF-7740-639166803A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C365F-5D75-735B-064F-E5E963BB543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823BB-28DA-B2C8-A68C-56F3E8F7E0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9ED34-217C-18FA-CDF3-E33DFA2969B4}"/>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6" name="Footer Placeholder 5">
            <a:extLst>
              <a:ext uri="{FF2B5EF4-FFF2-40B4-BE49-F238E27FC236}">
                <a16:creationId xmlns:a16="http://schemas.microsoft.com/office/drawing/2014/main" id="{181F7CAB-624C-538E-34ED-536A80FBB3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19DE7-7867-06D6-A160-38C0672D0F14}"/>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05655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371317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500C-1C47-BD32-9F74-8A3C6160F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EA533-5896-D431-D6DF-37042F2946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2932C-797E-EA00-9BA5-81C31A71F44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5" name="Footer Placeholder 4">
            <a:extLst>
              <a:ext uri="{FF2B5EF4-FFF2-40B4-BE49-F238E27FC236}">
                <a16:creationId xmlns:a16="http://schemas.microsoft.com/office/drawing/2014/main" id="{2EA5789B-A9CE-440A-3D52-74D0AA1558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67BEB2-F5C9-CD0E-E6D8-BD5BA75CCBD0}"/>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55287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A9CDE-A7B9-4CD3-7B96-C9F7E5D935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89359-FF72-49BF-ABC3-49211A71CFA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7D4CB-CF48-C32F-AF2D-46ABF8B622E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4/8/2023</a:t>
            </a:fld>
            <a:endParaRPr lang="en-US"/>
          </a:p>
        </p:txBody>
      </p:sp>
      <p:sp>
        <p:nvSpPr>
          <p:cNvPr id="5" name="Footer Placeholder 4">
            <a:extLst>
              <a:ext uri="{FF2B5EF4-FFF2-40B4-BE49-F238E27FC236}">
                <a16:creationId xmlns:a16="http://schemas.microsoft.com/office/drawing/2014/main" id="{9B94F321-85DF-7FE5-0F9C-2CED66A48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062F1A-5E30-3071-F0E8-B11EFC1A4A5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1199648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480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813791" y="1505377"/>
            <a:ext cx="8564418" cy="1659618"/>
          </a:xfrm>
        </p:spPr>
        <p:txBody>
          <a:bodyPr anchor="b">
            <a:normAutofit/>
          </a:bodyPr>
          <a:lstStyle>
            <a:lvl1pPr algn="ctr">
              <a:defRPr sz="32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813791" y="3189178"/>
            <a:ext cx="8564418" cy="872754"/>
          </a:xfrm>
          <a:blipFill>
            <a:blip r:embed="rId2"/>
            <a:stretch>
              <a:fillRect t="-2000"/>
            </a:stretch>
          </a:blipFill>
        </p:spPr>
        <p:txBody>
          <a:bodyPr anchor="ctr">
            <a:normAutofit/>
          </a:bodyPr>
          <a:lstStyle>
            <a:lvl1pPr marL="0" indent="0" algn="ctr">
              <a:buNone/>
              <a:defRPr sz="18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279682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chor="ctr">
            <a:normAutofit/>
          </a:bodyPr>
          <a:lstStyle>
            <a:lvl1pPr>
              <a:defRPr sz="3200"/>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474787"/>
            <a:ext cx="10515600" cy="22896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838200" y="3943799"/>
            <a:ext cx="10515600" cy="22896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162891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5630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45687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280786"/>
            <a:ext cx="515778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45687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280786"/>
            <a:ext cx="5183188"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2280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882712"/>
            <a:ext cx="10515600" cy="930275"/>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09850D-0D6D-4A73-86CC-0144F5CF1F23}"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85E4F-3AC7-4976-9CE3-A9364AC471BC}"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189690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矩形 4"/>
          <p:cNvSpPr/>
          <p:nvPr/>
        </p:nvSpPr>
        <p:spPr>
          <a:xfrm>
            <a:off x="0" y="-2"/>
            <a:ext cx="12192000" cy="6858002"/>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endParaRPr>
          </a:p>
        </p:txBody>
      </p:sp>
    </p:spTree>
    <p:extLst>
      <p:ext uri="{BB962C8B-B14F-4D97-AF65-F5344CB8AC3E}">
        <p14:creationId xmlns:p14="http://schemas.microsoft.com/office/powerpoint/2010/main" val="280164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dirty="0"/>
              <a:t>单击此处编辑母版标题样式</a:t>
            </a:r>
            <a:endParaRPr lang="en-US" dirty="0"/>
          </a:p>
        </p:txBody>
      </p:sp>
      <p:sp>
        <p:nvSpPr>
          <p:cNvPr id="4" name="Text Placeholder 3"/>
          <p:cNvSpPr>
            <a:spLocks noGrp="1"/>
          </p:cNvSpPr>
          <p:nvPr>
            <p:ph type="body" sz="half" idx="2"/>
          </p:nvPr>
        </p:nvSpPr>
        <p:spPr>
          <a:xfrm>
            <a:off x="837990" y="2074653"/>
            <a:ext cx="41652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9" name="图片占位符 2"/>
          <p:cNvSpPr>
            <a:spLocks noGrp="1"/>
          </p:cNvSpPr>
          <p:nvPr>
            <p:ph type="pic" idx="1" hasCustomPrompt="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单击添加图片</a:t>
            </a:r>
          </a:p>
        </p:txBody>
      </p:sp>
    </p:spTree>
    <p:extLst>
      <p:ext uri="{BB962C8B-B14F-4D97-AF65-F5344CB8AC3E}">
        <p14:creationId xmlns:p14="http://schemas.microsoft.com/office/powerpoint/2010/main" val="22383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48180" y="365125"/>
            <a:ext cx="1105619" cy="5811838"/>
          </a:xfrm>
        </p:spPr>
        <p:txBody>
          <a:bodyPr vert="eaVert"/>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200" y="365125"/>
            <a:ext cx="9185694"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422810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4">
            <a:extLst>
              <a:ext uri="{28A0092B-C50C-407E-A947-70E740481C1C}">
                <a14:useLocalDpi xmlns:a14="http://schemas.microsoft.com/office/drawing/2010/main" val="0"/>
              </a:ext>
            </a:extLst>
          </a:blip>
          <a:srcRect l="398" t="-1" b="11852"/>
          <a:stretch>
            <a:fillRect/>
          </a:stretch>
        </p:blipFill>
        <p:spPr>
          <a:xfrm>
            <a:off x="0" y="707370"/>
            <a:ext cx="12192000" cy="6150630"/>
          </a:xfrm>
          <a:prstGeom prst="rect">
            <a:avLst/>
          </a:prstGeom>
        </p:spPr>
      </p:pic>
      <p:sp>
        <p:nvSpPr>
          <p:cNvPr id="8" name="矩形 7"/>
          <p:cNvSpPr/>
          <p:nvPr/>
        </p:nvSpPr>
        <p:spPr>
          <a:xfrm>
            <a:off x="0" y="0"/>
            <a:ext cx="12192000" cy="6338784"/>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endParaRPr>
          </a:p>
        </p:txBody>
      </p:sp>
      <p:sp>
        <p:nvSpPr>
          <p:cNvPr id="2" name="Title Placeholder 1"/>
          <p:cNvSpPr>
            <a:spLocks noGrp="1"/>
          </p:cNvSpPr>
          <p:nvPr>
            <p:ph type="title"/>
            <p:custDataLst>
              <p:tags r:id="rId12"/>
            </p:custDataLst>
          </p:nvPr>
        </p:nvSpPr>
        <p:spPr>
          <a:xfrm>
            <a:off x="838200" y="365125"/>
            <a:ext cx="10515600" cy="930275"/>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838200" y="1478280"/>
            <a:ext cx="10515600" cy="469868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9" name="Rectangle 8"/>
          <p:cNvSpPr/>
          <p:nvPr userDrawn="1"/>
        </p:nvSpPr>
        <p:spPr>
          <a:xfrm>
            <a:off x="3048000" y="7086789"/>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Nhóm</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chia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sẻ</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tặng</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180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180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6320" y="-347158"/>
            <a:ext cx="854395" cy="1452914"/>
          </a:xfrm>
          <a:prstGeom prst="rect">
            <a:avLst/>
          </a:prstGeom>
        </p:spPr>
      </p:pic>
    </p:spTree>
    <p:extLst>
      <p:ext uri="{BB962C8B-B14F-4D97-AF65-F5344CB8AC3E}">
        <p14:creationId xmlns:p14="http://schemas.microsoft.com/office/powerpoint/2010/main" val="2964610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2800" b="1" kern="1200">
          <a:solidFill>
            <a:schemeClr val="accent1">
              <a:lumMod val="50000"/>
            </a:schemeClr>
          </a:solidFill>
          <a:latin typeface="黑体" pitchFamily="49" charset="-122"/>
          <a:ea typeface="黑体" pitchFamily="49" charset="-122"/>
          <a:cs typeface="+mj-cs"/>
        </a:defRPr>
      </a:lvl1pPr>
    </p:titleStyle>
    <p:bodyStyle>
      <a:lvl1pPr marL="228600" indent="-228600" algn="l" defTabSz="914400" rtl="0" eaLnBrk="1" latinLnBrk="0" hangingPunct="1">
        <a:lnSpc>
          <a:spcPct val="90000"/>
        </a:lnSpc>
        <a:spcBef>
          <a:spcPts val="1000"/>
        </a:spcBef>
        <a:buFontTx/>
        <a:buBlip>
          <a:blip r:embed="rId16"/>
        </a:buBlip>
        <a:defRPr sz="2400" kern="1200">
          <a:solidFill>
            <a:schemeClr val="tx1"/>
          </a:solidFill>
          <a:latin typeface="黑体" pitchFamily="49" charset="-122"/>
          <a:ea typeface="黑体" pitchFamily="49" charset="-122"/>
          <a:cs typeface="+mn-cs"/>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tx1"/>
          </a:solidFill>
          <a:latin typeface="黑体" pitchFamily="49" charset="-122"/>
          <a:ea typeface="黑体" pitchFamily="49" charset="-122"/>
          <a:cs typeface="+mn-cs"/>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7B6FA2D4-BA44-65CA-8F51-0574856DA38D}"/>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A13346-B5C7-F872-912B-98D55644F592}"/>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B565C29-DC77-B946-6A59-9E1B8536DBA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963651BF-03A3-EE8F-F4CB-3C26EB5D8DE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60D0EAB9-62E2-AAB4-5329-BCB3C7ACDD0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9413FF52-6B91-962C-AB0A-9C89FCAD5A6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08294673-6986-A9E8-ADD6-EB7D1DD6E720}"/>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3AEF898F-CD74-EE67-BE2C-57BED2611C78}"/>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3E9F52A7-D3B5-5522-ED87-3A58251B6650}"/>
              </a:ext>
            </a:extLst>
          </p:cNvPr>
          <p:cNvPicPr>
            <a:picLocks noChangeAspect="1"/>
          </p:cNvPicPr>
          <p:nvPr userDrawn="1"/>
        </p:nvPicPr>
        <p:blipFill>
          <a:blip r:embed="rId16"/>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04D95378-ED6D-9B17-2A8B-72150303089B}"/>
              </a:ext>
            </a:extLst>
          </p:cNvPr>
          <p:cNvPicPr>
            <a:picLocks noChangeAspect="1"/>
          </p:cNvPicPr>
          <p:nvPr userDrawn="1"/>
        </p:nvPicPr>
        <p:blipFill>
          <a:blip r:embed="rId16"/>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926324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9.xml"/><Relationship Id="rId7" Type="http://schemas.openxmlformats.org/officeDocument/2006/relationships/image" Target="../media/image1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microsoft.com/office/2007/relationships/hdphoto" Target="../media/hdphoto3.wdp"/><Relationship Id="rId4" Type="http://schemas.openxmlformats.org/officeDocument/2006/relationships/tags" Target="../tags/tag20.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3.emf"/><Relationship Id="rId5" Type="http://schemas.openxmlformats.org/officeDocument/2006/relationships/image" Target="../media/image22.emf"/><Relationship Id="rId10"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3.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7.png"/><Relationship Id="rId1" Type="http://schemas.openxmlformats.org/officeDocument/2006/relationships/slideLayout" Target="../slideLayouts/slideLayout2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0;p40"/>
          <p:cNvSpPr txBox="1">
            <a:spLocks noGrp="1"/>
          </p:cNvSpPr>
          <p:nvPr>
            <p:ph type="ctrTitle"/>
          </p:nvPr>
        </p:nvSpPr>
        <p:spPr>
          <a:xfrm>
            <a:off x="2279220" y="2294791"/>
            <a:ext cx="8836205" cy="238472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vi-VN" sz="8800" dirty="0">
                <a:ln w="22225">
                  <a:solidFill>
                    <a:schemeClr val="accent2"/>
                  </a:solidFill>
                  <a:prstDash val="solid"/>
                </a:ln>
                <a:solidFill>
                  <a:schemeClr val="accent2">
                    <a:lumMod val="40000"/>
                    <a:lumOff val="60000"/>
                  </a:schemeClr>
                </a:solidFill>
                <a:latin typeface="UVN Sang Song Nang" panose="03030802040007090B04" pitchFamily="66" charset="0"/>
              </a:rPr>
              <a:t>Viết đoạn văn </a:t>
            </a:r>
            <a:br>
              <a:rPr lang="vi-VN" sz="8800" dirty="0">
                <a:ln w="22225">
                  <a:solidFill>
                    <a:schemeClr val="accent2"/>
                  </a:solidFill>
                  <a:prstDash val="solid"/>
                </a:ln>
                <a:solidFill>
                  <a:schemeClr val="accent2">
                    <a:lumMod val="40000"/>
                    <a:lumOff val="60000"/>
                  </a:schemeClr>
                </a:solidFill>
                <a:latin typeface="UVN Sang Song Nang" panose="03030802040007090B04" pitchFamily="66" charset="0"/>
              </a:rPr>
            </a:br>
            <a:r>
              <a:rPr lang="vi-VN" sz="8800" dirty="0">
                <a:ln w="22225">
                  <a:solidFill>
                    <a:schemeClr val="accent2"/>
                  </a:solidFill>
                  <a:prstDash val="solid"/>
                </a:ln>
                <a:solidFill>
                  <a:schemeClr val="accent2">
                    <a:lumMod val="40000"/>
                    <a:lumOff val="60000"/>
                  </a:schemeClr>
                </a:solidFill>
                <a:latin typeface="UVN Sang Song Nang" panose="03030802040007090B04" pitchFamily="66" charset="0"/>
              </a:rPr>
              <a:t>kể về một sự việc</a:t>
            </a:r>
            <a:endParaRPr sz="8800" dirty="0">
              <a:ln w="22225">
                <a:solidFill>
                  <a:schemeClr val="accent2"/>
                </a:solidFill>
                <a:prstDash val="solid"/>
              </a:ln>
              <a:solidFill>
                <a:schemeClr val="accent2">
                  <a:lumMod val="40000"/>
                  <a:lumOff val="60000"/>
                </a:schemeClr>
              </a:solidFill>
              <a:latin typeface="UVN Sang Song Nang" panose="03030802040007090B04" pitchFamily="66" charset="0"/>
            </a:endParaRPr>
          </a:p>
        </p:txBody>
      </p:sp>
      <p:sp>
        <p:nvSpPr>
          <p:cNvPr id="6" name="Google Shape;1880;p40">
            <a:extLst>
              <a:ext uri="{FF2B5EF4-FFF2-40B4-BE49-F238E27FC236}">
                <a16:creationId xmlns:a16="http://schemas.microsoft.com/office/drawing/2014/main" id="{01FE5878-82CC-480F-9C6A-88942516EBCC}"/>
              </a:ext>
            </a:extLst>
          </p:cNvPr>
          <p:cNvSpPr txBox="1">
            <a:spLocks/>
          </p:cNvSpPr>
          <p:nvPr/>
        </p:nvSpPr>
        <p:spPr>
          <a:xfrm>
            <a:off x="567763" y="2294791"/>
            <a:ext cx="12082142" cy="2463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5200"/>
              <a:buFont typeface="Dela Gothic One"/>
              <a:buNone/>
              <a:defRPr sz="6600">
                <a:solidFill>
                  <a:schemeClr val="dk1"/>
                </a:solidFill>
                <a:latin typeface="UVN Sang Song Nang" panose="03030802040007090B04" pitchFamily="66" charset="0"/>
                <a:ea typeface="Dela Gothic One"/>
                <a:cs typeface="Dela Gothic One"/>
                <a:sym typeface="Dela Gothic One"/>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pPr marL="0" marR="0" lvl="0" indent="0" algn="ctr" defTabSz="914400" rtl="0" eaLnBrk="1" fontAlgn="auto" latinLnBrk="0" hangingPunct="1">
              <a:lnSpc>
                <a:spcPct val="100000"/>
              </a:lnSpc>
              <a:spcBef>
                <a:spcPts val="0"/>
              </a:spcBef>
              <a:spcAft>
                <a:spcPts val="0"/>
              </a:spcAft>
              <a:buClr>
                <a:srgbClr val="3D3F41"/>
              </a:buClr>
              <a:buSzPts val="5200"/>
              <a:buFont typeface="Dela Gothic One"/>
              <a:buNone/>
              <a:tabLst/>
              <a:defRPr/>
            </a:pPr>
            <a:r>
              <a:rPr kumimoji="0" lang="vi-VN" sz="8800" b="0" i="0" u="none" strike="noStrike" kern="1200" cap="none" spc="0" normalizeH="0" baseline="0" noProof="0" dirty="0">
                <a:ln>
                  <a:noFill/>
                </a:ln>
                <a:solidFill>
                  <a:srgbClr val="FF0000"/>
                </a:solidFill>
                <a:effectLst/>
                <a:uLnTx/>
                <a:uFillTx/>
                <a:sym typeface="Dela Gothic One"/>
              </a:rPr>
              <a:t>Viết đoạn văn</a:t>
            </a:r>
          </a:p>
          <a:p>
            <a:pPr marL="0" marR="0" lvl="0" indent="0" algn="ctr" defTabSz="914400" rtl="0" eaLnBrk="1" fontAlgn="auto" latinLnBrk="0" hangingPunct="1">
              <a:lnSpc>
                <a:spcPct val="100000"/>
              </a:lnSpc>
              <a:spcBef>
                <a:spcPts val="0"/>
              </a:spcBef>
              <a:spcAft>
                <a:spcPts val="0"/>
              </a:spcAft>
              <a:buClr>
                <a:srgbClr val="3D3F41"/>
              </a:buClr>
              <a:buSzPts val="5200"/>
              <a:buFont typeface="Dela Gothic One"/>
              <a:buNone/>
              <a:tabLst/>
              <a:defRPr/>
            </a:pPr>
            <a:r>
              <a:rPr kumimoji="0" lang="vi-VN" sz="8800" b="0" i="0" u="none" strike="noStrike" kern="1200" cap="none" spc="0" normalizeH="0" baseline="0" noProof="0" dirty="0">
                <a:ln>
                  <a:noFill/>
                </a:ln>
                <a:solidFill>
                  <a:srgbClr val="FF0000"/>
                </a:solidFill>
                <a:effectLst/>
                <a:uLnTx/>
                <a:uFillTx/>
                <a:sym typeface="Dela Gothic One"/>
              </a:rPr>
              <a:t> kể về một sự việc</a:t>
            </a:r>
          </a:p>
        </p:txBody>
      </p:sp>
      <p:sp>
        <p:nvSpPr>
          <p:cNvPr id="8" name="Google Shape;1881;p40"/>
          <p:cNvSpPr txBox="1">
            <a:spLocks noGrp="1"/>
          </p:cNvSpPr>
          <p:nvPr>
            <p:ph type="subTitle" idx="1"/>
          </p:nvPr>
        </p:nvSpPr>
        <p:spPr>
          <a:xfrm>
            <a:off x="3771130" y="1794509"/>
            <a:ext cx="5387677" cy="10005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000" dirty="0">
                <a:solidFill>
                  <a:schemeClr val="accent4">
                    <a:lumMod val="50000"/>
                  </a:schemeClr>
                </a:solidFill>
                <a:latin typeface="Cambria" panose="02040503050406030204" pitchFamily="18" charset="0"/>
                <a:ea typeface="Cambria" panose="02040503050406030204" pitchFamily="18" charset="0"/>
              </a:rPr>
              <a:t>LUYỆN VIẾT ĐOẠN</a:t>
            </a:r>
            <a:endParaRPr sz="5000" dirty="0">
              <a:solidFill>
                <a:schemeClr val="accent4">
                  <a:lumMod val="50000"/>
                </a:schemeClr>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2EC0AF9-CAEB-EF42-B2E9-AF5E29D5CDFA}"/>
              </a:ext>
            </a:extLst>
          </p:cNvPr>
          <p:cNvPicPr>
            <a:picLocks noChangeAspect="1"/>
          </p:cNvPicPr>
          <p:nvPr/>
        </p:nvPicPr>
        <p:blipFill>
          <a:blip r:embed="rId4"/>
          <a:stretch>
            <a:fillRect/>
          </a:stretch>
        </p:blipFill>
        <p:spPr>
          <a:xfrm>
            <a:off x="0" y="-114517"/>
            <a:ext cx="1238491" cy="1226229"/>
          </a:xfrm>
          <a:prstGeom prst="rect">
            <a:avLst/>
          </a:prstGeom>
        </p:spPr>
      </p:pic>
      <p:grpSp>
        <p:nvGrpSpPr>
          <p:cNvPr id="9" name="Group 8">
            <a:extLst>
              <a:ext uri="{FF2B5EF4-FFF2-40B4-BE49-F238E27FC236}">
                <a16:creationId xmlns:a16="http://schemas.microsoft.com/office/drawing/2014/main" id="{3AFD0792-C5EA-B143-A25F-273EF8FAAF6C}"/>
              </a:ext>
            </a:extLst>
          </p:cNvPr>
          <p:cNvGrpSpPr/>
          <p:nvPr/>
        </p:nvGrpSpPr>
        <p:grpSpPr>
          <a:xfrm>
            <a:off x="1220609" y="179725"/>
            <a:ext cx="1991066" cy="395815"/>
            <a:chOff x="1479928" y="1011084"/>
            <a:chExt cx="1991066" cy="395815"/>
          </a:xfrm>
        </p:grpSpPr>
        <p:sp>
          <p:nvSpPr>
            <p:cNvPr id="10" name="TextBox 9">
              <a:extLst>
                <a:ext uri="{FF2B5EF4-FFF2-40B4-BE49-F238E27FC236}">
                  <a16:creationId xmlns:a16="http://schemas.microsoft.com/office/drawing/2014/main" id="{F3CF6090-25F3-E546-AA65-8DBDCEE81E09}"/>
                </a:ext>
              </a:extLst>
            </p:cNvPr>
            <p:cNvSpPr txBox="1"/>
            <p:nvPr/>
          </p:nvSpPr>
          <p:spPr>
            <a:xfrm>
              <a:off x="1499271" y="1037567"/>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Tiếng</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a:t>
              </a: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Việt</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3</a:t>
              </a:r>
            </a:p>
          </p:txBody>
        </p:sp>
        <p:sp>
          <p:nvSpPr>
            <p:cNvPr id="11" name="TextBox 10">
              <a:extLst>
                <a:ext uri="{FF2B5EF4-FFF2-40B4-BE49-F238E27FC236}">
                  <a16:creationId xmlns:a16="http://schemas.microsoft.com/office/drawing/2014/main" id="{5BCBE6D0-C70C-4945-BF32-7EE3172DD129}"/>
                </a:ext>
              </a:extLst>
            </p:cNvPr>
            <p:cNvSpPr txBox="1"/>
            <p:nvPr/>
          </p:nvSpPr>
          <p:spPr>
            <a:xfrm>
              <a:off x="1479928" y="1011084"/>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Tiếng</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a:t>
              </a: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Việt</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a:t>
              </a:r>
              <a:r>
                <a:rPr kumimoji="0" lang="vi-VN"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2</a:t>
              </a:r>
              <a:endPar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endParaRPr>
            </a:p>
          </p:txBody>
        </p:sp>
      </p:grpSp>
    </p:spTree>
    <p:custDataLst>
      <p:tags r:id="rId1"/>
    </p:custDataLst>
    <p:extLst>
      <p:ext uri="{BB962C8B-B14F-4D97-AF65-F5344CB8AC3E}">
        <p14:creationId xmlns:p14="http://schemas.microsoft.com/office/powerpoint/2010/main" val="98223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7644414" y="135481"/>
            <a:ext cx="3319462" cy="1060450"/>
          </a:xfrm>
          <a:prstGeom prst="rect">
            <a:avLst/>
          </a:prstGeom>
          <a:noFill/>
        </p:spPr>
        <p:txBody>
          <a:bodyPr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400" normalizeH="0" baseline="0" noProof="0" dirty="0">
                <a:ln>
                  <a:noFill/>
                </a:ln>
                <a:solidFill>
                  <a:srgbClr val="BABD3D"/>
                </a:solidFill>
                <a:effectLst/>
                <a:uLnTx/>
                <a:uFillTx/>
                <a:latin typeface="Arial" panose="020B0604020202020204" pitchFamily="34" charset="0"/>
                <a:ea typeface="+mj-ea"/>
                <a:cs typeface="+mn-cs"/>
              </a:rPr>
              <a:t>Hoa gạo</a:t>
            </a:r>
            <a:endParaRPr kumimoji="0" lang="en-US" altLang="zh-CN" sz="4000" b="1" i="0" u="none" strike="noStrike" kern="1200" cap="none" spc="400" normalizeH="0" baseline="0" noProof="0" dirty="0">
              <a:ln>
                <a:noFill/>
              </a:ln>
              <a:solidFill>
                <a:srgbClr val="BABD3D"/>
              </a:solidFill>
              <a:effectLst/>
              <a:uLnTx/>
              <a:uFillTx/>
              <a:latin typeface="Arial"/>
              <a:ea typeface="+mj-ea"/>
              <a:cs typeface="+mn-cs"/>
            </a:endParaRPr>
          </a:p>
        </p:txBody>
      </p:sp>
      <p:sp>
        <p:nvSpPr>
          <p:cNvPr id="7" name="TextBox 6">
            <a:extLst>
              <a:ext uri="{FF2B5EF4-FFF2-40B4-BE49-F238E27FC236}">
                <a16:creationId xmlns:a16="http://schemas.microsoft.com/office/drawing/2014/main" id="{08121DA0-C8B8-3C4D-BA9F-810D087C6E46}"/>
              </a:ext>
            </a:extLst>
          </p:cNvPr>
          <p:cNvSpPr txBox="1"/>
          <p:nvPr/>
        </p:nvSpPr>
        <p:spPr>
          <a:xfrm>
            <a:off x="1193267" y="1507568"/>
            <a:ext cx="10344491" cy="750975"/>
          </a:xfrm>
          <a:prstGeom prst="rect">
            <a:avLst/>
          </a:prstGeom>
          <a:solidFill>
            <a:srgbClr val="F3B855"/>
          </a:solidFill>
          <a:ln w="38100">
            <a:solidFill>
              <a:schemeClr val="accent4">
                <a:lumMod val="50000"/>
              </a:schemeClr>
            </a:solidFill>
            <a:extLst>
              <a:ext uri="{C807C97D-BFC1-408E-A445-0C87EB9F89A2}">
                <ask:lineSketchStyleProps xmlns:ask="http://schemas.microsoft.com/office/drawing/2018/sketchyshapes">
                  <ask:type>
                    <ask:lineSketchScribble/>
                  </ask:type>
                </ask:lineSketchStyleProps>
              </a:ext>
            </a:extLst>
          </a:ln>
        </p:spPr>
        <p:txBody>
          <a:bodyPr wrap="square">
            <a:spAutoFit/>
          </a:bodyP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vi-VN" sz="4000" b="0" i="0" u="none" strike="noStrike" kern="1200" cap="none" spc="0" normalizeH="0" baseline="0" noProof="0" dirty="0">
                <a:ln>
                  <a:noFill/>
                </a:ln>
                <a:solidFill>
                  <a:srgbClr val="96010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 Tìm đọc một câu chuyện kể về Bác Hồ</a:t>
            </a:r>
            <a:endParaRPr kumimoji="0" lang="en-VN" sz="3200" b="0" i="0" u="none" strike="noStrike" kern="1200" cap="none" spc="0" normalizeH="0" baseline="0" noProof="0" dirty="0">
              <a:ln>
                <a:noFill/>
              </a:ln>
              <a:solidFill>
                <a:srgbClr val="96010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descr="NHỮNG CÂU CHA MẸ NÊN HỎI CON MỖI NGÀY ĐỂ RÈN LUYỆN TƯ DUY CHO TRẺ - Sinh  Trắc Vân Tay (DMIT)">
            <a:extLst>
              <a:ext uri="{FF2B5EF4-FFF2-40B4-BE49-F238E27FC236}">
                <a16:creationId xmlns:a16="http://schemas.microsoft.com/office/drawing/2014/main" id="{DF2B82FB-F9D8-8040-BAED-B1933791EF7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7455" l="9231" r="90000">
                        <a14:foregroundMark x1="49077" y1="55273" x2="47077" y2="62364"/>
                        <a14:foregroundMark x1="47077" y1="62364" x2="46923" y2="70182"/>
                        <a14:foregroundMark x1="46923" y1="70182" x2="39538" y2="76727"/>
                        <a14:foregroundMark x1="39538" y1="76727" x2="33385" y2="75818"/>
                        <a14:foregroundMark x1="33385" y1="75818" x2="22462" y2="90182"/>
                        <a14:foregroundMark x1="22462" y1="90182" x2="16769" y2="92727"/>
                        <a14:foregroundMark x1="16769" y1="92727" x2="10923" y2="90364"/>
                        <a14:foregroundMark x1="10923" y1="90364" x2="9231" y2="81636"/>
                        <a14:foregroundMark x1="34462" y1="51636" x2="35846" y2="82364"/>
                        <a14:foregroundMark x1="35846" y1="82364" x2="35846" y2="82364"/>
                        <a14:foregroundMark x1="36462" y1="68545" x2="58154" y2="64909"/>
                        <a14:foregroundMark x1="58154" y1="64909" x2="56154" y2="57273"/>
                        <a14:foregroundMark x1="56154" y1="57273" x2="50000" y2="60727"/>
                        <a14:foregroundMark x1="50000" y1="60727" x2="46000" y2="64727"/>
                        <a14:foregroundMark x1="57846" y1="58182" x2="64000" y2="60727"/>
                        <a14:foregroundMark x1="64000" y1="60727" x2="68000" y2="65818"/>
                        <a14:foregroundMark x1="68000" y1="65818" x2="72000" y2="78182"/>
                        <a14:foregroundMark x1="72000" y1="78182" x2="71846" y2="87455"/>
                        <a14:foregroundMark x1="71846" y1="87455" x2="66923" y2="92909"/>
                        <a14:foregroundMark x1="66923" y1="92909" x2="54000" y2="97455"/>
                        <a14:foregroundMark x1="54000" y1="97455" x2="46462" y2="97455"/>
                        <a14:foregroundMark x1="46462" y1="97455" x2="42154" y2="95636"/>
                        <a14:foregroundMark x1="43385" y1="68909" x2="37385" y2="66727"/>
                        <a14:foregroundMark x1="37385" y1="66727" x2="33846" y2="75818"/>
                        <a14:foregroundMark x1="33846" y1="75818" x2="33692" y2="83091"/>
                        <a14:foregroundMark x1="33692" y1="83091" x2="35385" y2="86545"/>
                        <a14:foregroundMark x1="28154" y1="75091" x2="30462" y2="66182"/>
                        <a14:foregroundMark x1="30462" y1="66182" x2="35538" y2="60364"/>
                        <a14:foregroundMark x1="35538" y1="60364" x2="42308" y2="65273"/>
                        <a14:foregroundMark x1="42308" y1="65273" x2="52462" y2="68545"/>
                        <a14:foregroundMark x1="52462" y1="68545" x2="54615" y2="68364"/>
                        <a14:foregroundMark x1="41385" y1="55636" x2="41538" y2="64000"/>
                        <a14:foregroundMark x1="41538" y1="64000" x2="43077" y2="66000"/>
                        <a14:foregroundMark x1="35538" y1="67273" x2="33846" y2="74727"/>
                        <a14:foregroundMark x1="33846" y1="74727" x2="29231" y2="77455"/>
                        <a14:foregroundMark x1="56769" y1="53273" x2="62308" y2="56364"/>
                        <a14:foregroundMark x1="62308" y1="56364" x2="62308" y2="56545"/>
                        <a14:foregroundMark x1="72000" y1="73455" x2="72308" y2="89091"/>
                        <a14:foregroundMark x1="72308" y1="89091" x2="68923" y2="93636"/>
                        <a14:foregroundMark x1="73077" y1="71273" x2="75846" y2="86909"/>
                        <a14:foregroundMark x1="75846" y1="86909" x2="75538" y2="87091"/>
                        <a14:foregroundMark x1="69231" y1="86182" x2="66923" y2="89818"/>
                      </a14:backgroundRemoval>
                    </a14:imgEffect>
                  </a14:imgLayer>
                </a14:imgProps>
              </a:ext>
              <a:ext uri="{28A0092B-C50C-407E-A947-70E740481C1C}">
                <a14:useLocalDpi xmlns:a14="http://schemas.microsoft.com/office/drawing/2010/main" val="0"/>
              </a:ext>
            </a:extLst>
          </a:blip>
          <a:srcRect/>
          <a:stretch>
            <a:fillRect/>
          </a:stretch>
        </p:blipFill>
        <p:spPr bwMode="auto">
          <a:xfrm>
            <a:off x="-134504" y="3981936"/>
            <a:ext cx="3398682" cy="28760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a:xfrm>
            <a:off x="4965700" y="2834366"/>
            <a:ext cx="5914735" cy="3542699"/>
          </a:xfrm>
          <a:prstGeom prst="rect">
            <a:avLst/>
          </a:prstGeom>
        </p:spPr>
      </p:pic>
      <p:sp>
        <p:nvSpPr>
          <p:cNvPr id="10" name="Content Placeholder 2"/>
          <p:cNvSpPr txBox="1">
            <a:spLocks/>
          </p:cNvSpPr>
          <p:nvPr/>
        </p:nvSpPr>
        <p:spPr>
          <a:xfrm>
            <a:off x="4713199" y="3515776"/>
            <a:ext cx="6419736" cy="1792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kumimoji="0" lang="vi-VN" altLang="en-US" sz="72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Times New Roman" panose="02020603050405020304" pitchFamily="18" charset="0"/>
              </a:rPr>
              <a:t>Ai ngoan sẽ được thưởng</a:t>
            </a:r>
            <a:endParaRPr kumimoji="0" lang="en-US" altLang="en-US" sz="72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050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
            <a:extLst>
              <a:ext uri="{FF2B5EF4-FFF2-40B4-BE49-F238E27FC236}">
                <a16:creationId xmlns:a16="http://schemas.microsoft.com/office/drawing/2014/main" id="{4B5914AF-9BF8-44F4-BFC3-C49632A37A8B}"/>
              </a:ext>
            </a:extLst>
          </p:cNvPr>
          <p:cNvSpPr/>
          <p:nvPr/>
        </p:nvSpPr>
        <p:spPr>
          <a:xfrm>
            <a:off x="240721" y="129600"/>
            <a:ext cx="11664951" cy="6738938"/>
          </a:xfrm>
          <a:prstGeom prst="roundRect">
            <a:avLst/>
          </a:prstGeom>
          <a:solidFill>
            <a:sysClr val="window" lastClr="FFFFFF">
              <a:alpha val="89000"/>
            </a:sys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0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Text Box 2"/>
          <p:cNvSpPr txBox="1">
            <a:spLocks noChangeArrowheads="1"/>
          </p:cNvSpPr>
          <p:nvPr/>
        </p:nvSpPr>
        <p:spPr bwMode="auto">
          <a:xfrm>
            <a:off x="3060700" y="129600"/>
            <a:ext cx="5074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3200" b="1"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Ai ngoan sẽ được thưởng</a:t>
            </a:r>
            <a:endParaRPr kumimoji="0" lang="en-US" altLang="vi-VN" sz="3200" b="1"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endParaRPr>
          </a:p>
        </p:txBody>
      </p:sp>
      <p:sp>
        <p:nvSpPr>
          <p:cNvPr id="6" name="Text Box 3"/>
          <p:cNvSpPr txBox="1">
            <a:spLocks noChangeArrowheads="1"/>
          </p:cNvSpPr>
          <p:nvPr/>
        </p:nvSpPr>
        <p:spPr bwMode="auto">
          <a:xfrm>
            <a:off x="378691" y="640484"/>
            <a:ext cx="11517745" cy="58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	Có lần, Bác Hồ tới thăm </a:t>
            </a:r>
            <a:r>
              <a:rPr kumimoji="0" lang="vi-VN" sz="3300" b="0" i="1"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Trại nhi đồng. </a:t>
            </a: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Ai ai cũng vui lắm khi thấy Bác ghé thăm. Bác Hồ cùng các em thiếu nhi cùng đi thăm phòng ngủ, phòng ăn, nhà bếp, nơi tắm rửa,… Ai cũng muốn nhìn Bác cho thật rõ.</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 	Khi quay lại phòng họp, Bác hỏi các bạn thiếu nhi rất nhiều câu như: Các cháu chơi có vui không, ăn có no không, cô giáo có mắng phạt không, có thích kẹo không. Một em có ý kiến: ai ngoan sẽ được ăn kẹo, ai chưa ngoan không được nhận kẹo của Bác.</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	Tới lượt Tộ, em không dám nhận kẹo vì tự biết rằng sáng nay em còn chưa ngoan. Bác trìu mến chia kẹo và khen ngợi em đã biết dũng cảm nhận lỗi.</a:t>
            </a:r>
          </a:p>
        </p:txBody>
      </p:sp>
    </p:spTree>
    <p:custDataLst>
      <p:tags r:id="rId1"/>
    </p:custDataLst>
    <p:extLst>
      <p:ext uri="{BB962C8B-B14F-4D97-AF65-F5344CB8AC3E}">
        <p14:creationId xmlns:p14="http://schemas.microsoft.com/office/powerpoint/2010/main" val="146964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4">
            <a:extLst>
              <a:ext uri="{FF2B5EF4-FFF2-40B4-BE49-F238E27FC236}">
                <a16:creationId xmlns:a16="http://schemas.microsoft.com/office/drawing/2014/main" id="{30B97C4A-9D23-4ED6-9A83-F3006F6B8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pic>
        <p:nvPicPr>
          <p:cNvPr id="114" name="图片 3">
            <a:extLst>
              <a:ext uri="{FF2B5EF4-FFF2-40B4-BE49-F238E27FC236}">
                <a16:creationId xmlns:a16="http://schemas.microsoft.com/office/drawing/2014/main" id="{6E94C8B5-23B5-4DDA-8535-D476663220DA}"/>
              </a:ext>
            </a:extLst>
          </p:cNvPr>
          <p:cNvPicPr>
            <a:picLocks noChangeAspect="1"/>
          </p:cNvPicPr>
          <p:nvPr/>
        </p:nvPicPr>
        <p:blipFill>
          <a:blip r:embed="rId5"/>
          <a:stretch>
            <a:fillRect/>
          </a:stretch>
        </p:blipFill>
        <p:spPr>
          <a:xfrm>
            <a:off x="8318097" y="2394722"/>
            <a:ext cx="3074500" cy="3034145"/>
          </a:xfrm>
          <a:prstGeom prst="rect">
            <a:avLst/>
          </a:prstGeom>
        </p:spPr>
      </p:pic>
      <p:grpSp>
        <p:nvGrpSpPr>
          <p:cNvPr id="115" name="组合 13">
            <a:extLst>
              <a:ext uri="{FF2B5EF4-FFF2-40B4-BE49-F238E27FC236}">
                <a16:creationId xmlns:a16="http://schemas.microsoft.com/office/drawing/2014/main" id="{517EE938-25E7-4507-B6E9-1C8F553CE19F}"/>
              </a:ext>
            </a:extLst>
          </p:cNvPr>
          <p:cNvGrpSpPr/>
          <p:nvPr/>
        </p:nvGrpSpPr>
        <p:grpSpPr>
          <a:xfrm>
            <a:off x="4180698" y="325156"/>
            <a:ext cx="4663094" cy="4209847"/>
            <a:chOff x="1293206" y="1684439"/>
            <a:chExt cx="4663094" cy="4209847"/>
          </a:xfrm>
        </p:grpSpPr>
        <p:pic>
          <p:nvPicPr>
            <p:cNvPr id="116" name="图片 2">
              <a:extLst>
                <a:ext uri="{FF2B5EF4-FFF2-40B4-BE49-F238E27FC236}">
                  <a16:creationId xmlns:a16="http://schemas.microsoft.com/office/drawing/2014/main" id="{E5D75364-CE47-485D-9760-596635E54B83}"/>
                </a:ext>
              </a:extLst>
            </p:cNvPr>
            <p:cNvPicPr>
              <a:picLocks noChangeAspect="1"/>
            </p:cNvPicPr>
            <p:nvPr/>
          </p:nvPicPr>
          <p:blipFill>
            <a:blip r:embed="rId6">
              <a:duotone>
                <a:prstClr val="black"/>
                <a:srgbClr val="D9C3A5">
                  <a:tint val="50000"/>
                  <a:satMod val="180000"/>
                </a:srgbClr>
              </a:duotone>
            </a:blip>
            <a:stretch>
              <a:fillRect/>
            </a:stretch>
          </p:blipFill>
          <p:spPr>
            <a:xfrm flipH="1">
              <a:off x="1293206" y="1684439"/>
              <a:ext cx="4663094" cy="4209847"/>
            </a:xfrm>
            <a:prstGeom prst="rect">
              <a:avLst/>
            </a:prstGeom>
          </p:spPr>
        </p:pic>
        <p:sp>
          <p:nvSpPr>
            <p:cNvPr id="117" name="文本框 11">
              <a:extLst>
                <a:ext uri="{FF2B5EF4-FFF2-40B4-BE49-F238E27FC236}">
                  <a16:creationId xmlns:a16="http://schemas.microsoft.com/office/drawing/2014/main" id="{FBBF7AD7-6F70-428F-A8F3-0F8E62FA5D71}"/>
                </a:ext>
              </a:extLst>
            </p:cNvPr>
            <p:cNvSpPr txBox="1"/>
            <p:nvPr/>
          </p:nvSpPr>
          <p:spPr>
            <a:xfrm>
              <a:off x="2057400" y="3007998"/>
              <a:ext cx="2819400" cy="2523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mn-cs"/>
              </a:endParaRPr>
            </a:p>
          </p:txBody>
        </p:sp>
      </p:grpSp>
      <p:sp>
        <p:nvSpPr>
          <p:cNvPr id="118" name="TextBox 117"/>
          <p:cNvSpPr txBox="1"/>
          <p:nvPr/>
        </p:nvSpPr>
        <p:spPr>
          <a:xfrm>
            <a:off x="4009799" y="1041816"/>
            <a:ext cx="4411688"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FFFF00"/>
                </a:solidFill>
                <a:effectLst/>
                <a:uLnTx/>
                <a:uFillTx/>
                <a:latin typeface="UTM Showcard" panose="02040603050506020204" pitchFamily="18" charset="0"/>
                <a:ea typeface="+mn-ea"/>
                <a:cs typeface="+mn-cs"/>
              </a:rPr>
              <a:t>GÓC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FFFF00"/>
                </a:solidFill>
                <a:effectLst/>
                <a:uLnTx/>
                <a:uFillTx/>
                <a:latin typeface="UTM Showcard" panose="02040603050506020204" pitchFamily="18" charset="0"/>
                <a:ea typeface="+mn-ea"/>
                <a:cs typeface="+mn-cs"/>
              </a:rPr>
              <a:t>CHIA SẺ</a:t>
            </a:r>
          </a:p>
        </p:txBody>
      </p:sp>
      <p:pic>
        <p:nvPicPr>
          <p:cNvPr id="119" name="Picture 118"/>
          <p:cNvPicPr>
            <a:picLocks noChangeAspect="1"/>
          </p:cNvPicPr>
          <p:nvPr/>
        </p:nvPicPr>
        <p:blipFill>
          <a:blip r:embed="rId7">
            <a:extLst>
              <a:ext uri="{BEBA8EAE-BF5A-486C-A8C5-ECC9F3942E4B}">
                <a14:imgProps xmlns:a14="http://schemas.microsoft.com/office/drawing/2010/main">
                  <a14:imgLayer r:embed="rId8">
                    <a14:imgEffect>
                      <a14:backgroundRemoval t="9986" b="99015" l="449" r="100000">
                        <a14:foregroundMark x1="2020" y1="92264" x2="94276" y2="92405"/>
                        <a14:foregroundMark x1="51627" y1="68776" x2="52750" y2="73558"/>
                        <a14:foregroundMark x1="44220" y1="63572" x2="51515" y2="69761"/>
                        <a14:backgroundMark x1="23681" y1="43882" x2="68799" y2="53868"/>
                        <a14:backgroundMark x1="41639" y1="54571" x2="50954" y2="64135"/>
                        <a14:backgroundMark x1="22222" y1="47398" x2="32323" y2="52743"/>
                        <a14:backgroundMark x1="22783" y1="51195" x2="27609" y2="54571"/>
                        <a14:backgroundMark x1="43996" y1="51055" x2="72054" y2="61463"/>
                      </a14:backgroundRemoval>
                    </a14:imgEffect>
                  </a14:imgLayer>
                </a14:imgProps>
              </a:ext>
              <a:ext uri="{28A0092B-C50C-407E-A947-70E740481C1C}">
                <a14:useLocalDpi xmlns:a14="http://schemas.microsoft.com/office/drawing/2010/main" val="0"/>
              </a:ext>
            </a:extLst>
          </a:blip>
          <a:stretch>
            <a:fillRect/>
          </a:stretch>
        </p:blipFill>
        <p:spPr>
          <a:xfrm>
            <a:off x="1" y="3599848"/>
            <a:ext cx="12192000" cy="3258152"/>
          </a:xfrm>
          <a:prstGeom prst="rect">
            <a:avLst/>
          </a:prstGeom>
        </p:spPr>
      </p:pic>
      <p:pic>
        <p:nvPicPr>
          <p:cNvPr id="120" name="Picture 2" descr="[​IM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25" b="99750" l="9942" r="89975">
                        <a14:foregroundMark x1="31328" y1="73144" x2="31495" y2="84320"/>
                        <a14:foregroundMark x1="25898" y1="77148" x2="34169" y2="87323"/>
                        <a14:foregroundMark x1="39014" y1="76814" x2="30911" y2="89825"/>
                        <a14:foregroundMark x1="67335" y1="76397" x2="77026" y2="85071"/>
                        <a14:foregroundMark x1="75856" y1="74145" x2="71261" y2="88073"/>
                        <a14:foregroundMark x1="72013" y1="72811" x2="80702" y2="79066"/>
                        <a14:foregroundMark x1="78613" y1="86239" x2="67502" y2="87740"/>
                        <a14:backgroundMark x1="14286" y1="46622" x2="33500" y2="47039"/>
                        <a14:backgroundMark x1="58897" y1="46289" x2="73266" y2="50292"/>
                        <a14:backgroundMark x1="53718" y1="44871" x2="59482" y2="48374"/>
                        <a14:backgroundMark x1="53718" y1="54712" x2="47619" y2="56797"/>
                        <a14:backgroundMark x1="48872" y1="44871" x2="52715" y2="44370"/>
                        <a14:backgroundMark x1="12615" y1="82652" x2="18045" y2="82902"/>
                        <a14:backgroundMark x1="87051" y1="80567" x2="86466" y2="84987"/>
                      </a14:backgroundRemoval>
                    </a14:imgEffect>
                  </a14:imgLayer>
                </a14:imgProps>
              </a:ext>
              <a:ext uri="{28A0092B-C50C-407E-A947-70E740481C1C}">
                <a14:useLocalDpi xmlns:a14="http://schemas.microsoft.com/office/drawing/2010/main" val="0"/>
              </a:ext>
            </a:extLst>
          </a:blip>
          <a:srcRect/>
          <a:stretch>
            <a:fillRect/>
          </a:stretch>
        </p:blipFill>
        <p:spPr bwMode="auto">
          <a:xfrm>
            <a:off x="-1304345" y="-1069031"/>
            <a:ext cx="7211899" cy="7393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77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style.rotation</p:attrName>
                                        </p:attrNameLst>
                                      </p:cBhvr>
                                      <p:tavLst>
                                        <p:tav tm="0">
                                          <p:val>
                                            <p:fltVal val="360"/>
                                          </p:val>
                                        </p:tav>
                                        <p:tav tm="100000">
                                          <p:val>
                                            <p:fltVal val="0"/>
                                          </p:val>
                                        </p:tav>
                                      </p:tavLst>
                                    </p:anim>
                                    <p:animEffect transition="in" filter="fade">
                                      <p:cBhvr>
                                        <p:cTn id="10" dur="5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circle(in)">
                                      <p:cBhvr>
                                        <p:cTn id="15"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644583C7-2B20-4861-B0D5-1960A79255E0}"/>
              </a:ext>
            </a:extLst>
          </p:cNvPr>
          <p:cNvPicPr>
            <a:picLocks noChangeAspect="1"/>
          </p:cNvPicPr>
          <p:nvPr/>
        </p:nvPicPr>
        <p:blipFill>
          <a:blip r:embed="rId4">
            <a:duotone>
              <a:prstClr val="black"/>
              <a:srgbClr val="D9C3A5">
                <a:tint val="50000"/>
                <a:satMod val="180000"/>
              </a:srgbClr>
            </a:duotone>
          </a:blip>
          <a:stretch>
            <a:fillRect/>
          </a:stretch>
        </p:blipFill>
        <p:spPr>
          <a:xfrm>
            <a:off x="2092677" y="471638"/>
            <a:ext cx="8200724" cy="5752048"/>
          </a:xfrm>
          <a:prstGeom prst="rect">
            <a:avLst/>
          </a:prstGeom>
        </p:spPr>
      </p:pic>
      <p:sp>
        <p:nvSpPr>
          <p:cNvPr id="10" name="TextBox 9"/>
          <p:cNvSpPr txBox="1"/>
          <p:nvPr/>
        </p:nvSpPr>
        <p:spPr>
          <a:xfrm>
            <a:off x="3573727" y="1757115"/>
            <a:ext cx="5112649" cy="25545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50"/>
                </a:solidFill>
                <a:effectLst/>
                <a:uLnTx/>
                <a:uFillTx/>
                <a:latin typeface="UVF Valentine" panose="02000603000000000000" pitchFamily="2" charset="0"/>
                <a:ea typeface="UVF Valentine" panose="02000603000000000000" pitchFamily="2" charset="0"/>
                <a:cs typeface="+mn-cs"/>
              </a:rPr>
              <a:t>TẠM BIỆT CÁC EM</a:t>
            </a: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9986" b="99015" l="449" r="100000">
                        <a14:foregroundMark x1="2020" y1="92264" x2="94276" y2="92405"/>
                        <a14:foregroundMark x1="51627" y1="68776" x2="52750" y2="73558"/>
                        <a14:foregroundMark x1="44220" y1="63572" x2="51515" y2="69761"/>
                        <a14:backgroundMark x1="23681" y1="43882" x2="68799" y2="53868"/>
                        <a14:backgroundMark x1="41639" y1="54571" x2="50954" y2="64135"/>
                        <a14:backgroundMark x1="22222" y1="47398" x2="32323" y2="52743"/>
                        <a14:backgroundMark x1="22783" y1="51195" x2="27609" y2="54571"/>
                        <a14:backgroundMark x1="43996" y1="51055" x2="72054" y2="61463"/>
                      </a14:backgroundRemoval>
                    </a14:imgEffect>
                  </a14:imgLayer>
                </a14:imgProps>
              </a:ext>
              <a:ext uri="{28A0092B-C50C-407E-A947-70E740481C1C}">
                <a14:useLocalDpi xmlns:a14="http://schemas.microsoft.com/office/drawing/2010/main" val="0"/>
              </a:ext>
            </a:extLst>
          </a:blip>
          <a:stretch>
            <a:fillRect/>
          </a:stretch>
        </p:blipFill>
        <p:spPr>
          <a:xfrm>
            <a:off x="-114300" y="1070834"/>
            <a:ext cx="12306300" cy="5960420"/>
          </a:xfrm>
          <a:prstGeom prst="rect">
            <a:avLst/>
          </a:prstGeom>
        </p:spPr>
      </p:pic>
    </p:spTree>
    <p:custDataLst>
      <p:tags r:id="rId1"/>
    </p:custDataLst>
    <p:extLst>
      <p:ext uri="{BB962C8B-B14F-4D97-AF65-F5344CB8AC3E}">
        <p14:creationId xmlns:p14="http://schemas.microsoft.com/office/powerpoint/2010/main" val="21385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10" name="Title 1">
            <a:extLst>
              <a:ext uri="{FF2B5EF4-FFF2-40B4-BE49-F238E27FC236}">
                <a16:creationId xmlns:a16="http://schemas.microsoft.com/office/drawing/2014/main" id="{A49B2F85-1F36-8233-A1FC-540CBAA07DFC}"/>
              </a:ext>
            </a:extLst>
          </p:cNvPr>
          <p:cNvSpPr txBox="1">
            <a:spLocks/>
          </p:cNvSpPr>
          <p:nvPr/>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94E71926-8BF3-F518-3047-A9C5F7475B81}"/>
              </a:ext>
            </a:extLst>
          </p:cNvPr>
          <p:cNvPicPr>
            <a:picLocks noChangeAspect="1"/>
          </p:cNvPicPr>
          <p:nvPr/>
        </p:nvPicPr>
        <p:blipFill>
          <a:blip r:embed="rId4"/>
          <a:stretch>
            <a:fillRect/>
          </a:stretch>
        </p:blipFill>
        <p:spPr>
          <a:xfrm>
            <a:off x="401843" y="1626439"/>
            <a:ext cx="11388315" cy="1926503"/>
          </a:xfrm>
          <a:prstGeom prst="rect">
            <a:avLst/>
          </a:prstGeom>
        </p:spPr>
      </p:pic>
      <p:pic>
        <p:nvPicPr>
          <p:cNvPr id="11" name="Picture 10">
            <a:extLst>
              <a:ext uri="{FF2B5EF4-FFF2-40B4-BE49-F238E27FC236}">
                <a16:creationId xmlns:a16="http://schemas.microsoft.com/office/drawing/2014/main" id="{CBC623E4-8592-CDC4-D892-473045F2495A}"/>
              </a:ext>
            </a:extLst>
          </p:cNvPr>
          <p:cNvPicPr>
            <a:picLocks noChangeAspect="1"/>
          </p:cNvPicPr>
          <p:nvPr/>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28194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ppt_x"/>
                                          </p:val>
                                        </p:tav>
                                        <p:tav tm="100000">
                                          <p:val>
                                            <p:strVal val="#ppt_x"/>
                                          </p:val>
                                        </p:tav>
                                      </p:tavLst>
                                    </p:anim>
                                    <p:anim calcmode="lin" valueType="num">
                                      <p:cBhvr additive="base">
                                        <p:cTn id="1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a:extLst>
              <a:ext uri="{FF2B5EF4-FFF2-40B4-BE49-F238E27FC236}">
                <a16:creationId xmlns:a16="http://schemas.microsoft.com/office/drawing/2014/main" id="{361D4EAB-336E-4B29-B514-09E9EA33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905" y="-898920"/>
            <a:ext cx="6898782" cy="8333733"/>
          </a:xfrm>
          <a:prstGeom prst="rect">
            <a:avLst/>
          </a:prstGeom>
        </p:spPr>
      </p:pic>
      <p:pic>
        <p:nvPicPr>
          <p:cNvPr id="8"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410790" y="360786"/>
            <a:ext cx="7315200" cy="5395488"/>
          </a:xfrm>
          <a:prstGeom prst="rect">
            <a:avLst/>
          </a:prstGeom>
        </p:spPr>
      </p:pic>
      <p:pic>
        <p:nvPicPr>
          <p:cNvPr id="9"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0"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2" name="图片 20">
            <a:extLst>
              <a:ext uri="{FF2B5EF4-FFF2-40B4-BE49-F238E27FC236}">
                <a16:creationId xmlns:a16="http://schemas.microsoft.com/office/drawing/2014/main" id="{B6AAA7AA-E5AE-4F8A-BB6E-2F19B6CB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
        <p:nvSpPr>
          <p:cNvPr id="13" name="TextBox 12"/>
          <p:cNvSpPr txBox="1"/>
          <p:nvPr/>
        </p:nvSpPr>
        <p:spPr>
          <a:xfrm>
            <a:off x="2369640" y="1006209"/>
            <a:ext cx="56769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KHÁM PHÁ</a:t>
            </a:r>
          </a:p>
        </p:txBody>
      </p:sp>
    </p:spTree>
    <p:custDataLst>
      <p:tags r:id="rId1"/>
    </p:custDataLst>
    <p:extLst>
      <p:ext uri="{BB962C8B-B14F-4D97-AF65-F5344CB8AC3E}">
        <p14:creationId xmlns:p14="http://schemas.microsoft.com/office/powerpoint/2010/main" val="22394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ếc rễ đa tròn [Chuyện kể về Bác Hồ] - LichSu.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764"/>
            <a:ext cx="12145531" cy="6837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2">
            <a:extLst>
              <a:ext uri="{FF2B5EF4-FFF2-40B4-BE49-F238E27FC236}">
                <a16:creationId xmlns:a16="http://schemas.microsoft.com/office/drawing/2014/main" id="{4B5914AF-9BF8-44F4-BFC3-C49632A37A8B}"/>
              </a:ext>
            </a:extLst>
          </p:cNvPr>
          <p:cNvSpPr/>
          <p:nvPr/>
        </p:nvSpPr>
        <p:spPr>
          <a:xfrm>
            <a:off x="365124" y="352970"/>
            <a:ext cx="11487151" cy="6112723"/>
          </a:xfrm>
          <a:prstGeom prst="roundRect">
            <a:avLst/>
          </a:prstGeom>
          <a:solidFill>
            <a:sysClr val="window" lastClr="FFFFFF">
              <a:alpha val="66000"/>
            </a:sys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2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F7B8FE1-A5B3-B149-6AFA-326E3D3F5F9F}"/>
              </a:ext>
            </a:extLst>
          </p:cNvPr>
          <p:cNvGrpSpPr/>
          <p:nvPr/>
        </p:nvGrpSpPr>
        <p:grpSpPr>
          <a:xfrm>
            <a:off x="1657349" y="156125"/>
            <a:ext cx="8925346" cy="1220966"/>
            <a:chOff x="1657349" y="156125"/>
            <a:chExt cx="8925346" cy="1220966"/>
          </a:xfrm>
        </p:grpSpPr>
        <p:sp>
          <p:nvSpPr>
            <p:cNvPr id="14" name="Google Shape;117;p2"/>
            <p:cNvSpPr/>
            <p:nvPr/>
          </p:nvSpPr>
          <p:spPr>
            <a:xfrm>
              <a:off x="1657349" y="156125"/>
              <a:ext cx="8902700" cy="1170313"/>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15" name="TextBox 14"/>
            <p:cNvSpPr txBox="1"/>
            <p:nvPr/>
          </p:nvSpPr>
          <p:spPr>
            <a:xfrm>
              <a:off x="1787945" y="176762"/>
              <a:ext cx="87947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Kể lại một việc Bác Hồ đã làm trong câu chuyện “Chiếc rễ đa tròn”</a:t>
              </a:r>
              <a:endParaRPr kumimoji="0" lang="en-US" sz="2400" b="0" i="0" u="none" strike="noStrike" kern="1200" cap="none" spc="0" normalizeH="0" baseline="0" noProof="0" dirty="0">
                <a:ln>
                  <a:noFill/>
                </a:ln>
                <a:solidFill>
                  <a:srgbClr val="3D3F41"/>
                </a:solidFill>
                <a:effectLst/>
                <a:uLnTx/>
                <a:uFillTx/>
                <a:latin typeface="Cambria" panose="02040503050406030204" pitchFamily="18" charset="0"/>
                <a:ea typeface="Cambria" panose="02040503050406030204" pitchFamily="18" charset="0"/>
                <a:cs typeface="+mn-cs"/>
              </a:endParaRPr>
            </a:p>
          </p:txBody>
        </p:sp>
      </p:grpSp>
      <p:sp>
        <p:nvSpPr>
          <p:cNvPr id="8" name="Rounded Rectangle 7">
            <a:extLst>
              <a:ext uri="{FF2B5EF4-FFF2-40B4-BE49-F238E27FC236}">
                <a16:creationId xmlns:a16="http://schemas.microsoft.com/office/drawing/2014/main" id="{E442BCC8-46FD-BD44-BF88-79DCFC2B2FE8}"/>
              </a:ext>
            </a:extLst>
          </p:cNvPr>
          <p:cNvSpPr/>
          <p:nvPr/>
        </p:nvSpPr>
        <p:spPr>
          <a:xfrm>
            <a:off x="4876800" y="2673525"/>
            <a:ext cx="2757055" cy="1399310"/>
          </a:xfrm>
          <a:prstGeom prst="roundRect">
            <a:avLst>
              <a:gd name="adj" fmla="val 41089"/>
            </a:avLst>
          </a:prstGeom>
          <a:solidFill>
            <a:schemeClr val="accent4">
              <a:lumMod val="20000"/>
              <a:lumOff val="80000"/>
            </a:schemeClr>
          </a:solidFill>
          <a:ln w="38100">
            <a:solidFill>
              <a:schemeClr val="accent2">
                <a:lumMod val="5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B1511B"/>
                </a:solidFill>
                <a:effectLst/>
                <a:uLnTx/>
                <a:uFillTx/>
                <a:latin typeface="Calibri" panose="020F0502020204030204"/>
                <a:ea typeface="+mn-ea"/>
                <a:cs typeface="+mn-cs"/>
              </a:rPr>
              <a:t>Kể lại một việc</a:t>
            </a:r>
            <a:endParaRPr kumimoji="0" lang="en-VN" sz="3600" b="1" i="0" u="none" strike="noStrike" kern="1200" cap="none" spc="0" normalizeH="0" baseline="0" noProof="0" dirty="0">
              <a:ln>
                <a:noFill/>
              </a:ln>
              <a:solidFill>
                <a:srgbClr val="B1511B"/>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638FB354-2D2A-824E-A946-E964C41D6D2F}"/>
              </a:ext>
            </a:extLst>
          </p:cNvPr>
          <p:cNvCxnSpPr>
            <a:cxnSpLocks/>
          </p:cNvCxnSpPr>
          <p:nvPr/>
        </p:nvCxnSpPr>
        <p:spPr>
          <a:xfrm flipV="1">
            <a:off x="7633855" y="3158247"/>
            <a:ext cx="1156710" cy="276581"/>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9E022C-8860-0D4D-8E4B-19F5155D4725}"/>
              </a:ext>
            </a:extLst>
          </p:cNvPr>
          <p:cNvSpPr/>
          <p:nvPr/>
        </p:nvSpPr>
        <p:spPr>
          <a:xfrm>
            <a:off x="8790565" y="2120693"/>
            <a:ext cx="3354966" cy="2126841"/>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(3)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có suy nghĩ gì về việc làm của Bác?</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A1CD99C-B602-084C-8365-DDD22F6D41F1}"/>
              </a:ext>
            </a:extLst>
          </p:cNvPr>
          <p:cNvCxnSpPr>
            <a:cxnSpLocks/>
          </p:cNvCxnSpPr>
          <p:nvPr/>
        </p:nvCxnSpPr>
        <p:spPr>
          <a:xfrm>
            <a:off x="3756305" y="2745845"/>
            <a:ext cx="1226125" cy="328090"/>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7E38039-87D2-C646-B480-50248336FD1C}"/>
              </a:ext>
            </a:extLst>
          </p:cNvPr>
          <p:cNvSpPr/>
          <p:nvPr/>
        </p:nvSpPr>
        <p:spPr>
          <a:xfrm>
            <a:off x="0" y="1740182"/>
            <a:ext cx="3908705" cy="1973300"/>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(1)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muốn kể việc làm nào của Bác Hồ?</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49726672-7ECB-854A-8111-7566017D7A31}"/>
              </a:ext>
            </a:extLst>
          </p:cNvPr>
          <p:cNvCxnSpPr>
            <a:cxnSpLocks/>
          </p:cNvCxnSpPr>
          <p:nvPr/>
        </p:nvCxnSpPr>
        <p:spPr>
          <a:xfrm flipH="1" flipV="1">
            <a:off x="6252124" y="4115199"/>
            <a:ext cx="3203" cy="888742"/>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C7DC2F-CA93-1E43-8145-C87D2F0DF026}"/>
              </a:ext>
            </a:extLst>
          </p:cNvPr>
          <p:cNvSpPr/>
          <p:nvPr/>
        </p:nvSpPr>
        <p:spPr>
          <a:xfrm>
            <a:off x="4876800" y="4818799"/>
            <a:ext cx="2617040" cy="1455286"/>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sd="86837363">
                  <a:custGeom>
                    <a:avLst/>
                    <a:gdLst>
                      <a:gd name="connsiteX0" fmla="*/ 0 w 3314705"/>
                      <a:gd name="connsiteY0" fmla="*/ 1202895 h 2405790"/>
                      <a:gd name="connsiteX1" fmla="*/ 1657353 w 3314705"/>
                      <a:gd name="connsiteY1" fmla="*/ 0 h 2405790"/>
                      <a:gd name="connsiteX2" fmla="*/ 3314706 w 3314705"/>
                      <a:gd name="connsiteY2" fmla="*/ 1202895 h 2405790"/>
                      <a:gd name="connsiteX3" fmla="*/ 1657353 w 3314705"/>
                      <a:gd name="connsiteY3" fmla="*/ 2405790 h 2405790"/>
                      <a:gd name="connsiteX4" fmla="*/ 0 w 3314705"/>
                      <a:gd name="connsiteY4" fmla="*/ 1202895 h 24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5" h="2405790" fill="none" extrusionOk="0">
                        <a:moveTo>
                          <a:pt x="0" y="1202895"/>
                        </a:moveTo>
                        <a:cubicBezTo>
                          <a:pt x="65055" y="687837"/>
                          <a:pt x="907908" y="21771"/>
                          <a:pt x="1657353" y="0"/>
                        </a:cubicBezTo>
                        <a:cubicBezTo>
                          <a:pt x="2591735" y="80307"/>
                          <a:pt x="3138288" y="569191"/>
                          <a:pt x="3314706" y="1202895"/>
                        </a:cubicBezTo>
                        <a:cubicBezTo>
                          <a:pt x="3098356" y="1856281"/>
                          <a:pt x="2537417" y="2375265"/>
                          <a:pt x="1657353" y="2405790"/>
                        </a:cubicBezTo>
                        <a:cubicBezTo>
                          <a:pt x="910030" y="2364712"/>
                          <a:pt x="-34665" y="1824585"/>
                          <a:pt x="0" y="1202895"/>
                        </a:cubicBezTo>
                        <a:close/>
                      </a:path>
                      <a:path w="3314705" h="2405790" stroke="0" extrusionOk="0">
                        <a:moveTo>
                          <a:pt x="0" y="1202895"/>
                        </a:moveTo>
                        <a:cubicBezTo>
                          <a:pt x="78817" y="794552"/>
                          <a:pt x="813689" y="-176488"/>
                          <a:pt x="1657353" y="0"/>
                        </a:cubicBezTo>
                        <a:cubicBezTo>
                          <a:pt x="2514008" y="-130720"/>
                          <a:pt x="3436323" y="514361"/>
                          <a:pt x="3314706" y="1202895"/>
                        </a:cubicBezTo>
                        <a:cubicBezTo>
                          <a:pt x="3435379" y="1886054"/>
                          <a:pt x="2584906" y="2388507"/>
                          <a:pt x="1657353" y="2405790"/>
                        </a:cubicBezTo>
                        <a:cubicBezTo>
                          <a:pt x="786334" y="2524053"/>
                          <a:pt x="-13104" y="1809457"/>
                          <a:pt x="0" y="1202895"/>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(2) Bác đã làm việc đó thế nào?</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884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11096" y="1863579"/>
            <a:ext cx="6096000" cy="3046988"/>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Em muốn kể lại việc Bác Hồ trồng chiếc rễ đa trong vườn theo một cách đặc biệt.</a:t>
            </a:r>
            <a:endParaRPr kumimoji="0" lang="en-US" sz="48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C7E38039-87D2-C646-B480-50248336FD1C}"/>
              </a:ext>
            </a:extLst>
          </p:cNvPr>
          <p:cNvSpPr/>
          <p:nvPr/>
        </p:nvSpPr>
        <p:spPr>
          <a:xfrm>
            <a:off x="540775" y="1297731"/>
            <a:ext cx="3908705" cy="1973300"/>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(1)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muốn kể việc làm nào của Bác Hồ?</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12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E38039-87D2-C646-B480-50248336FD1C}"/>
              </a:ext>
            </a:extLst>
          </p:cNvPr>
          <p:cNvSpPr/>
          <p:nvPr/>
        </p:nvSpPr>
        <p:spPr>
          <a:xfrm>
            <a:off x="2562265" y="164713"/>
            <a:ext cx="7333225" cy="587383"/>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(2) Bác đã làm việc đó thế nào?</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Rectangle 1"/>
          <p:cNvSpPr/>
          <p:nvPr/>
        </p:nvSpPr>
        <p:spPr>
          <a:xfrm>
            <a:off x="376257" y="1128743"/>
            <a:ext cx="11705240"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Một sớm, Bác đi dạo trong vườn thì phát hiện ra có một chiếc rễ đa nhỏ và dài trên mặt đất. Bác nhặt chiếc rễ đa lên, suy nghĩ một lát rồi nói với chú cần vụ cuốn chiếc rễ lại rồi trồng xuống cho nó mọc tiếp. Thấy chú cần vụ làm chưa đúng, bác tỉ mỉ tự tay cuộn chiếc rễ thành một vòng tròn, cùng chú cần vụ buộc nó tựa vào hai cái cọc, sau đó mới vùi hai đầu rễ xuống đất. Chú cần vụ thắc mắc vì sao lại phải làm như vậy thì Bác chỉ mỉm cười bảo rằng : Rồi sau chú sẽ biết. Sau này, chiếc rễ đa ấy lớn lên thành cây đa con có vòng lá tròn. Thiếu nhi tới thăm vườn Bác rất thích chơi ở đây. Lúc đó, mọi người mới hiểu vì sao khi xưa Bác lại trồng chiếc rễ đa thành hình tròn như thế.</a:t>
            </a:r>
            <a:endParaRPr kumimoji="0" lang="en-US" sz="32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5538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9900" y="3340602"/>
            <a:ext cx="7763796"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Em thấy Bác Hồ rất yêu thương thiếu nhi.</a:t>
            </a:r>
            <a:endParaRPr kumimoji="0" lang="en-US" sz="199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C7E38039-87D2-C646-B480-50248336FD1C}"/>
              </a:ext>
            </a:extLst>
          </p:cNvPr>
          <p:cNvSpPr/>
          <p:nvPr/>
        </p:nvSpPr>
        <p:spPr>
          <a:xfrm>
            <a:off x="540775" y="1297731"/>
            <a:ext cx="3908705" cy="1973300"/>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(3)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có suy nghĩ gì về việc làm của Bác?</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6" name="Picture 2" descr="Học sinh tiểu học Miễn phí PNG và Clip nghệ thuật | Red scarves, Girl red  dress, Red hair little girl"/>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328682" y="2651635"/>
            <a:ext cx="4662626" cy="39760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82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2890983" y="273088"/>
            <a:ext cx="9079344" cy="5453457"/>
          </a:xfrm>
          <a:prstGeom prst="wedgeEllipseCallout">
            <a:avLst>
              <a:gd name="adj1" fmla="val -46171"/>
              <a:gd name="adj2" fmla="val 43367"/>
            </a:avLst>
          </a:prstGeom>
          <a:solidFill>
            <a:srgbClr val="00B050">
              <a:alpha val="16000"/>
            </a:srgbClr>
          </a:solidFill>
          <a:ln>
            <a:no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图片 3">
            <a:extLst>
              <a:ext uri="{FF2B5EF4-FFF2-40B4-BE49-F238E27FC236}">
                <a16:creationId xmlns:a16="http://schemas.microsoft.com/office/drawing/2014/main" id="{FC0A1A83-51F7-4A09-8F7E-DBFF2B173D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793" y="3949700"/>
            <a:ext cx="3206751" cy="2908300"/>
          </a:xfrm>
          <a:prstGeom prst="rect">
            <a:avLst/>
          </a:prstGeom>
        </p:spPr>
      </p:pic>
      <p:sp>
        <p:nvSpPr>
          <p:cNvPr id="5" name="TextBox 4"/>
          <p:cNvSpPr txBox="1"/>
          <p:nvPr/>
        </p:nvSpPr>
        <p:spPr>
          <a:xfrm>
            <a:off x="3299791" y="1516958"/>
            <a:ext cx="850901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1" i="0" u="none" strike="noStrike" kern="1200" cap="none" spc="0" normalizeH="0" baseline="0" noProof="0" dirty="0">
                <a:ln>
                  <a:noFill/>
                </a:ln>
                <a:solidFill>
                  <a:srgbClr val="3D3F41">
                    <a:lumMod val="50000"/>
                  </a:srgbClr>
                </a:solidFill>
                <a:effectLst/>
                <a:uLnTx/>
                <a:uFillTx/>
                <a:latin typeface="#9Slide05 Bodega Script" pitchFamily="2" charset="0"/>
                <a:ea typeface="+mn-ea"/>
                <a:cs typeface="#9Slide05 Bodega Script" pitchFamily="2" charset="0"/>
              </a:rPr>
              <a:t>Viết 4-5 câu về việc em vừa kể ở trên.</a:t>
            </a:r>
            <a:endParaRPr kumimoji="0" lang="en-US" sz="11500" b="1" i="0" u="none" strike="noStrike" kern="1200" cap="none" spc="0" normalizeH="0" baseline="0" noProof="0" dirty="0">
              <a:ln>
                <a:noFill/>
              </a:ln>
              <a:solidFill>
                <a:srgbClr val="3D3F41">
                  <a:lumMod val="50000"/>
                </a:srgbClr>
              </a:solidFill>
              <a:effectLst/>
              <a:uLnTx/>
              <a:uFillTx/>
              <a:latin typeface="#9Slide05 Bodega Script" pitchFamily="2" charset="0"/>
              <a:ea typeface="+mn-ea"/>
              <a:cs typeface="#9Slide05 Bodega Script" pitchFamily="2" charset="0"/>
            </a:endParaRPr>
          </a:p>
        </p:txBody>
      </p:sp>
    </p:spTree>
    <p:extLst>
      <p:ext uri="{BB962C8B-B14F-4D97-AF65-F5344CB8AC3E}">
        <p14:creationId xmlns:p14="http://schemas.microsoft.com/office/powerpoint/2010/main" val="10201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1">
            <a:extLst>
              <a:ext uri="{FF2B5EF4-FFF2-40B4-BE49-F238E27FC236}">
                <a16:creationId xmlns:a16="http://schemas.microsoft.com/office/drawing/2014/main" id="{83162203-BC7C-46AD-90E6-1F83F8F73ACF}"/>
              </a:ext>
            </a:extLst>
          </p:cNvPr>
          <p:cNvPicPr>
            <a:picLocks noChangeAspect="1"/>
          </p:cNvPicPr>
          <p:nvPr/>
        </p:nvPicPr>
        <p:blipFill>
          <a:blip r:embed="rId4"/>
          <a:stretch>
            <a:fillRect/>
          </a:stretch>
        </p:blipFill>
        <p:spPr>
          <a:xfrm>
            <a:off x="0" y="-508000"/>
            <a:ext cx="12069731" cy="7734300"/>
          </a:xfrm>
          <a:prstGeom prst="rect">
            <a:avLst/>
          </a:prstGeom>
        </p:spPr>
      </p:pic>
      <p:sp>
        <p:nvSpPr>
          <p:cNvPr id="57" name="Rectangle 56"/>
          <p:cNvSpPr/>
          <p:nvPr/>
        </p:nvSpPr>
        <p:spPr>
          <a:xfrm>
            <a:off x="102102" y="384217"/>
            <a:ext cx="1802898" cy="8595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2060"/>
                </a:solidFill>
                <a:effectLst/>
                <a:uLnTx/>
                <a:uFillTx/>
                <a:latin typeface="UTM Androgyne" panose="02040603050506020204" pitchFamily="18" charset="0"/>
                <a:ea typeface="+mn-ea"/>
                <a:cs typeface="+mn-cs"/>
              </a:rPr>
              <a:t>GỢI Ý</a:t>
            </a:r>
          </a:p>
        </p:txBody>
      </p:sp>
      <p:sp>
        <p:nvSpPr>
          <p:cNvPr id="6" name="Rectangle 5"/>
          <p:cNvSpPr/>
          <p:nvPr/>
        </p:nvSpPr>
        <p:spPr>
          <a:xfrm>
            <a:off x="1226930" y="1136474"/>
            <a:ext cx="973813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Việc Bác Hồ trồng chiếc rễ đa theo cách đặc biệt khiến em rất ấn tượng. Khi thấy chiếc rễ đa nhỏ và dài rơi trong vườn sau trận gió đêm qua, Bác Hồ đã nghĩ cách trồng lại nó. Bác tỉ mỉ cuộn chiếc rễ đa thành vòng tròn, cùng chú cần vụ buộc nó vào hai cái cọc, sau đó mới vùi hai đầu rễ xuống đất. Thời gian qua đi, chiếc rễ đa tròn Bác trồng trở thành cây đa con có vòng lá tròn. Thiếu nhi tới thăm vườn Bác rất thích chơi ở đây. Lúc đó, mọi người mới hiểu vì sao Bác lại trồng chiếc rễ đa năm xưa như thế. Chỉ qua một việc làm nhỏ, em cũng thấy được Bác Hồ rất yêu thương thiếu nhi.</a:t>
            </a:r>
          </a:p>
        </p:txBody>
      </p:sp>
    </p:spTree>
    <p:custDataLst>
      <p:tags r:id="rId1"/>
    </p:custDataLst>
    <p:extLst>
      <p:ext uri="{BB962C8B-B14F-4D97-AF65-F5344CB8AC3E}">
        <p14:creationId xmlns:p14="http://schemas.microsoft.com/office/powerpoint/2010/main" val="194978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a:extLst>
              <a:ext uri="{FF2B5EF4-FFF2-40B4-BE49-F238E27FC236}">
                <a16:creationId xmlns:a16="http://schemas.microsoft.com/office/drawing/2014/main" id="{361D4EAB-336E-4B29-B514-09E9EA33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905" y="-898920"/>
            <a:ext cx="6898782" cy="8333733"/>
          </a:xfrm>
          <a:prstGeom prst="rect">
            <a:avLst/>
          </a:prstGeom>
        </p:spPr>
      </p:pic>
      <p:pic>
        <p:nvPicPr>
          <p:cNvPr id="8"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410790" y="360786"/>
            <a:ext cx="7315200" cy="5395488"/>
          </a:xfrm>
          <a:prstGeom prst="rect">
            <a:avLst/>
          </a:prstGeom>
        </p:spPr>
      </p:pic>
      <p:pic>
        <p:nvPicPr>
          <p:cNvPr id="9"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0"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2" name="图片 20">
            <a:extLst>
              <a:ext uri="{FF2B5EF4-FFF2-40B4-BE49-F238E27FC236}">
                <a16:creationId xmlns:a16="http://schemas.microsoft.com/office/drawing/2014/main" id="{B6AAA7AA-E5AE-4F8A-BB6E-2F19B6CB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
        <p:nvSpPr>
          <p:cNvPr id="13" name="TextBox 12"/>
          <p:cNvSpPr txBox="1"/>
          <p:nvPr/>
        </p:nvSpPr>
        <p:spPr>
          <a:xfrm>
            <a:off x="2369640" y="1006209"/>
            <a:ext cx="56769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ĐỌC MỞ RỘNG</a:t>
            </a:r>
            <a:endParaRPr kumimoji="0" lang="en-US" sz="1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custDataLst>
      <p:tags r:id="rId1"/>
    </p:custDataLst>
    <p:extLst>
      <p:ext uri="{BB962C8B-B14F-4D97-AF65-F5344CB8AC3E}">
        <p14:creationId xmlns:p14="http://schemas.microsoft.com/office/powerpoint/2010/main" val="14830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4"/>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9"/>
  <p:tag name="KSO_WM_SLIDE_INDEX" val="19"/>
  <p:tag name="KSO_WM_SLIDE_ITEM_CNT" val="3"/>
  <p:tag name="KSO_WM_SLIDE_LAYOUT" val="a_l"/>
  <p:tag name="KSO_WM_SLIDE_LAYOUT_CNT" val="1_1"/>
  <p:tag name="KSO_WM_SLIDE_TYPE" val="text"/>
  <p:tag name="KSO_WM_BEAUTIFY_FLAG" val="#wm#"/>
  <p:tag name="KSO_WM_SLIDE_POSITION" val="127*177"/>
  <p:tag name="KSO_WM_SLIDE_SIZE" val="705*240"/>
  <p:tag name="KSO_WM_DIAGRAM_GROUP_CODE" val="l1-2"/>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7*l_i*1_1"/>
  <p:tag name="KSO_WM_UNIT_CLEAR" val="1"/>
  <p:tag name="KSO_WM_UNIT_LAYERLEVEL" val="1_1"/>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7*l_i*1_2"/>
  <p:tag name="KSO_WM_UNIT_CLEAR" val="1"/>
  <p:tag name="KSO_WM_UNIT_LAYERLEVEL" val="1_1"/>
  <p:tag name="KSO_WM_DIAGRAM_GROUP_CODE" val="l1-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7*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3"/>
  <p:tag name="KSO_WM_SLIDE_INDEX" val="13"/>
  <p:tag name="KSO_WM_SLIDE_ITEM_CNT" val="2"/>
  <p:tag name="KSO_WM_SLIDE_LAYOUT" val="a_f_d"/>
  <p:tag name="KSO_WM_SLIDE_LAYOUT_CNT" val="1_1_1"/>
  <p:tag name="KSO_WM_SLIDE_TYPE" val="text"/>
  <p:tag name="KSO_WM_BEAUTIFY_FLAG" val="#wm#"/>
  <p:tag name="KSO_WM_SLIDE_POSITION" val="288*118"/>
  <p:tag name="KSO_WM_SLIDE_SIZE" val="696*299"/>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2"/>
  <p:tag name="KSO_WM_SLIDE_INDEX" val="22"/>
  <p:tag name="KSO_WM_SLIDE_ITEM_CNT" val="6"/>
  <p:tag name="KSO_WM_SLIDE_LAYOUT" val="a_l"/>
  <p:tag name="KSO_WM_SLIDE_LAYOUT_CNT" val="1_1"/>
  <p:tag name="KSO_WM_SLIDE_TYPE" val="text"/>
  <p:tag name="KSO_WM_BEAUTIFY_FLAG" val="#wm#"/>
  <p:tag name="KSO_WM_SLIDE_POSITION" val="119*143"/>
  <p:tag name="KSO_WM_SLIDE_SIZE" val="779*294"/>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3"/>
  <p:tag name="KSO_WM_SLIDE_INDEX" val="23"/>
  <p:tag name="KSO_WM_SLIDE_ITEM_CNT" val="0"/>
  <p:tag name="KSO_WM_SLIDE_TYPE" val="endPage"/>
  <p:tag name="KSO_WM_BEAUTIFY_FLAG" val="#wm#"/>
  <p:tag name="KSO_WM_SLIDE_POSITION" val="49*29"/>
  <p:tag name="KSO_WM_SLIDE_SIZE" val="544*458"/>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3、15、19、23"/>
  <p:tag name="KSO_WM_TEMPLATE_CATEGORY" val="custom"/>
  <p:tag name="KSO_WM_TEMPLATE_INDEX" val="160394"/>
  <p:tag name="KSO_WM_TAG_VERSION" val="1.0"/>
  <p:tag name="KSO_WM_SLIDE_ID" val="custom160394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4"/>
  <p:tag name="KSO_WM_SLIDE_INDEX" val="4"/>
  <p:tag name="KSO_WM_SLIDE_ITEM_CNT" val="2"/>
  <p:tag name="KSO_WM_SLIDE_LAYOUT" val="a_f_d"/>
  <p:tag name="KSO_WM_SLIDE_LAYOUT_CNT" val="1_1_1"/>
  <p:tag name="KSO_WM_SLIDE_TYPE" val="text"/>
  <p:tag name="KSO_WM_BEAUTIFY_FLAG" val="#wm#"/>
  <p:tag name="KSO_WM_SLIDE_POSITION" val="77*52"/>
  <p:tag name="KSO_WM_SLIDE_SIZE" val="814*426"/>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heme/theme1.xml><?xml version="1.0" encoding="utf-8"?>
<a:theme xmlns:a="http://schemas.openxmlformats.org/drawingml/2006/main" name="A000120140530B01PPBG">
  <a:themeElements>
    <a:clrScheme name="104">
      <a:dk1>
        <a:srgbClr val="3D3F41"/>
      </a:dk1>
      <a:lt1>
        <a:srgbClr val="FFFFFF"/>
      </a:lt1>
      <a:dk2>
        <a:srgbClr val="3D3F41"/>
      </a:dk2>
      <a:lt2>
        <a:srgbClr val="FFFFFF"/>
      </a:lt2>
      <a:accent1>
        <a:srgbClr val="BABD3D"/>
      </a:accent1>
      <a:accent2>
        <a:srgbClr val="7DB359"/>
      </a:accent2>
      <a:accent3>
        <a:srgbClr val="DCAB48"/>
      </a:accent3>
      <a:accent4>
        <a:srgbClr val="6B8A4B"/>
      </a:accent4>
      <a:accent5>
        <a:srgbClr val="409BA2"/>
      </a:accent5>
      <a:accent6>
        <a:srgbClr val="B84D3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738</Words>
  <Application>Microsoft Office PowerPoint</Application>
  <PresentationFormat>Widescreen</PresentationFormat>
  <Paragraphs>53</Paragraphs>
  <Slides>14</Slides>
  <Notes>12</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14</vt:i4>
      </vt:variant>
    </vt:vector>
  </HeadingPairs>
  <TitlesOfParts>
    <vt:vector size="36" baseType="lpstr">
      <vt:lpstr>Cambria</vt:lpstr>
      <vt:lpstr>SVN-Ready</vt:lpstr>
      <vt:lpstr>Calibri</vt:lpstr>
      <vt:lpstr>UVN Sang Song Nang</vt:lpstr>
      <vt:lpstr>黑体</vt:lpstr>
      <vt:lpstr>#9Slide05 Bodega Script</vt:lpstr>
      <vt:lpstr>Times New Roman</vt:lpstr>
      <vt:lpstr>#9Slide07 HoneyCream</vt:lpstr>
      <vt:lpstr>SVN-Dancing Script</vt:lpstr>
      <vt:lpstr>UTM Androgyne</vt:lpstr>
      <vt:lpstr>Century Gothic</vt:lpstr>
      <vt:lpstr>Calibri Light</vt:lpstr>
      <vt:lpstr>#9Slide03 AmpleSoft Bold</vt:lpstr>
      <vt:lpstr>SVN-Newton</vt:lpstr>
      <vt:lpstr>UVF Hypografic</vt:lpstr>
      <vt:lpstr>UTM Showcard</vt:lpstr>
      <vt:lpstr>UVF Valentine</vt:lpstr>
      <vt:lpstr>UTM Cookies</vt:lpstr>
      <vt:lpstr>Dela Gothic One</vt:lpstr>
      <vt:lpstr>Arial</vt:lpstr>
      <vt:lpstr>A000120140530B01PPBG</vt:lpstr>
      <vt:lpstr>Office Theme</vt:lpstr>
      <vt:lpstr>Viết đoạn văn  kể về một sự việc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kể về một sự việc</dc:title>
  <dc:creator>MANG NON</dc:creator>
  <cp:keywords>MANG NON</cp:keywords>
  <cp:lastModifiedBy>Windows User</cp:lastModifiedBy>
  <cp:revision>5</cp:revision>
  <dcterms:created xsi:type="dcterms:W3CDTF">2023-04-08T08:38:25Z</dcterms:created>
  <dcterms:modified xsi:type="dcterms:W3CDTF">2023-04-08T10:58:22Z</dcterms:modified>
</cp:coreProperties>
</file>