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4" r:id="rId3"/>
    <p:sldId id="270" r:id="rId4"/>
    <p:sldId id="271" r:id="rId5"/>
    <p:sldId id="257" r:id="rId6"/>
    <p:sldId id="272" r:id="rId7"/>
    <p:sldId id="259" r:id="rId8"/>
    <p:sldId id="273" r:id="rId9"/>
    <p:sldId id="260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0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4800" b="1" smtClean="0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18</a:t>
            </a:r>
            <a:endParaRPr lang="zh-CN" altLang="en-US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Luyện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89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Tớ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nhớ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cậu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935918" y="113680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CỦNG CỐ -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783941" y="2814640"/>
            <a:ext cx="10084415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- Tìm được các từ ngữ chỉ tình cảm bạn bè (BT1)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- Chọn từ trong ngoặc đơn thay cho ô vuông để hoàn thành đoạn văn (BT2)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- Nối câu với ý tương ứng và điền dấu câu thích hợp (BT3)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- Vận dụng các kiến thức được học vào trong thực tế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Biết trân trọng, gìn giữ tình cảm bạn bè.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Phát triển năng lực sử dụng ngôn ngữ và năng lực văn học trong việc kể về hoạt động của con người gần gũi với trải nghiệm của HS</a:t>
            </a:r>
            <a:r>
              <a:rPr 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" y="-1509049"/>
            <a:ext cx="9049759" cy="744252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7482089" y="2136221"/>
            <a:ext cx="4285502" cy="4629873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2645456" y="2337993"/>
            <a:ext cx="372196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kern="0" dirty="0" smtClean="0">
                <a:solidFill>
                  <a:srgbClr val="FF0000"/>
                </a:solidFill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ÔN BÀI CŨ</a:t>
            </a:r>
            <a:endParaRPr lang="zh-CN" altLang="en-US" sz="4400" kern="0" dirty="0">
              <a:solidFill>
                <a:srgbClr val="FF0000"/>
              </a:solidFill>
              <a:latin typeface="Times New Roman" pitchFamily="18" charset="0"/>
              <a:ea typeface="Yu Gothic UI Semilight" panose="020B0400000000000000" pitchFamily="34" charset="-128"/>
              <a:cs typeface="Times New Roman" pitchFamily="18" charset="0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11" y="1280945"/>
            <a:ext cx="1479180" cy="1133644"/>
          </a:xfrm>
          <a:prstGeom prst="rect">
            <a:avLst/>
          </a:prstGeom>
        </p:spPr>
      </p:pic>
      <p:pic>
        <p:nvPicPr>
          <p:cNvPr id="10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60" y="423862"/>
            <a:ext cx="931622" cy="1513145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D4D8F7B5-0439-464B-BDE1-89917B5A4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838" flipH="1">
            <a:off x="205508" y="4750938"/>
            <a:ext cx="2092462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459131" y="943292"/>
            <a:ext cx="6822816" cy="4389743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193011" y="1233577"/>
            <a:ext cx="5899953" cy="5474869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1B824074-8DEA-4C1B-B445-E225F4803DB7}"/>
              </a:ext>
            </a:extLst>
          </p:cNvPr>
          <p:cNvSpPr/>
          <p:nvPr/>
        </p:nvSpPr>
        <p:spPr>
          <a:xfrm>
            <a:off x="1736938" y="2124962"/>
            <a:ext cx="4644811" cy="217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Đặt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câu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nêu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đặc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điểm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của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một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đồ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dùng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học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tập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mà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em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thích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nhất</a:t>
            </a:r>
            <a:r>
              <a:rPr lang="en-US" sz="3200" kern="0" dirty="0" smtClean="0">
                <a:solidFill>
                  <a:srgbClr val="00206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.</a:t>
            </a:r>
            <a:endParaRPr sz="3200" kern="0" dirty="0">
              <a:solidFill>
                <a:srgbClr val="002060"/>
              </a:solidFill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图片 34">
            <a:extLst>
              <a:ext uri="{FF2B5EF4-FFF2-40B4-BE49-F238E27FC236}">
                <a16:creationId xmlns:a16="http://schemas.microsoft.com/office/drawing/2014/main" id="{3F9F5A26-3D7D-45A1-A010-0C250038C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71" y="-461886"/>
            <a:ext cx="1998426" cy="21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6115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81320" y="2471960"/>
            <a:ext cx="5122850" cy="3223949"/>
            <a:chOff x="444035" y="3238572"/>
            <a:chExt cx="4462325" cy="27095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27" name="Rounded Rectangular Callout 26"/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nhóm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90795" y="1516060"/>
            <a:ext cx="4197478" cy="3081954"/>
            <a:chOff x="1231198" y="3163553"/>
            <a:chExt cx="3777302" cy="2430305"/>
          </a:xfrm>
        </p:grpSpPr>
        <p:grpSp>
          <p:nvGrpSpPr>
            <p:cNvPr id="28" name="组合 7">
              <a:extLst>
                <a:ext uri="{FF2B5EF4-FFF2-40B4-BE49-F238E27FC236}">
                  <a16:creationId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9" name="矩形: 圆角 6">
                <a:extLst>
                  <a:ext uri="{FF2B5EF4-FFF2-40B4-BE49-F238E27FC236}">
                    <a16:creationId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30" name="图片 115">
                <a:extLst>
                  <a:ext uri="{FF2B5EF4-FFF2-40B4-BE49-F238E27FC236}">
                    <a16:creationId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361493" y="3655727"/>
              <a:ext cx="185539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M: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quý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56487" y="4167893"/>
              <a:ext cx="64510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…..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932"/>
            <a:ext cx="2331214" cy="23312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30"/>
            <a:ext cx="1524000" cy="16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6115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22" y="3346894"/>
            <a:ext cx="7390849" cy="350652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4166" y="1282100"/>
            <a:ext cx="4197478" cy="3081954"/>
            <a:chOff x="1231198" y="3163553"/>
            <a:chExt cx="3777302" cy="2430305"/>
          </a:xfrm>
        </p:grpSpPr>
        <p:grpSp>
          <p:nvGrpSpPr>
            <p:cNvPr id="14" name="组合 7">
              <a:extLst>
                <a:ext uri="{FF2B5EF4-FFF2-40B4-BE49-F238E27FC236}">
                  <a16:creationId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1" name="矩形: 圆角 6">
                <a:extLst>
                  <a:ext uri="{FF2B5EF4-FFF2-40B4-BE49-F238E27FC236}">
                    <a16:creationId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2" name="图片 115">
                <a:extLst>
                  <a:ext uri="{FF2B5EF4-FFF2-40B4-BE49-F238E27FC236}">
                    <a16:creationId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439860" y="3655727"/>
              <a:ext cx="185539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M: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quý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82610" y="4167893"/>
              <a:ext cx="3141994" cy="1092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thiết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gắn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bó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chia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sẻ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đoàn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giận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dỗi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…</a:t>
              </a:r>
              <a:endParaRPr lang="en-US" sz="2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24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01" y="257391"/>
            <a:ext cx="1112769" cy="19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631544"/>
            <a:ext cx="12192000" cy="12218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466142" y="6378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6242" y="5807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5562" y="2341671"/>
            <a:ext cx="1040990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nòng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lôi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nòng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trở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ếch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bờ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thoảng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184565" y="2394858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886059" y="3681022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455815" y="4379762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3826" y="2492849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thiết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3591" y="3739886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45231" y="4407393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đùa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8" b="96472" l="6719" r="90000">
                        <a14:foregroundMark x1="38594" y1="17945" x2="40000" y2="29908"/>
                        <a14:foregroundMark x1="62656" y1="17945" x2="57188" y2="29141"/>
                        <a14:foregroundMark x1="56719" y1="21626" x2="65469" y2="27914"/>
                        <a14:foregroundMark x1="67344" y1="19632" x2="61875" y2="30368"/>
                        <a14:foregroundMark x1="40781" y1="20245" x2="31250" y2="26534"/>
                        <a14:foregroundMark x1="35313" y1="19785" x2="41875" y2="26074"/>
                        <a14:foregroundMark x1="61875" y1="64417" x2="38281" y2="79448"/>
                        <a14:foregroundMark x1="37344" y1="62577" x2="61250" y2="84356"/>
                        <a14:foregroundMark x1="60938" y1="67025" x2="56250" y2="77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58" y="5138501"/>
            <a:ext cx="1378857" cy="1404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190">
                        <a14:foregroundMark x1="48416" y1="26638" x2="48416" y2="89083"/>
                        <a14:foregroundMark x1="30769" y1="87773" x2="61538" y2="79913"/>
                        <a14:foregroundMark x1="37557" y1="75546" x2="69231" y2="84279"/>
                        <a14:foregroundMark x1="49321" y1="25328" x2="54751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59" y="4972834"/>
            <a:ext cx="1515518" cy="1570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498" l="0" r="100000">
                        <a14:backgroundMark x1="7200" y1="7735" x2="7200" y2="7735"/>
                        <a14:backgroundMark x1="28200" y1="1794" x2="1600" y2="24888"/>
                        <a14:backgroundMark x1="68600" y1="3587" x2="99600" y2="51121"/>
                        <a14:backgroundMark x1="6400" y1="22197" x2="700" y2="41592"/>
                        <a14:backgroundMark x1="5600" y1="63789" x2="13700" y2="96413"/>
                        <a14:backgroundMark x1="42300" y1="74215" x2="37500" y2="94170"/>
                        <a14:backgroundMark x1="65300" y1="70628" x2="60500" y2="91816"/>
                        <a14:backgroundMark x1="64500" y1="14013" x2="99200" y2="8184"/>
                        <a14:backgroundMark x1="81100" y1="49776" x2="99600" y2="64686"/>
                        <a14:backgroundMark x1="96000" y1="84193" x2="96000" y2="91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82" flipH="1">
            <a:off x="7553307" y="6059605"/>
            <a:ext cx="1030515" cy="73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667" l="0" r="100000">
                        <a14:foregroundMark x1="63300" y1="41915" x2="99500" y2="46144"/>
                        <a14:foregroundMark x1="22800" y1="1244" x2="20600" y2="6095"/>
                        <a14:foregroundMark x1="9300" y1="14801" x2="7300" y2="18408"/>
                        <a14:foregroundMark x1="7100" y1="71269" x2="6600" y2="75498"/>
                        <a14:foregroundMark x1="12700" y1="81219" x2="12700" y2="85075"/>
                        <a14:backgroundMark x1="67500" y1="1493" x2="99900" y2="29229"/>
                        <a14:backgroundMark x1="58200" y1="1244" x2="78100" y2="30721"/>
                        <a14:backgroundMark x1="57000" y1="622" x2="43700" y2="15050"/>
                        <a14:backgroundMark x1="29600" y1="871" x2="300" y2="33706"/>
                        <a14:backgroundMark x1="2400" y1="38930" x2="0" y2="42910"/>
                        <a14:backgroundMark x1="1000" y1="54975" x2="18500" y2="87562"/>
                        <a14:backgroundMark x1="800" y1="77239" x2="18700" y2="89677"/>
                        <a14:backgroundMark x1="28200" y1="85075" x2="35000" y2="89055"/>
                        <a14:backgroundMark x1="49800" y1="76617" x2="46400" y2="83209"/>
                        <a14:backgroundMark x1="80500" y1="61816" x2="66000" y2="91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76" flipH="1">
            <a:off x="6230133" y="6086253"/>
            <a:ext cx="943429" cy="7585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07199" y="4272680"/>
            <a:ext cx="2496458" cy="1358863"/>
            <a:chOff x="6807199" y="4272680"/>
            <a:chExt cx="2496458" cy="1358863"/>
          </a:xfrm>
        </p:grpSpPr>
        <p:sp>
          <p:nvSpPr>
            <p:cNvPr id="8" name="Oval Callout 7"/>
            <p:cNvSpPr/>
            <p:nvPr/>
          </p:nvSpPr>
          <p:spPr>
            <a:xfrm>
              <a:off x="6807199" y="4272680"/>
              <a:ext cx="2409373" cy="1358863"/>
            </a:xfrm>
            <a:prstGeom prst="wedgeEllipseCallout">
              <a:avLst>
                <a:gd name="adj1" fmla="val 49852"/>
                <a:gd name="adj2" fmla="val 5396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65256" y="4552484"/>
              <a:ext cx="24384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Nòng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nọc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thành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ếch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như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18691" y="2073891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(1)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62830" y="3471511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(2)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4455" y="4072433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(3)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26" grpId="0" animBg="1"/>
      <p:bldP spid="27" grpId="0" animBg="1"/>
      <p:bldP spid="3" grpId="0"/>
      <p:bldP spid="28" grpId="0"/>
      <p:bldP spid="32" grpId="0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-Phá-Khoa-Học-Mầm-Non-Phần-3-_online-video-cutter.com_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4636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5235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6242" y="4664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Bạn Hà"/>
          <p:cNvSpPr/>
          <p:nvPr/>
        </p:nvSpPr>
        <p:spPr>
          <a:xfrm>
            <a:off x="1447799" y="2315254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Hằng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rủ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9" name="Bố em"/>
          <p:cNvSpPr/>
          <p:nvPr/>
        </p:nvSpPr>
        <p:spPr>
          <a:xfrm>
            <a:off x="1466849" y="3531505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0" name="Trường em"/>
          <p:cNvSpPr/>
          <p:nvPr/>
        </p:nvSpPr>
        <p:spPr>
          <a:xfrm>
            <a:off x="1440365" y="4630957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tớ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193797" y="2315254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193797" y="4659985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Bộc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lộ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56" name="Straight Connector 55"/>
          <p:cNvCxnSpPr>
            <a:stCxn id="48" idx="3"/>
            <a:endCxn id="54" idx="1"/>
          </p:cNvCxnSpPr>
          <p:nvPr/>
        </p:nvCxnSpPr>
        <p:spPr>
          <a:xfrm>
            <a:off x="5304795" y="2727476"/>
            <a:ext cx="1889002" cy="121568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9" idx="3"/>
            <a:endCxn id="51" idx="1"/>
          </p:cNvCxnSpPr>
          <p:nvPr/>
        </p:nvCxnSpPr>
        <p:spPr>
          <a:xfrm flipV="1">
            <a:off x="5323845" y="2726907"/>
            <a:ext cx="1869952" cy="121682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0" idx="3"/>
            <a:endCxn id="52" idx="1"/>
          </p:cNvCxnSpPr>
          <p:nvPr/>
        </p:nvCxnSpPr>
        <p:spPr>
          <a:xfrm>
            <a:off x="5297361" y="5043179"/>
            <a:ext cx="1896436" cy="2845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64934" y="167731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</a:t>
            </a:r>
            <a:endParaRPr lang="en-US" sz="2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374112" y="167731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193797" y="3531510"/>
            <a:ext cx="3372579" cy="823307"/>
            <a:chOff x="7193797" y="3531510"/>
            <a:chExt cx="3372579" cy="823307"/>
          </a:xfrm>
        </p:grpSpPr>
        <p:sp>
          <p:nvSpPr>
            <p:cNvPr id="54" name="Rounded Rectangle 53"/>
            <p:cNvSpPr/>
            <p:nvPr/>
          </p:nvSpPr>
          <p:spPr>
            <a:xfrm>
              <a:off x="7193797" y="3531510"/>
              <a:ext cx="3372579" cy="823307"/>
            </a:xfrm>
            <a:prstGeom prst="roundRect">
              <a:avLst/>
            </a:prstGeom>
            <a:solidFill>
              <a:srgbClr val="9DF347"/>
            </a:solidFill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30191" y="3684649"/>
              <a:ext cx="2249334" cy="523220"/>
            </a:xfrm>
            <a:prstGeom prst="rect">
              <a:avLst/>
            </a:prstGeom>
            <a:noFill/>
            <a:ln>
              <a:solidFill>
                <a:srgbClr val="9DF34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lại</a:t>
              </a:r>
              <a:r>
                <a:rPr lang="en-US" sz="28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sự</a:t>
              </a:r>
              <a:r>
                <a:rPr lang="en-US" sz="28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việc</a:t>
              </a:r>
              <a:r>
                <a:rPr lang="en-US" sz="28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3368862" y="5856653"/>
            <a:ext cx="6370224" cy="8232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48" grpId="0" animBg="1"/>
      <p:bldP spid="49" grpId="0" animBg="1"/>
      <p:bldP spid="50" grpId="0" animBg="1"/>
      <p:bldP spid="51" grpId="0" animBg="1"/>
      <p:bldP spid="52" grpId="0" animBg="1"/>
      <p:bldP spid="59" grpId="0"/>
      <p:bldP spid="60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355</Words>
  <Application>Microsoft Office PowerPoint</Application>
  <PresentationFormat>Widescreen</PresentationFormat>
  <Paragraphs>54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Yu Gothic UI Semilight</vt:lpstr>
      <vt:lpstr>Arial</vt:lpstr>
      <vt:lpstr>Arial-Rounded</vt:lpstr>
      <vt:lpstr>Calibri</vt:lpstr>
      <vt:lpstr>Calibri Light</vt:lpstr>
      <vt:lpstr>等线</vt:lpstr>
      <vt:lpstr>Lato Regular</vt:lpstr>
      <vt:lpstr>Times New Roman</vt:lpstr>
      <vt:lpstr>字魂7号-温暖童稚体</vt:lpstr>
      <vt:lpstr>思源黑体 CN Bold</vt:lpstr>
      <vt:lpstr>Office Theme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197</cp:revision>
  <dcterms:created xsi:type="dcterms:W3CDTF">2021-06-15T15:52:51Z</dcterms:created>
  <dcterms:modified xsi:type="dcterms:W3CDTF">2022-11-10T02:42:58Z</dcterms:modified>
</cp:coreProperties>
</file>