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258" r:id="rId4"/>
    <p:sldId id="260" r:id="rId5"/>
    <p:sldId id="261" r:id="rId6"/>
    <p:sldId id="262" r:id="rId7"/>
    <p:sldId id="263" r:id="rId8"/>
    <p:sldId id="264" r:id="rId9"/>
    <p:sldId id="266" r:id="rId10"/>
    <p:sldId id="267" r:id="rId11"/>
    <p:sldId id="273"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6" d="100"/>
          <a:sy n="86" d="100"/>
        </p:scale>
        <p:origin x="65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93DE7-C5A3-4667-B9C3-3489F06D475D}"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2E20EF-364E-457A-ACF3-C7A69DB93A1F}" type="slidenum">
              <a:rPr lang="en-US" smtClean="0"/>
              <a:t>‹#›</a:t>
            </a:fld>
            <a:endParaRPr lang="en-US"/>
          </a:p>
        </p:txBody>
      </p:sp>
    </p:spTree>
    <p:extLst>
      <p:ext uri="{BB962C8B-B14F-4D97-AF65-F5344CB8AC3E}">
        <p14:creationId xmlns:p14="http://schemas.microsoft.com/office/powerpoint/2010/main" val="39983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716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9812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2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9444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242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237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98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03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294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32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735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534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90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1373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027394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244086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4944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0512BE-9A14-404C-A93C-F9F8C79CA7A0}"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838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0512BE-9A14-404C-A93C-F9F8C79CA7A0}"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55718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0512BE-9A14-404C-A93C-F9F8C79CA7A0}"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3627258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0512BE-9A14-404C-A93C-F9F8C79CA7A0}"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7005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0512BE-9A14-404C-A93C-F9F8C79CA7A0}"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2005220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512BE-9A14-404C-A93C-F9F8C79CA7A0}"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2571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1705878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0512BE-9A14-404C-A93C-F9F8C79CA7A0}"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5ABBF8-EF04-4EA8-807B-C5CEBDE3700A}" type="slidenum">
              <a:rPr lang="en-US" smtClean="0"/>
              <a:t>‹#›</a:t>
            </a:fld>
            <a:endParaRPr lang="en-US"/>
          </a:p>
        </p:txBody>
      </p:sp>
    </p:spTree>
    <p:extLst>
      <p:ext uri="{BB962C8B-B14F-4D97-AF65-F5344CB8AC3E}">
        <p14:creationId xmlns:p14="http://schemas.microsoft.com/office/powerpoint/2010/main" val="823636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512BE-9A14-404C-A93C-F9F8C79CA7A0}" type="datetimeFigureOut">
              <a:rPr lang="en-US" smtClean="0"/>
              <a:t>12/1/2023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ABBF8-EF04-4EA8-807B-C5CEBDE3700A}" type="slidenum">
              <a:rPr lang="en-US" smtClean="0"/>
              <a:t>‹#›</a:t>
            </a:fld>
            <a:endParaRPr lang="en-US"/>
          </a:p>
        </p:txBody>
      </p:sp>
    </p:spTree>
    <p:extLst>
      <p:ext uri="{BB962C8B-B14F-4D97-AF65-F5344CB8AC3E}">
        <p14:creationId xmlns:p14="http://schemas.microsoft.com/office/powerpoint/2010/main" val="2235707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audio" Target="../media/audio4.wav"/><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3.wav"/><Relationship Id="rId9" Type="http://schemas.openxmlformats.org/officeDocument/2006/relationships/audio"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a:extLst>
              <a:ext uri="{FF2B5EF4-FFF2-40B4-BE49-F238E27FC236}">
                <a16:creationId xmlns:a16="http://schemas.microsoft.com/office/drawing/2014/main" id="{0D9CD298-33CF-4B4C-86C7-09D87E145DF8}"/>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21785"/>
            <a:ext cx="12192000" cy="6858000"/>
          </a:xfrm>
          <a:prstGeom prst="rect">
            <a:avLst/>
          </a:prstGeom>
        </p:spPr>
      </p:pic>
      <p:pic>
        <p:nvPicPr>
          <p:cNvPr id="20" name="图片 5">
            <a:extLst>
              <a:ext uri="{FF2B5EF4-FFF2-40B4-BE49-F238E27FC236}">
                <a16:creationId xmlns:a16="http://schemas.microsoft.com/office/drawing/2014/main" id="{451FFCD2-10F0-4FA8-A902-D3C0C33F2532}"/>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3" y="3300582"/>
            <a:ext cx="4463845" cy="3538276"/>
          </a:xfrm>
          <a:prstGeom prst="rect">
            <a:avLst/>
          </a:prstGeom>
        </p:spPr>
      </p:pic>
      <p:pic>
        <p:nvPicPr>
          <p:cNvPr id="21" name="图片 6">
            <a:extLst>
              <a:ext uri="{FF2B5EF4-FFF2-40B4-BE49-F238E27FC236}">
                <a16:creationId xmlns:a16="http://schemas.microsoft.com/office/drawing/2014/main" id="{DD3528B8-326B-4A6C-ABE4-6A3B0F5D446C}"/>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4746525" y="5710282"/>
            <a:ext cx="2698955" cy="1140542"/>
          </a:xfrm>
          <a:prstGeom prst="rect">
            <a:avLst/>
          </a:prstGeom>
        </p:spPr>
      </p:pic>
      <p:pic>
        <p:nvPicPr>
          <p:cNvPr id="22" name="图片 7">
            <a:extLst>
              <a:ext uri="{FF2B5EF4-FFF2-40B4-BE49-F238E27FC236}">
                <a16:creationId xmlns:a16="http://schemas.microsoft.com/office/drawing/2014/main" id="{FCD977CF-1A15-42DE-B1D0-903768458CD7}"/>
              </a:ext>
            </a:extLst>
          </p:cNvPr>
          <p:cNvPicPr>
            <a:picLocks noChangeAspect="1"/>
          </p:cNvPicPr>
          <p:nvPr/>
        </p:nvPicPr>
        <p:blipFill rotWithShape="1">
          <a:blip r:embed="rId4">
            <a:extLst>
              <a:ext uri="{28A0092B-C50C-407E-A947-70E740481C1C}">
                <a14:useLocalDpi xmlns:a14="http://schemas.microsoft.com/office/drawing/2010/main" val="0"/>
              </a:ext>
            </a:extLst>
          </a:blip>
          <a:srcRect l="83288" t="21038" r="1008" b="70840"/>
          <a:stretch/>
        </p:blipFill>
        <p:spPr>
          <a:xfrm>
            <a:off x="10758951" y="4636433"/>
            <a:ext cx="1433052" cy="2202425"/>
          </a:xfrm>
          <a:prstGeom prst="rect">
            <a:avLst/>
          </a:prstGeom>
        </p:spPr>
      </p:pic>
      <p:pic>
        <p:nvPicPr>
          <p:cNvPr id="23" name="图片 8">
            <a:extLst>
              <a:ext uri="{FF2B5EF4-FFF2-40B4-BE49-F238E27FC236}">
                <a16:creationId xmlns:a16="http://schemas.microsoft.com/office/drawing/2014/main" id="{3722EA76-F3E6-4233-885C-5C1460C71147}"/>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6648263" y="-19142"/>
            <a:ext cx="974906" cy="1408281"/>
          </a:xfrm>
          <a:prstGeom prst="rect">
            <a:avLst/>
          </a:prstGeom>
        </p:spPr>
      </p:pic>
      <p:pic>
        <p:nvPicPr>
          <p:cNvPr id="24" name="图片 10">
            <a:extLst>
              <a:ext uri="{FF2B5EF4-FFF2-40B4-BE49-F238E27FC236}">
                <a16:creationId xmlns:a16="http://schemas.microsoft.com/office/drawing/2014/main" id="{AA186B85-C1A3-448B-9D3E-4D4FF9E4F369}"/>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8" y="-19142"/>
            <a:ext cx="4277815" cy="2450692"/>
          </a:xfrm>
          <a:prstGeom prst="rect">
            <a:avLst/>
          </a:prstGeom>
        </p:spPr>
      </p:pic>
      <p:pic>
        <p:nvPicPr>
          <p:cNvPr id="25" name="图片 13">
            <a:extLst>
              <a:ext uri="{FF2B5EF4-FFF2-40B4-BE49-F238E27FC236}">
                <a16:creationId xmlns:a16="http://schemas.microsoft.com/office/drawing/2014/main" id="{EEBC81C2-59D8-4983-9221-F7F6D7CD0C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398829" y="1441449"/>
            <a:ext cx="2954235" cy="5409375"/>
          </a:xfrm>
          <a:prstGeom prst="rect">
            <a:avLst/>
          </a:prstGeom>
        </p:spPr>
      </p:pic>
      <p:pic>
        <p:nvPicPr>
          <p:cNvPr id="26" name="图片 15">
            <a:extLst>
              <a:ext uri="{FF2B5EF4-FFF2-40B4-BE49-F238E27FC236}">
                <a16:creationId xmlns:a16="http://schemas.microsoft.com/office/drawing/2014/main" id="{7AB65629-769E-43B4-A132-B40528129A06}"/>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3759016" y="723694"/>
            <a:ext cx="1406457" cy="1435510"/>
          </a:xfrm>
          <a:prstGeom prst="rect">
            <a:avLst/>
          </a:prstGeom>
        </p:spPr>
      </p:pic>
      <p:pic>
        <p:nvPicPr>
          <p:cNvPr id="27" name="图片 16">
            <a:extLst>
              <a:ext uri="{FF2B5EF4-FFF2-40B4-BE49-F238E27FC236}">
                <a16:creationId xmlns:a16="http://schemas.microsoft.com/office/drawing/2014/main" id="{2A7C91B0-5CA9-4FDA-A62D-97C2127C2D9B}"/>
              </a:ext>
            </a:extLst>
          </p:cNvPr>
          <p:cNvPicPr>
            <a:picLocks noChangeAspect="1"/>
          </p:cNvPicPr>
          <p:nvPr/>
        </p:nvPicPr>
        <p:blipFill rotWithShape="1">
          <a:blip r:embed="rId4">
            <a:extLst>
              <a:ext uri="{28A0092B-C50C-407E-A947-70E740481C1C}">
                <a14:useLocalDpi xmlns:a14="http://schemas.microsoft.com/office/drawing/2010/main" val="0"/>
              </a:ext>
            </a:extLst>
          </a:blip>
          <a:srcRect l="51069" t="25029" r="19324" b="70765"/>
          <a:stretch/>
        </p:blipFill>
        <p:spPr>
          <a:xfrm>
            <a:off x="7943110" y="5712033"/>
            <a:ext cx="2698955" cy="1140542"/>
          </a:xfrm>
          <a:prstGeom prst="rect">
            <a:avLst/>
          </a:prstGeom>
        </p:spPr>
      </p:pic>
      <p:pic>
        <p:nvPicPr>
          <p:cNvPr id="28" name="图片 9">
            <a:extLst>
              <a:ext uri="{FF2B5EF4-FFF2-40B4-BE49-F238E27FC236}">
                <a16:creationId xmlns:a16="http://schemas.microsoft.com/office/drawing/2014/main" id="{B5532246-F633-4AB7-AEC9-5CB6A718EE76}"/>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1" y="4460773"/>
            <a:ext cx="12192001" cy="2397227"/>
          </a:xfrm>
          <a:prstGeom prst="rect">
            <a:avLst/>
          </a:prstGeom>
        </p:spPr>
      </p:pic>
      <p:pic>
        <p:nvPicPr>
          <p:cNvPr id="29" name="图片 20">
            <a:extLst>
              <a:ext uri="{FF2B5EF4-FFF2-40B4-BE49-F238E27FC236}">
                <a16:creationId xmlns:a16="http://schemas.microsoft.com/office/drawing/2014/main" id="{03C582F9-2EEC-4D94-B960-C10D3A572AFE}"/>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a:off x="1022801" y="139756"/>
            <a:ext cx="1406457" cy="1435510"/>
          </a:xfrm>
          <a:prstGeom prst="rect">
            <a:avLst/>
          </a:prstGeom>
        </p:spPr>
      </p:pic>
      <p:pic>
        <p:nvPicPr>
          <p:cNvPr id="30" name="图片 21">
            <a:extLst>
              <a:ext uri="{FF2B5EF4-FFF2-40B4-BE49-F238E27FC236}">
                <a16:creationId xmlns:a16="http://schemas.microsoft.com/office/drawing/2014/main" id="{492B818F-FDD3-4E13-9E02-EE27100403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5" t="43102" r="76311" b="51324"/>
          <a:stretch/>
        </p:blipFill>
        <p:spPr>
          <a:xfrm>
            <a:off x="1285469" y="3144593"/>
            <a:ext cx="770964" cy="632908"/>
          </a:xfrm>
          <a:prstGeom prst="rect">
            <a:avLst/>
          </a:prstGeom>
        </p:spPr>
      </p:pic>
      <p:grpSp>
        <p:nvGrpSpPr>
          <p:cNvPr id="32" name="Group 31">
            <a:extLst>
              <a:ext uri="{FF2B5EF4-FFF2-40B4-BE49-F238E27FC236}">
                <a16:creationId xmlns:a16="http://schemas.microsoft.com/office/drawing/2014/main" id="{D4BAB02F-D372-431D-9257-4660723598F1}"/>
              </a:ext>
            </a:extLst>
          </p:cNvPr>
          <p:cNvGrpSpPr/>
          <p:nvPr/>
        </p:nvGrpSpPr>
        <p:grpSpPr>
          <a:xfrm>
            <a:off x="6096000" y="1978973"/>
            <a:ext cx="4299787" cy="741676"/>
            <a:chOff x="2769991" y="1749601"/>
            <a:chExt cx="3029331" cy="741676"/>
          </a:xfrm>
        </p:grpSpPr>
        <p:sp>
          <p:nvSpPr>
            <p:cNvPr id="33" name="矩形: 圆角 10">
              <a:extLst>
                <a:ext uri="{FF2B5EF4-FFF2-40B4-BE49-F238E27FC236}">
                  <a16:creationId xmlns:a16="http://schemas.microsoft.com/office/drawing/2014/main" id="{58986193-068E-45FD-91AB-B47092B6BB89}"/>
                </a:ext>
              </a:extLst>
            </p:cNvPr>
            <p:cNvSpPr/>
            <p:nvPr/>
          </p:nvSpPr>
          <p:spPr>
            <a:xfrm rot="5400000">
              <a:off x="3902766" y="678390"/>
              <a:ext cx="738663" cy="2881085"/>
            </a:xfrm>
            <a:prstGeom prst="roundRect">
              <a:avLst>
                <a:gd name="adj" fmla="val 32744"/>
              </a:avLst>
            </a:prstGeom>
            <a:solidFill>
              <a:srgbClr val="FF2F64"/>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34" name="TextBox 33">
              <a:extLst>
                <a:ext uri="{FF2B5EF4-FFF2-40B4-BE49-F238E27FC236}">
                  <a16:creationId xmlns:a16="http://schemas.microsoft.com/office/drawing/2014/main" id="{072022C1-FC36-4706-9253-0A28EA64A08D}"/>
                </a:ext>
              </a:extLst>
            </p:cNvPr>
            <p:cNvSpPr txBox="1"/>
            <p:nvPr/>
          </p:nvSpPr>
          <p:spPr>
            <a:xfrm>
              <a:off x="2769991" y="1752613"/>
              <a:ext cx="302933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50" normalizeH="0" baseline="0" noProof="0" dirty="0">
                  <a:ln>
                    <a:noFill/>
                  </a:ln>
                  <a:solidFill>
                    <a:prstClr val="white"/>
                  </a:solidFill>
                  <a:effectLst/>
                  <a:uLnTx/>
                  <a:uFillTx/>
                  <a:latin typeface="LNTH-Kids  Chinese Font 1" panose="02010600030101010101" pitchFamily="2" charset="-128"/>
                  <a:ea typeface="LNTH-Kids  Chinese Font 1" panose="02010600030101010101" pitchFamily="2" charset="-128"/>
                  <a:cs typeface="+mn-cs"/>
                </a:rPr>
                <a:t>TIẾNG VIỆT</a:t>
              </a:r>
            </a:p>
          </p:txBody>
        </p:sp>
      </p:grpSp>
      <p:sp>
        <p:nvSpPr>
          <p:cNvPr id="35" name="TextBox 34">
            <a:extLst>
              <a:ext uri="{FF2B5EF4-FFF2-40B4-BE49-F238E27FC236}">
                <a16:creationId xmlns:a16="http://schemas.microsoft.com/office/drawing/2014/main" id="{C798B558-AE05-4ADE-83C6-D5D272A110E8}"/>
              </a:ext>
            </a:extLst>
          </p:cNvPr>
          <p:cNvSpPr txBox="1"/>
          <p:nvPr/>
        </p:nvSpPr>
        <p:spPr>
          <a:xfrm>
            <a:off x="6032780" y="2911813"/>
            <a:ext cx="51795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Bài</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smtClean="0">
                <a:ln>
                  <a:noFill/>
                </a:ln>
                <a:solidFill>
                  <a:srgbClr val="B207B0"/>
                </a:solidFill>
                <a:effectLst/>
                <a:uLnTx/>
                <a:uFillTx/>
                <a:latin typeface="SVN-Redressed" panose="02040603050506020204" pitchFamily="18" charset="0"/>
              </a:rPr>
              <a:t>24 </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kumimoji="0" lang="en-US" sz="5400" b="1" i="0" u="none" strike="noStrike" kern="1200" cap="none" spc="0" normalizeH="0" baseline="0" noProof="0" dirty="0" err="1">
                <a:ln>
                  <a:noFill/>
                </a:ln>
                <a:solidFill>
                  <a:srgbClr val="B207B0"/>
                </a:solidFill>
                <a:effectLst/>
                <a:uLnTx/>
                <a:uFillTx/>
                <a:latin typeface="SVN-Redressed" panose="02040603050506020204" pitchFamily="18" charset="0"/>
              </a:rPr>
              <a:t>Tiết</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r>
              <a:rPr lang="en-US" sz="5400" b="1" dirty="0">
                <a:solidFill>
                  <a:srgbClr val="B207B0"/>
                </a:solidFill>
                <a:latin typeface="SVN-Redressed" panose="02040603050506020204" pitchFamily="18" charset="0"/>
              </a:rPr>
              <a:t>4</a:t>
            </a:r>
            <a:r>
              <a:rPr kumimoji="0" lang="en-US" sz="5400" b="1" i="0" u="none" strike="noStrike" kern="1200" cap="none" spc="0" normalizeH="0" baseline="0" noProof="0" dirty="0">
                <a:ln>
                  <a:noFill/>
                </a:ln>
                <a:solidFill>
                  <a:srgbClr val="B207B0"/>
                </a:solidFill>
                <a:effectLst/>
                <a:uLnTx/>
                <a:uFillTx/>
                <a:latin typeface="SVN-Redressed" panose="02040603050506020204" pitchFamily="18" charset="0"/>
              </a:rPr>
              <a:t> </a:t>
            </a:r>
          </a:p>
        </p:txBody>
      </p:sp>
      <p:sp>
        <p:nvSpPr>
          <p:cNvPr id="2" name="TextBox 1"/>
          <p:cNvSpPr txBox="1"/>
          <p:nvPr/>
        </p:nvSpPr>
        <p:spPr>
          <a:xfrm>
            <a:off x="5165473" y="4026307"/>
            <a:ext cx="6524863" cy="646331"/>
          </a:xfrm>
          <a:prstGeom prst="rect">
            <a:avLst/>
          </a:prstGeom>
          <a:noFill/>
        </p:spPr>
        <p:txBody>
          <a:bodyPr wrap="non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VIẾT ĐOẠN VĂN TẢ ĐỒ VẬT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982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6" presetClass="entr" presetSubtype="32"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out)">
                                      <p:cBhvr>
                                        <p:cTn id="25" dur="500"/>
                                        <p:tgtEl>
                                          <p:spTgt spid="25"/>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5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1)">
                                      <p:cBhvr>
                                        <p:cTn id="31" dur="500"/>
                                        <p:tgtEl>
                                          <p:spTgt spid="26"/>
                                        </p:tgtEl>
                                      </p:cBhvr>
                                    </p:animEffect>
                                  </p:childTnLst>
                                </p:cTn>
                              </p:par>
                              <p:par>
                                <p:cTn id="32" presetID="21" presetClass="entr" presetSubtype="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500"/>
                                        <p:tgtEl>
                                          <p:spTgt spid="29"/>
                                        </p:tgtEl>
                                      </p:cBhvr>
                                    </p:animEffect>
                                  </p:childTnLst>
                                </p:cTn>
                              </p:par>
                              <p:par>
                                <p:cTn id="35" presetID="5"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heckerboard(across)">
                                      <p:cBhvr>
                                        <p:cTn id="37" dur="500"/>
                                        <p:tgtEl>
                                          <p:spTgt spid="32"/>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48627" y="1548855"/>
            <a:ext cx="7223282" cy="3970318"/>
          </a:xfrm>
          <a:prstGeom prst="rect">
            <a:avLst/>
          </a:prstGeom>
          <a:noFill/>
        </p:spPr>
        <p:txBody>
          <a:bodyPr wrap="square">
            <a:spAutoFit/>
          </a:bodyPr>
          <a:lstStyle/>
          <a:p>
            <a:pPr lvl="0" algn="just">
              <a:defRPr/>
            </a:pPr>
            <a:r>
              <a:rPr lang="vi-VN" sz="2800" dirty="0" smtClean="0">
                <a:latin typeface="+mj-lt"/>
              </a:rPr>
              <a:t>       Mùa </a:t>
            </a:r>
            <a:r>
              <a:rPr lang="vi-VN" sz="2800" dirty="0">
                <a:latin typeface="+mj-lt"/>
              </a:rPr>
              <a:t>hè đã đến, mẹ em liền đem một chiếc quạt điện ra để dùng. Chiếc quạt có hình vuông, lớn như một thùng mì tôm. Quạt có ba cái cánh </a:t>
            </a:r>
            <a:r>
              <a:rPr lang="en-US" sz="2800" dirty="0" err="1" smtClean="0">
                <a:latin typeface="+mj-lt"/>
              </a:rPr>
              <a:t>chắc</a:t>
            </a:r>
            <a:r>
              <a:rPr lang="en-US" sz="2800" dirty="0" smtClean="0">
                <a:latin typeface="+mj-lt"/>
              </a:rPr>
              <a:t> </a:t>
            </a:r>
            <a:r>
              <a:rPr lang="en-US" sz="2800" dirty="0" err="1" smtClean="0">
                <a:latin typeface="+mj-lt"/>
              </a:rPr>
              <a:t>chắn</a:t>
            </a:r>
            <a:r>
              <a:rPr lang="vi-VN" sz="2800" dirty="0" smtClean="0">
                <a:latin typeface="+mj-lt"/>
              </a:rPr>
              <a:t> </a:t>
            </a:r>
            <a:r>
              <a:rPr lang="vi-VN" sz="2800" dirty="0">
                <a:latin typeface="+mj-lt"/>
              </a:rPr>
              <a:t>gắn vào trục ở giữa. Trước và sau là lớp song quạt giúp bảo vệ an toàn cho mọi người. Trên đỉnh quạt là bốn nút bấm, tương ứng với các chế độ gió khác nhau. Vào mùa hè, chiếc quạt điện này là đồ dùng rất quan trọng với mọi nhà.</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00621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524105" y="535258"/>
            <a:ext cx="11229279" cy="60016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Tả</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err="1" smtClean="0">
                <a:ln>
                  <a:noFill/>
                </a:ln>
                <a:solidFill>
                  <a:srgbClr val="444444"/>
                </a:solidFill>
                <a:effectLst/>
                <a:latin typeface="Times New Roman" panose="02020603050405020304" pitchFamily="18" charset="0"/>
                <a:cs typeface="Times New Roman" panose="02020603050405020304" pitchFamily="18" charset="0"/>
              </a:rPr>
              <a:t>cặp</a:t>
            </a:r>
            <a:endPar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444444"/>
                </a:solidFill>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đẹp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lắm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khoác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lên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mình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áo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bằng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da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láng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bóng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được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lót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lớp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vải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màu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xanh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nõn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chuối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khá</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bắt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mắt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Quai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như</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cánh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tay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thon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thả</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mềm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mại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gắn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chặt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cái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vòng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đồng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đỏ</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kẹp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xinh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Mặt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bộ</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phận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thích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càng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ngắm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càng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mê</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Trên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hình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ảnh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cánh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đồng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bát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ngát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bao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la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với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nhiều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hoa</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thơm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cỏ</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lạ</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bầy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bướm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trắng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bay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lượn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đàn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nhạn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bay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ngang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trời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dải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mây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hồng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lơ</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lửng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giữa</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trời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xanh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err="1" smtClean="0">
                <a:ln>
                  <a:noFill/>
                </a:ln>
                <a:solidFill>
                  <a:srgbClr val="444444"/>
                </a:solidFill>
                <a:effectLst/>
                <a:latin typeface="Times New Roman" panose="02020603050405020304" pitchFamily="18" charset="0"/>
                <a:cs typeface="Times New Roman" panose="02020603050405020304" pitchFamily="18" charset="0"/>
              </a:rPr>
              <a:t>Xung</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err="1" smtClean="0">
                <a:ln>
                  <a:noFill/>
                </a:ln>
                <a:solidFill>
                  <a:srgbClr val="444444"/>
                </a:solidFill>
                <a:effectLst/>
                <a:latin typeface="Times New Roman" panose="02020603050405020304" pitchFamily="18" charset="0"/>
                <a:cs typeface="Times New Roman" panose="02020603050405020304" pitchFamily="18" charset="0"/>
              </a:rPr>
              <a:t>quanh</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dirty="0" err="1" smtClean="0">
                <a:ln>
                  <a:noFill/>
                </a:ln>
                <a:solidFill>
                  <a:srgbClr val="444444"/>
                </a:solidFill>
                <a:effectLst/>
                <a:latin typeface="Times New Roman" panose="02020603050405020304" pitchFamily="18" charset="0"/>
                <a:cs typeface="Times New Roman" panose="02020603050405020304" pitchFamily="18" charset="0"/>
              </a:rPr>
              <a:t>cặp</a:t>
            </a:r>
            <a:r>
              <a:rPr lang="en-US" altLang="en-US" sz="2400" b="1" dirty="0" smtClean="0">
                <a:solidFill>
                  <a:srgbClr val="444444"/>
                </a:solidFill>
                <a:latin typeface="Times New Roman" panose="02020603050405020304" pitchFamily="18" charset="0"/>
                <a:cs typeface="Times New Roman" panose="02020603050405020304" pitchFamily="18" charset="0"/>
              </a:rPr>
              <a:t>, </a:t>
            </a:r>
            <a:r>
              <a:rPr lang="en-US" altLang="en-US" sz="2400" b="1" dirty="0" err="1" smtClean="0">
                <a:solidFill>
                  <a:srgbClr val="444444"/>
                </a:solidFill>
                <a:latin typeface="Times New Roman" panose="02020603050405020304" pitchFamily="18" charset="0"/>
                <a:cs typeface="Times New Roman" panose="02020603050405020304" pitchFamily="18" charset="0"/>
              </a:rPr>
              <a:t>n</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hững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đường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viền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màu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màu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hồng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như</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một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dải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ruy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băng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được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may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rất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khéo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làm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sách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tăng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thêm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phần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sang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trọng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Khoá</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bằng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kim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loại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mạ</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bóng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loáng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ngăn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ngăn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thứ</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nhất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để</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sách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vở</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ngăn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thứ</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để</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hộp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bút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đồ</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dùng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tập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khác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Hai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bên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túi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nhỏ</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hai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kho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báu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có</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hộp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kẹo</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hoặc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cái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dây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tập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nhảy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giờ</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thể</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dục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a:t>
            </a:r>
            <a:r>
              <a:rPr kumimoji="0" lang="en-US" altLang="en-US" sz="2400" b="1" i="0" u="none" strike="noStrike" cap="none" normalizeH="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trở</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thành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người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bạn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nhỏ</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thân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thiết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của</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tập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thầm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cảm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ơn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bố</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yêu</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quý</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tặng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sách</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tuyệt</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vời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này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Trên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đường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tới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trường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hay tan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ra</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về</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lúc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nào</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em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cũng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nghe</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chiếc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cặp</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thủ</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thỉ</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động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viên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Hãy</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cố</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gắng</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chăm</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chỉ</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và</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học</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giỏi</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bạn</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smtClean="0">
                <a:ln>
                  <a:noFill/>
                </a:ln>
                <a:solidFill>
                  <a:srgbClr val="444444"/>
                </a:solidFill>
                <a:effectLst/>
                <a:latin typeface="Times New Roman" panose="02020603050405020304" pitchFamily="18" charset="0"/>
                <a:cs typeface="Times New Roman" panose="02020603050405020304" pitchFamily="18" charset="0"/>
              </a:rPr>
              <a:t>nhé</a:t>
            </a:r>
            <a:r>
              <a:rPr kumimoji="0" lang="en-US" altLang="en-US" sz="2400" b="1" i="0" u="none" strike="noStrike" cap="none" normalizeH="0" baseline="0" dirty="0" smtClean="0">
                <a:ln>
                  <a:noFill/>
                </a:ln>
                <a:solidFill>
                  <a:srgbClr val="444444"/>
                </a:solidFill>
                <a:effectLst/>
                <a:latin typeface="Times New Roman" panose="02020603050405020304" pitchFamily="18" charset="0"/>
                <a:cs typeface="Times New Roman" panose="02020603050405020304" pitchFamily="18" charset="0"/>
              </a:rPr>
              <a:t>!”.</a:t>
            </a:r>
            <a:endParaRPr kumimoji="0" lang="en-US" altLang="en-US" sz="2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857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177436" y="1766569"/>
            <a:ext cx="7380038" cy="3108543"/>
          </a:xfrm>
          <a:prstGeom prst="rect">
            <a:avLst/>
          </a:prstGeom>
          <a:noFill/>
        </p:spPr>
        <p:txBody>
          <a:bodyPr wrap="square">
            <a:spAutoFit/>
          </a:bodyPr>
          <a:lstStyle/>
          <a:p>
            <a:pPr lvl="0" algn="just">
              <a:defRPr/>
            </a:pPr>
            <a:r>
              <a:rPr lang="vi-VN" sz="2800" dirty="0" smtClean="0">
                <a:latin typeface="+mj-lt"/>
              </a:rPr>
              <a:t>       Nhà </a:t>
            </a:r>
            <a:r>
              <a:rPr lang="vi-VN" sz="2800" dirty="0">
                <a:latin typeface="+mj-lt"/>
              </a:rPr>
              <a:t>em có một chiếc tivi hiệu Samsung rất tuyệt. Nó có phần màn hình rất lớn, to như bàn của </a:t>
            </a:r>
            <a:r>
              <a:rPr lang="en-US" sz="2800" dirty="0" err="1" smtClean="0">
                <a:latin typeface="+mj-lt"/>
              </a:rPr>
              <a:t>cô</a:t>
            </a:r>
            <a:r>
              <a:rPr lang="en-US" sz="2800" dirty="0" smtClean="0">
                <a:latin typeface="+mj-lt"/>
              </a:rPr>
              <a:t> </a:t>
            </a:r>
            <a:r>
              <a:rPr lang="vi-VN" sz="2800" dirty="0" smtClean="0">
                <a:latin typeface="+mj-lt"/>
              </a:rPr>
              <a:t>giáo </a:t>
            </a:r>
            <a:r>
              <a:rPr lang="vi-VN" sz="2800" dirty="0">
                <a:latin typeface="+mj-lt"/>
              </a:rPr>
              <a:t>ở lớp em vậy. Hình ảnh và âm thanh của tivi rất tuyệt vời. Không chỉ thế, tivi còn có thể kết nối internet nên cả gia đình em được xem rất nhiều chương trình hay mà không giới hạn thời gian. Em rất thích chiếc tivi của nhà mình.</a:t>
            </a:r>
            <a:endParaRPr lang="vi-VN" sz="2800" b="1" dirty="0">
              <a:solidFill>
                <a:srgbClr val="002060"/>
              </a:solidFill>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278730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10;&#10;Description automatically generated with medium confidence">
            <a:extLst>
              <a:ext uri="{FF2B5EF4-FFF2-40B4-BE49-F238E27FC236}">
                <a16:creationId xmlns:a16="http://schemas.microsoft.com/office/drawing/2014/main" id="{2E11A40C-6D84-4164-825B-76120F8957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B09763B8-4AAD-4182-80F6-A63CD715FE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1081" y="304800"/>
            <a:ext cx="6400800" cy="6400800"/>
          </a:xfrm>
          <a:prstGeom prst="rect">
            <a:avLst/>
          </a:prstGeom>
        </p:spPr>
      </p:pic>
      <p:grpSp>
        <p:nvGrpSpPr>
          <p:cNvPr id="17" name="Group 16">
            <a:extLst>
              <a:ext uri="{FF2B5EF4-FFF2-40B4-BE49-F238E27FC236}">
                <a16:creationId xmlns:a16="http://schemas.microsoft.com/office/drawing/2014/main" id="{70F0AD3D-1209-4937-9CD2-0CC5F0E391FF}"/>
              </a:ext>
            </a:extLst>
          </p:cNvPr>
          <p:cNvGrpSpPr/>
          <p:nvPr/>
        </p:nvGrpSpPr>
        <p:grpSpPr>
          <a:xfrm>
            <a:off x="3443429" y="3200400"/>
            <a:ext cx="2652571" cy="3657600"/>
            <a:chOff x="2041990" y="3200400"/>
            <a:chExt cx="2652571" cy="3657600"/>
          </a:xfrm>
        </p:grpSpPr>
        <p:pic>
          <p:nvPicPr>
            <p:cNvPr id="11" name="Picture 10">
              <a:extLst>
                <a:ext uri="{FF2B5EF4-FFF2-40B4-BE49-F238E27FC236}">
                  <a16:creationId xmlns:a16="http://schemas.microsoft.com/office/drawing/2014/main" id="{694612BA-95F5-480F-A7C2-534F480DEF0C}"/>
                </a:ext>
              </a:extLst>
            </p:cNvPr>
            <p:cNvPicPr>
              <a:picLocks noChangeAspect="1"/>
            </p:cNvPicPr>
            <p:nvPr/>
          </p:nvPicPr>
          <p:blipFill>
            <a:blip r:embed="rId7"/>
            <a:stretch>
              <a:fillRect/>
            </a:stretch>
          </p:blipFill>
          <p:spPr>
            <a:xfrm>
              <a:off x="2041990" y="3200400"/>
              <a:ext cx="2561942" cy="3657600"/>
            </a:xfrm>
            <a:prstGeom prst="rect">
              <a:avLst/>
            </a:prstGeom>
          </p:spPr>
        </p:pic>
        <p:pic>
          <p:nvPicPr>
            <p:cNvPr id="14" name="Picture 13" descr="Logo&#10;&#10;Description automatically generated with low confidence">
              <a:extLst>
                <a:ext uri="{FF2B5EF4-FFF2-40B4-BE49-F238E27FC236}">
                  <a16:creationId xmlns:a16="http://schemas.microsoft.com/office/drawing/2014/main" id="{AF2A59C7-0E6F-4961-BCF3-4247E8250A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pic>
        <p:nvPicPr>
          <p:cNvPr id="20" name="nhạc game dễ thương">
            <a:hlinkClick r:id="" action="ppaction://media"/>
            <a:extLst>
              <a:ext uri="{FF2B5EF4-FFF2-40B4-BE49-F238E27FC236}">
                <a16:creationId xmlns:a16="http://schemas.microsoft.com/office/drawing/2014/main" id="{E638268C-5CE4-4C4E-AE30-C1A6D1E7D4CC}"/>
              </a:ext>
            </a:extLst>
          </p:cNvPr>
          <p:cNvPicPr>
            <a:picLocks noChangeAspect="1"/>
          </p:cNvPicPr>
          <p:nvPr>
            <a:audioFile r:link="rId1"/>
            <p:extLst>
              <p:ext uri="{DAA4B4D4-6D71-4841-9C94-3DE7FCFB9230}">
                <p14:media xmlns:p14="http://schemas.microsoft.com/office/powerpoint/2010/main" r:embed="rId2">
                  <p14:trim st="600"/>
                </p14:media>
              </p:ext>
            </p:extLst>
          </p:nvPr>
        </p:nvPicPr>
        <p:blipFill>
          <a:blip r:embed="rId9"/>
          <a:stretch>
            <a:fillRect/>
          </a:stretch>
        </p:blipFill>
        <p:spPr>
          <a:xfrm>
            <a:off x="12192000" y="0"/>
            <a:ext cx="609600" cy="609600"/>
          </a:xfrm>
          <a:prstGeom prst="rect">
            <a:avLst/>
          </a:prstGeom>
        </p:spPr>
      </p:pic>
    </p:spTree>
    <p:extLst>
      <p:ext uri="{BB962C8B-B14F-4D97-AF65-F5344CB8AC3E}">
        <p14:creationId xmlns:p14="http://schemas.microsoft.com/office/powerpoint/2010/main" val="406135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4" fill="hold"/>
                                        <p:tgtEl>
                                          <p:spTgt spid="20"/>
                                        </p:tgtEl>
                                      </p:cBhvr>
                                    </p:cmd>
                                  </p:childTnLst>
                                </p:cTn>
                              </p:par>
                              <p:par>
                                <p:cTn id="7" presetID="2" presetClass="entr" presetSubtype="8"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additive="base">
                                        <p:cTn id="9" dur="2000" fill="hold"/>
                                        <p:tgtEl>
                                          <p:spTgt spid="17"/>
                                        </p:tgtEl>
                                        <p:attrNameLst>
                                          <p:attrName>ppt_x</p:attrName>
                                        </p:attrNameLst>
                                      </p:cBhvr>
                                      <p:tavLst>
                                        <p:tav tm="0">
                                          <p:val>
                                            <p:strVal val="0-#ppt_w/2"/>
                                          </p:val>
                                        </p:tav>
                                        <p:tav tm="100000">
                                          <p:val>
                                            <p:strVal val="#ppt_x"/>
                                          </p:val>
                                        </p:tav>
                                      </p:tavLst>
                                    </p:anim>
                                    <p:anim calcmode="lin" valueType="num">
                                      <p:cBhvr additive="base">
                                        <p:cTn id="10" dur="20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4" name="bé cười.wav"/>
                                        </p:tgtEl>
                                      </p:cMediaNode>
                                    </p:audio>
                                  </p:subTnLst>
                                </p:cTn>
                              </p:par>
                              <p:par>
                                <p:cTn id="11" presetID="32" presetClass="emph" presetSubtype="0" repeatCount="indefinite" fill="hold" nodeType="withEffect">
                                  <p:stCondLst>
                                    <p:cond delay="0"/>
                                  </p:stCondLst>
                                  <p:childTnLst>
                                    <p:animRot by="120000">
                                      <p:cBhvr>
                                        <p:cTn id="12" dur="150" fill="hold">
                                          <p:stCondLst>
                                            <p:cond delay="0"/>
                                          </p:stCondLst>
                                        </p:cTn>
                                        <p:tgtEl>
                                          <p:spTgt spid="17"/>
                                        </p:tgtEl>
                                        <p:attrNameLst>
                                          <p:attrName>r</p:attrName>
                                        </p:attrNameLst>
                                      </p:cBhvr>
                                    </p:animRot>
                                    <p:animRot by="-240000">
                                      <p:cBhvr>
                                        <p:cTn id="13" dur="300" fill="hold">
                                          <p:stCondLst>
                                            <p:cond delay="300"/>
                                          </p:stCondLst>
                                        </p:cTn>
                                        <p:tgtEl>
                                          <p:spTgt spid="17"/>
                                        </p:tgtEl>
                                        <p:attrNameLst>
                                          <p:attrName>r</p:attrName>
                                        </p:attrNameLst>
                                      </p:cBhvr>
                                    </p:animRot>
                                    <p:animRot by="240000">
                                      <p:cBhvr>
                                        <p:cTn id="14" dur="300" fill="hold">
                                          <p:stCondLst>
                                            <p:cond delay="600"/>
                                          </p:stCondLst>
                                        </p:cTn>
                                        <p:tgtEl>
                                          <p:spTgt spid="17"/>
                                        </p:tgtEl>
                                        <p:attrNameLst>
                                          <p:attrName>r</p:attrName>
                                        </p:attrNameLst>
                                      </p:cBhvr>
                                    </p:animRot>
                                    <p:animRot by="-240000">
                                      <p:cBhvr>
                                        <p:cTn id="15" dur="300" fill="hold">
                                          <p:stCondLst>
                                            <p:cond delay="900"/>
                                          </p:stCondLst>
                                        </p:cTn>
                                        <p:tgtEl>
                                          <p:spTgt spid="17"/>
                                        </p:tgtEl>
                                        <p:attrNameLst>
                                          <p:attrName>r</p:attrName>
                                        </p:attrNameLst>
                                      </p:cBhvr>
                                    </p:animRot>
                                    <p:animRot by="120000">
                                      <p:cBhvr>
                                        <p:cTn id="16" dur="300" fill="hold">
                                          <p:stCondLst>
                                            <p:cond delay="1200"/>
                                          </p:stCondLst>
                                        </p:cTn>
                                        <p:tgtEl>
                                          <p:spTgt spid="17"/>
                                        </p:tgtEl>
                                        <p:attrNameLst>
                                          <p:attrName>r</p:attrName>
                                        </p:attrNameLst>
                                      </p:cBhvr>
                                    </p:animRot>
                                  </p:childTnLst>
                                </p:cTn>
                              </p:par>
                              <p:par>
                                <p:cTn id="17" presetID="2" presetClass="entr" presetSubtype="2"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2000" fill="hold"/>
                                        <p:tgtEl>
                                          <p:spTgt spid="15"/>
                                        </p:tgtEl>
                                        <p:attrNameLst>
                                          <p:attrName>ppt_x</p:attrName>
                                        </p:attrNameLst>
                                      </p:cBhvr>
                                      <p:tavLst>
                                        <p:tav tm="0">
                                          <p:val>
                                            <p:strVal val="1+#ppt_w/2"/>
                                          </p:val>
                                        </p:tav>
                                        <p:tav tm="100000">
                                          <p:val>
                                            <p:strVal val="#ppt_x"/>
                                          </p:val>
                                        </p:tav>
                                      </p:tavLst>
                                    </p:anim>
                                    <p:anim calcmode="lin" valueType="num">
                                      <p:cBhvr additive="base">
                                        <p:cTn id="20" dur="2000" fill="hold"/>
                                        <p:tgtEl>
                                          <p:spTgt spid="1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50" fill="hold">
                                          <p:stCondLst>
                                            <p:cond delay="0"/>
                                          </p:stCondLst>
                                        </p:cTn>
                                        <p:tgtEl>
                                          <p:spTgt spid="15"/>
                                        </p:tgtEl>
                                        <p:attrNameLst>
                                          <p:attrName>r</p:attrName>
                                        </p:attrNameLst>
                                      </p:cBhvr>
                                    </p:animRot>
                                    <p:animRot by="-240000">
                                      <p:cBhvr>
                                        <p:cTn id="23" dur="300" fill="hold">
                                          <p:stCondLst>
                                            <p:cond delay="300"/>
                                          </p:stCondLst>
                                        </p:cTn>
                                        <p:tgtEl>
                                          <p:spTgt spid="15"/>
                                        </p:tgtEl>
                                        <p:attrNameLst>
                                          <p:attrName>r</p:attrName>
                                        </p:attrNameLst>
                                      </p:cBhvr>
                                    </p:animRot>
                                    <p:animRot by="240000">
                                      <p:cBhvr>
                                        <p:cTn id="24" dur="300" fill="hold">
                                          <p:stCondLst>
                                            <p:cond delay="600"/>
                                          </p:stCondLst>
                                        </p:cTn>
                                        <p:tgtEl>
                                          <p:spTgt spid="15"/>
                                        </p:tgtEl>
                                        <p:attrNameLst>
                                          <p:attrName>r</p:attrName>
                                        </p:attrNameLst>
                                      </p:cBhvr>
                                    </p:animRot>
                                    <p:animRot by="-240000">
                                      <p:cBhvr>
                                        <p:cTn id="25" dur="300" fill="hold">
                                          <p:stCondLst>
                                            <p:cond delay="900"/>
                                          </p:stCondLst>
                                        </p:cTn>
                                        <p:tgtEl>
                                          <p:spTgt spid="15"/>
                                        </p:tgtEl>
                                        <p:attrNameLst>
                                          <p:attrName>r</p:attrName>
                                        </p:attrNameLst>
                                      </p:cBhvr>
                                    </p:animRot>
                                    <p:animRot by="120000">
                                      <p:cBhvr>
                                        <p:cTn id="26" dur="300" fill="hold">
                                          <p:stCondLst>
                                            <p:cond delay="12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11" name="Group 10">
            <a:extLst>
              <a:ext uri="{FF2B5EF4-FFF2-40B4-BE49-F238E27FC236}">
                <a16:creationId xmlns:a16="http://schemas.microsoft.com/office/drawing/2014/main" id="{7072EF73-A1FB-4E3A-B032-4FA3E9E7A2AE}"/>
              </a:ext>
            </a:extLst>
          </p:cNvPr>
          <p:cNvGrpSpPr/>
          <p:nvPr/>
        </p:nvGrpSpPr>
        <p:grpSpPr>
          <a:xfrm>
            <a:off x="2222396" y="-141286"/>
            <a:ext cx="7074003" cy="5319397"/>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945199" y="2834161"/>
              <a:ext cx="3482476" cy="136763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Vận</a:t>
              </a:r>
              <a:r>
                <a:rPr kumimoji="0" lang="en-US" sz="88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sz="88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dụng</a:t>
              </a:r>
              <a:endParaRPr kumimoji="0" lang="en-US" sz="88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0FE5FA3-13CC-4453-9AD0-4A2E98B2F39B}"/>
              </a:ext>
            </a:extLst>
          </p:cNvPr>
          <p:cNvPicPr>
            <a:picLocks noChangeAspect="1"/>
          </p:cNvPicPr>
          <p:nvPr/>
        </p:nvPicPr>
        <p:blipFill>
          <a:blip r:embed="rId8"/>
          <a:stretch>
            <a:fillRect/>
          </a:stretch>
        </p:blipFill>
        <p:spPr>
          <a:xfrm>
            <a:off x="8733033" y="1894628"/>
            <a:ext cx="3595850" cy="4846320"/>
          </a:xfrm>
          <a:prstGeom prst="rect">
            <a:avLst/>
          </a:prstGeom>
        </p:spPr>
      </p:pic>
    </p:spTree>
    <p:extLst>
      <p:ext uri="{BB962C8B-B14F-4D97-AF65-F5344CB8AC3E}">
        <p14:creationId xmlns:p14="http://schemas.microsoft.com/office/powerpoint/2010/main" val="232128819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1" fill="hold">
                                <p:stCondLst>
                                  <p:cond delay="1500"/>
                                </p:stCondLst>
                                <p:childTnLst>
                                  <p:par>
                                    <p:cTn id="22" presetID="2" presetClass="entr" presetSubtype="8" fill="hold" nodeType="after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750"/>
                                </p:stCondLst>
                                <p:childTnLst>
                                  <p:par>
                                    <p:cTn id="18" presetID="6" presetClass="entr" presetSubtype="3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out)">
                                          <p:cBhvr>
                                            <p:cTn id="20" dur="75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9" name="chimes.wav"/>
                                            </p:tgtEl>
                                          </p:cMediaNode>
                                        </p:audio>
                                      </p:subTnLst>
                                    </p:cTn>
                                  </p:par>
                                </p:childTnLst>
                              </p:cTn>
                            </p:par>
                            <p:par>
                              <p:cTn id="21" fill="hold">
                                <p:stCondLst>
                                  <p:cond delay="1500"/>
                                </p:stCondLst>
                                <p:childTnLst>
                                  <p:par>
                                    <p:cTn id="22" presetID="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flipH="1">
            <a:off x="7728155" y="3331207"/>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3739"/>
            <a:ext cx="12192000" cy="2397227"/>
          </a:xfrm>
          <a:prstGeom prst="rect">
            <a:avLst/>
          </a:prstGeom>
        </p:spPr>
      </p:pic>
      <p:grpSp>
        <p:nvGrpSpPr>
          <p:cNvPr id="22" name="Group 21">
            <a:extLst>
              <a:ext uri="{FF2B5EF4-FFF2-40B4-BE49-F238E27FC236}">
                <a16:creationId xmlns:a16="http://schemas.microsoft.com/office/drawing/2014/main" id="{89E39EC0-3F83-4A7B-8D3C-6D744B1CBCE0}"/>
              </a:ext>
            </a:extLst>
          </p:cNvPr>
          <p:cNvGrpSpPr/>
          <p:nvPr/>
        </p:nvGrpSpPr>
        <p:grpSpPr>
          <a:xfrm>
            <a:off x="4735610" y="1692227"/>
            <a:ext cx="5776034" cy="3473546"/>
            <a:chOff x="3878318" y="1825356"/>
            <a:chExt cx="5776034" cy="3473546"/>
          </a:xfrm>
        </p:grpSpPr>
        <p:sp>
          <p:nvSpPr>
            <p:cNvPr id="8" name="矩形 7">
              <a:extLst>
                <a:ext uri="{FF2B5EF4-FFF2-40B4-BE49-F238E27FC236}">
                  <a16:creationId xmlns:a16="http://schemas.microsoft.com/office/drawing/2014/main" id="{D474DBEB-4132-44A1-ACC1-CE12AEDEBF6F}"/>
                </a:ext>
              </a:extLst>
            </p:cNvPr>
            <p:cNvSpPr/>
            <p:nvPr/>
          </p:nvSpPr>
          <p:spPr>
            <a:xfrm>
              <a:off x="3921832" y="1825356"/>
              <a:ext cx="5732520" cy="3473546"/>
            </a:xfrm>
            <a:prstGeom prst="rect">
              <a:avLst/>
            </a:prstGeom>
            <a:solidFill>
              <a:schemeClr val="bg1"/>
            </a:solidFill>
            <a:ln>
              <a:noFill/>
            </a:ln>
            <a:effectLst>
              <a:glow rad="190500">
                <a:srgbClr val="323476">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B207B0"/>
                </a:solidFill>
                <a:effectLst/>
                <a:uLnTx/>
                <a:uFillTx/>
                <a:latin typeface="Calibri"/>
                <a:ea typeface="等线" panose="02010600030101010101" pitchFamily="2" charset="-122"/>
                <a:cs typeface="+mn-cs"/>
              </a:endParaRPr>
            </a:p>
          </p:txBody>
        </p:sp>
        <p:sp>
          <p:nvSpPr>
            <p:cNvPr id="6" name="文本框 5">
              <a:extLst>
                <a:ext uri="{FF2B5EF4-FFF2-40B4-BE49-F238E27FC236}">
                  <a16:creationId xmlns:a16="http://schemas.microsoft.com/office/drawing/2014/main" id="{B83E3A8F-C530-4B79-85C6-119F31F50953}"/>
                </a:ext>
              </a:extLst>
            </p:cNvPr>
            <p:cNvSpPr txBox="1"/>
            <p:nvPr/>
          </p:nvSpPr>
          <p:spPr>
            <a:xfrm>
              <a:off x="3878318" y="2569903"/>
              <a:ext cx="5776034" cy="1938992"/>
            </a:xfrm>
            <a:prstGeom prst="rect">
              <a:avLst/>
            </a:prstGeom>
            <a:noFill/>
          </p:spPr>
          <p:txBody>
            <a:bodyPr vert="horz" wrap="square" rtlCol="0">
              <a:spAutoFit/>
            </a:bodyPr>
            <a:lstStyle/>
            <a:p>
              <a:pPr lvl="0" defTabSz="457200">
                <a:defRPr/>
              </a:pPr>
              <a:r>
                <a:rPr lang="nl-NL" sz="4000" dirty="0" smtClean="0">
                  <a:solidFill>
                    <a:srgbClr val="0070C0"/>
                  </a:solidFill>
                  <a:latin typeface="Times New Roman" panose="02020603050405020304" pitchFamily="18" charset="0"/>
                  <a:cs typeface="Times New Roman" panose="02020603050405020304" pitchFamily="18" charset="0"/>
                </a:rPr>
                <a:t>Nêu </a:t>
              </a:r>
              <a:r>
                <a:rPr lang="nl-NL" sz="4000" dirty="0">
                  <a:solidFill>
                    <a:srgbClr val="0070C0"/>
                  </a:solidFill>
                  <a:latin typeface="Times New Roman" panose="02020603050405020304" pitchFamily="18" charset="0"/>
                  <a:cs typeface="Times New Roman" panose="02020603050405020304" pitchFamily="18" charset="0"/>
                </a:rPr>
                <a:t>một số âm thanh của một số đồ vật, con vật được tác giả dùng so sánh</a:t>
              </a:r>
              <a:endParaRPr kumimoji="0" lang="zh-CN" alt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grpSp>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4">
            <a:extLst>
              <a:ext uri="{28A0092B-C50C-407E-A947-70E740481C1C}">
                <a14:useLocalDpi xmlns:a14="http://schemas.microsoft.com/office/drawing/2010/main" val="0"/>
              </a:ext>
            </a:extLst>
          </a:blip>
          <a:srcRect l="67274" t="16646" r="17313" b="78060"/>
          <a:stretch/>
        </p:blipFill>
        <p:spPr>
          <a:xfrm rot="2284464" flipH="1">
            <a:off x="9542660" y="3839241"/>
            <a:ext cx="1791786" cy="18288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4">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grpSp>
        <p:nvGrpSpPr>
          <p:cNvPr id="15" name="Group 14">
            <a:extLst>
              <a:ext uri="{FF2B5EF4-FFF2-40B4-BE49-F238E27FC236}">
                <a16:creationId xmlns:a16="http://schemas.microsoft.com/office/drawing/2014/main" id="{17A4DBEA-FF16-46A4-9AC7-87B3ADBF344C}"/>
              </a:ext>
            </a:extLst>
          </p:cNvPr>
          <p:cNvGrpSpPr/>
          <p:nvPr/>
        </p:nvGrpSpPr>
        <p:grpSpPr>
          <a:xfrm>
            <a:off x="194305" y="1058172"/>
            <a:ext cx="4264759" cy="4846320"/>
            <a:chOff x="152319" y="1005839"/>
            <a:chExt cx="4264759" cy="4846320"/>
          </a:xfrm>
        </p:grpSpPr>
        <p:pic>
          <p:nvPicPr>
            <p:cNvPr id="14" name="Picture 13">
              <a:extLst>
                <a:ext uri="{FF2B5EF4-FFF2-40B4-BE49-F238E27FC236}">
                  <a16:creationId xmlns:a16="http://schemas.microsoft.com/office/drawing/2014/main" id="{91652F0D-4E30-4F10-8A8F-E834B98806E4}"/>
                </a:ext>
              </a:extLst>
            </p:cNvPr>
            <p:cNvPicPr>
              <a:picLocks noChangeAspect="1"/>
            </p:cNvPicPr>
            <p:nvPr/>
          </p:nvPicPr>
          <p:blipFill>
            <a:blip r:embed="rId6"/>
            <a:stretch>
              <a:fillRect/>
            </a:stretch>
          </p:blipFill>
          <p:spPr>
            <a:xfrm>
              <a:off x="152319" y="1005839"/>
              <a:ext cx="4264759" cy="4846320"/>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1ED473E7-EDCE-4448-9BC7-F7AE0FE63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226927" y="4114486"/>
              <a:ext cx="1554480" cy="1554480"/>
            </a:xfrm>
            <a:prstGeom prst="rect">
              <a:avLst/>
            </a:prstGeom>
          </p:spPr>
        </p:pic>
      </p:grpSp>
    </p:spTree>
    <p:extLst>
      <p:ext uri="{BB962C8B-B14F-4D97-AF65-F5344CB8AC3E}">
        <p14:creationId xmlns:p14="http://schemas.microsoft.com/office/powerpoint/2010/main" val="21274118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uỷn.wav"/>
                                            </p:tgtEl>
                                          </p:cMediaNode>
                                        </p:audio>
                                      </p:subTnLst>
                                    </p:cTn>
                                  </p:par>
                                </p:childTnLst>
                              </p:cTn>
                            </p:par>
                            <p:par>
                              <p:cTn id="19" fill="hold">
                                <p:stCondLst>
                                  <p:cond delay="1000"/>
                                </p:stCondLst>
                                <p:childTnLst>
                                  <p:par>
                                    <p:cTn id="20" presetID="21" presetClass="entr" presetSubtype="1"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500"/>
                                            <p:tgtEl>
                                              <p:spTgt spid="22"/>
                                            </p:tgtEl>
                                          </p:cBhvr>
                                        </p:animEffect>
                                      </p:childTnLst>
                                    </p:cTn>
                                  </p:par>
                                  <p:par>
                                    <p:cTn id="23" presetID="53" presetClass="entr" presetSubtype="16" fill="hold" nodeType="withEffect">
                                      <p:stCondLst>
                                        <p:cond delay="25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7618" y="-28683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76556" y="1536188"/>
            <a:ext cx="6758908" cy="2308324"/>
          </a:xfrm>
          <a:prstGeom prst="rect">
            <a:avLst/>
          </a:prstGeom>
          <a:noFill/>
        </p:spPr>
        <p:txBody>
          <a:bodyPr wrap="square">
            <a:spAutoFit/>
          </a:bodyPr>
          <a:lstStyle/>
          <a:p>
            <a:pPr marL="457200" lvl="0" indent="-457200" algn="just">
              <a:buFont typeface="Arial" panose="020B0604020202020204" pitchFamily="34" charset="0"/>
              <a:buChar char="•"/>
              <a:defRPr/>
            </a:pPr>
            <a:r>
              <a:rPr lang="nl-NL" sz="3600" dirty="0" smtClean="0">
                <a:solidFill>
                  <a:srgbClr val="C00000"/>
                </a:solidFill>
                <a:latin typeface="Times New Roman" panose="02020603050405020304" pitchFamily="18" charset="0"/>
                <a:cs typeface="Times New Roman" panose="02020603050405020304" pitchFamily="18" charset="0"/>
              </a:rPr>
              <a:t>Về </a:t>
            </a:r>
            <a:r>
              <a:rPr lang="nl-NL" sz="3600" dirty="0">
                <a:solidFill>
                  <a:srgbClr val="C00000"/>
                </a:solidFill>
                <a:latin typeface="Times New Roman" panose="02020603050405020304" pitchFamily="18" charset="0"/>
                <a:cs typeface="Times New Roman" panose="02020603050405020304" pitchFamily="18" charset="0"/>
              </a:rPr>
              <a:t>nhà tìm đọc thêm những bài văn, bài thơ,...viết về những hoạt động yêu thích của em trong đó có hình ảnh so sánh.</a:t>
            </a:r>
            <a:endPar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79247BBC-957B-4743-9BC2-8279D3FA721A}"/>
              </a:ext>
            </a:extLst>
          </p:cNvPr>
          <p:cNvSpPr txBox="1"/>
          <p:nvPr/>
        </p:nvSpPr>
        <p:spPr>
          <a:xfrm>
            <a:off x="62349" y="1521823"/>
            <a:ext cx="244281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Dặn</a:t>
            </a:r>
            <a:r>
              <a:rPr kumimoji="0" lang="en-US" sz="8800" b="0" i="0" u="none" strike="noStrike" kern="1200" cap="none" spc="0" normalizeH="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8800" b="0" i="0" u="none" strike="noStrike" kern="1200" cap="none" spc="0" normalizeH="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dò</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
        <p:nvSpPr>
          <p:cNvPr id="11" name="TextBox 10">
            <a:extLst>
              <a:ext uri="{FF2B5EF4-FFF2-40B4-BE49-F238E27FC236}">
                <a16:creationId xmlns:a16="http://schemas.microsoft.com/office/drawing/2014/main" id="{A7F40007-6499-4AD3-B1F8-6B53D5A14450}"/>
              </a:ext>
            </a:extLst>
          </p:cNvPr>
          <p:cNvSpPr txBox="1"/>
          <p:nvPr/>
        </p:nvSpPr>
        <p:spPr>
          <a:xfrm>
            <a:off x="3276556" y="3999424"/>
            <a:ext cx="6758908" cy="646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360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25</a:t>
            </a:r>
            <a:r>
              <a:rPr lang="vi-VN" sz="3600" dirty="0"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55607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7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4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par>
                          <p:cTn id="41" fill="hold">
                            <p:stCondLst>
                              <p:cond delay="2200"/>
                            </p:stCondLst>
                            <p:childTnLst>
                              <p:par>
                                <p:cTn id="42" presetID="22" presetClass="entr" presetSubtype="1"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b="1" dirty="0" err="1">
                <a:solidFill>
                  <a:srgbClr val="0070C0"/>
                </a:solidFill>
                <a:latin typeface="Times New Roman" panose="02020603050405020304" pitchFamily="18" charset="0"/>
                <a:cs typeface="Times New Roman" panose="02020603050405020304" pitchFamily="18" charset="0"/>
              </a:rPr>
              <a:t>Khởi</a:t>
            </a:r>
            <a:r>
              <a:rPr lang="en-US" sz="8000" b="1" dirty="0">
                <a:solidFill>
                  <a:srgbClr val="0070C0"/>
                </a:solidFill>
                <a:latin typeface="Times New Roman" panose="02020603050405020304" pitchFamily="18" charset="0"/>
                <a:cs typeface="Times New Roman" panose="02020603050405020304" pitchFamily="18" charset="0"/>
              </a:rPr>
              <a:t> </a:t>
            </a:r>
            <a:r>
              <a:rPr lang="en-US" sz="8000" b="1" dirty="0" err="1">
                <a:solidFill>
                  <a:srgbClr val="0070C0"/>
                </a:solidFill>
                <a:latin typeface="Times New Roman" panose="02020603050405020304" pitchFamily="18" charset="0"/>
                <a:cs typeface="Times New Roman" panose="02020603050405020304" pitchFamily="18" charset="0"/>
              </a:rPr>
              <a:t>động</a:t>
            </a:r>
            <a:endParaRPr lang="en-US" sz="8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2622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3" name="Picture 2"/>
          <p:cNvPicPr>
            <a:picLocks noChangeAspect="1"/>
          </p:cNvPicPr>
          <p:nvPr/>
        </p:nvPicPr>
        <p:blipFill>
          <a:blip r:embed="rId9"/>
          <a:stretch>
            <a:fillRect/>
          </a:stretch>
        </p:blipFill>
        <p:spPr>
          <a:xfrm>
            <a:off x="1667148" y="0"/>
            <a:ext cx="8452213" cy="5965245"/>
          </a:xfrm>
          <a:prstGeom prst="rect">
            <a:avLst/>
          </a:prstGeom>
        </p:spPr>
      </p:pic>
    </p:spTree>
    <p:extLst>
      <p:ext uri="{BB962C8B-B14F-4D97-AF65-F5344CB8AC3E}">
        <p14:creationId xmlns:p14="http://schemas.microsoft.com/office/powerpoint/2010/main" val="17772576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026" name="Picture 2" descr="実は自分が苦手な内容の方が教えやすい・・？">
            <a:extLst>
              <a:ext uri="{FF2B5EF4-FFF2-40B4-BE49-F238E27FC236}">
                <a16:creationId xmlns:a16="http://schemas.microsoft.com/office/drawing/2014/main" id="{608D5B80-BDD5-4993-9FB5-F8B00AAB71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8895" y="1355623"/>
            <a:ext cx="4952484" cy="50292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072EF73-A1FB-4E3A-B032-4FA3E9E7A2AE}"/>
              </a:ext>
            </a:extLst>
          </p:cNvPr>
          <p:cNvGrpSpPr/>
          <p:nvPr/>
        </p:nvGrpSpPr>
        <p:grpSpPr>
          <a:xfrm>
            <a:off x="1066800" y="805124"/>
            <a:ext cx="5029200" cy="5029200"/>
            <a:chOff x="1171837" y="713684"/>
            <a:chExt cx="5029200" cy="5029200"/>
          </a:xfrm>
        </p:grpSpPr>
        <p:pic>
          <p:nvPicPr>
            <p:cNvPr id="9" name="Picture 8" descr="Shape, circle&#10;&#10;Description automatically generated">
              <a:extLst>
                <a:ext uri="{FF2B5EF4-FFF2-40B4-BE49-F238E27FC236}">
                  <a16:creationId xmlns:a16="http://schemas.microsoft.com/office/drawing/2014/main" id="{C82B6F25-A8BF-4CCF-8B88-702672B1D0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837" y="713684"/>
              <a:ext cx="5029200" cy="5029200"/>
            </a:xfrm>
            <a:prstGeom prst="rect">
              <a:avLst/>
            </a:prstGeom>
          </p:spPr>
        </p:pic>
        <p:sp>
          <p:nvSpPr>
            <p:cNvPr id="72" name="TextBox 71">
              <a:extLst>
                <a:ext uri="{FF2B5EF4-FFF2-40B4-BE49-F238E27FC236}">
                  <a16:creationId xmlns:a16="http://schemas.microsoft.com/office/drawing/2014/main" id="{A1FD4D47-EB2D-4116-B9C8-3D792BA05E53}"/>
                </a:ext>
              </a:extLst>
            </p:cNvPr>
            <p:cNvSpPr txBox="1"/>
            <p:nvPr/>
          </p:nvSpPr>
          <p:spPr>
            <a:xfrm>
              <a:off x="1834619" y="2457639"/>
              <a:ext cx="358264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Cùng</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nhau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thảo</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luận</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để</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trả</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lời</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câu</a:t>
              </a:r>
              <a:r>
                <a:rPr kumimoji="0" lang="en-US" altLang="zh-CN" sz="4400" b="1" i="0" u="none" strike="noStrike" kern="1200" cap="none" spc="0" normalizeH="0" baseline="0" noProof="0" dirty="0">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FF0C56"/>
                  </a:solidFill>
                  <a:effectLst/>
                  <a:uLnTx/>
                  <a:uFillTx/>
                  <a:latin typeface="Times New Roman" panose="02020603050405020304" pitchFamily="18" charset="0"/>
                  <a:ea typeface="印品黑体" panose="00000500000000000000" pitchFamily="2" charset="-122"/>
                  <a:cs typeface="Times New Roman" panose="02020603050405020304" pitchFamily="18" charset="0"/>
                </a:rPr>
                <a:t>hỏi</a:t>
              </a:r>
              <a:endParaRPr kumimoji="0" lang="en-US" sz="4400" b="0" i="0" u="none" strike="noStrike" kern="1200" cap="none" spc="0" normalizeH="0" baseline="0" noProof="0" dirty="0">
                <a:ln>
                  <a:noFill/>
                </a:ln>
                <a:solidFill>
                  <a:srgbClr val="FF0C56"/>
                </a:solidFill>
                <a:effectLst/>
                <a:uLnTx/>
                <a:uFillTx/>
                <a:latin typeface="Times New Roman" panose="02020603050405020304" pitchFamily="18" charset="0"/>
                <a:cs typeface="Times New Roman" panose="02020603050405020304" pitchFamily="18" charset="0"/>
              </a:endParaRPr>
            </a:p>
          </p:txBody>
        </p:sp>
      </p:grpSp>
      <p:sp>
        <p:nvSpPr>
          <p:cNvPr id="3" name="TextBox 2"/>
          <p:cNvSpPr txBox="1"/>
          <p:nvPr/>
        </p:nvSpPr>
        <p:spPr>
          <a:xfrm>
            <a:off x="624367" y="338217"/>
            <a:ext cx="5557932" cy="646331"/>
          </a:xfrm>
          <a:prstGeom prst="rect">
            <a:avLst/>
          </a:prstGeom>
          <a:noFill/>
        </p:spPr>
        <p:txBody>
          <a:bodyPr wrap="non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THẢO LUẬN NHÓM ĐÔI</a:t>
            </a:r>
            <a:endParaRPr lang="en-US"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1117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14:presetBounceEnd="50000">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14:bounceEnd="50000">
                                          <p:cBhvr additive="base">
                                            <p:cTn id="14"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9" name="uỷn.wav"/>
                                            </p:tgtEl>
                                          </p:cMediaNode>
                                        </p:audio>
                                      </p:subTnLst>
                                    </p:cTn>
                                  </p:par>
                                </p:childTnLst>
                              </p:cTn>
                            </p:par>
                            <p:par>
                              <p:cTn id="16" fill="hold">
                                <p:stCondLst>
                                  <p:cond delay="1250"/>
                                </p:stCondLst>
                                <p:childTnLst>
                                  <p:par>
                                    <p:cTn id="17" presetID="6" presetClass="entr" presetSubtype="32"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75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0290A460-19A8-46B0-89FB-336798843F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11" y="3931920"/>
            <a:ext cx="8504775" cy="2926080"/>
          </a:xfrm>
          <a:prstGeom prst="rect">
            <a:avLst/>
          </a:prstGeom>
        </p:spPr>
      </p:pic>
      <p:pic>
        <p:nvPicPr>
          <p:cNvPr id="2050" name="Picture 2" descr="11 Notion ideas | cute gif, aesthetic gif, cute stickers">
            <a:extLst>
              <a:ext uri="{FF2B5EF4-FFF2-40B4-BE49-F238E27FC236}">
                <a16:creationId xmlns:a16="http://schemas.microsoft.com/office/drawing/2014/main" id="{D624DBB5-5E74-4B59-8FBC-ABDEE3FB5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9760" y="160044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Bán Bánh Bao – Nhà thầu đam nhoa :3">
            <a:extLst>
              <a:ext uri="{FF2B5EF4-FFF2-40B4-BE49-F238E27FC236}">
                <a16:creationId xmlns:a16="http://schemas.microsoft.com/office/drawing/2014/main" id="{4BD96303-3CCC-44F8-B968-FA6263D23E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6610" y="356842"/>
            <a:ext cx="369877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075C67C-23A7-426D-AEA5-7212AB8AEA19}"/>
              </a:ext>
            </a:extLst>
          </p:cNvPr>
          <p:cNvPicPr>
            <a:picLocks noChangeAspect="1"/>
          </p:cNvPicPr>
          <p:nvPr/>
        </p:nvPicPr>
        <p:blipFill>
          <a:blip r:embed="rId8"/>
          <a:stretch>
            <a:fillRect/>
          </a:stretch>
        </p:blipFill>
        <p:spPr>
          <a:xfrm>
            <a:off x="3056893" y="-153009"/>
            <a:ext cx="6090682" cy="2138564"/>
          </a:xfrm>
          <a:prstGeom prst="rect">
            <a:avLst/>
          </a:prstGeom>
        </p:spPr>
      </p:pic>
    </p:spTree>
    <p:extLst>
      <p:ext uri="{BB962C8B-B14F-4D97-AF65-F5344CB8AC3E}">
        <p14:creationId xmlns:p14="http://schemas.microsoft.com/office/powerpoint/2010/main" val="1322739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nodeType="withEffect">
                                  <p:stCondLst>
                                    <p:cond delay="25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750"/>
                            </p:stCondLst>
                            <p:childTnLst>
                              <p:par>
                                <p:cTn id="12" presetID="6" presetClass="entr" presetSubtype="32"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circle(out)">
                                      <p:cBhvr>
                                        <p:cTn id="14" dur="500"/>
                                        <p:tgtEl>
                                          <p:spTgt spid="2052"/>
                                        </p:tgtEl>
                                      </p:cBhvr>
                                    </p:animEffect>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anim calcmode="lin" valueType="num">
                                      <p:cBhvr>
                                        <p:cTn id="18" dur="500" fill="hold"/>
                                        <p:tgtEl>
                                          <p:spTgt spid="2050"/>
                                        </p:tgtEl>
                                        <p:attrNameLst>
                                          <p:attrName>ppt_x</p:attrName>
                                        </p:attrNameLst>
                                      </p:cBhvr>
                                      <p:tavLst>
                                        <p:tav tm="0">
                                          <p:val>
                                            <p:strVal val="#ppt_x"/>
                                          </p:val>
                                        </p:tav>
                                        <p:tav tm="100000">
                                          <p:val>
                                            <p:strVal val="#ppt_x"/>
                                          </p:val>
                                        </p:tav>
                                      </p:tavLst>
                                    </p:anim>
                                    <p:anim calcmode="lin" valueType="num">
                                      <p:cBhvr>
                                        <p:cTn id="19"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2" name="Rectangle: Rounded Corners 1">
            <a:extLst>
              <a:ext uri="{FF2B5EF4-FFF2-40B4-BE49-F238E27FC236}">
                <a16:creationId xmlns:a16="http://schemas.microsoft.com/office/drawing/2014/main" id="{243FCD5C-35FF-4F5E-BCAE-575F8D92FC09}"/>
              </a:ext>
            </a:extLst>
          </p:cNvPr>
          <p:cNvSpPr/>
          <p:nvPr/>
        </p:nvSpPr>
        <p:spPr>
          <a:xfrm>
            <a:off x="180974" y="167824"/>
            <a:ext cx="5210176" cy="39418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44235E8-4C58-4211-805D-9DFCA75DEFC5}"/>
              </a:ext>
            </a:extLst>
          </p:cNvPr>
          <p:cNvSpPr txBox="1"/>
          <p:nvPr/>
        </p:nvSpPr>
        <p:spPr>
          <a:xfrm>
            <a:off x="366711" y="205008"/>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a.Tìm từ ngữ:</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5C55FDB-D3C2-4D65-A6AB-D0C0E309ED35}"/>
              </a:ext>
            </a:extLst>
          </p:cNvPr>
          <p:cNvSpPr txBox="1"/>
          <p:nvPr/>
        </p:nvSpPr>
        <p:spPr>
          <a:xfrm>
            <a:off x="180974" y="707426"/>
            <a:ext cx="5210175"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bộ phận của đồng hồ:</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-Vỏ bằng nhựa màu trắng.</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Cái </a:t>
            </a:r>
            <a:r>
              <a:rPr lang="nl-NL" sz="2800" dirty="0">
                <a:latin typeface="Times New Roman" panose="02020603050405020304" pitchFamily="18" charset="0"/>
                <a:cs typeface="Times New Roman" panose="02020603050405020304" pitchFamily="18" charset="0"/>
              </a:rPr>
              <a:t>kim của nó cứ sáng loé lên như đom </a:t>
            </a:r>
            <a:r>
              <a:rPr lang="nl-NL" sz="2800" dirty="0">
                <a:latin typeface="Times New Roman" panose="02020603050405020304" pitchFamily="18" charset="0"/>
                <a:cs typeface="Times New Roman" panose="02020603050405020304" pitchFamily="18" charset="0"/>
              </a:rPr>
              <a:t>đ</a:t>
            </a:r>
            <a:r>
              <a:rPr lang="nl-NL" sz="2800" dirty="0" smtClean="0">
                <a:latin typeface="Times New Roman" panose="02020603050405020304" pitchFamily="18" charset="0"/>
                <a:cs typeface="Times New Roman" panose="02020603050405020304" pitchFamily="18" charset="0"/>
              </a:rPr>
              <a:t>óm</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09EAE77-DDE9-4FD3-A61B-3D1080F28ECF}"/>
              </a:ext>
            </a:extLst>
          </p:cNvPr>
          <p:cNvSpPr txBox="1"/>
          <p:nvPr/>
        </p:nvSpPr>
        <p:spPr>
          <a:xfrm>
            <a:off x="180973" y="2355335"/>
            <a:ext cx="5210176" cy="1754326"/>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 Tả âm thanh của cái </a:t>
            </a:r>
            <a:r>
              <a:rPr lang="nl-NL" sz="2800" dirty="0" smtClean="0">
                <a:latin typeface="Times New Roman" panose="02020603050405020304" pitchFamily="18" charset="0"/>
                <a:cs typeface="Times New Roman" panose="02020603050405020304" pitchFamily="18" charset="0"/>
              </a:rPr>
              <a:t>đồng </a:t>
            </a:r>
            <a:r>
              <a:rPr lang="nl-NL" sz="2800" dirty="0">
                <a:latin typeface="Times New Roman" panose="02020603050405020304" pitchFamily="18" charset="0"/>
                <a:cs typeface="Times New Roman" panose="02020603050405020304" pitchFamily="18" charset="0"/>
              </a:rPr>
              <a:t>hồ: </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Tiếng </a:t>
            </a:r>
            <a:r>
              <a:rPr lang="nl-NL" sz="2800" dirty="0">
                <a:latin typeface="Times New Roman" panose="02020603050405020304" pitchFamily="18" charset="0"/>
                <a:cs typeface="Times New Roman" panose="02020603050405020304" pitchFamily="18" charset="0"/>
              </a:rPr>
              <a:t>chuông reo vang nhà.</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Tiếng kim tí tách tí tách..</a:t>
            </a:r>
            <a:endParaRPr lang="en-US" sz="2800" dirty="0">
              <a:latin typeface="Times New Roman" panose="02020603050405020304" pitchFamily="18" charset="0"/>
              <a:cs typeface="Times New Roman" panose="02020603050405020304" pitchFamily="18" charset="0"/>
            </a:endParaRPr>
          </a:p>
          <a:p>
            <a:pPr algn="just"/>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Rounded Corners 17">
            <a:extLst>
              <a:ext uri="{FF2B5EF4-FFF2-40B4-BE49-F238E27FC236}">
                <a16:creationId xmlns:a16="http://schemas.microsoft.com/office/drawing/2014/main" id="{D9EE6E5A-6E8E-4173-ABC2-1237E29A7C13}"/>
              </a:ext>
            </a:extLst>
          </p:cNvPr>
          <p:cNvSpPr/>
          <p:nvPr/>
        </p:nvSpPr>
        <p:spPr>
          <a:xfrm>
            <a:off x="6486631" y="1478739"/>
            <a:ext cx="5383152" cy="304246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4AF5E8D-EE06-42BC-8552-5E425E2C43A2}"/>
              </a:ext>
            </a:extLst>
          </p:cNvPr>
          <p:cNvSpPr txBox="1"/>
          <p:nvPr/>
        </p:nvSpPr>
        <p:spPr>
          <a:xfrm>
            <a:off x="6672369" y="1615367"/>
            <a:ext cx="4838700" cy="523220"/>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b. Câu văn có hình ảnh so sánh:</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E67C805-AE3D-4DBF-9083-B12C1656DC6E}"/>
              </a:ext>
            </a:extLst>
          </p:cNvPr>
          <p:cNvSpPr txBox="1"/>
          <p:nvPr/>
        </p:nvSpPr>
        <p:spPr>
          <a:xfrm>
            <a:off x="6579500" y="2316875"/>
            <a:ext cx="5298280" cy="1815882"/>
          </a:xfrm>
          <a:prstGeom prst="rect">
            <a:avLst/>
          </a:prstGeom>
          <a:noFill/>
        </p:spPr>
        <p:txBody>
          <a:bodyPr wrap="square" rtlCol="0">
            <a:spAutoFit/>
          </a:bodyPr>
          <a:lstStyle/>
          <a:p>
            <a:r>
              <a:rPr lang="nl-NL" sz="2800" dirty="0">
                <a:latin typeface="Times New Roman" panose="02020603050405020304" pitchFamily="18" charset="0"/>
                <a:cs typeface="Times New Roman" panose="02020603050405020304" pitchFamily="18" charset="0"/>
              </a:rPr>
              <a:t>Đặc biệt tối không có đèn.... Cái kim của nó sáng loé lên </a:t>
            </a:r>
            <a:r>
              <a:rPr lang="nl-NL" sz="2800" dirty="0" smtClean="0">
                <a:latin typeface="Times New Roman" panose="02020603050405020304" pitchFamily="18" charset="0"/>
                <a:cs typeface="Times New Roman" panose="02020603050405020304" pitchFamily="18" charset="0"/>
              </a:rPr>
              <a:t>sá</a:t>
            </a:r>
            <a:r>
              <a:rPr lang="vi-VN" sz="2800" dirty="0" smtClean="0">
                <a:latin typeface="Times New Roman" panose="02020603050405020304" pitchFamily="18" charset="0"/>
                <a:cs typeface="Times New Roman" panose="02020603050405020304" pitchFamily="18" charset="0"/>
              </a:rPr>
              <a:t>ng</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như đom đóm. Suốt tháng ngày, đồng hồ tí tách..... giờ ăn, giờ học</a:t>
            </a:r>
            <a:r>
              <a:rPr lang="nl-NL" sz="2800" dirty="0" smtClean="0">
                <a:latin typeface="Times New Roman" panose="02020603050405020304" pitchFamily="18" charset="0"/>
                <a:cs typeface="Times New Roman" panose="02020603050405020304" pitchFamily="18" charset="0"/>
              </a:rPr>
              <a:t>.</a:t>
            </a:r>
            <a:endParaRPr lang="vi-VN" sz="2800" b="0" i="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563651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7" grpId="0"/>
      <p:bldP spid="18"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32991"/>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pic>
        <p:nvPicPr>
          <p:cNvPr id="3" name="Picture 2"/>
          <p:cNvPicPr>
            <a:picLocks noChangeAspect="1"/>
          </p:cNvPicPr>
          <p:nvPr/>
        </p:nvPicPr>
        <p:blipFill>
          <a:blip r:embed="rId9"/>
          <a:stretch>
            <a:fillRect/>
          </a:stretch>
        </p:blipFill>
        <p:spPr>
          <a:xfrm>
            <a:off x="-1" y="100012"/>
            <a:ext cx="12191515" cy="5769565"/>
          </a:xfrm>
          <a:prstGeom prst="rect">
            <a:avLst/>
          </a:prstGeom>
        </p:spPr>
      </p:pic>
    </p:spTree>
    <p:extLst>
      <p:ext uri="{BB962C8B-B14F-4D97-AF65-F5344CB8AC3E}">
        <p14:creationId xmlns:p14="http://schemas.microsoft.com/office/powerpoint/2010/main" val="412297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6">
            <a:extLst>
              <a:ext uri="{FF2B5EF4-FFF2-40B4-BE49-F238E27FC236}">
                <a16:creationId xmlns:a16="http://schemas.microsoft.com/office/drawing/2014/main" id="{2B0965FC-DF6B-4994-A1CA-E6985A23D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39" name="图片 25">
            <a:extLst>
              <a:ext uri="{FF2B5EF4-FFF2-40B4-BE49-F238E27FC236}">
                <a16:creationId xmlns:a16="http://schemas.microsoft.com/office/drawing/2014/main" id="{9F7FB3A6-AB8E-45A0-8698-83FD392EC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40" name="图片 26">
            <a:extLst>
              <a:ext uri="{FF2B5EF4-FFF2-40B4-BE49-F238E27FC236}">
                <a16:creationId xmlns:a16="http://schemas.microsoft.com/office/drawing/2014/main" id="{F4C60B19-4E8D-4124-B7A8-D37B5B03AD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41" name="图片 27">
            <a:extLst>
              <a:ext uri="{FF2B5EF4-FFF2-40B4-BE49-F238E27FC236}">
                <a16:creationId xmlns:a16="http://schemas.microsoft.com/office/drawing/2014/main" id="{14570E40-9686-4772-882E-B21EDD5C7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42" name="图片 28">
            <a:extLst>
              <a:ext uri="{FF2B5EF4-FFF2-40B4-BE49-F238E27FC236}">
                <a16:creationId xmlns:a16="http://schemas.microsoft.com/office/drawing/2014/main" id="{CCE9AA0F-A837-459E-A30E-388C1893A6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45" name="图片 31">
            <a:extLst>
              <a:ext uri="{FF2B5EF4-FFF2-40B4-BE49-F238E27FC236}">
                <a16:creationId xmlns:a16="http://schemas.microsoft.com/office/drawing/2014/main" id="{5853DD61-0591-4F42-A0B0-658EA8EACA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grpSp>
        <p:nvGrpSpPr>
          <p:cNvPr id="20" name="Group 19">
            <a:extLst>
              <a:ext uri="{FF2B5EF4-FFF2-40B4-BE49-F238E27FC236}">
                <a16:creationId xmlns:a16="http://schemas.microsoft.com/office/drawing/2014/main" id="{7165DB86-BD87-4ACC-ABE0-7943DDBE7FF8}"/>
              </a:ext>
            </a:extLst>
          </p:cNvPr>
          <p:cNvGrpSpPr/>
          <p:nvPr/>
        </p:nvGrpSpPr>
        <p:grpSpPr>
          <a:xfrm>
            <a:off x="2052637" y="422903"/>
            <a:ext cx="8086725" cy="5120640"/>
            <a:chOff x="968936" y="845807"/>
            <a:chExt cx="5850314" cy="5120640"/>
          </a:xfrm>
        </p:grpSpPr>
        <p:pic>
          <p:nvPicPr>
            <p:cNvPr id="13" name="Picture 12">
              <a:extLst>
                <a:ext uri="{FF2B5EF4-FFF2-40B4-BE49-F238E27FC236}">
                  <a16:creationId xmlns:a16="http://schemas.microsoft.com/office/drawing/2014/main" id="{5A7D3184-5A02-4374-AAF0-DF988CFE3131}"/>
                </a:ext>
              </a:extLst>
            </p:cNvPr>
            <p:cNvPicPr>
              <a:picLocks noChangeAspect="1"/>
            </p:cNvPicPr>
            <p:nvPr/>
          </p:nvPicPr>
          <p:blipFill>
            <a:blip r:embed="rId9"/>
            <a:stretch>
              <a:fillRect/>
            </a:stretch>
          </p:blipFill>
          <p:spPr>
            <a:xfrm>
              <a:off x="968936" y="845807"/>
              <a:ext cx="5850314" cy="5120640"/>
            </a:xfrm>
            <a:prstGeom prst="rect">
              <a:avLst/>
            </a:prstGeom>
          </p:spPr>
        </p:pic>
        <p:sp>
          <p:nvSpPr>
            <p:cNvPr id="44" name="TextBox 43">
              <a:extLst>
                <a:ext uri="{FF2B5EF4-FFF2-40B4-BE49-F238E27FC236}">
                  <a16:creationId xmlns:a16="http://schemas.microsoft.com/office/drawing/2014/main" id="{D7BE67B0-893C-45DA-8E87-4CF6C8062E30}"/>
                </a:ext>
              </a:extLst>
            </p:cNvPr>
            <p:cNvSpPr txBox="1"/>
            <p:nvPr/>
          </p:nvSpPr>
          <p:spPr>
            <a:xfrm>
              <a:off x="1471967" y="2289017"/>
              <a:ext cx="4678873" cy="1754326"/>
            </a:xfrm>
            <a:prstGeom prst="rect">
              <a:avLst/>
            </a:prstGeom>
            <a:noFill/>
          </p:spPr>
          <p:txBody>
            <a:bodyPr wrap="square">
              <a:spAutoFit/>
            </a:bodyPr>
            <a:lstStyle/>
            <a:p>
              <a:pPr algn="ctr"/>
              <a:r>
                <a:rPr lang="nl-NL" sz="3600" b="1" dirty="0">
                  <a:solidFill>
                    <a:srgbClr val="C00000"/>
                  </a:solidFill>
                  <a:latin typeface="Times New Roman" panose="02020603050405020304" pitchFamily="18" charset="0"/>
                  <a:cs typeface="Times New Roman" panose="02020603050405020304" pitchFamily="18" charset="0"/>
                </a:rPr>
                <a:t>Thực </a:t>
              </a:r>
              <a:r>
                <a:rPr lang="nl-NL" sz="3600" b="1" dirty="0" smtClean="0">
                  <a:solidFill>
                    <a:srgbClr val="C00000"/>
                  </a:solidFill>
                  <a:latin typeface="Times New Roman" panose="02020603050405020304" pitchFamily="18" charset="0"/>
                  <a:cs typeface="Times New Roman" panose="02020603050405020304" pitchFamily="18" charset="0"/>
                </a:rPr>
                <a:t>hành</a:t>
              </a:r>
              <a:r>
                <a:rPr lang="vi-VN" sz="3600" b="1" dirty="0" smtClean="0">
                  <a:solidFill>
                    <a:srgbClr val="C00000"/>
                  </a:solidFill>
                  <a:latin typeface="Times New Roman" panose="02020603050405020304" pitchFamily="18" charset="0"/>
                  <a:cs typeface="Times New Roman" panose="02020603050405020304" pitchFamily="18" charset="0"/>
                </a:rPr>
                <a:t>:</a:t>
              </a:r>
            </a:p>
            <a:p>
              <a:pPr algn="ctr"/>
              <a:r>
                <a:rPr lang="nl-NL" sz="3600" b="1" dirty="0" smtClean="0">
                  <a:solidFill>
                    <a:srgbClr val="C00000"/>
                  </a:solidFill>
                  <a:latin typeface="Times New Roman" panose="02020603050405020304" pitchFamily="18" charset="0"/>
                  <a:cs typeface="Times New Roman" panose="02020603050405020304" pitchFamily="18" charset="0"/>
                </a:rPr>
                <a:t> </a:t>
              </a:r>
              <a:r>
                <a:rPr lang="nl-NL" sz="3600" b="1" dirty="0">
                  <a:solidFill>
                    <a:srgbClr val="C00000"/>
                  </a:solidFill>
                  <a:latin typeface="Times New Roman" panose="02020603050405020304" pitchFamily="18" charset="0"/>
                  <a:cs typeface="Times New Roman" panose="02020603050405020304" pitchFamily="18" charset="0"/>
                </a:rPr>
                <a:t>Viết đoạn văn tả một đồ vật mà em yêu thích.</a:t>
              </a:r>
              <a:endParaRPr lang="vi-VN" sz="36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7" name="TextBox 16">
            <a:extLst>
              <a:ext uri="{FF2B5EF4-FFF2-40B4-BE49-F238E27FC236}">
                <a16:creationId xmlns:a16="http://schemas.microsoft.com/office/drawing/2014/main" id="{1AF4B4C8-2BC2-4F92-8321-E696F6616A25}"/>
              </a:ext>
            </a:extLst>
          </p:cNvPr>
          <p:cNvSpPr txBox="1"/>
          <p:nvPr/>
        </p:nvSpPr>
        <p:spPr>
          <a:xfrm>
            <a:off x="2747963" y="1326714"/>
            <a:ext cx="6296024" cy="369332"/>
          </a:xfrm>
          <a:prstGeom prst="rect">
            <a:avLst/>
          </a:prstGeom>
          <a:noFill/>
        </p:spPr>
        <p:txBody>
          <a:bodyPr wrap="square">
            <a:spAutoFit/>
          </a:bodyPr>
          <a:lstStyle/>
          <a:p>
            <a:endParaRPr lang="vi-VN" dirty="0"/>
          </a:p>
        </p:txBody>
      </p:sp>
    </p:spTree>
    <p:extLst>
      <p:ext uri="{BB962C8B-B14F-4D97-AF65-F5344CB8AC3E}">
        <p14:creationId xmlns:p14="http://schemas.microsoft.com/office/powerpoint/2010/main" val="513600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par>
                                <p:cTn id="12" presetID="22" presetClass="entr" presetSubtype="4" fill="hold" nodeType="withEffect">
                                  <p:stCondLst>
                                    <p:cond delay="250"/>
                                  </p:stCondLst>
                                  <p:childTnLst>
                                    <p:set>
                                      <p:cBhvr>
                                        <p:cTn id="13" dur="1" fill="hold">
                                          <p:stCondLst>
                                            <p:cond delay="0"/>
                                          </p:stCondLst>
                                        </p:cTn>
                                        <p:tgtEl>
                                          <p:spTgt spid="42"/>
                                        </p:tgtEl>
                                        <p:attrNameLst>
                                          <p:attrName>style.visibility</p:attrName>
                                        </p:attrNameLst>
                                      </p:cBhvr>
                                      <p:to>
                                        <p:strVal val="visible"/>
                                      </p:to>
                                    </p:set>
                                    <p:animEffect transition="in" filter="wipe(down)">
                                      <p:cBhvr>
                                        <p:cTn id="14" dur="250"/>
                                        <p:tgtEl>
                                          <p:spTgt spid="42"/>
                                        </p:tgtEl>
                                      </p:cBhvr>
                                    </p:animEffect>
                                  </p:childTnLst>
                                </p:cTn>
                              </p:par>
                              <p:par>
                                <p:cTn id="15" presetID="22" presetClass="entr" presetSubtype="4" fill="hold"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250"/>
                                        <p:tgtEl>
                                          <p:spTgt spid="40"/>
                                        </p:tgtEl>
                                      </p:cBhvr>
                                    </p:animEffect>
                                  </p:childTnLst>
                                </p:cTn>
                              </p:par>
                              <p:par>
                                <p:cTn id="18" presetID="22" presetClass="entr" presetSubtype="4" fill="hold" nodeType="withEffect">
                                  <p:stCondLst>
                                    <p:cond delay="75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250"/>
                                        <p:tgtEl>
                                          <p:spTgt spid="41"/>
                                        </p:tgtEl>
                                      </p:cBhvr>
                                    </p:animEffect>
                                  </p:childTnLst>
                                </p:cTn>
                              </p:par>
                              <p:par>
                                <p:cTn id="21" presetID="22" presetClass="entr" presetSubtype="1" fill="hold" nodeType="withEffect">
                                  <p:stCondLst>
                                    <p:cond delay="75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25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735256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24384320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165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15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703</Words>
  <Application>Microsoft Office PowerPoint</Application>
  <PresentationFormat>Widescreen</PresentationFormat>
  <Paragraphs>45</Paragraphs>
  <Slides>16</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SimSun</vt:lpstr>
      <vt:lpstr>Arial</vt:lpstr>
      <vt:lpstr>Arial-Rounded</vt:lpstr>
      <vt:lpstr>Calibri</vt:lpstr>
      <vt:lpstr>Calibri Light</vt:lpstr>
      <vt:lpstr>等线</vt:lpstr>
      <vt:lpstr>LNTH-Kids  Chinese Font 1</vt:lpstr>
      <vt:lpstr>SVN-Redressed</vt:lpstr>
      <vt:lpstr>Times New Roman</vt:lpstr>
      <vt:lpstr>印品黑体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Techsi.vn</cp:lastModifiedBy>
  <cp:revision>17</cp:revision>
  <dcterms:created xsi:type="dcterms:W3CDTF">2022-08-15T13:51:22Z</dcterms:created>
  <dcterms:modified xsi:type="dcterms:W3CDTF">2023-12-01T02:50:49Z</dcterms:modified>
</cp:coreProperties>
</file>