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433" r:id="rId2"/>
    <p:sldId id="457" r:id="rId3"/>
    <p:sldId id="458" r:id="rId4"/>
    <p:sldId id="415" r:id="rId5"/>
    <p:sldId id="441" r:id="rId6"/>
    <p:sldId id="411" r:id="rId7"/>
    <p:sldId id="442" r:id="rId8"/>
    <p:sldId id="459" r:id="rId9"/>
    <p:sldId id="443" r:id="rId10"/>
    <p:sldId id="448" r:id="rId11"/>
    <p:sldId id="444" r:id="rId12"/>
    <p:sldId id="450" r:id="rId13"/>
    <p:sldId id="462" r:id="rId14"/>
    <p:sldId id="465" r:id="rId15"/>
    <p:sldId id="453" r:id="rId16"/>
    <p:sldId id="460" r:id="rId17"/>
    <p:sldId id="461" r:id="rId18"/>
    <p:sldId id="466" r:id="rId19"/>
    <p:sldId id="463" r:id="rId20"/>
    <p:sldId id="464" r:id="rId21"/>
    <p:sldId id="45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4" d="100"/>
          <a:sy n="84" d="100"/>
        </p:scale>
        <p:origin x="2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55D60-302D-475F-9A54-631D6C10380B}"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E232E-4980-4662-8CBC-4A5D00F3FF1C}" type="slidenum">
              <a:rPr lang="en-US" smtClean="0"/>
              <a:t>‹#›</a:t>
            </a:fld>
            <a:endParaRPr lang="en-US"/>
          </a:p>
        </p:txBody>
      </p:sp>
    </p:spTree>
    <p:extLst>
      <p:ext uri="{BB962C8B-B14F-4D97-AF65-F5344CB8AC3E}">
        <p14:creationId xmlns:p14="http://schemas.microsoft.com/office/powerpoint/2010/main" val="225657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13</a:t>
            </a:fld>
            <a:endParaRPr lang="en-US"/>
          </a:p>
        </p:txBody>
      </p:sp>
    </p:spTree>
    <p:extLst>
      <p:ext uri="{BB962C8B-B14F-4D97-AF65-F5344CB8AC3E}">
        <p14:creationId xmlns:p14="http://schemas.microsoft.com/office/powerpoint/2010/main" val="377765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16</a:t>
            </a:fld>
            <a:endParaRPr lang="en-US"/>
          </a:p>
        </p:txBody>
      </p:sp>
    </p:spTree>
    <p:extLst>
      <p:ext uri="{BB962C8B-B14F-4D97-AF65-F5344CB8AC3E}">
        <p14:creationId xmlns:p14="http://schemas.microsoft.com/office/powerpoint/2010/main" val="62979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20</a:t>
            </a:fld>
            <a:endParaRPr lang="en-US"/>
          </a:p>
        </p:txBody>
      </p:sp>
    </p:spTree>
    <p:extLst>
      <p:ext uri="{BB962C8B-B14F-4D97-AF65-F5344CB8AC3E}">
        <p14:creationId xmlns:p14="http://schemas.microsoft.com/office/powerpoint/2010/main" val="26743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158033529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73409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353333676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4070245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91086394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22396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9777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981584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46384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86662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742398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12115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B5F64BF5-9221-474A-82FA-D3BD86B1194B}"/>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20528815" flipH="1">
            <a:off x="-449818" y="-273879"/>
            <a:ext cx="4028902" cy="1608110"/>
          </a:xfrm>
          <a:prstGeom prst="rect">
            <a:avLst/>
          </a:prstGeom>
        </p:spPr>
      </p:pic>
      <p:pic>
        <p:nvPicPr>
          <p:cNvPr id="4" name="图片 11">
            <a:extLst>
              <a:ext uri="{FF2B5EF4-FFF2-40B4-BE49-F238E27FC236}">
                <a16:creationId xmlns:a16="http://schemas.microsoft.com/office/drawing/2014/main" id="{13B69CBB-BA6B-4D6F-8D81-CFFD05AEBE2D}"/>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1071185">
            <a:off x="8836936" y="-204046"/>
            <a:ext cx="3792966" cy="1513938"/>
          </a:xfrm>
          <a:prstGeom prst="rect">
            <a:avLst/>
          </a:prstGeom>
        </p:spPr>
      </p:pic>
      <p:sp>
        <p:nvSpPr>
          <p:cNvPr id="5" name="TextBox 4">
            <a:extLst>
              <a:ext uri="{FF2B5EF4-FFF2-40B4-BE49-F238E27FC236}">
                <a16:creationId xmlns:a16="http://schemas.microsoft.com/office/drawing/2014/main" id="{B406A90F-0B94-407B-B031-6B29E7F66DA7}"/>
              </a:ext>
            </a:extLst>
          </p:cNvPr>
          <p:cNvSpPr txBox="1"/>
          <p:nvPr/>
        </p:nvSpPr>
        <p:spPr>
          <a:xfrm>
            <a:off x="3403948" y="-76587"/>
            <a:ext cx="5616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Thứ</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smtClean="0">
                <a:ln>
                  <a:noFill/>
                </a:ln>
                <a:solidFill>
                  <a:srgbClr val="0C8458"/>
                </a:solidFill>
                <a:effectLst/>
                <a:uLnTx/>
                <a:uFillTx/>
                <a:latin typeface="Cambria" panose="02040503050406030204" pitchFamily="18" charset="0"/>
                <a:ea typeface="字魂105号-简雅黑"/>
              </a:rPr>
              <a:t>ngày</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tháng</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năm</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a:t>
            </a:r>
          </a:p>
        </p:txBody>
      </p:sp>
      <p:pic>
        <p:nvPicPr>
          <p:cNvPr id="2" name="Picture 1">
            <a:extLst>
              <a:ext uri="{FF2B5EF4-FFF2-40B4-BE49-F238E27FC236}">
                <a16:creationId xmlns:a16="http://schemas.microsoft.com/office/drawing/2014/main" id="{B9401587-C296-456B-9282-CA8B26E2A132}"/>
              </a:ext>
            </a:extLst>
          </p:cNvPr>
          <p:cNvPicPr>
            <a:picLocks noChangeAspect="1"/>
          </p:cNvPicPr>
          <p:nvPr/>
        </p:nvPicPr>
        <p:blipFill>
          <a:blip r:embed="rId3"/>
          <a:stretch>
            <a:fillRect/>
          </a:stretch>
        </p:blipFill>
        <p:spPr>
          <a:xfrm>
            <a:off x="4248903" y="725197"/>
            <a:ext cx="3737172" cy="1286367"/>
          </a:xfrm>
          <a:prstGeom prst="rect">
            <a:avLst/>
          </a:prstGeom>
        </p:spPr>
      </p:pic>
      <p:pic>
        <p:nvPicPr>
          <p:cNvPr id="12" name="Picture 11">
            <a:extLst>
              <a:ext uri="{FF2B5EF4-FFF2-40B4-BE49-F238E27FC236}">
                <a16:creationId xmlns:a16="http://schemas.microsoft.com/office/drawing/2014/main" id="{C70C00DD-5F9C-41E6-9FC9-D8C07C8EFD82}"/>
              </a:ext>
            </a:extLst>
          </p:cNvPr>
          <p:cNvPicPr>
            <a:picLocks noChangeAspect="1"/>
          </p:cNvPicPr>
          <p:nvPr/>
        </p:nvPicPr>
        <p:blipFill>
          <a:blip r:embed="rId4"/>
          <a:stretch>
            <a:fillRect/>
          </a:stretch>
        </p:blipFill>
        <p:spPr>
          <a:xfrm>
            <a:off x="2880635" y="1816763"/>
            <a:ext cx="6663506" cy="1072989"/>
          </a:xfrm>
          <a:prstGeom prst="rect">
            <a:avLst/>
          </a:prstGeom>
        </p:spPr>
      </p:pic>
      <p:pic>
        <p:nvPicPr>
          <p:cNvPr id="13" name="Picture 12">
            <a:extLst>
              <a:ext uri="{FF2B5EF4-FFF2-40B4-BE49-F238E27FC236}">
                <a16:creationId xmlns:a16="http://schemas.microsoft.com/office/drawing/2014/main" id="{8C22A23E-03F0-45DB-8288-5B3FD46B003A}"/>
              </a:ext>
            </a:extLst>
          </p:cNvPr>
          <p:cNvPicPr>
            <a:picLocks noChangeAspect="1"/>
          </p:cNvPicPr>
          <p:nvPr/>
        </p:nvPicPr>
        <p:blipFill>
          <a:blip r:embed="rId5"/>
          <a:stretch>
            <a:fillRect/>
          </a:stretch>
        </p:blipFill>
        <p:spPr>
          <a:xfrm>
            <a:off x="4175745" y="2474234"/>
            <a:ext cx="3810330" cy="1182727"/>
          </a:xfrm>
          <a:prstGeom prst="rect">
            <a:avLst/>
          </a:prstGeom>
        </p:spPr>
      </p:pic>
      <p:pic>
        <p:nvPicPr>
          <p:cNvPr id="14" name="Picture 13">
            <a:extLst>
              <a:ext uri="{FF2B5EF4-FFF2-40B4-BE49-F238E27FC236}">
                <a16:creationId xmlns:a16="http://schemas.microsoft.com/office/drawing/2014/main" id="{53086B4E-1FF3-4789-9AA6-0D79B531790B}"/>
              </a:ext>
            </a:extLst>
          </p:cNvPr>
          <p:cNvPicPr>
            <a:picLocks noChangeAspect="1"/>
          </p:cNvPicPr>
          <p:nvPr/>
        </p:nvPicPr>
        <p:blipFill>
          <a:blip r:embed="rId6"/>
          <a:stretch>
            <a:fillRect/>
          </a:stretch>
        </p:blipFill>
        <p:spPr>
          <a:xfrm>
            <a:off x="1063599" y="3258631"/>
            <a:ext cx="10931075" cy="2316681"/>
          </a:xfrm>
          <a:prstGeom prst="rect">
            <a:avLst/>
          </a:prstGeom>
        </p:spPr>
      </p:pic>
    </p:spTree>
    <p:extLst>
      <p:ext uri="{BB962C8B-B14F-4D97-AF65-F5344CB8AC3E}">
        <p14:creationId xmlns:p14="http://schemas.microsoft.com/office/powerpoint/2010/main" val="124674963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89D3D432-953C-432F-84F4-46E1177D6581}"/>
              </a:ext>
            </a:extLst>
          </p:cNvPr>
          <p:cNvPicPr>
            <a:picLocks noChangeAspect="1"/>
          </p:cNvPicPr>
          <p:nvPr/>
        </p:nvPicPr>
        <p:blipFill>
          <a:blip r:embed="rId4"/>
          <a:stretch>
            <a:fillRect/>
          </a:stretch>
        </p:blipFill>
        <p:spPr>
          <a:xfrm>
            <a:off x="2797778" y="2465748"/>
            <a:ext cx="6596444" cy="1926503"/>
          </a:xfrm>
          <a:prstGeom prst="rect">
            <a:avLst/>
          </a:prstGeom>
        </p:spPr>
      </p:pic>
    </p:spTree>
    <p:custDataLst>
      <p:tags r:id="rId1"/>
    </p:custDataLst>
    <p:extLst>
      <p:ext uri="{BB962C8B-B14F-4D97-AF65-F5344CB8AC3E}">
        <p14:creationId xmlns:p14="http://schemas.microsoft.com/office/powerpoint/2010/main" val="112365839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1770842" y="966340"/>
            <a:ext cx="9494875" cy="2217082"/>
          </a:xfrm>
          <a:prstGeom prst="rect">
            <a:avLst/>
          </a:prstGeom>
          <a:noFill/>
        </p:spPr>
        <p:txBody>
          <a:bodyPr wrap="square" rtlCol="0">
            <a:spAutoFit/>
          </a:bodyPr>
          <a:lstStyle/>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xóa</a:t>
            </a:r>
            <a:r>
              <a:rPr lang="en-US" sz="3200" dirty="0">
                <a:latin typeface="+mj-lt"/>
              </a:rPr>
              <a:t> </a:t>
            </a:r>
            <a:r>
              <a:rPr lang="en-US" sz="3200" dirty="0" err="1">
                <a:latin typeface="+mj-lt"/>
              </a:rPr>
              <a:t>dòng</a:t>
            </a:r>
            <a:r>
              <a:rPr lang="en-US" sz="3200" dirty="0">
                <a:latin typeface="+mj-lt"/>
              </a:rPr>
              <a:t> “</a:t>
            </a:r>
            <a:r>
              <a:rPr lang="en-US" sz="3200" dirty="0" err="1">
                <a:latin typeface="+mj-lt"/>
              </a:rPr>
              <a:t>Nấu</a:t>
            </a:r>
            <a:r>
              <a:rPr lang="en-US" sz="3200" dirty="0">
                <a:latin typeface="+mj-lt"/>
              </a:rPr>
              <a:t> </a:t>
            </a:r>
            <a:r>
              <a:rPr lang="en-US" sz="3200" dirty="0" err="1">
                <a:latin typeface="+mj-lt"/>
              </a:rPr>
              <a:t>ăn</a:t>
            </a:r>
            <a:r>
              <a:rPr lang="en-US" sz="3200" dirty="0">
                <a:latin typeface="+mj-lt"/>
              </a:rPr>
              <a:t> </a:t>
            </a:r>
            <a:r>
              <a:rPr lang="en-US" sz="3200" dirty="0" err="1">
                <a:latin typeface="+mj-lt"/>
              </a:rPr>
              <a:t>không</a:t>
            </a:r>
            <a:r>
              <a:rPr lang="en-US" sz="3200" dirty="0">
                <a:latin typeface="+mj-lt"/>
              </a:rPr>
              <a:t> </a:t>
            </a:r>
            <a:r>
              <a:rPr lang="en-US" sz="3200" dirty="0" err="1">
                <a:latin typeface="+mj-lt"/>
              </a:rPr>
              <a:t>ngon</a:t>
            </a:r>
            <a:r>
              <a:rPr lang="en-US" sz="3200" dirty="0">
                <a:latin typeface="+mj-lt"/>
              </a:rPr>
              <a:t>” </a:t>
            </a:r>
            <a:r>
              <a:rPr lang="en-US" sz="3200" dirty="0" err="1">
                <a:latin typeface="+mj-lt"/>
              </a:rPr>
              <a:t>đi</a:t>
            </a:r>
            <a:r>
              <a:rPr lang="en-US" sz="3200" dirty="0">
                <a:latin typeface="+mj-lt"/>
              </a:rPr>
              <a:t> </a:t>
            </a:r>
            <a:r>
              <a:rPr lang="en-US" sz="3200" dirty="0" err="1">
                <a:latin typeface="+mj-lt"/>
              </a:rPr>
              <a:t>chị</a:t>
            </a:r>
            <a:r>
              <a:rPr lang="en-US" sz="3200" dirty="0">
                <a:latin typeface="+mj-lt"/>
              </a:rPr>
              <a:t>!</a:t>
            </a:r>
          </a:p>
          <a:p>
            <a:pPr>
              <a:lnSpc>
                <a:spcPct val="150000"/>
              </a:lnSpc>
            </a:pPr>
            <a:r>
              <a:rPr lang="en-US" sz="3200" dirty="0">
                <a:latin typeface="+mj-lt"/>
              </a:rPr>
              <a:t>- A, </a:t>
            </a:r>
            <a:r>
              <a:rPr lang="en-US" sz="3200" dirty="0" err="1">
                <a:latin typeface="+mj-lt"/>
              </a:rPr>
              <a:t>bố</a:t>
            </a:r>
            <a:r>
              <a:rPr lang="en-US" sz="3200" dirty="0">
                <a:latin typeface="+mj-lt"/>
              </a:rPr>
              <a:t> </a:t>
            </a:r>
            <a:r>
              <a:rPr lang="en-US" sz="3200" dirty="0" err="1">
                <a:latin typeface="+mj-lt"/>
              </a:rPr>
              <a:t>rất</a:t>
            </a:r>
            <a:r>
              <a:rPr lang="en-US" sz="3200" dirty="0">
                <a:latin typeface="+mj-lt"/>
              </a:rPr>
              <a:t> </a:t>
            </a:r>
            <a:r>
              <a:rPr lang="en-US" sz="3200" dirty="0" err="1">
                <a:latin typeface="+mj-lt"/>
              </a:rPr>
              <a:t>đẹp</a:t>
            </a:r>
            <a:r>
              <a:rPr lang="en-US" sz="3200" dirty="0">
                <a:latin typeface="+mj-lt"/>
              </a:rPr>
              <a:t> </a:t>
            </a:r>
            <a:r>
              <a:rPr lang="en-US" sz="3200" dirty="0" err="1">
                <a:latin typeface="+mj-lt"/>
              </a:rPr>
              <a:t>trai</a:t>
            </a:r>
            <a:r>
              <a:rPr lang="en-US" sz="3200" dirty="0">
                <a:latin typeface="+mj-lt"/>
              </a:rPr>
              <a:t> </a:t>
            </a:r>
            <a:r>
              <a:rPr lang="en-US" sz="3200" dirty="0" err="1">
                <a:latin typeface="+mj-lt"/>
              </a:rPr>
              <a:t>nữa</a:t>
            </a:r>
            <a:r>
              <a:rPr lang="en-US" sz="3200" dirty="0">
                <a:latin typeface="+mj-lt"/>
              </a:rPr>
              <a:t> ạ!</a:t>
            </a:r>
          </a:p>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cắm</a:t>
            </a:r>
            <a:r>
              <a:rPr lang="en-US" sz="3200" dirty="0">
                <a:latin typeface="+mj-lt"/>
              </a:rPr>
              <a:t> </a:t>
            </a:r>
            <a:r>
              <a:rPr lang="en-US" sz="3200" dirty="0" err="1">
                <a:latin typeface="+mj-lt"/>
              </a:rPr>
              <a:t>cúi</a:t>
            </a:r>
            <a:r>
              <a:rPr lang="en-US" sz="3200" dirty="0">
                <a:latin typeface="+mj-lt"/>
              </a:rPr>
              <a:t> </a:t>
            </a:r>
            <a:r>
              <a:rPr lang="en-US" sz="3200" dirty="0" err="1">
                <a:latin typeface="+mj-lt"/>
              </a:rPr>
              <a:t>viết</a:t>
            </a:r>
            <a:r>
              <a:rPr lang="en-US" sz="3200" dirty="0">
                <a:latin typeface="+mj-lt"/>
              </a:rPr>
              <a:t> </a:t>
            </a:r>
            <a:r>
              <a:rPr lang="en-US" sz="3200" dirty="0" err="1">
                <a:latin typeface="+mj-lt"/>
              </a:rPr>
              <a:t>thêm</a:t>
            </a:r>
            <a:r>
              <a:rPr lang="en-US" sz="3200" dirty="0">
                <a:latin typeface="+mj-lt"/>
              </a:rPr>
              <a:t> </a:t>
            </a:r>
            <a:r>
              <a:rPr lang="en-US" sz="3200" dirty="0" err="1">
                <a:latin typeface="+mj-lt"/>
              </a:rPr>
              <a:t>vào</a:t>
            </a:r>
            <a:r>
              <a:rPr lang="en-US" sz="3200" dirty="0">
                <a:latin typeface="+mj-lt"/>
              </a:rPr>
              <a:t> </a:t>
            </a:r>
            <a:r>
              <a:rPr lang="en-US" sz="3200" dirty="0" err="1">
                <a:latin typeface="+mj-lt"/>
              </a:rPr>
              <a:t>tấm</a:t>
            </a:r>
            <a:r>
              <a:rPr lang="en-US" sz="3200" dirty="0">
                <a:latin typeface="+mj-lt"/>
              </a:rPr>
              <a:t> </a:t>
            </a:r>
            <a:r>
              <a:rPr lang="en-US" sz="3200" dirty="0" err="1">
                <a:latin typeface="+mj-lt"/>
              </a:rPr>
              <a:t>thiệp</a:t>
            </a:r>
            <a:r>
              <a:rPr lang="en-US" sz="3200" dirty="0">
                <a:latin typeface="+mj-lt"/>
              </a:rPr>
              <a:t>.</a:t>
            </a: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1330145" y="3221669"/>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4783260" y="3221670"/>
            <a:ext cx="2825778" cy="1276882"/>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8185678" y="3183422"/>
            <a:ext cx="3086783" cy="1276883"/>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grpSp>
        <p:nvGrpSpPr>
          <p:cNvPr id="22" name="Group 21">
            <a:extLst>
              <a:ext uri="{FF2B5EF4-FFF2-40B4-BE49-F238E27FC236}">
                <a16:creationId xmlns:a16="http://schemas.microsoft.com/office/drawing/2014/main" id="{3EF643C6-08BF-4F84-A3B9-8535728CA27A}"/>
              </a:ext>
            </a:extLst>
          </p:cNvPr>
          <p:cNvGrpSpPr/>
          <p:nvPr/>
        </p:nvGrpSpPr>
        <p:grpSpPr>
          <a:xfrm>
            <a:off x="1000526" y="5178941"/>
            <a:ext cx="11509596" cy="838770"/>
            <a:chOff x="979260" y="5369623"/>
            <a:chExt cx="11509596" cy="838770"/>
          </a:xfrm>
        </p:grpSpPr>
        <p:pic>
          <p:nvPicPr>
            <p:cNvPr id="23" name="Picture 22">
              <a:extLst>
                <a:ext uri="{FF2B5EF4-FFF2-40B4-BE49-F238E27FC236}">
                  <a16:creationId xmlns:a16="http://schemas.microsoft.com/office/drawing/2014/main" id="{833925D3-E068-448F-BF3C-86DAB8000C39}"/>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79260" y="5369623"/>
              <a:ext cx="10365798" cy="838770"/>
            </a:xfrm>
            <a:prstGeom prst="rect">
              <a:avLst/>
            </a:prstGeom>
          </p:spPr>
        </p:pic>
        <p:sp>
          <p:nvSpPr>
            <p:cNvPr id="24" name="TextBox 23">
              <a:extLst>
                <a:ext uri="{FF2B5EF4-FFF2-40B4-BE49-F238E27FC236}">
                  <a16:creationId xmlns:a16="http://schemas.microsoft.com/office/drawing/2014/main" id="{480B2E65-B04D-4E1E-99C8-A39C61224022}"/>
                </a:ext>
              </a:extLst>
            </p:cNvPr>
            <p:cNvSpPr txBox="1"/>
            <p:nvPr/>
          </p:nvSpPr>
          <p:spPr>
            <a:xfrm>
              <a:off x="1403497" y="5514262"/>
              <a:ext cx="11085359"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Em hãy nhắc lại công dụng của câu kể, câu cảm, câu khiến</a:t>
              </a:r>
              <a:endParaRPr kumimoji="0" lang="en-US" altLang="en-US" sz="3200" b="1" i="0" u="none" strike="noStrike" kern="1200" cap="none" spc="0" normalizeH="0" baseline="0" noProof="0" dirty="0">
                <a:ln>
                  <a:noFill/>
                </a:ln>
                <a:solidFill>
                  <a:schemeClr val="bg1"/>
                </a:solidFill>
                <a:effectLst/>
                <a:uLnTx/>
                <a:uFillTx/>
                <a:latin typeface="Calibri" panose="020F0502020204030204" pitchFamily="34" charset="0"/>
                <a:ea typeface="字魂105号-简雅黑"/>
                <a:cs typeface="Calibri" panose="020F0502020204030204" pitchFamily="34" charset="0"/>
              </a:endParaRPr>
            </a:p>
          </p:txBody>
        </p:sp>
      </p:grpSp>
    </p:spTree>
    <p:extLst>
      <p:ext uri="{BB962C8B-B14F-4D97-AF65-F5344CB8AC3E}">
        <p14:creationId xmlns:p14="http://schemas.microsoft.com/office/powerpoint/2010/main" val="398160886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ắng to">
            <a:extLst>
              <a:ext uri="{FF2B5EF4-FFF2-40B4-BE49-F238E27FC236}">
                <a16:creationId xmlns:a16="http://schemas.microsoft.com/office/drawing/2014/main" id="{D1CA8FE0-344E-43E7-B4CE-43274D45DF4B}"/>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ysClr val="window" lastClr="FFFFFF"/>
          </a:solidFill>
          <a:ln w="12700" cap="flat" cmpd="sng" algn="ctr">
            <a:noFill/>
            <a:prstDash val="solid"/>
            <a:miter lim="800000"/>
          </a:ln>
          <a:effectLst>
            <a:outerShdw blurRad="1270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2">
            <a:extLst>
              <a:ext uri="{FF2B5EF4-FFF2-40B4-BE49-F238E27FC236}">
                <a16:creationId xmlns:a16="http://schemas.microsoft.com/office/drawing/2014/main" id="{3FCCB58F-E6AD-4CC8-B2C5-645FFB80A0E0}"/>
              </a:ext>
            </a:extLst>
          </p:cNvPr>
          <p:cNvSpPr txBox="1"/>
          <p:nvPr/>
        </p:nvSpPr>
        <p:spPr>
          <a:xfrm>
            <a:off x="1473973" y="4050178"/>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THẢO LUẬN NHÓM </a:t>
            </a:r>
            <a:r>
              <a:rPr kumimoji="0" lang="en-US" altLang="zh-CN" sz="4400" b="0" i="0" u="none" strike="noStrike" kern="1200" cap="none" spc="0" normalizeH="0" baseline="0" noProof="0" dirty="0" smtClean="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ĐÔI</a:t>
            </a:r>
            <a:endParaRPr kumimoji="0" lang="zh-CN" altLang="en-US"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endParaRPr>
          </a:p>
        </p:txBody>
      </p:sp>
      <p:pic>
        <p:nvPicPr>
          <p:cNvPr id="18" name="Picture 17" descr="A picture containing text, toy, doll&#10;&#10;Description automatically generated">
            <a:extLst>
              <a:ext uri="{FF2B5EF4-FFF2-40B4-BE49-F238E27FC236}">
                <a16:creationId xmlns:a16="http://schemas.microsoft.com/office/drawing/2014/main" id="{DD69A2CA-035B-48FA-B5BA-AE579C7DEA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13446" t="25506" r="7300" b="8065"/>
          <a:stretch/>
        </p:blipFill>
        <p:spPr>
          <a:xfrm>
            <a:off x="6664344" y="2736020"/>
            <a:ext cx="4056759" cy="3383280"/>
          </a:xfrm>
          <a:prstGeom prst="rect">
            <a:avLst/>
          </a:prstGeom>
        </p:spPr>
      </p:pic>
      <p:grpSp>
        <p:nvGrpSpPr>
          <p:cNvPr id="19" name="Group 18">
            <a:extLst>
              <a:ext uri="{FF2B5EF4-FFF2-40B4-BE49-F238E27FC236}">
                <a16:creationId xmlns:a16="http://schemas.microsoft.com/office/drawing/2014/main" id="{053F690B-DAD4-457B-8A93-A3E54A11C8A8}"/>
              </a:ext>
            </a:extLst>
          </p:cNvPr>
          <p:cNvGrpSpPr/>
          <p:nvPr/>
        </p:nvGrpSpPr>
        <p:grpSpPr>
          <a:xfrm>
            <a:off x="801779" y="1279980"/>
            <a:ext cx="4800601" cy="4298039"/>
            <a:chOff x="876438" y="831522"/>
            <a:chExt cx="4800601" cy="4298039"/>
          </a:xfrm>
        </p:grpSpPr>
        <p:sp>
          <p:nvSpPr>
            <p:cNvPr id="20" name="任意多边形: 形状 19">
              <a:extLst>
                <a:ext uri="{FF2B5EF4-FFF2-40B4-BE49-F238E27FC236}">
                  <a16:creationId xmlns:a16="http://schemas.microsoft.com/office/drawing/2014/main" id="{6D69AF08-FB90-4E92-926D-666376F19AE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cmpd="sng" algn="ctr">
              <a:solidFill>
                <a:srgbClr val="8356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20" descr="A picture containing text&#10;&#10;Description automatically generated">
              <a:extLst>
                <a:ext uri="{FF2B5EF4-FFF2-40B4-BE49-F238E27FC236}">
                  <a16:creationId xmlns:a16="http://schemas.microsoft.com/office/drawing/2014/main" id="{829F93F7-A55D-4544-A968-3531332FA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38" y="831522"/>
              <a:ext cx="4800601" cy="3200400"/>
            </a:xfrm>
            <a:prstGeom prst="rect">
              <a:avLst/>
            </a:prstGeom>
          </p:spPr>
        </p:pic>
      </p:grpSp>
      <p:sp>
        <p:nvSpPr>
          <p:cNvPr id="22" name="!!1">
            <a:extLst>
              <a:ext uri="{FF2B5EF4-FFF2-40B4-BE49-F238E27FC236}">
                <a16:creationId xmlns:a16="http://schemas.microsoft.com/office/drawing/2014/main" id="{7F5AE3FC-FC1E-4A03-A623-CD2A91ABB72D}"/>
              </a:ext>
            </a:extLst>
          </p:cNvPr>
          <p:cNvSpPr/>
          <p:nvPr/>
        </p:nvSpPr>
        <p:spPr>
          <a:xfrm>
            <a:off x="5290886" y="4024954"/>
            <a:ext cx="274320" cy="274320"/>
          </a:xfrm>
          <a:prstGeom prst="ellipse">
            <a:avLst/>
          </a:prstGeom>
          <a:solidFill>
            <a:srgbClr val="0099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3">
            <a:extLst>
              <a:ext uri="{FF2B5EF4-FFF2-40B4-BE49-F238E27FC236}">
                <a16:creationId xmlns:a16="http://schemas.microsoft.com/office/drawing/2014/main" id="{0490D203-0C1D-48E9-9345-055A71F03A0C}"/>
              </a:ext>
            </a:extLst>
          </p:cNvPr>
          <p:cNvSpPr/>
          <p:nvPr/>
        </p:nvSpPr>
        <p:spPr>
          <a:xfrm>
            <a:off x="5279557" y="5129536"/>
            <a:ext cx="274320" cy="274320"/>
          </a:xfrm>
          <a:prstGeom prst="ellipse">
            <a:avLst/>
          </a:prstGeom>
          <a:solidFill>
            <a:srgbClr val="FF2F64"/>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2">
            <a:extLst>
              <a:ext uri="{FF2B5EF4-FFF2-40B4-BE49-F238E27FC236}">
                <a16:creationId xmlns:a16="http://schemas.microsoft.com/office/drawing/2014/main" id="{383BD4EB-68A8-4561-96CA-065251E639A4}"/>
              </a:ext>
            </a:extLst>
          </p:cNvPr>
          <p:cNvSpPr/>
          <p:nvPr/>
        </p:nvSpPr>
        <p:spPr>
          <a:xfrm>
            <a:off x="5285816" y="4577245"/>
            <a:ext cx="274320" cy="274320"/>
          </a:xfrm>
          <a:prstGeom prst="ellipse">
            <a:avLst/>
          </a:prstGeom>
          <a:solidFill>
            <a:srgbClr val="FF66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5" name="Group 24">
            <a:extLst>
              <a:ext uri="{FF2B5EF4-FFF2-40B4-BE49-F238E27FC236}">
                <a16:creationId xmlns:a16="http://schemas.microsoft.com/office/drawing/2014/main" id="{D4638453-A94F-4ECA-9E9D-448D24BA75CC}"/>
              </a:ext>
            </a:extLst>
          </p:cNvPr>
          <p:cNvGrpSpPr/>
          <p:nvPr/>
        </p:nvGrpSpPr>
        <p:grpSpPr>
          <a:xfrm>
            <a:off x="5444083" y="1047110"/>
            <a:ext cx="1954106" cy="1828800"/>
            <a:chOff x="5444083" y="1047110"/>
            <a:chExt cx="1954106" cy="1828800"/>
          </a:xfrm>
        </p:grpSpPr>
        <p:pic>
          <p:nvPicPr>
            <p:cNvPr id="26" name="Picture 2" descr="View all images at PNG folder | Poster background design, Birthday coloring  pages, Graduation wallpaper">
              <a:extLst>
                <a:ext uri="{FF2B5EF4-FFF2-40B4-BE49-F238E27FC236}">
                  <a16:creationId xmlns:a16="http://schemas.microsoft.com/office/drawing/2014/main" id="{7C9ADE60-5F26-4D79-91AA-55E5CA0CF7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4083" y="1047110"/>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3112C44-5CAA-4ECA-9E99-94013E2456B2}"/>
                </a:ext>
              </a:extLst>
            </p:cNvPr>
            <p:cNvSpPr txBox="1"/>
            <p:nvPr/>
          </p:nvSpPr>
          <p:spPr>
            <a:xfrm>
              <a:off x="5912316" y="127998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grpSp>
        <p:nvGrpSpPr>
          <p:cNvPr id="28" name="Group 27">
            <a:extLst>
              <a:ext uri="{FF2B5EF4-FFF2-40B4-BE49-F238E27FC236}">
                <a16:creationId xmlns:a16="http://schemas.microsoft.com/office/drawing/2014/main" id="{8EE0E4A7-9795-4D65-8A5D-1C0F16F5BF87}"/>
              </a:ext>
            </a:extLst>
          </p:cNvPr>
          <p:cNvGrpSpPr/>
          <p:nvPr/>
        </p:nvGrpSpPr>
        <p:grpSpPr>
          <a:xfrm>
            <a:off x="9357569" y="870327"/>
            <a:ext cx="1954106" cy="1828800"/>
            <a:chOff x="9357569" y="870327"/>
            <a:chExt cx="1954106" cy="1828800"/>
          </a:xfrm>
        </p:grpSpPr>
        <p:pic>
          <p:nvPicPr>
            <p:cNvPr id="29" name="Picture 2" descr="View all images at PNG folder | Poster background design, Birthday coloring  pages, Graduation wallpaper">
              <a:extLst>
                <a:ext uri="{FF2B5EF4-FFF2-40B4-BE49-F238E27FC236}">
                  <a16:creationId xmlns:a16="http://schemas.microsoft.com/office/drawing/2014/main" id="{F4BE3E85-C1C4-4614-924C-F4B05CEAC419}"/>
                </a:ext>
              </a:extLst>
            </p:cNvPr>
            <p:cNvPicPr>
              <a:picLocks noChangeAspect="1" noChangeArrowheads="1"/>
            </p:cNvPicPr>
            <p:nvPr/>
          </p:nvPicPr>
          <p:blipFill>
            <a:blip r:embed="rId6" cstate="print">
              <a:duotone>
                <a:prstClr val="black"/>
                <a:srgbClr val="70AD47">
                  <a:tint val="45000"/>
                  <a:satMod val="400000"/>
                </a:srgbClr>
              </a:duotone>
              <a:extLst>
                <a:ext uri="{28A0092B-C50C-407E-A947-70E740481C1C}">
                  <a14:useLocalDpi xmlns:a14="http://schemas.microsoft.com/office/drawing/2010/main" val="0"/>
                </a:ext>
              </a:extLst>
            </a:blip>
            <a:srcRect/>
            <a:stretch>
              <a:fillRect/>
            </a:stretch>
          </p:blipFill>
          <p:spPr bwMode="auto">
            <a:xfrm rot="20908460" flipH="1">
              <a:off x="9357569" y="870327"/>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BEC02A9-6E83-45D9-BF72-EBFF2F5B2F97}"/>
                </a:ext>
              </a:extLst>
            </p:cNvPr>
            <p:cNvSpPr txBox="1"/>
            <p:nvPr/>
          </p:nvSpPr>
          <p:spPr>
            <a:xfrm>
              <a:off x="9825802" y="104711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pic>
        <p:nvPicPr>
          <p:cNvPr id="31" name="Picture 30" descr="A picture containing vector graphics, lamp, gear&#10;&#10;Description automatically generated">
            <a:extLst>
              <a:ext uri="{FF2B5EF4-FFF2-40B4-BE49-F238E27FC236}">
                <a16:creationId xmlns:a16="http://schemas.microsoft.com/office/drawing/2014/main" id="{84D82EC7-DB41-41FC-B7A0-145B896608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 y="-553090"/>
            <a:ext cx="3200400" cy="3200400"/>
          </a:xfrm>
          <a:prstGeom prst="rect">
            <a:avLst/>
          </a:prstGeom>
        </p:spPr>
      </p:pic>
    </p:spTree>
    <p:extLst>
      <p:ext uri="{BB962C8B-B14F-4D97-AF65-F5344CB8AC3E}">
        <p14:creationId xmlns:p14="http://schemas.microsoft.com/office/powerpoint/2010/main" val="11559315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750"/>
                                        <p:tgtEl>
                                          <p:spTgt spid="1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 calcmode="lin" valueType="num">
                                      <p:cBhvr>
                                        <p:cTn id="12" dur="500" fill="hold"/>
                                        <p:tgtEl>
                                          <p:spTgt spid="22"/>
                                        </p:tgtEl>
                                        <p:attrNameLst>
                                          <p:attrName>style.rotation</p:attrName>
                                        </p:attrNameLst>
                                      </p:cBhvr>
                                      <p:tavLst>
                                        <p:tav tm="0">
                                          <p:val>
                                            <p:fltVal val="360"/>
                                          </p:val>
                                        </p:tav>
                                        <p:tav tm="100000">
                                          <p:val>
                                            <p:fltVal val="0"/>
                                          </p:val>
                                        </p:tav>
                                      </p:tavLst>
                                    </p:anim>
                                    <p:animEffect transition="in" filter="fade">
                                      <p:cBhvr>
                                        <p:cTn id="13" dur="500"/>
                                        <p:tgtEl>
                                          <p:spTgt spid="22"/>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 calcmode="lin" valueType="num">
                                      <p:cBhvr>
                                        <p:cTn id="18" dur="500" fill="hold"/>
                                        <p:tgtEl>
                                          <p:spTgt spid="24"/>
                                        </p:tgtEl>
                                        <p:attrNameLst>
                                          <p:attrName>style.rotation</p:attrName>
                                        </p:attrNameLst>
                                      </p:cBhvr>
                                      <p:tavLst>
                                        <p:tav tm="0">
                                          <p:val>
                                            <p:fltVal val="360"/>
                                          </p:val>
                                        </p:tav>
                                        <p:tav tm="100000">
                                          <p:val>
                                            <p:fltVal val="0"/>
                                          </p:val>
                                        </p:tav>
                                      </p:tavLst>
                                    </p:anim>
                                    <p:animEffect transition="in" filter="fade">
                                      <p:cBhvr>
                                        <p:cTn id="19" dur="500"/>
                                        <p:tgtEl>
                                          <p:spTgt spid="24"/>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360"/>
                                          </p:val>
                                        </p:tav>
                                        <p:tav tm="100000">
                                          <p:val>
                                            <p:fltVal val="0"/>
                                          </p:val>
                                        </p:tav>
                                      </p:tavLst>
                                    </p:anim>
                                    <p:animEffect transition="in" filter="fade">
                                      <p:cBhvr>
                                        <p:cTn id="25" dur="500"/>
                                        <p:tgtEl>
                                          <p:spTgt spid="23"/>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 calcmode="lin" valueType="num">
                                      <p:cBhvr>
                                        <p:cTn id="30"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
                                        </p:tgtEl>
                                      </p:cBhvr>
                                    </p:animEffect>
                                  </p:childTnLst>
                                </p:cTn>
                              </p:par>
                              <p:par>
                                <p:cTn id="33" presetID="37"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750"/>
                                        <p:tgtEl>
                                          <p:spTgt spid="18"/>
                                        </p:tgtEl>
                                      </p:cBhvr>
                                    </p:animEffect>
                                    <p:anim calcmode="lin" valueType="num">
                                      <p:cBhvr>
                                        <p:cTn id="36" dur="750" fill="hold"/>
                                        <p:tgtEl>
                                          <p:spTgt spid="18"/>
                                        </p:tgtEl>
                                        <p:attrNameLst>
                                          <p:attrName>ppt_x</p:attrName>
                                        </p:attrNameLst>
                                      </p:cBhvr>
                                      <p:tavLst>
                                        <p:tav tm="0">
                                          <p:val>
                                            <p:strVal val="#ppt_x"/>
                                          </p:val>
                                        </p:tav>
                                        <p:tav tm="100000">
                                          <p:val>
                                            <p:strVal val="#ppt_x"/>
                                          </p:val>
                                        </p:tav>
                                      </p:tavLst>
                                    </p:anim>
                                    <p:anim calcmode="lin" valueType="num">
                                      <p:cBhvr>
                                        <p:cTn id="37" dur="675" decel="100000" fill="hold"/>
                                        <p:tgtEl>
                                          <p:spTgt spid="18"/>
                                        </p:tgtEl>
                                        <p:attrNameLst>
                                          <p:attrName>ppt_y</p:attrName>
                                        </p:attrNameLst>
                                      </p:cBhvr>
                                      <p:tavLst>
                                        <p:tav tm="0">
                                          <p:val>
                                            <p:strVal val="#ppt_y+1"/>
                                          </p:val>
                                        </p:tav>
                                        <p:tav tm="100000">
                                          <p:val>
                                            <p:strVal val="#ppt_y-.03"/>
                                          </p:val>
                                        </p:tav>
                                      </p:tavLst>
                                    </p:anim>
                                    <p:anim calcmode="lin" valueType="num">
                                      <p:cBhvr>
                                        <p:cTn id="38" dur="75" accel="100000" fill="hold">
                                          <p:stCondLst>
                                            <p:cond delay="675"/>
                                          </p:stCondLst>
                                        </p:cTn>
                                        <p:tgtEl>
                                          <p:spTgt spid="18"/>
                                        </p:tgtEl>
                                        <p:attrNameLst>
                                          <p:attrName>ppt_y</p:attrName>
                                        </p:attrNameLst>
                                      </p:cBhvr>
                                      <p:tavLst>
                                        <p:tav tm="0">
                                          <p:val>
                                            <p:strVal val="#ppt_y-.03"/>
                                          </p:val>
                                        </p:tav>
                                        <p:tav tm="100000">
                                          <p:val>
                                            <p:strVal val="#ppt_y"/>
                                          </p:val>
                                        </p:tav>
                                      </p:tavLst>
                                    </p:anim>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a16="http://schemas.microsoft.com/office/drawing/2014/main" id="{577DC6CC-DDA9-4F6E-8EF2-F465B71A020C}"/>
              </a:ext>
            </a:extLst>
          </p:cNvPr>
          <p:cNvPicPr>
            <a:picLocks noChangeAspect="1"/>
          </p:cNvPicPr>
          <p:nvPr/>
        </p:nvPicPr>
        <p:blipFill>
          <a:blip r:embed="rId3"/>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a16="http://schemas.microsoft.com/office/drawing/2014/main" id="{00F8F272-53BF-4A6D-9B93-D5FC713BD4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a16="http://schemas.microsoft.com/office/drawing/2014/main" id="{B884393E-4B06-4C8C-8BEA-E8650E37492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a16="http://schemas.microsoft.com/office/drawing/2014/main" id="{8D4D8FA7-98B0-48EA-AAE5-748F9A65D0F7}"/>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1258051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790" y="280502"/>
            <a:ext cx="11007634" cy="640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2575651" y="5709442"/>
            <a:ext cx="9494875" cy="739754"/>
          </a:xfrm>
          <a:prstGeom prst="rect">
            <a:avLst/>
          </a:prstGeom>
          <a:noFill/>
        </p:spPr>
        <p:txBody>
          <a:bodyPr wrap="square" rtlCol="0">
            <a:spAutoFit/>
          </a:bodyPr>
          <a:lstStyle/>
          <a:p>
            <a:pPr>
              <a:lnSpc>
                <a:spcPct val="150000"/>
              </a:lnSpc>
            </a:pPr>
            <a:r>
              <a:rPr lang="en-US" sz="2800" dirty="0">
                <a:latin typeface="Cambria" panose="02040503050406030204" pitchFamily="18" charset="0"/>
              </a:rPr>
              <a:t>- </a:t>
            </a:r>
            <a:r>
              <a:rPr lang="en-US" sz="2800" dirty="0" err="1">
                <a:latin typeface="Cambria" panose="02040503050406030204" pitchFamily="18" charset="0"/>
              </a:rPr>
              <a:t>Chị</a:t>
            </a:r>
            <a:r>
              <a:rPr lang="en-US" sz="2800" dirty="0">
                <a:latin typeface="Cambria" panose="02040503050406030204" pitchFamily="18" charset="0"/>
              </a:rPr>
              <a:t> </a:t>
            </a:r>
            <a:r>
              <a:rPr lang="en-US" sz="2800" dirty="0" err="1">
                <a:latin typeface="Cambria" panose="02040503050406030204" pitchFamily="18" charset="0"/>
              </a:rPr>
              <a:t>xóa</a:t>
            </a:r>
            <a:r>
              <a:rPr lang="en-US" sz="2800" dirty="0">
                <a:latin typeface="Cambria" panose="02040503050406030204" pitchFamily="18" charset="0"/>
              </a:rPr>
              <a:t> </a:t>
            </a:r>
            <a:r>
              <a:rPr lang="en-US" sz="2800" dirty="0" err="1">
                <a:latin typeface="Cambria" panose="02040503050406030204" pitchFamily="18" charset="0"/>
              </a:rPr>
              <a:t>dòng</a:t>
            </a:r>
            <a:r>
              <a:rPr lang="en-US" sz="2800" dirty="0">
                <a:latin typeface="Cambria" panose="02040503050406030204" pitchFamily="18" charset="0"/>
              </a:rPr>
              <a:t> “</a:t>
            </a:r>
            <a:r>
              <a:rPr lang="en-US" sz="2800" dirty="0" err="1">
                <a:latin typeface="Cambria" panose="02040503050406030204" pitchFamily="18" charset="0"/>
              </a:rPr>
              <a:t>Nấu</a:t>
            </a:r>
            <a:r>
              <a:rPr lang="en-US" sz="2800" dirty="0">
                <a:latin typeface="Cambria" panose="02040503050406030204" pitchFamily="18" charset="0"/>
              </a:rPr>
              <a:t> </a:t>
            </a:r>
            <a:r>
              <a:rPr lang="en-US" sz="2800" dirty="0" err="1">
                <a:latin typeface="Cambria" panose="02040503050406030204" pitchFamily="18" charset="0"/>
              </a:rPr>
              <a:t>ăn</a:t>
            </a:r>
            <a:r>
              <a:rPr lang="en-US" sz="2800" dirty="0">
                <a:latin typeface="Cambria" panose="02040503050406030204" pitchFamily="18" charset="0"/>
              </a:rPr>
              <a:t> </a:t>
            </a:r>
            <a:r>
              <a:rPr lang="en-US" sz="2800" dirty="0" err="1">
                <a:latin typeface="Cambria" panose="02040503050406030204" pitchFamily="18" charset="0"/>
              </a:rPr>
              <a:t>không</a:t>
            </a:r>
            <a:r>
              <a:rPr lang="en-US" sz="2800" dirty="0">
                <a:latin typeface="Cambria" panose="02040503050406030204" pitchFamily="18" charset="0"/>
              </a:rPr>
              <a:t> </a:t>
            </a:r>
            <a:r>
              <a:rPr lang="en-US" sz="2800" dirty="0" err="1">
                <a:latin typeface="Cambria" panose="02040503050406030204" pitchFamily="18" charset="0"/>
              </a:rPr>
              <a:t>ngon</a:t>
            </a:r>
            <a:r>
              <a:rPr lang="en-US" sz="2800" dirty="0">
                <a:latin typeface="Cambria" panose="02040503050406030204" pitchFamily="18" charset="0"/>
              </a:rPr>
              <a:t>” </a:t>
            </a:r>
            <a:r>
              <a:rPr lang="en-US" sz="2800" dirty="0" err="1">
                <a:latin typeface="Cambria" panose="02040503050406030204" pitchFamily="18" charset="0"/>
              </a:rPr>
              <a:t>đi</a:t>
            </a:r>
            <a:r>
              <a:rPr lang="en-US" sz="2800" dirty="0">
                <a:latin typeface="Cambria" panose="02040503050406030204" pitchFamily="18" charset="0"/>
              </a:rPr>
              <a:t> </a:t>
            </a:r>
            <a:r>
              <a:rPr lang="en-US" sz="2800" dirty="0" err="1">
                <a:latin typeface="Cambria" panose="02040503050406030204" pitchFamily="18" charset="0"/>
              </a:rPr>
              <a:t>chị</a:t>
            </a:r>
            <a:r>
              <a:rPr lang="en-US" sz="2800" dirty="0" smtClean="0">
                <a:latin typeface="Cambria" panose="02040503050406030204" pitchFamily="18" charset="0"/>
              </a:rPr>
              <a:t>!</a:t>
            </a:r>
            <a:endParaRPr lang="en-US" sz="2800" dirty="0">
              <a:latin typeface="Cambria" panose="02040503050406030204" pitchFamily="18" charset="0"/>
            </a:endParaRP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4356021" y="1087457"/>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4483009" y="2999567"/>
            <a:ext cx="2668418" cy="1237949"/>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4356021" y="4837036"/>
            <a:ext cx="2855361" cy="1054094"/>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sp>
        <p:nvSpPr>
          <p:cNvPr id="7" name="Rectangle 6"/>
          <p:cNvSpPr/>
          <p:nvPr/>
        </p:nvSpPr>
        <p:spPr>
          <a:xfrm>
            <a:off x="3369099" y="2407974"/>
            <a:ext cx="5893280" cy="523220"/>
          </a:xfrm>
          <a:prstGeom prst="rect">
            <a:avLst/>
          </a:prstGeom>
        </p:spPr>
        <p:txBody>
          <a:bodyPr wrap="none">
            <a:spAutoFit/>
          </a:bodyPr>
          <a:lstStyle/>
          <a:p>
            <a:r>
              <a:rPr lang="en-US" sz="2800" dirty="0">
                <a:latin typeface="Cambria" panose="02040503050406030204" pitchFamily="18" charset="0"/>
              </a:rPr>
              <a:t>- </a:t>
            </a:r>
            <a:r>
              <a:rPr lang="en-US" sz="2800" dirty="0" err="1">
                <a:latin typeface="Cambria" panose="02040503050406030204" pitchFamily="18" charset="0"/>
              </a:rPr>
              <a:t>Chị</a:t>
            </a:r>
            <a:r>
              <a:rPr lang="en-US" sz="2800" dirty="0">
                <a:latin typeface="Cambria" panose="02040503050406030204" pitchFamily="18" charset="0"/>
              </a:rPr>
              <a:t> </a:t>
            </a:r>
            <a:r>
              <a:rPr lang="en-US" sz="2800" dirty="0" err="1">
                <a:latin typeface="Cambria" panose="02040503050406030204" pitchFamily="18" charset="0"/>
              </a:rPr>
              <a:t>cắm</a:t>
            </a:r>
            <a:r>
              <a:rPr lang="en-US" sz="2800" dirty="0">
                <a:latin typeface="Cambria" panose="02040503050406030204" pitchFamily="18" charset="0"/>
              </a:rPr>
              <a:t> </a:t>
            </a:r>
            <a:r>
              <a:rPr lang="en-US" sz="2800" dirty="0" err="1">
                <a:latin typeface="Cambria" panose="02040503050406030204" pitchFamily="18" charset="0"/>
              </a:rPr>
              <a:t>cúi</a:t>
            </a:r>
            <a:r>
              <a:rPr lang="en-US" sz="2800" dirty="0">
                <a:latin typeface="Cambria" panose="02040503050406030204" pitchFamily="18" charset="0"/>
              </a:rPr>
              <a:t> </a:t>
            </a:r>
            <a:r>
              <a:rPr lang="en-US" sz="2800" dirty="0" err="1">
                <a:latin typeface="Cambria" panose="02040503050406030204" pitchFamily="18" charset="0"/>
              </a:rPr>
              <a:t>viết</a:t>
            </a:r>
            <a:r>
              <a:rPr lang="en-US" sz="2800" dirty="0">
                <a:latin typeface="Cambria" panose="02040503050406030204" pitchFamily="18" charset="0"/>
              </a:rPr>
              <a:t> </a:t>
            </a:r>
            <a:r>
              <a:rPr lang="en-US" sz="2800" dirty="0" err="1">
                <a:latin typeface="Cambria" panose="02040503050406030204" pitchFamily="18" charset="0"/>
              </a:rPr>
              <a:t>thêm</a:t>
            </a:r>
            <a:r>
              <a:rPr lang="en-US" sz="2800" dirty="0">
                <a:latin typeface="Cambria" panose="02040503050406030204" pitchFamily="18" charset="0"/>
              </a:rPr>
              <a:t> </a:t>
            </a:r>
            <a:r>
              <a:rPr lang="en-US" sz="2800" dirty="0" err="1">
                <a:latin typeface="Cambria" panose="02040503050406030204" pitchFamily="18" charset="0"/>
              </a:rPr>
              <a:t>vào</a:t>
            </a:r>
            <a:r>
              <a:rPr lang="en-US" sz="2800" dirty="0">
                <a:latin typeface="Cambria" panose="02040503050406030204" pitchFamily="18" charset="0"/>
              </a:rPr>
              <a:t> </a:t>
            </a:r>
            <a:r>
              <a:rPr lang="en-US" sz="2800" dirty="0" err="1">
                <a:latin typeface="Cambria" panose="02040503050406030204" pitchFamily="18" charset="0"/>
              </a:rPr>
              <a:t>tấm</a:t>
            </a:r>
            <a:r>
              <a:rPr lang="en-US" sz="2800" dirty="0">
                <a:latin typeface="Cambria" panose="02040503050406030204" pitchFamily="18" charset="0"/>
              </a:rPr>
              <a:t> </a:t>
            </a:r>
            <a:r>
              <a:rPr lang="en-US" sz="2800" dirty="0" err="1">
                <a:latin typeface="Cambria" panose="02040503050406030204" pitchFamily="18" charset="0"/>
              </a:rPr>
              <a:t>thiệp</a:t>
            </a:r>
            <a:r>
              <a:rPr lang="en-US" sz="2800" dirty="0">
                <a:latin typeface="Cambria" panose="02040503050406030204" pitchFamily="18" charset="0"/>
              </a:rPr>
              <a:t>.</a:t>
            </a:r>
          </a:p>
        </p:txBody>
      </p:sp>
      <p:sp>
        <p:nvSpPr>
          <p:cNvPr id="8" name="Rectangle 7"/>
          <p:cNvSpPr/>
          <p:nvPr/>
        </p:nvSpPr>
        <p:spPr>
          <a:xfrm>
            <a:off x="4360949" y="4098372"/>
            <a:ext cx="3968459" cy="738664"/>
          </a:xfrm>
          <a:prstGeom prst="rect">
            <a:avLst/>
          </a:prstGeom>
        </p:spPr>
        <p:txBody>
          <a:bodyPr wrap="none">
            <a:spAutoFit/>
          </a:bodyPr>
          <a:lstStyle/>
          <a:p>
            <a:pPr>
              <a:lnSpc>
                <a:spcPct val="150000"/>
              </a:lnSpc>
            </a:pPr>
            <a:r>
              <a:rPr lang="en-US" sz="2800" dirty="0">
                <a:latin typeface="Cambria" panose="02040503050406030204" pitchFamily="18" charset="0"/>
              </a:rPr>
              <a:t>- A, </a:t>
            </a:r>
            <a:r>
              <a:rPr lang="en-US" sz="2800" dirty="0" err="1">
                <a:latin typeface="Cambria" panose="02040503050406030204" pitchFamily="18" charset="0"/>
              </a:rPr>
              <a:t>bố</a:t>
            </a:r>
            <a:r>
              <a:rPr lang="en-US" sz="2800" dirty="0">
                <a:latin typeface="Cambria" panose="02040503050406030204" pitchFamily="18" charset="0"/>
              </a:rPr>
              <a:t> </a:t>
            </a:r>
            <a:r>
              <a:rPr lang="en-US" sz="2800" dirty="0" err="1">
                <a:latin typeface="Cambria" panose="02040503050406030204" pitchFamily="18" charset="0"/>
              </a:rPr>
              <a:t>rất</a:t>
            </a:r>
            <a:r>
              <a:rPr lang="en-US" sz="2800" dirty="0">
                <a:latin typeface="Cambria" panose="02040503050406030204" pitchFamily="18" charset="0"/>
              </a:rPr>
              <a:t> </a:t>
            </a:r>
            <a:r>
              <a:rPr lang="en-US" sz="2800" dirty="0" err="1">
                <a:latin typeface="Cambria" panose="02040503050406030204" pitchFamily="18" charset="0"/>
              </a:rPr>
              <a:t>đẹp</a:t>
            </a:r>
            <a:r>
              <a:rPr lang="en-US" sz="2800" dirty="0">
                <a:latin typeface="Cambria" panose="02040503050406030204" pitchFamily="18" charset="0"/>
              </a:rPr>
              <a:t> </a:t>
            </a:r>
            <a:r>
              <a:rPr lang="en-US" sz="2800" dirty="0" err="1">
                <a:latin typeface="Cambria" panose="02040503050406030204" pitchFamily="18" charset="0"/>
              </a:rPr>
              <a:t>trai</a:t>
            </a:r>
            <a:r>
              <a:rPr lang="en-US" sz="2800" dirty="0">
                <a:latin typeface="Cambria" panose="02040503050406030204" pitchFamily="18" charset="0"/>
              </a:rPr>
              <a:t> </a:t>
            </a:r>
            <a:r>
              <a:rPr lang="en-US" sz="2800" dirty="0" err="1">
                <a:latin typeface="Cambria" panose="02040503050406030204" pitchFamily="18" charset="0"/>
              </a:rPr>
              <a:t>nữa</a:t>
            </a:r>
            <a:r>
              <a:rPr lang="en-US" sz="2800" dirty="0">
                <a:latin typeface="Cambria" panose="02040503050406030204" pitchFamily="18" charset="0"/>
              </a:rPr>
              <a:t> ạ!</a:t>
            </a:r>
          </a:p>
        </p:txBody>
      </p:sp>
    </p:spTree>
    <p:extLst>
      <p:ext uri="{BB962C8B-B14F-4D97-AF65-F5344CB8AC3E}">
        <p14:creationId xmlns:p14="http://schemas.microsoft.com/office/powerpoint/2010/main" val="30427253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5" name="TextBox 4">
            <a:extLst>
              <a:ext uri="{FF2B5EF4-FFF2-40B4-BE49-F238E27FC236}">
                <a16:creationId xmlns:a16="http://schemas.microsoft.com/office/drawing/2014/main" id="{D3BDD9D4-6C17-44FC-888F-252FCB0FFBAD}"/>
              </a:ext>
            </a:extLst>
          </p:cNvPr>
          <p:cNvSpPr txBox="1"/>
          <p:nvPr/>
        </p:nvSpPr>
        <p:spPr>
          <a:xfrm>
            <a:off x="1235465" y="806376"/>
            <a:ext cx="10013809" cy="707886"/>
          </a:xfrm>
          <a:prstGeom prst="rect">
            <a:avLst/>
          </a:prstGeom>
          <a:noFill/>
        </p:spPr>
        <p:txBody>
          <a:bodyPr wrap="square">
            <a:spAutoFit/>
          </a:bodyPr>
          <a:lstStyle/>
          <a:p>
            <a:pPr lvl="0" algn="ctr" eaLnBrk="0" fontAlgn="base" hangingPunct="0">
              <a:spcBef>
                <a:spcPct val="0"/>
              </a:spcBef>
              <a:spcAft>
                <a:spcPct val="0"/>
              </a:spcAft>
            </a:pPr>
            <a:r>
              <a:rPr lang="en-US" altLang="en-US" sz="4000" b="1" dirty="0">
                <a:solidFill>
                  <a:srgbClr val="015892"/>
                </a:solidFill>
                <a:latin typeface="Calibri" panose="020F0502020204030204" pitchFamily="34" charset="0"/>
                <a:cs typeface="Calibri" panose="020F0502020204030204" pitchFamily="34" charset="0"/>
              </a:rPr>
              <a:t>3. </a:t>
            </a:r>
            <a:r>
              <a:rPr lang="en-US" altLang="en-US" sz="4000" b="1" dirty="0" err="1">
                <a:solidFill>
                  <a:srgbClr val="015892"/>
                </a:solidFill>
                <a:latin typeface="Calibri" panose="020F0502020204030204" pitchFamily="34" charset="0"/>
                <a:cs typeface="Calibri" panose="020F0502020204030204" pitchFamily="34" charset="0"/>
              </a:rPr>
              <a:t>Nêu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dấu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hiệu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nhận</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biết</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câu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khiến</a:t>
            </a:r>
            <a:r>
              <a:rPr lang="en-US" altLang="en-US" sz="4000" b="1" dirty="0">
                <a:solidFill>
                  <a:srgbClr val="015892"/>
                </a:solidFill>
                <a:latin typeface="Calibri" panose="020F0502020204030204" pitchFamily="34" charset="0"/>
                <a:cs typeface="Calibri" panose="020F0502020204030204" pitchFamily="34" charset="0"/>
              </a:rPr>
              <a:t>.</a:t>
            </a:r>
            <a:endParaRPr kumimoji="0" lang="en-US" altLang="en-US" sz="4000" b="1" i="1" u="none" strike="noStrike" kern="1200" cap="none" spc="0" normalizeH="0" baseline="0" noProof="0" dirty="0">
              <a:ln>
                <a:noFill/>
              </a:ln>
              <a:solidFill>
                <a:srgbClr val="015892"/>
              </a:solidFill>
              <a:effectLst/>
              <a:uLnTx/>
              <a:uFillTx/>
              <a:latin typeface="Calibri" panose="020F0502020204030204" pitchFamily="34" charset="0"/>
              <a:ea typeface="字魂105号-简雅黑"/>
              <a:cs typeface="Calibri" panose="020F0502020204030204" pitchFamily="34" charset="0"/>
            </a:endParaRPr>
          </a:p>
        </p:txBody>
      </p:sp>
      <p:grpSp>
        <p:nvGrpSpPr>
          <p:cNvPr id="32" name="组合 24">
            <a:extLst>
              <a:ext uri="{FF2B5EF4-FFF2-40B4-BE49-F238E27FC236}">
                <a16:creationId xmlns:a16="http://schemas.microsoft.com/office/drawing/2014/main" id="{B2703CFC-67A4-461F-846F-134205BEBC73}"/>
              </a:ext>
            </a:extLst>
          </p:cNvPr>
          <p:cNvGrpSpPr/>
          <p:nvPr/>
        </p:nvGrpSpPr>
        <p:grpSpPr>
          <a:xfrm>
            <a:off x="869925" y="1360968"/>
            <a:ext cx="4722801" cy="4174702"/>
            <a:chOff x="834836" y="1602709"/>
            <a:chExt cx="3657600" cy="3448050"/>
          </a:xfrm>
        </p:grpSpPr>
        <p:grpSp>
          <p:nvGrpSpPr>
            <p:cNvPr id="33" name="组合 3">
              <a:extLst>
                <a:ext uri="{FF2B5EF4-FFF2-40B4-BE49-F238E27FC236}">
                  <a16:creationId xmlns:a16="http://schemas.microsoft.com/office/drawing/2014/main" id="{7EB29583-5A52-47DD-80D8-7CDE33D4C846}"/>
                </a:ext>
              </a:extLst>
            </p:cNvPr>
            <p:cNvGrpSpPr/>
            <p:nvPr/>
          </p:nvGrpSpPr>
          <p:grpSpPr>
            <a:xfrm>
              <a:off x="834836" y="1602709"/>
              <a:ext cx="3657600" cy="3448050"/>
              <a:chOff x="2052318" y="2533650"/>
              <a:chExt cx="3657600" cy="3448050"/>
            </a:xfrm>
          </p:grpSpPr>
          <p:sp>
            <p:nvSpPr>
              <p:cNvPr id="38" name="泪滴形 4">
                <a:extLst>
                  <a:ext uri="{FF2B5EF4-FFF2-40B4-BE49-F238E27FC236}">
                    <a16:creationId xmlns:a16="http://schemas.microsoft.com/office/drawing/2014/main" id="{09A44401-8569-4E11-9E96-B17D7803C4D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泪滴形 5">
                <a:extLst>
                  <a:ext uri="{FF2B5EF4-FFF2-40B4-BE49-F238E27FC236}">
                    <a16:creationId xmlns:a16="http://schemas.microsoft.com/office/drawing/2014/main" id="{EC49159C-6CCE-4B7D-AF42-5E2A838B1CB1}"/>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34" name="组合 10">
              <a:extLst>
                <a:ext uri="{FF2B5EF4-FFF2-40B4-BE49-F238E27FC236}">
                  <a16:creationId xmlns:a16="http://schemas.microsoft.com/office/drawing/2014/main" id="{D42208DF-27BE-467C-BCE3-208619920F5A}"/>
                </a:ext>
              </a:extLst>
            </p:cNvPr>
            <p:cNvGrpSpPr/>
            <p:nvPr/>
          </p:nvGrpSpPr>
          <p:grpSpPr>
            <a:xfrm>
              <a:off x="1082486" y="1850359"/>
              <a:ext cx="2997998" cy="2788023"/>
              <a:chOff x="5234165" y="2193740"/>
              <a:chExt cx="2997998" cy="2788023"/>
            </a:xfrm>
          </p:grpSpPr>
          <p:sp>
            <p:nvSpPr>
              <p:cNvPr id="35" name="任意多边形: 形状 6">
                <a:extLst>
                  <a:ext uri="{FF2B5EF4-FFF2-40B4-BE49-F238E27FC236}">
                    <a16:creationId xmlns:a16="http://schemas.microsoft.com/office/drawing/2014/main" id="{5C64512F-C2BC-4F2D-B845-D968A0E17CA3}"/>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6" name="任意多边形: 形状 7">
                <a:extLst>
                  <a:ext uri="{FF2B5EF4-FFF2-40B4-BE49-F238E27FC236}">
                    <a16:creationId xmlns:a16="http://schemas.microsoft.com/office/drawing/2014/main" id="{3E45D58B-185F-4A43-8B88-ADC4C9185B31}"/>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任意多边形: 形状 8">
                <a:extLst>
                  <a:ext uri="{FF2B5EF4-FFF2-40B4-BE49-F238E27FC236}">
                    <a16:creationId xmlns:a16="http://schemas.microsoft.com/office/drawing/2014/main" id="{8B46D306-B389-4E39-83D8-111BA41BC168}"/>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pic>
        <p:nvPicPr>
          <p:cNvPr id="40" name="Picture 11">
            <a:extLst>
              <a:ext uri="{FF2B5EF4-FFF2-40B4-BE49-F238E27FC236}">
                <a16:creationId xmlns:a16="http://schemas.microsoft.com/office/drawing/2014/main" id="{8FC88601-577F-4577-AEAF-C1FD026003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801189" y="4018426"/>
            <a:ext cx="1702896" cy="2826385"/>
          </a:xfrm>
          <a:prstGeom prst="rect">
            <a:avLst/>
          </a:prstGeom>
        </p:spPr>
      </p:pic>
      <p:sp>
        <p:nvSpPr>
          <p:cNvPr id="41" name="TextBox 40">
            <a:extLst>
              <a:ext uri="{FF2B5EF4-FFF2-40B4-BE49-F238E27FC236}">
                <a16:creationId xmlns:a16="http://schemas.microsoft.com/office/drawing/2014/main" id="{1FF2E06B-3C8C-4546-A403-30C5885A0B8C}"/>
              </a:ext>
            </a:extLst>
          </p:cNvPr>
          <p:cNvSpPr txBox="1"/>
          <p:nvPr/>
        </p:nvSpPr>
        <p:spPr>
          <a:xfrm>
            <a:off x="1435159" y="2540607"/>
            <a:ext cx="3891006"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dựa vào câu khiến đã xác định được ở bài tập trước để nêu dấu hiệu.</a:t>
            </a:r>
          </a:p>
        </p:txBody>
      </p:sp>
      <p:pic>
        <p:nvPicPr>
          <p:cNvPr id="43" name="图片 8">
            <a:extLst>
              <a:ext uri="{FF2B5EF4-FFF2-40B4-BE49-F238E27FC236}">
                <a16:creationId xmlns:a16="http://schemas.microsoft.com/office/drawing/2014/main" id="{CD501988-822D-46FD-A26A-5A95A82B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12" t="30833" r="15823" b="25833"/>
          <a:stretch>
            <a:fillRect/>
          </a:stretch>
        </p:blipFill>
        <p:spPr>
          <a:xfrm>
            <a:off x="5147682" y="1517576"/>
            <a:ext cx="7145766" cy="3979455"/>
          </a:xfrm>
          <a:prstGeom prst="rect">
            <a:avLst/>
          </a:prstGeom>
        </p:spPr>
      </p:pic>
      <p:sp>
        <p:nvSpPr>
          <p:cNvPr id="44" name="TextBox 43">
            <a:extLst>
              <a:ext uri="{FF2B5EF4-FFF2-40B4-BE49-F238E27FC236}">
                <a16:creationId xmlns:a16="http://schemas.microsoft.com/office/drawing/2014/main" id="{B7616996-F376-4B79-B486-C968D023EC51}"/>
              </a:ext>
            </a:extLst>
          </p:cNvPr>
          <p:cNvSpPr txBox="1"/>
          <p:nvPr/>
        </p:nvSpPr>
        <p:spPr>
          <a:xfrm>
            <a:off x="5679607" y="2446730"/>
            <a:ext cx="6076031" cy="1938992"/>
          </a:xfrm>
          <a:prstGeom prst="rect">
            <a:avLst/>
          </a:prstGeom>
          <a:noFill/>
        </p:spPr>
        <p:txBody>
          <a:bodyPr wrap="square">
            <a:spAutoFit/>
          </a:bodyPr>
          <a:lstStyle/>
          <a:p>
            <a:pPr lvl="0" algn="ctr"/>
            <a:r>
              <a:rPr lang="vi-VN" sz="3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Câu khiến có dấu hiệu nhận biết là</a:t>
            </a: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Kết thúc bằng dấu chấm than.</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Dùng để đưa ra yêu cầu đối với người khác.</a:t>
            </a:r>
          </a:p>
        </p:txBody>
      </p:sp>
    </p:spTree>
    <p:extLst>
      <p:ext uri="{BB962C8B-B14F-4D97-AF65-F5344CB8AC3E}">
        <p14:creationId xmlns:p14="http://schemas.microsoft.com/office/powerpoint/2010/main" val="89381632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1000" fill="hold"/>
                                        <p:tgtEl>
                                          <p:spTgt spid="44"/>
                                        </p:tgtEl>
                                        <p:attrNameLst>
                                          <p:attrName>ppt_w</p:attrName>
                                        </p:attrNameLst>
                                      </p:cBhvr>
                                      <p:tavLst>
                                        <p:tav tm="0">
                                          <p:val>
                                            <p:fltVal val="0"/>
                                          </p:val>
                                        </p:tav>
                                        <p:tav tm="100000">
                                          <p:val>
                                            <p:strVal val="#ppt_w"/>
                                          </p:val>
                                        </p:tav>
                                      </p:tavLst>
                                    </p:anim>
                                    <p:anim calcmode="lin" valueType="num">
                                      <p:cBhvr>
                                        <p:cTn id="33" dur="1000" fill="hold"/>
                                        <p:tgtEl>
                                          <p:spTgt spid="44"/>
                                        </p:tgtEl>
                                        <p:attrNameLst>
                                          <p:attrName>ppt_h</p:attrName>
                                        </p:attrNameLst>
                                      </p:cBhvr>
                                      <p:tavLst>
                                        <p:tav tm="0">
                                          <p:val>
                                            <p:fltVal val="0"/>
                                          </p:val>
                                        </p:tav>
                                        <p:tav tm="100000">
                                          <p:val>
                                            <p:strVal val="#ppt_h"/>
                                          </p:val>
                                        </p:tav>
                                      </p:tavLst>
                                    </p:anim>
                                    <p:anim calcmode="lin" valueType="num">
                                      <p:cBhvr>
                                        <p:cTn id="34" dur="1000" fill="hold"/>
                                        <p:tgtEl>
                                          <p:spTgt spid="44"/>
                                        </p:tgtEl>
                                        <p:attrNameLst>
                                          <p:attrName>style.rotation</p:attrName>
                                        </p:attrNameLst>
                                      </p:cBhvr>
                                      <p:tavLst>
                                        <p:tav tm="0">
                                          <p:val>
                                            <p:fltVal val="90"/>
                                          </p:val>
                                        </p:tav>
                                        <p:tav tm="100000">
                                          <p:val>
                                            <p:fltVal val="0"/>
                                          </p:val>
                                        </p:tav>
                                      </p:tavLst>
                                    </p:anim>
                                    <p:animEffect transition="in" filter="fade">
                                      <p:cBhvr>
                                        <p:cTn id="35" dur="1000"/>
                                        <p:tgtEl>
                                          <p:spTgt spid="44"/>
                                        </p:tgtEl>
                                      </p:cBhvr>
                                    </p:animEffect>
                                  </p:childTnLst>
                                  <p:subTnLst>
                                    <p:audio>
                                      <p:cMediaNode>
                                        <p:cTn display="0" masterRel="sameClick">
                                          <p:stCondLst>
                                            <p:cond evt="begin" delay="0">
                                              <p:tn val="30"/>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063257" y="925034"/>
            <a:ext cx="10431966" cy="1200329"/>
          </a:xfrm>
          <a:prstGeom prst="rect">
            <a:avLst/>
          </a:prstGeom>
          <a:noFill/>
        </p:spPr>
        <p:txBody>
          <a:bodyPr wrap="square">
            <a:spAutoFit/>
          </a:bodyPr>
          <a:lstStyle/>
          <a:p>
            <a:pPr lvl="0" algn="ctr"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4. </a:t>
            </a:r>
            <a:r>
              <a:rPr lang="vi-VN" altLang="en-US" sz="3600" b="1" dirty="0">
                <a:solidFill>
                  <a:srgbClr val="FF0C56"/>
                </a:solidFill>
                <a:latin typeface="Calibri" panose="020F0502020204030204" pitchFamily="34" charset="0"/>
                <a:cs typeface="Calibri" panose="020F0502020204030204" pitchFamily="34" charset="0"/>
              </a:rPr>
              <a:t>Sử dụng các từ hãy, </a:t>
            </a:r>
            <a:r>
              <a:rPr lang="vi-VN" altLang="en-US" sz="3600" b="1" dirty="0" smtClean="0">
                <a:solidFill>
                  <a:srgbClr val="FF0C56"/>
                </a:solidFill>
                <a:latin typeface="Calibri" panose="020F0502020204030204" pitchFamily="34" charset="0"/>
                <a:cs typeface="Calibri" panose="020F0502020204030204" pitchFamily="34" charset="0"/>
              </a:rPr>
              <a:t>đ</a:t>
            </a:r>
            <a:r>
              <a:rPr lang="en-US" altLang="en-US" sz="3600" b="1" dirty="0" smtClean="0">
                <a:solidFill>
                  <a:srgbClr val="FF0C56"/>
                </a:solidFill>
                <a:latin typeface="Calibri" panose="020F0502020204030204" pitchFamily="34" charset="0"/>
                <a:cs typeface="Calibri" panose="020F0502020204030204" pitchFamily="34" charset="0"/>
              </a:rPr>
              <a:t>ừ</a:t>
            </a:r>
            <a:r>
              <a:rPr lang="vi-VN" altLang="en-US" sz="3600" b="1" dirty="0" smtClean="0">
                <a:solidFill>
                  <a:srgbClr val="FF0C56"/>
                </a:solidFill>
                <a:latin typeface="Calibri" panose="020F0502020204030204" pitchFamily="34" charset="0"/>
                <a:cs typeface="Calibri" panose="020F0502020204030204" pitchFamily="34" charset="0"/>
              </a:rPr>
              <a:t>ng</a:t>
            </a:r>
            <a:r>
              <a:rPr lang="vi-VN" altLang="en-US" sz="3600" b="1" dirty="0">
                <a:solidFill>
                  <a:srgbClr val="FF0C56"/>
                </a:solidFill>
                <a:latin typeface="Calibri" panose="020F0502020204030204" pitchFamily="34" charset="0"/>
                <a:cs typeface="Calibri" panose="020F0502020204030204" pitchFamily="34" charset="0"/>
              </a:rPr>
              <a:t>, chớ, đi, thôi, nào, nhé  để đặt câu khiến trong mỗi tình huống dưới đây:</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5" name="TextBox 4">
            <a:extLst>
              <a:ext uri="{FF2B5EF4-FFF2-40B4-BE49-F238E27FC236}">
                <a16:creationId xmlns:a16="http://schemas.microsoft.com/office/drawing/2014/main" id="{C8F6F332-2557-45A2-ABA3-D11E057D7177}"/>
              </a:ext>
            </a:extLst>
          </p:cNvPr>
          <p:cNvSpPr txBox="1"/>
          <p:nvPr/>
        </p:nvSpPr>
        <p:spPr>
          <a:xfrm>
            <a:off x="1818167" y="2339163"/>
            <a:ext cx="9572644" cy="2955746"/>
          </a:xfrm>
          <a:prstGeom prst="rect">
            <a:avLst/>
          </a:prstGeom>
          <a:noFill/>
        </p:spPr>
        <p:txBody>
          <a:bodyPr wrap="square" rtlCol="0">
            <a:spAutoFit/>
          </a:bodyPr>
          <a:lstStyle/>
          <a:p>
            <a:pPr marL="342900" indent="-342900">
              <a:lnSpc>
                <a:spcPct val="150000"/>
              </a:lnSpc>
              <a:buAutoNum type="alphaLcPeriod"/>
            </a:pPr>
            <a:r>
              <a:rPr lang="en-US" sz="3200" dirty="0"/>
              <a:t> </a:t>
            </a:r>
            <a:r>
              <a:rPr lang="en-US" sz="3200" dirty="0" err="1"/>
              <a:t>Nhờ</a:t>
            </a:r>
            <a:r>
              <a:rPr lang="en-US" sz="3200" dirty="0"/>
              <a:t> </a:t>
            </a:r>
            <a:r>
              <a:rPr lang="en-US" sz="3200" dirty="0" err="1"/>
              <a:t>người</a:t>
            </a:r>
            <a:r>
              <a:rPr lang="en-US" sz="3200" dirty="0"/>
              <a:t> </a:t>
            </a:r>
            <a:r>
              <a:rPr lang="en-US" sz="3200" dirty="0" err="1"/>
              <a:t>thân</a:t>
            </a:r>
            <a:r>
              <a:rPr lang="en-US" sz="3200" dirty="0"/>
              <a:t> </a:t>
            </a:r>
            <a:r>
              <a:rPr lang="en-US" sz="3200" dirty="0" err="1"/>
              <a:t>hướng</a:t>
            </a:r>
            <a:r>
              <a:rPr lang="en-US" sz="3200" dirty="0"/>
              <a:t> </a:t>
            </a:r>
            <a:r>
              <a:rPr lang="en-US" sz="3200" dirty="0" err="1"/>
              <a:t>dẫn</a:t>
            </a:r>
            <a:r>
              <a:rPr lang="en-US" sz="3200" dirty="0"/>
              <a:t> </a:t>
            </a:r>
            <a:r>
              <a:rPr lang="en-US" sz="3200" dirty="0" err="1"/>
              <a:t>làm</a:t>
            </a:r>
            <a:r>
              <a:rPr lang="en-US" sz="3200" dirty="0"/>
              <a:t> </a:t>
            </a:r>
            <a:r>
              <a:rPr lang="en-US" sz="3200" dirty="0" err="1"/>
              <a:t>bưu</a:t>
            </a:r>
            <a:r>
              <a:rPr lang="en-US" sz="3200" dirty="0"/>
              <a:t> </a:t>
            </a:r>
            <a:r>
              <a:rPr lang="en-US" sz="3200" dirty="0" err="1"/>
              <a:t>thiếp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các</a:t>
            </a:r>
            <a:r>
              <a:rPr lang="en-US" sz="3200" dirty="0"/>
              <a:t> </a:t>
            </a:r>
            <a:r>
              <a:rPr lang="en-US" sz="3200" dirty="0" err="1"/>
              <a:t>em</a:t>
            </a:r>
            <a:r>
              <a:rPr lang="en-US" sz="3200" dirty="0"/>
              <a:t> </a:t>
            </a:r>
            <a:r>
              <a:rPr lang="en-US" sz="3200" dirty="0" err="1"/>
              <a:t>nhỏ</a:t>
            </a:r>
            <a:r>
              <a:rPr lang="en-US" sz="3200" dirty="0"/>
              <a:t> </a:t>
            </a:r>
            <a:r>
              <a:rPr lang="en-US" sz="3200" dirty="0" err="1"/>
              <a:t>trật</a:t>
            </a:r>
            <a:r>
              <a:rPr lang="en-US" sz="3200" dirty="0"/>
              <a:t> </a:t>
            </a:r>
            <a:r>
              <a:rPr lang="en-US" sz="3200" dirty="0" err="1"/>
              <a:t>tự</a:t>
            </a:r>
            <a:r>
              <a:rPr lang="en-US" sz="3200" dirty="0"/>
              <a:t> </a:t>
            </a:r>
            <a:r>
              <a:rPr lang="en-US" sz="3200" dirty="0" err="1"/>
              <a:t>khi</a:t>
            </a:r>
            <a:r>
              <a:rPr lang="en-US" sz="3200" dirty="0"/>
              <a:t> </a:t>
            </a:r>
            <a:r>
              <a:rPr lang="en-US" sz="3200" dirty="0" err="1"/>
              <a:t>xem</a:t>
            </a:r>
            <a:r>
              <a:rPr lang="en-US" sz="3200" dirty="0"/>
              <a:t> </a:t>
            </a:r>
            <a:r>
              <a:rPr lang="en-US" sz="3200" dirty="0" err="1"/>
              <a:t>phim</a:t>
            </a:r>
            <a:r>
              <a:rPr lang="en-US" sz="3200" dirty="0"/>
              <a:t> </a:t>
            </a:r>
            <a:r>
              <a:rPr lang="en-US" sz="3200" dirty="0" err="1"/>
              <a:t>trong</a:t>
            </a:r>
            <a:r>
              <a:rPr lang="en-US" sz="3200" dirty="0"/>
              <a:t> </a:t>
            </a:r>
            <a:r>
              <a:rPr lang="en-US" sz="3200" dirty="0" err="1"/>
              <a:t>rạp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cho</a:t>
            </a:r>
            <a:r>
              <a:rPr lang="en-US" sz="3200" dirty="0"/>
              <a:t> </a:t>
            </a:r>
            <a:r>
              <a:rPr lang="en-US" sz="3200" dirty="0" err="1"/>
              <a:t>về</a:t>
            </a:r>
            <a:r>
              <a:rPr lang="en-US" sz="3200" dirty="0"/>
              <a:t> </a:t>
            </a:r>
            <a:r>
              <a:rPr lang="en-US" sz="3200" dirty="0" err="1"/>
              <a:t>thăm</a:t>
            </a:r>
            <a:r>
              <a:rPr lang="en-US" sz="3200" dirty="0"/>
              <a:t> </a:t>
            </a:r>
            <a:r>
              <a:rPr lang="en-US" sz="3200" dirty="0" err="1"/>
              <a:t>quê</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mua</a:t>
            </a:r>
            <a:r>
              <a:rPr lang="en-US" sz="3200" dirty="0"/>
              <a:t> </a:t>
            </a:r>
            <a:r>
              <a:rPr lang="en-US" sz="3200" dirty="0" err="1"/>
              <a:t>cho</a:t>
            </a:r>
            <a:r>
              <a:rPr lang="en-US" sz="3200" dirty="0"/>
              <a:t> </a:t>
            </a:r>
            <a:r>
              <a:rPr lang="en-US" sz="3200" dirty="0" err="1"/>
              <a:t>cuốn</a:t>
            </a:r>
            <a:r>
              <a:rPr lang="en-US" sz="3200" dirty="0"/>
              <a:t> </a:t>
            </a:r>
            <a:r>
              <a:rPr lang="en-US" sz="3200" dirty="0" err="1"/>
              <a:t>truyện</a:t>
            </a:r>
            <a:r>
              <a:rPr lang="en-US" sz="3200" dirty="0"/>
              <a:t> </a:t>
            </a:r>
            <a:r>
              <a:rPr lang="en-US" sz="3200" dirty="0" err="1"/>
              <a:t>mình</a:t>
            </a:r>
            <a:r>
              <a:rPr lang="en-US" sz="3200" dirty="0"/>
              <a:t> </a:t>
            </a:r>
            <a:r>
              <a:rPr lang="en-US" sz="3200" dirty="0" err="1"/>
              <a:t>thích</a:t>
            </a:r>
            <a:endParaRPr lang="en-US" sz="3200" dirty="0"/>
          </a:p>
        </p:txBody>
      </p:sp>
    </p:spTree>
    <p:extLst>
      <p:ext uri="{BB962C8B-B14F-4D97-AF65-F5344CB8AC3E}">
        <p14:creationId xmlns:p14="http://schemas.microsoft.com/office/powerpoint/2010/main" val="361004767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grpSp>
        <p:nvGrpSpPr>
          <p:cNvPr id="6" name="组合 24">
            <a:extLst>
              <a:ext uri="{FF2B5EF4-FFF2-40B4-BE49-F238E27FC236}">
                <a16:creationId xmlns:a16="http://schemas.microsoft.com/office/drawing/2014/main" id="{3BBF6DFF-4E2B-4D82-A768-6025B480DF77}"/>
              </a:ext>
            </a:extLst>
          </p:cNvPr>
          <p:cNvGrpSpPr/>
          <p:nvPr/>
        </p:nvGrpSpPr>
        <p:grpSpPr>
          <a:xfrm>
            <a:off x="463147" y="1265615"/>
            <a:ext cx="4881214" cy="3857970"/>
            <a:chOff x="834836" y="1602709"/>
            <a:chExt cx="3657600" cy="3448050"/>
          </a:xfrm>
        </p:grpSpPr>
        <p:grpSp>
          <p:nvGrpSpPr>
            <p:cNvPr id="7" name="组合 3">
              <a:extLst>
                <a:ext uri="{FF2B5EF4-FFF2-40B4-BE49-F238E27FC236}">
                  <a16:creationId xmlns:a16="http://schemas.microsoft.com/office/drawing/2014/main" id="{310FEF8B-BF02-46C6-8956-CECBFCCF26C2}"/>
                </a:ext>
              </a:extLst>
            </p:cNvPr>
            <p:cNvGrpSpPr/>
            <p:nvPr/>
          </p:nvGrpSpPr>
          <p:grpSpPr>
            <a:xfrm>
              <a:off x="834836" y="1602709"/>
              <a:ext cx="3657600" cy="3448050"/>
              <a:chOff x="2052318" y="2533650"/>
              <a:chExt cx="3657600" cy="3448050"/>
            </a:xfrm>
          </p:grpSpPr>
          <p:sp>
            <p:nvSpPr>
              <p:cNvPr id="12" name="泪滴形 4">
                <a:extLst>
                  <a:ext uri="{FF2B5EF4-FFF2-40B4-BE49-F238E27FC236}">
                    <a16:creationId xmlns:a16="http://schemas.microsoft.com/office/drawing/2014/main" id="{3F5DE028-C0F7-456F-AEC1-9816B8405879}"/>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3" name="泪滴形 5">
                <a:extLst>
                  <a:ext uri="{FF2B5EF4-FFF2-40B4-BE49-F238E27FC236}">
                    <a16:creationId xmlns:a16="http://schemas.microsoft.com/office/drawing/2014/main" id="{933F631E-1720-48E2-8E36-BD1D7F0C10D3}"/>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10">
              <a:extLst>
                <a:ext uri="{FF2B5EF4-FFF2-40B4-BE49-F238E27FC236}">
                  <a16:creationId xmlns:a16="http://schemas.microsoft.com/office/drawing/2014/main" id="{499AC872-2573-4796-8AF9-65AB717092EB}"/>
                </a:ext>
              </a:extLst>
            </p:cNvPr>
            <p:cNvGrpSpPr/>
            <p:nvPr/>
          </p:nvGrpSpPr>
          <p:grpSpPr>
            <a:xfrm>
              <a:off x="1082486" y="1850359"/>
              <a:ext cx="2997998" cy="2788023"/>
              <a:chOff x="5234165" y="2193740"/>
              <a:chExt cx="2997998" cy="2788023"/>
            </a:xfrm>
          </p:grpSpPr>
          <p:sp>
            <p:nvSpPr>
              <p:cNvPr id="9" name="任意多边形: 形状 6">
                <a:extLst>
                  <a:ext uri="{FF2B5EF4-FFF2-40B4-BE49-F238E27FC236}">
                    <a16:creationId xmlns:a16="http://schemas.microsoft.com/office/drawing/2014/main" id="{1360102F-820E-4F07-A08E-26AF8831C4F4}"/>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任意多边形: 形状 7">
                <a:extLst>
                  <a:ext uri="{FF2B5EF4-FFF2-40B4-BE49-F238E27FC236}">
                    <a16:creationId xmlns:a16="http://schemas.microsoft.com/office/drawing/2014/main" id="{4FE8F3BD-3C7E-4F3A-85BB-451A93262296}"/>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8">
                <a:extLst>
                  <a:ext uri="{FF2B5EF4-FFF2-40B4-BE49-F238E27FC236}">
                    <a16:creationId xmlns:a16="http://schemas.microsoft.com/office/drawing/2014/main" id="{37988E47-98A4-4FA1-BABA-BC5B36A1B96A}"/>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4" name="组合 23">
            <a:extLst>
              <a:ext uri="{FF2B5EF4-FFF2-40B4-BE49-F238E27FC236}">
                <a16:creationId xmlns:a16="http://schemas.microsoft.com/office/drawing/2014/main" id="{85D64078-D10A-4471-B176-A6E42A214D4D}"/>
              </a:ext>
            </a:extLst>
          </p:cNvPr>
          <p:cNvGrpSpPr/>
          <p:nvPr/>
        </p:nvGrpSpPr>
        <p:grpSpPr>
          <a:xfrm>
            <a:off x="5362952" y="1196161"/>
            <a:ext cx="6354097" cy="4996548"/>
            <a:chOff x="7460470" y="2161478"/>
            <a:chExt cx="3657600" cy="3562129"/>
          </a:xfrm>
        </p:grpSpPr>
        <p:grpSp>
          <p:nvGrpSpPr>
            <p:cNvPr id="15" name="组合 11">
              <a:extLst>
                <a:ext uri="{FF2B5EF4-FFF2-40B4-BE49-F238E27FC236}">
                  <a16:creationId xmlns:a16="http://schemas.microsoft.com/office/drawing/2014/main" id="{7CE322E7-2DEB-48C3-95A3-C62097A4EBB9}"/>
                </a:ext>
              </a:extLst>
            </p:cNvPr>
            <p:cNvGrpSpPr/>
            <p:nvPr/>
          </p:nvGrpSpPr>
          <p:grpSpPr>
            <a:xfrm>
              <a:off x="7460470" y="2275557"/>
              <a:ext cx="3657600" cy="3448050"/>
              <a:chOff x="2052318" y="2533650"/>
              <a:chExt cx="3657600" cy="3448050"/>
            </a:xfrm>
          </p:grpSpPr>
          <p:sp>
            <p:nvSpPr>
              <p:cNvPr id="20" name="泪滴形 4">
                <a:extLst>
                  <a:ext uri="{FF2B5EF4-FFF2-40B4-BE49-F238E27FC236}">
                    <a16:creationId xmlns:a16="http://schemas.microsoft.com/office/drawing/2014/main" id="{AAD51A73-91B5-4D31-800D-A1C240ED477B}"/>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泪滴形 5">
                <a:extLst>
                  <a:ext uri="{FF2B5EF4-FFF2-40B4-BE49-F238E27FC236}">
                    <a16:creationId xmlns:a16="http://schemas.microsoft.com/office/drawing/2014/main" id="{82B16CA8-F4F8-4F21-8715-71676C30699E}"/>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组合 14">
              <a:extLst>
                <a:ext uri="{FF2B5EF4-FFF2-40B4-BE49-F238E27FC236}">
                  <a16:creationId xmlns:a16="http://schemas.microsoft.com/office/drawing/2014/main" id="{58CBB0B5-A27D-4250-B6E9-117AD1988224}"/>
                </a:ext>
              </a:extLst>
            </p:cNvPr>
            <p:cNvGrpSpPr/>
            <p:nvPr/>
          </p:nvGrpSpPr>
          <p:grpSpPr>
            <a:xfrm>
              <a:off x="8333697" y="2161478"/>
              <a:ext cx="2172017" cy="3370316"/>
              <a:chOff x="5859742" y="1832011"/>
              <a:chExt cx="2172017" cy="3370316"/>
            </a:xfrm>
          </p:grpSpPr>
          <p:sp>
            <p:nvSpPr>
              <p:cNvPr id="17" name="任意多边形: 形状 15">
                <a:extLst>
                  <a:ext uri="{FF2B5EF4-FFF2-40B4-BE49-F238E27FC236}">
                    <a16:creationId xmlns:a16="http://schemas.microsoft.com/office/drawing/2014/main" id="{202080DC-1FF9-407B-A7B0-11142FFFFE40}"/>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6">
                <a:extLst>
                  <a:ext uri="{FF2B5EF4-FFF2-40B4-BE49-F238E27FC236}">
                    <a16:creationId xmlns:a16="http://schemas.microsoft.com/office/drawing/2014/main" id="{05721B67-1797-4267-A63D-B36D4C9BF32D}"/>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任意多边形: 形状 17">
                <a:extLst>
                  <a:ext uri="{FF2B5EF4-FFF2-40B4-BE49-F238E27FC236}">
                    <a16:creationId xmlns:a16="http://schemas.microsoft.com/office/drawing/2014/main" id="{5864B1A9-3A17-42D9-BF03-3A91576F8669}"/>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sp>
        <p:nvSpPr>
          <p:cNvPr id="22" name="任意多边形: 形状 22">
            <a:extLst>
              <a:ext uri="{FF2B5EF4-FFF2-40B4-BE49-F238E27FC236}">
                <a16:creationId xmlns:a16="http://schemas.microsoft.com/office/drawing/2014/main" id="{C9561F80-8944-4FC5-A767-D6902A7593E5}"/>
              </a:ext>
            </a:extLst>
          </p:cNvPr>
          <p:cNvSpPr/>
          <p:nvPr/>
        </p:nvSpPr>
        <p:spPr>
          <a:xfrm rot="11880000">
            <a:off x="7844601" y="190094"/>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pic>
        <p:nvPicPr>
          <p:cNvPr id="23" name="Picture 11">
            <a:extLst>
              <a:ext uri="{FF2B5EF4-FFF2-40B4-BE49-F238E27FC236}">
                <a16:creationId xmlns:a16="http://schemas.microsoft.com/office/drawing/2014/main" id="{BEF78490-3B7F-43F4-9C19-4D60335BC9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314431" y="3218932"/>
            <a:ext cx="1702896" cy="2826385"/>
          </a:xfrm>
          <a:prstGeom prst="rect">
            <a:avLst/>
          </a:prstGeom>
        </p:spPr>
      </p:pic>
      <p:pic>
        <p:nvPicPr>
          <p:cNvPr id="24" name="Picture 13">
            <a:extLst>
              <a:ext uri="{FF2B5EF4-FFF2-40B4-BE49-F238E27FC236}">
                <a16:creationId xmlns:a16="http://schemas.microsoft.com/office/drawing/2014/main" id="{65D289A5-C091-4C25-82B8-2A900346F8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596337" y="3507431"/>
            <a:ext cx="1687561" cy="2980239"/>
          </a:xfrm>
          <a:prstGeom prst="rect">
            <a:avLst/>
          </a:prstGeom>
        </p:spPr>
      </p:pic>
      <p:grpSp>
        <p:nvGrpSpPr>
          <p:cNvPr id="25" name="组合 8">
            <a:extLst>
              <a:ext uri="{FF2B5EF4-FFF2-40B4-BE49-F238E27FC236}">
                <a16:creationId xmlns:a16="http://schemas.microsoft.com/office/drawing/2014/main" id="{E5D0184F-999A-4D9E-ABAB-E8600592C5FF}"/>
              </a:ext>
            </a:extLst>
          </p:cNvPr>
          <p:cNvGrpSpPr/>
          <p:nvPr/>
        </p:nvGrpSpPr>
        <p:grpSpPr>
          <a:xfrm>
            <a:off x="3789812" y="14374"/>
            <a:ext cx="4565789" cy="1700658"/>
            <a:chOff x="1219200" y="1524901"/>
            <a:chExt cx="5048249" cy="3811988"/>
          </a:xfrm>
        </p:grpSpPr>
        <p:sp>
          <p:nvSpPr>
            <p:cNvPr id="26" name="椭圆 5">
              <a:extLst>
                <a:ext uri="{FF2B5EF4-FFF2-40B4-BE49-F238E27FC236}">
                  <a16:creationId xmlns:a16="http://schemas.microsoft.com/office/drawing/2014/main" id="{8337DE30-B9B8-49F3-A5DC-D3DB0AC1356B}"/>
                </a:ext>
              </a:extLst>
            </p:cNvPr>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椭圆 5">
              <a:extLst>
                <a:ext uri="{FF2B5EF4-FFF2-40B4-BE49-F238E27FC236}">
                  <a16:creationId xmlns:a16="http://schemas.microsoft.com/office/drawing/2014/main" id="{7BE7D467-9928-4E04-BF54-03F257B34CF7}"/>
                </a:ext>
              </a:extLst>
            </p:cNvPr>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椭圆 5">
              <a:extLst>
                <a:ext uri="{FF2B5EF4-FFF2-40B4-BE49-F238E27FC236}">
                  <a16:creationId xmlns:a16="http://schemas.microsoft.com/office/drawing/2014/main" id="{C291060C-446A-4D9F-9E91-0E424C690471}"/>
                </a:ext>
              </a:extLst>
            </p:cNvPr>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w="12700" cap="flat" cmpd="sng" algn="ctr">
              <a:solidFill>
                <a:srgbClr val="DF73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id="{52A1344A-FEC8-40A0-95DC-F72603A3FAE7}"/>
              </a:ext>
            </a:extLst>
          </p:cNvPr>
          <p:cNvSpPr txBox="1"/>
          <p:nvPr/>
        </p:nvSpPr>
        <p:spPr>
          <a:xfrm>
            <a:off x="4104244" y="-103671"/>
            <a:ext cx="3936923" cy="1355179"/>
          </a:xfrm>
          <a:prstGeom prst="rect">
            <a:avLst/>
          </a:prstGeom>
          <a:noFill/>
        </p:spPr>
        <p:txBody>
          <a:bodyPr wrap="square">
            <a:spAutoFit/>
          </a:bodyPr>
          <a:lstStyle/>
          <a:p>
            <a:pPr algn="ctr">
              <a:lnSpc>
                <a:spcPct val="150000"/>
              </a:lnSpc>
              <a:defRPr/>
            </a:pPr>
            <a:r>
              <a:rPr lang="en-US" sz="6000" dirty="0" err="1">
                <a:solidFill>
                  <a:srgbClr val="C00000"/>
                </a:solidFill>
                <a:latin typeface="Cambria" panose="02040503050406030204" pitchFamily="18" charset="0"/>
                <a:cs typeface="Calibri" panose="020F0502020204030204" pitchFamily="34" charset="0"/>
              </a:rPr>
              <a:t>Ví</a:t>
            </a:r>
            <a:r>
              <a:rPr lang="en-US" sz="6000" dirty="0">
                <a:solidFill>
                  <a:srgbClr val="C00000"/>
                </a:solidFill>
                <a:latin typeface="Cambria" panose="02040503050406030204" pitchFamily="18" charset="0"/>
                <a:cs typeface="Calibri" panose="020F0502020204030204" pitchFamily="34" charset="0"/>
              </a:rPr>
              <a:t> </a:t>
            </a:r>
            <a:r>
              <a:rPr lang="en-US" sz="6000" dirty="0" err="1">
                <a:solidFill>
                  <a:srgbClr val="C00000"/>
                </a:solidFill>
                <a:latin typeface="Cambria" panose="02040503050406030204" pitchFamily="18" charset="0"/>
                <a:cs typeface="Calibri" panose="020F0502020204030204" pitchFamily="34" charset="0"/>
              </a:rPr>
              <a:t>dụ</a:t>
            </a:r>
            <a:endParaRPr lang="vi-VN" sz="6000" dirty="0">
              <a:solidFill>
                <a:srgbClr val="C00000"/>
              </a:solidFill>
              <a:latin typeface="Cambria" panose="020405030504060302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FFDBE219-31DD-4135-B811-D54A1E3A02DD}"/>
              </a:ext>
            </a:extLst>
          </p:cNvPr>
          <p:cNvSpPr txBox="1"/>
          <p:nvPr/>
        </p:nvSpPr>
        <p:spPr>
          <a:xfrm>
            <a:off x="1156229" y="2035300"/>
            <a:ext cx="4285001" cy="2482667"/>
          </a:xfrm>
          <a:prstGeom prst="rect">
            <a:avLst/>
          </a:prstGeom>
          <a:noFill/>
        </p:spPr>
        <p:txBody>
          <a:bodyPr wrap="square">
            <a:spAutoFit/>
          </a:bodyPr>
          <a:lstStyle/>
          <a:p>
            <a:pPr marL="342900" indent="-342900">
              <a:lnSpc>
                <a:spcPct val="150000"/>
              </a:lnSpc>
              <a:buAutoNum type="alphaLcPeriod"/>
            </a:pPr>
            <a:r>
              <a:rPr lang="en-US" sz="3600" dirty="0" err="1">
                <a:latin typeface="Cambria" panose="02040503050406030204" pitchFamily="18" charset="0"/>
              </a:rPr>
              <a:t>Nhờ</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hướng</a:t>
            </a:r>
            <a:r>
              <a:rPr lang="en-US" sz="3600" dirty="0">
                <a:latin typeface="Cambria" panose="02040503050406030204" pitchFamily="18" charset="0"/>
              </a:rPr>
              <a:t> </a:t>
            </a:r>
            <a:r>
              <a:rPr lang="en-US" sz="3600" dirty="0" err="1">
                <a:latin typeface="Cambria" panose="02040503050406030204" pitchFamily="18" charset="0"/>
              </a:rPr>
              <a:t>dẫn</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bưu</a:t>
            </a:r>
            <a:r>
              <a:rPr lang="en-US" sz="3600" dirty="0">
                <a:latin typeface="Cambria" panose="02040503050406030204" pitchFamily="18" charset="0"/>
              </a:rPr>
              <a:t> </a:t>
            </a:r>
            <a:r>
              <a:rPr lang="en-US" sz="3600" dirty="0" err="1">
                <a:latin typeface="Cambria" panose="02040503050406030204" pitchFamily="18" charset="0"/>
              </a:rPr>
              <a:t>thiếp</a:t>
            </a:r>
            <a:endParaRPr lang="en-US" sz="3600" dirty="0">
              <a:latin typeface="Cambria" panose="02040503050406030204" pitchFamily="18" charset="0"/>
            </a:endParaRPr>
          </a:p>
        </p:txBody>
      </p:sp>
      <p:sp>
        <p:nvSpPr>
          <p:cNvPr id="31" name="TextBox 30">
            <a:extLst>
              <a:ext uri="{FF2B5EF4-FFF2-40B4-BE49-F238E27FC236}">
                <a16:creationId xmlns:a16="http://schemas.microsoft.com/office/drawing/2014/main" id="{827AE80C-7472-468C-A15E-E5C934B1D410}"/>
              </a:ext>
            </a:extLst>
          </p:cNvPr>
          <p:cNvSpPr txBox="1"/>
          <p:nvPr/>
        </p:nvSpPr>
        <p:spPr>
          <a:xfrm>
            <a:off x="6196149" y="2890182"/>
            <a:ext cx="4900095" cy="1200329"/>
          </a:xfrm>
          <a:prstGeom prst="rect">
            <a:avLst/>
          </a:prstGeom>
          <a:noFill/>
        </p:spPr>
        <p:txBody>
          <a:bodyPr wrap="square">
            <a:spAutoFit/>
          </a:bodyPr>
          <a:lstStyle/>
          <a:p>
            <a:pPr marL="571500" indent="-571500" algn="just">
              <a:buFont typeface="Arial" panose="020B0604020202020204" pitchFamily="34" charset="0"/>
              <a:buChar char="•"/>
              <a:defRPr/>
            </a:pPr>
            <a:r>
              <a:rPr lang="en-US" sz="3600" dirty="0" err="1" smtClean="0">
                <a:solidFill>
                  <a:srgbClr val="0070C0"/>
                </a:solidFill>
                <a:latin typeface="Cambria" panose="02040503050406030204" pitchFamily="18" charset="0"/>
                <a:cs typeface="Calibri" panose="020F0502020204030204" pitchFamily="34" charset="0"/>
              </a:rPr>
              <a:t>Chị</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ơi</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chị</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hướng</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dẫn</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em</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làm</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bưu</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thiếp</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đi</a:t>
            </a:r>
            <a:r>
              <a:rPr lang="en-US" sz="3600" dirty="0" smtClean="0">
                <a:solidFill>
                  <a:srgbClr val="0070C0"/>
                </a:solidFill>
                <a:latin typeface="Cambria" panose="02040503050406030204" pitchFamily="18" charset="0"/>
                <a:cs typeface="Calibri" panose="020F0502020204030204" pitchFamily="34" charset="0"/>
              </a:rPr>
              <a:t>!</a:t>
            </a:r>
            <a:endParaRPr lang="vi-VN" sz="3600" dirty="0">
              <a:solidFill>
                <a:srgbClr val="0070C0"/>
              </a:solidFill>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2475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80">
                                          <p:stCondLst>
                                            <p:cond delay="0"/>
                                          </p:stCondLst>
                                        </p:cTn>
                                        <p:tgtEl>
                                          <p:spTgt spid="25"/>
                                        </p:tgtEl>
                                      </p:cBhvr>
                                    </p:animEffect>
                                    <p:anim calcmode="lin" valueType="num">
                                      <p:cBhvr>
                                        <p:cTn id="4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5" dur="26">
                                          <p:stCondLst>
                                            <p:cond delay="650"/>
                                          </p:stCondLst>
                                        </p:cTn>
                                        <p:tgtEl>
                                          <p:spTgt spid="25"/>
                                        </p:tgtEl>
                                      </p:cBhvr>
                                      <p:to x="100000" y="60000"/>
                                    </p:animScale>
                                    <p:animScale>
                                      <p:cBhvr>
                                        <p:cTn id="46" dur="166" decel="50000">
                                          <p:stCondLst>
                                            <p:cond delay="676"/>
                                          </p:stCondLst>
                                        </p:cTn>
                                        <p:tgtEl>
                                          <p:spTgt spid="25"/>
                                        </p:tgtEl>
                                      </p:cBhvr>
                                      <p:to x="100000" y="100000"/>
                                    </p:animScale>
                                    <p:animScale>
                                      <p:cBhvr>
                                        <p:cTn id="47" dur="26">
                                          <p:stCondLst>
                                            <p:cond delay="1312"/>
                                          </p:stCondLst>
                                        </p:cTn>
                                        <p:tgtEl>
                                          <p:spTgt spid="25"/>
                                        </p:tgtEl>
                                      </p:cBhvr>
                                      <p:to x="100000" y="80000"/>
                                    </p:animScale>
                                    <p:animScale>
                                      <p:cBhvr>
                                        <p:cTn id="48" dur="166" decel="50000">
                                          <p:stCondLst>
                                            <p:cond delay="1338"/>
                                          </p:stCondLst>
                                        </p:cTn>
                                        <p:tgtEl>
                                          <p:spTgt spid="25"/>
                                        </p:tgtEl>
                                      </p:cBhvr>
                                      <p:to x="100000" y="100000"/>
                                    </p:animScale>
                                    <p:animScale>
                                      <p:cBhvr>
                                        <p:cTn id="49" dur="26">
                                          <p:stCondLst>
                                            <p:cond delay="1642"/>
                                          </p:stCondLst>
                                        </p:cTn>
                                        <p:tgtEl>
                                          <p:spTgt spid="25"/>
                                        </p:tgtEl>
                                      </p:cBhvr>
                                      <p:to x="100000" y="90000"/>
                                    </p:animScale>
                                    <p:animScale>
                                      <p:cBhvr>
                                        <p:cTn id="50" dur="166" decel="50000">
                                          <p:stCondLst>
                                            <p:cond delay="1668"/>
                                          </p:stCondLst>
                                        </p:cTn>
                                        <p:tgtEl>
                                          <p:spTgt spid="25"/>
                                        </p:tgtEl>
                                      </p:cBhvr>
                                      <p:to x="100000" y="100000"/>
                                    </p:animScale>
                                    <p:animScale>
                                      <p:cBhvr>
                                        <p:cTn id="51" dur="26">
                                          <p:stCondLst>
                                            <p:cond delay="1808"/>
                                          </p:stCondLst>
                                        </p:cTn>
                                        <p:tgtEl>
                                          <p:spTgt spid="25"/>
                                        </p:tgtEl>
                                      </p:cBhvr>
                                      <p:to x="100000" y="95000"/>
                                    </p:animScale>
                                    <p:animScale>
                                      <p:cBhvr>
                                        <p:cTn id="52" dur="166" decel="50000">
                                          <p:stCondLst>
                                            <p:cond delay="1834"/>
                                          </p:stCondLst>
                                        </p:cTn>
                                        <p:tgtEl>
                                          <p:spTgt spid="2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anim calcmode="lin" valueType="num">
                                      <p:cBhvr>
                                        <p:cTn id="75" dur="1000" fill="hold"/>
                                        <p:tgtEl>
                                          <p:spTgt spid="24"/>
                                        </p:tgtEl>
                                        <p:attrNameLst>
                                          <p:attrName>ppt_x</p:attrName>
                                        </p:attrNameLst>
                                      </p:cBhvr>
                                      <p:tavLst>
                                        <p:tav tm="0">
                                          <p:val>
                                            <p:strVal val="#ppt_x"/>
                                          </p:val>
                                        </p:tav>
                                        <p:tav tm="100000">
                                          <p:val>
                                            <p:strVal val="#ppt_x"/>
                                          </p:val>
                                        </p:tav>
                                      </p:tavLst>
                                    </p:anim>
                                    <p:anim calcmode="lin" valueType="num">
                                      <p:cBhvr>
                                        <p:cTn id="76" dur="1000" fill="hold"/>
                                        <p:tgtEl>
                                          <p:spTgt spid="2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5" name="TextBox 4">
            <a:extLst>
              <a:ext uri="{FF2B5EF4-FFF2-40B4-BE49-F238E27FC236}">
                <a16:creationId xmlns:a16="http://schemas.microsoft.com/office/drawing/2014/main" id="{D3BDD9D4-6C17-44FC-888F-252FCB0FFBAD}"/>
              </a:ext>
            </a:extLst>
          </p:cNvPr>
          <p:cNvSpPr txBox="1"/>
          <p:nvPr/>
        </p:nvSpPr>
        <p:spPr>
          <a:xfrm>
            <a:off x="1235465" y="806376"/>
            <a:ext cx="10013809"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15892"/>
                </a:solidFill>
                <a:effectLst/>
                <a:uLnTx/>
                <a:uFillTx/>
                <a:latin typeface="Calibri" panose="020F0502020204030204" pitchFamily="34" charset="0"/>
                <a:cs typeface="Calibri" panose="020F0502020204030204" pitchFamily="34" charset="0"/>
              </a:rPr>
              <a:t>3. </a:t>
            </a:r>
            <a:r>
              <a:rPr kumimoji="0" lang="en-US" altLang="en-US" sz="4000" b="1" i="0" u="none" strike="noStrike" kern="1200" cap="none" spc="0" normalizeH="0" baseline="0" noProof="0" dirty="0" err="1">
                <a:ln>
                  <a:noFill/>
                </a:ln>
                <a:solidFill>
                  <a:srgbClr val="015892"/>
                </a:solidFill>
                <a:effectLst/>
                <a:uLnTx/>
                <a:uFillTx/>
                <a:latin typeface="Calibri" panose="020F0502020204030204" pitchFamily="34" charset="0"/>
                <a:cs typeface="Calibri" panose="020F0502020204030204" pitchFamily="34" charset="0"/>
              </a:rPr>
              <a:t>Nêu</a:t>
            </a:r>
            <a:r>
              <a:rPr kumimoji="0" lang="en-US" altLang="en-US" sz="4000" b="1" i="0" u="none" strike="noStrike" kern="1200" cap="none" spc="0" normalizeH="0" baseline="0" noProof="0" dirty="0">
                <a:ln>
                  <a:noFill/>
                </a:ln>
                <a:solidFill>
                  <a:srgbClr val="015892"/>
                </a:solidFill>
                <a:effectLst/>
                <a:uLnTx/>
                <a:uFillTx/>
                <a:latin typeface="Calibri" panose="020F0502020204030204" pitchFamily="34" charset="0"/>
                <a:cs typeface="Calibri" panose="020F0502020204030204" pitchFamily="34" charset="0"/>
              </a:rPr>
              <a:t> </a:t>
            </a:r>
            <a:r>
              <a:rPr kumimoji="0" lang="en-US" altLang="en-US" sz="4000" b="1" i="0" u="none" strike="noStrike" kern="1200" cap="none" spc="0" normalizeH="0" baseline="0" noProof="0" dirty="0" err="1">
                <a:ln>
                  <a:noFill/>
                </a:ln>
                <a:solidFill>
                  <a:srgbClr val="015892"/>
                </a:solidFill>
                <a:effectLst/>
                <a:uLnTx/>
                <a:uFillTx/>
                <a:latin typeface="Calibri" panose="020F0502020204030204" pitchFamily="34" charset="0"/>
                <a:cs typeface="Calibri" panose="020F0502020204030204" pitchFamily="34" charset="0"/>
              </a:rPr>
              <a:t>dấu</a:t>
            </a:r>
            <a:r>
              <a:rPr kumimoji="0" lang="en-US" altLang="en-US" sz="4000" b="1" i="0" u="none" strike="noStrike" kern="1200" cap="none" spc="0" normalizeH="0" baseline="0" noProof="0" dirty="0">
                <a:ln>
                  <a:noFill/>
                </a:ln>
                <a:solidFill>
                  <a:srgbClr val="015892"/>
                </a:solidFill>
                <a:effectLst/>
                <a:uLnTx/>
                <a:uFillTx/>
                <a:latin typeface="Calibri" panose="020F0502020204030204" pitchFamily="34" charset="0"/>
                <a:cs typeface="Calibri" panose="020F0502020204030204" pitchFamily="34" charset="0"/>
              </a:rPr>
              <a:t> </a:t>
            </a:r>
            <a:r>
              <a:rPr kumimoji="0" lang="en-US" altLang="en-US" sz="4000" b="1" i="0" u="none" strike="noStrike" kern="1200" cap="none" spc="0" normalizeH="0" baseline="0" noProof="0" dirty="0" err="1">
                <a:ln>
                  <a:noFill/>
                </a:ln>
                <a:solidFill>
                  <a:srgbClr val="015892"/>
                </a:solidFill>
                <a:effectLst/>
                <a:uLnTx/>
                <a:uFillTx/>
                <a:latin typeface="Calibri" panose="020F0502020204030204" pitchFamily="34" charset="0"/>
                <a:cs typeface="Calibri" panose="020F0502020204030204" pitchFamily="34" charset="0"/>
              </a:rPr>
              <a:t>hiệu</a:t>
            </a:r>
            <a:r>
              <a:rPr kumimoji="0" lang="en-US" altLang="en-US" sz="4000" b="1" i="0" u="none" strike="noStrike" kern="1200" cap="none" spc="0" normalizeH="0" baseline="0" noProof="0" dirty="0">
                <a:ln>
                  <a:noFill/>
                </a:ln>
                <a:solidFill>
                  <a:srgbClr val="015892"/>
                </a:solidFill>
                <a:effectLst/>
                <a:uLnTx/>
                <a:uFillTx/>
                <a:latin typeface="Calibri" panose="020F0502020204030204" pitchFamily="34" charset="0"/>
                <a:cs typeface="Calibri" panose="020F0502020204030204" pitchFamily="34" charset="0"/>
              </a:rPr>
              <a:t> </a:t>
            </a:r>
            <a:r>
              <a:rPr kumimoji="0" lang="en-US" altLang="en-US" sz="4000" b="1" i="0" u="none" strike="noStrike" kern="1200" cap="none" spc="0" normalizeH="0" baseline="0" noProof="0" dirty="0" err="1">
                <a:ln>
                  <a:noFill/>
                </a:ln>
                <a:solidFill>
                  <a:srgbClr val="015892"/>
                </a:solidFill>
                <a:effectLst/>
                <a:uLnTx/>
                <a:uFillTx/>
                <a:latin typeface="Calibri" panose="020F0502020204030204" pitchFamily="34" charset="0"/>
                <a:cs typeface="Calibri" panose="020F0502020204030204" pitchFamily="34" charset="0"/>
              </a:rPr>
              <a:t>nhận</a:t>
            </a:r>
            <a:r>
              <a:rPr kumimoji="0" lang="en-US" altLang="en-US" sz="4000" b="1" i="0" u="none" strike="noStrike" kern="1200" cap="none" spc="0" normalizeH="0" baseline="0" noProof="0" dirty="0">
                <a:ln>
                  <a:noFill/>
                </a:ln>
                <a:solidFill>
                  <a:srgbClr val="015892"/>
                </a:solidFill>
                <a:effectLst/>
                <a:uLnTx/>
                <a:uFillTx/>
                <a:latin typeface="Calibri" panose="020F0502020204030204" pitchFamily="34" charset="0"/>
                <a:cs typeface="Calibri" panose="020F0502020204030204" pitchFamily="34" charset="0"/>
              </a:rPr>
              <a:t> </a:t>
            </a:r>
            <a:r>
              <a:rPr kumimoji="0" lang="en-US" altLang="en-US" sz="4000" b="1" i="0" u="none" strike="noStrike" kern="1200" cap="none" spc="0" normalizeH="0" baseline="0" noProof="0" dirty="0" err="1">
                <a:ln>
                  <a:noFill/>
                </a:ln>
                <a:solidFill>
                  <a:srgbClr val="015892"/>
                </a:solidFill>
                <a:effectLst/>
                <a:uLnTx/>
                <a:uFillTx/>
                <a:latin typeface="Calibri" panose="020F0502020204030204" pitchFamily="34" charset="0"/>
                <a:cs typeface="Calibri" panose="020F0502020204030204" pitchFamily="34" charset="0"/>
              </a:rPr>
              <a:t>biết</a:t>
            </a:r>
            <a:r>
              <a:rPr kumimoji="0" lang="en-US" altLang="en-US" sz="4000" b="1" i="0" u="none" strike="noStrike" kern="1200" cap="none" spc="0" normalizeH="0" baseline="0" noProof="0" dirty="0">
                <a:ln>
                  <a:noFill/>
                </a:ln>
                <a:solidFill>
                  <a:srgbClr val="015892"/>
                </a:solidFill>
                <a:effectLst/>
                <a:uLnTx/>
                <a:uFillTx/>
                <a:latin typeface="Calibri" panose="020F0502020204030204" pitchFamily="34" charset="0"/>
                <a:cs typeface="Calibri" panose="020F0502020204030204" pitchFamily="34" charset="0"/>
              </a:rPr>
              <a:t> </a:t>
            </a:r>
            <a:r>
              <a:rPr kumimoji="0" lang="en-US" altLang="en-US" sz="4000" b="1" i="0" u="none" strike="noStrike" kern="1200" cap="none" spc="0" normalizeH="0" baseline="0" noProof="0" dirty="0" err="1">
                <a:ln>
                  <a:noFill/>
                </a:ln>
                <a:solidFill>
                  <a:srgbClr val="015892"/>
                </a:solidFill>
                <a:effectLst/>
                <a:uLnTx/>
                <a:uFillTx/>
                <a:latin typeface="Calibri" panose="020F0502020204030204" pitchFamily="34" charset="0"/>
                <a:cs typeface="Calibri" panose="020F0502020204030204" pitchFamily="34" charset="0"/>
              </a:rPr>
              <a:t>câu</a:t>
            </a:r>
            <a:r>
              <a:rPr kumimoji="0" lang="en-US" altLang="en-US" sz="4000" b="1" i="0" u="none" strike="noStrike" kern="1200" cap="none" spc="0" normalizeH="0" baseline="0" noProof="0" dirty="0">
                <a:ln>
                  <a:noFill/>
                </a:ln>
                <a:solidFill>
                  <a:srgbClr val="015892"/>
                </a:solidFill>
                <a:effectLst/>
                <a:uLnTx/>
                <a:uFillTx/>
                <a:latin typeface="Calibri" panose="020F0502020204030204" pitchFamily="34" charset="0"/>
                <a:cs typeface="Calibri" panose="020F0502020204030204" pitchFamily="34" charset="0"/>
              </a:rPr>
              <a:t> </a:t>
            </a:r>
            <a:r>
              <a:rPr kumimoji="0" lang="en-US" altLang="en-US" sz="4000" b="1" i="0" u="none" strike="noStrike" kern="1200" cap="none" spc="0" normalizeH="0" baseline="0" noProof="0" dirty="0" err="1">
                <a:ln>
                  <a:noFill/>
                </a:ln>
                <a:solidFill>
                  <a:srgbClr val="015892"/>
                </a:solidFill>
                <a:effectLst/>
                <a:uLnTx/>
                <a:uFillTx/>
                <a:latin typeface="Calibri" panose="020F0502020204030204" pitchFamily="34" charset="0"/>
                <a:cs typeface="Calibri" panose="020F0502020204030204" pitchFamily="34" charset="0"/>
              </a:rPr>
              <a:t>khiến</a:t>
            </a:r>
            <a:r>
              <a:rPr kumimoji="0" lang="en-US" altLang="en-US" sz="4000" b="1" i="0" u="none" strike="noStrike" kern="1200" cap="none" spc="0" normalizeH="0" baseline="0" noProof="0" dirty="0">
                <a:ln>
                  <a:noFill/>
                </a:ln>
                <a:solidFill>
                  <a:srgbClr val="015892"/>
                </a:solidFill>
                <a:effectLst/>
                <a:uLnTx/>
                <a:uFillTx/>
                <a:latin typeface="Calibri" panose="020F0502020204030204" pitchFamily="34" charset="0"/>
                <a:cs typeface="Calibri" panose="020F0502020204030204" pitchFamily="34" charset="0"/>
              </a:rPr>
              <a:t>.</a:t>
            </a:r>
            <a:endParaRPr kumimoji="0" lang="en-US" altLang="en-US" sz="4000" b="1" i="1" u="none" strike="noStrike" kern="1200" cap="none" spc="0" normalizeH="0" baseline="0" noProof="0" dirty="0">
              <a:ln>
                <a:noFill/>
              </a:ln>
              <a:solidFill>
                <a:srgbClr val="015892"/>
              </a:solidFill>
              <a:effectLst/>
              <a:uLnTx/>
              <a:uFillTx/>
              <a:latin typeface="Calibri" panose="020F0502020204030204" pitchFamily="34" charset="0"/>
              <a:ea typeface="字魂105号-简雅黑"/>
              <a:cs typeface="Calibri" panose="020F0502020204030204" pitchFamily="34" charset="0"/>
            </a:endParaRPr>
          </a:p>
        </p:txBody>
      </p:sp>
      <p:grpSp>
        <p:nvGrpSpPr>
          <p:cNvPr id="32" name="组合 24">
            <a:extLst>
              <a:ext uri="{FF2B5EF4-FFF2-40B4-BE49-F238E27FC236}">
                <a16:creationId xmlns:a16="http://schemas.microsoft.com/office/drawing/2014/main" id="{B2703CFC-67A4-461F-846F-134205BEBC73}"/>
              </a:ext>
            </a:extLst>
          </p:cNvPr>
          <p:cNvGrpSpPr/>
          <p:nvPr/>
        </p:nvGrpSpPr>
        <p:grpSpPr>
          <a:xfrm>
            <a:off x="869925" y="1360968"/>
            <a:ext cx="4722801" cy="4174702"/>
            <a:chOff x="834836" y="1602709"/>
            <a:chExt cx="3657600" cy="3448050"/>
          </a:xfrm>
        </p:grpSpPr>
        <p:grpSp>
          <p:nvGrpSpPr>
            <p:cNvPr id="33" name="组合 3">
              <a:extLst>
                <a:ext uri="{FF2B5EF4-FFF2-40B4-BE49-F238E27FC236}">
                  <a16:creationId xmlns:a16="http://schemas.microsoft.com/office/drawing/2014/main" id="{7EB29583-5A52-47DD-80D8-7CDE33D4C846}"/>
                </a:ext>
              </a:extLst>
            </p:cNvPr>
            <p:cNvGrpSpPr/>
            <p:nvPr/>
          </p:nvGrpSpPr>
          <p:grpSpPr>
            <a:xfrm>
              <a:off x="834836" y="1602709"/>
              <a:ext cx="3657600" cy="3448050"/>
              <a:chOff x="2052318" y="2533650"/>
              <a:chExt cx="3657600" cy="3448050"/>
            </a:xfrm>
          </p:grpSpPr>
          <p:sp>
            <p:nvSpPr>
              <p:cNvPr id="38" name="泪滴形 4">
                <a:extLst>
                  <a:ext uri="{FF2B5EF4-FFF2-40B4-BE49-F238E27FC236}">
                    <a16:creationId xmlns:a16="http://schemas.microsoft.com/office/drawing/2014/main" id="{09A44401-8569-4E11-9E96-B17D7803C4D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泪滴形 5">
                <a:extLst>
                  <a:ext uri="{FF2B5EF4-FFF2-40B4-BE49-F238E27FC236}">
                    <a16:creationId xmlns:a16="http://schemas.microsoft.com/office/drawing/2014/main" id="{EC49159C-6CCE-4B7D-AF42-5E2A838B1CB1}"/>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34" name="组合 10">
              <a:extLst>
                <a:ext uri="{FF2B5EF4-FFF2-40B4-BE49-F238E27FC236}">
                  <a16:creationId xmlns:a16="http://schemas.microsoft.com/office/drawing/2014/main" id="{D42208DF-27BE-467C-BCE3-208619920F5A}"/>
                </a:ext>
              </a:extLst>
            </p:cNvPr>
            <p:cNvGrpSpPr/>
            <p:nvPr/>
          </p:nvGrpSpPr>
          <p:grpSpPr>
            <a:xfrm>
              <a:off x="1082486" y="1850359"/>
              <a:ext cx="2997998" cy="2788023"/>
              <a:chOff x="5234165" y="2193740"/>
              <a:chExt cx="2997998" cy="2788023"/>
            </a:xfrm>
          </p:grpSpPr>
          <p:sp>
            <p:nvSpPr>
              <p:cNvPr id="35" name="任意多边形: 形状 6">
                <a:extLst>
                  <a:ext uri="{FF2B5EF4-FFF2-40B4-BE49-F238E27FC236}">
                    <a16:creationId xmlns:a16="http://schemas.microsoft.com/office/drawing/2014/main" id="{5C64512F-C2BC-4F2D-B845-D968A0E17CA3}"/>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6" name="任意多边形: 形状 7">
                <a:extLst>
                  <a:ext uri="{FF2B5EF4-FFF2-40B4-BE49-F238E27FC236}">
                    <a16:creationId xmlns:a16="http://schemas.microsoft.com/office/drawing/2014/main" id="{3E45D58B-185F-4A43-8B88-ADC4C9185B31}"/>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任意多边形: 形状 8">
                <a:extLst>
                  <a:ext uri="{FF2B5EF4-FFF2-40B4-BE49-F238E27FC236}">
                    <a16:creationId xmlns:a16="http://schemas.microsoft.com/office/drawing/2014/main" id="{8B46D306-B389-4E39-83D8-111BA41BC168}"/>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pic>
        <p:nvPicPr>
          <p:cNvPr id="40" name="Picture 11">
            <a:extLst>
              <a:ext uri="{FF2B5EF4-FFF2-40B4-BE49-F238E27FC236}">
                <a16:creationId xmlns:a16="http://schemas.microsoft.com/office/drawing/2014/main" id="{8FC88601-577F-4577-AEAF-C1FD026003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801189" y="4018426"/>
            <a:ext cx="1702896" cy="2826385"/>
          </a:xfrm>
          <a:prstGeom prst="rect">
            <a:avLst/>
          </a:prstGeom>
        </p:spPr>
      </p:pic>
      <p:sp>
        <p:nvSpPr>
          <p:cNvPr id="41" name="TextBox 40">
            <a:extLst>
              <a:ext uri="{FF2B5EF4-FFF2-40B4-BE49-F238E27FC236}">
                <a16:creationId xmlns:a16="http://schemas.microsoft.com/office/drawing/2014/main" id="{1FF2E06B-3C8C-4546-A403-30C5885A0B8C}"/>
              </a:ext>
            </a:extLst>
          </p:cNvPr>
          <p:cNvSpPr txBox="1"/>
          <p:nvPr/>
        </p:nvSpPr>
        <p:spPr>
          <a:xfrm>
            <a:off x="1435159" y="2540607"/>
            <a:ext cx="3891006"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dựa vào câu khiến đã xác định được ở bài tập trước để nêu dấu hiệu.</a:t>
            </a:r>
          </a:p>
        </p:txBody>
      </p:sp>
      <p:pic>
        <p:nvPicPr>
          <p:cNvPr id="43" name="图片 8">
            <a:extLst>
              <a:ext uri="{FF2B5EF4-FFF2-40B4-BE49-F238E27FC236}">
                <a16:creationId xmlns:a16="http://schemas.microsoft.com/office/drawing/2014/main" id="{CD501988-822D-46FD-A26A-5A95A82B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12" t="30833" r="15823" b="25833"/>
          <a:stretch>
            <a:fillRect/>
          </a:stretch>
        </p:blipFill>
        <p:spPr>
          <a:xfrm>
            <a:off x="5147682" y="1517576"/>
            <a:ext cx="7145766" cy="4993226"/>
          </a:xfrm>
          <a:prstGeom prst="rect">
            <a:avLst/>
          </a:prstGeom>
        </p:spPr>
      </p:pic>
      <p:sp>
        <p:nvSpPr>
          <p:cNvPr id="44" name="TextBox 43">
            <a:extLst>
              <a:ext uri="{FF2B5EF4-FFF2-40B4-BE49-F238E27FC236}">
                <a16:creationId xmlns:a16="http://schemas.microsoft.com/office/drawing/2014/main" id="{B7616996-F376-4B79-B486-C968D023EC51}"/>
              </a:ext>
            </a:extLst>
          </p:cNvPr>
          <p:cNvSpPr txBox="1"/>
          <p:nvPr/>
        </p:nvSpPr>
        <p:spPr>
          <a:xfrm>
            <a:off x="5679607" y="2446730"/>
            <a:ext cx="6076031"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Câu khiến có dấu hiệu nhận biết là</a:t>
            </a:r>
            <a:r>
              <a:rPr kumimoji="0" lang="vi-VN" sz="3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Kết thúc bằng dấu chấm than.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Dùng để đưa ra yêu cầu đối với người khác</a:t>
            </a:r>
            <a:r>
              <a:rPr kumimoji="0" lang="vi-VN" sz="3000" b="1" i="0" u="none" strike="noStrike" kern="1200" cap="none" spc="0" normalizeH="0" baseline="0" noProof="0" dirty="0" smtClean="0">
                <a:ln>
                  <a:noFill/>
                </a:ln>
                <a:solidFill>
                  <a:srgbClr val="70AD47">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000" b="1" i="0" u="none" strike="noStrike" kern="1200" cap="none" spc="0" normalizeH="0" baseline="0" noProof="0" dirty="0" smtClean="0">
              <a:ln>
                <a:noFill/>
              </a:ln>
              <a:solidFill>
                <a:srgbClr val="70AD47">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0" b="1" noProof="0" dirty="0" err="1"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Trong</a:t>
            </a:r>
            <a:r>
              <a:rPr lang="en-US" sz="3000" b="1" noProof="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 </a:t>
            </a:r>
            <a:r>
              <a:rPr lang="en-US" sz="3000" b="1" noProof="0" dirty="0" err="1"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câu</a:t>
            </a:r>
            <a:r>
              <a:rPr lang="en-US" sz="3000" b="1" noProof="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 </a:t>
            </a:r>
            <a:r>
              <a:rPr lang="en-US" sz="3000" b="1" noProof="0" dirty="0" err="1"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thường</a:t>
            </a:r>
            <a:r>
              <a:rPr lang="en-US" sz="3000" b="1" noProof="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 </a:t>
            </a:r>
            <a:r>
              <a:rPr lang="en-US" sz="3000" b="1" noProof="0" dirty="0" err="1"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có</a:t>
            </a:r>
            <a:r>
              <a:rPr lang="en-US" sz="3000" b="1" noProof="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 </a:t>
            </a:r>
            <a:r>
              <a:rPr lang="en-US" sz="3000" b="1" noProof="0" dirty="0" err="1"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các</a:t>
            </a:r>
            <a:r>
              <a:rPr lang="en-US" sz="3000" b="1" noProof="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 </a:t>
            </a:r>
            <a:r>
              <a:rPr lang="en-US" sz="3000" b="1" noProof="0" dirty="0" err="1"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từ</a:t>
            </a:r>
            <a:r>
              <a:rPr lang="en-US" sz="3000" b="1" noProof="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 </a:t>
            </a:r>
            <a:r>
              <a:rPr lang="en-US" sz="3000" b="1" noProof="0" dirty="0" err="1"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hãy</a:t>
            </a:r>
            <a:r>
              <a:rPr lang="en-US" sz="3000" b="1" noProof="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 </a:t>
            </a:r>
            <a:r>
              <a:rPr lang="en-US" sz="3000" b="1" noProof="0" dirty="0" err="1"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đừng</a:t>
            </a:r>
            <a:r>
              <a:rPr lang="en-US" sz="3000" b="1" noProof="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 </a:t>
            </a:r>
            <a:r>
              <a:rPr lang="en-US" sz="3000" b="1" noProof="0" dirty="0" err="1"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chớ</a:t>
            </a:r>
            <a:r>
              <a:rPr lang="en-US" sz="3000" b="1" noProof="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 </a:t>
            </a:r>
            <a:r>
              <a:rPr lang="en-US" sz="3000" b="1" noProof="0" dirty="0" err="1"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thôi</a:t>
            </a:r>
            <a:r>
              <a:rPr lang="en-US" sz="3000" b="1" noProof="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 </a:t>
            </a:r>
            <a:r>
              <a:rPr lang="en-US" sz="3000" b="1" noProof="0" dirty="0" err="1"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đi</a:t>
            </a:r>
            <a:r>
              <a:rPr lang="en-US" sz="3000" b="1" noProof="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 </a:t>
            </a:r>
            <a:r>
              <a:rPr lang="en-US" sz="3000" b="1" noProof="0" dirty="0" err="1"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nào</a:t>
            </a:r>
            <a:r>
              <a:rPr lang="en-US" sz="3000" b="1" noProof="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 </a:t>
            </a:r>
            <a:r>
              <a:rPr lang="en-US" sz="3000" b="1" noProof="0" dirty="0" err="1"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nhé</a:t>
            </a:r>
            <a:r>
              <a:rPr lang="en-US" sz="3000" b="1" noProof="0" dirty="0"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 </a:t>
            </a:r>
            <a:endParaRPr kumimoji="0" lang="vi-VN" sz="3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86181863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1000" fill="hold"/>
                                        <p:tgtEl>
                                          <p:spTgt spid="44"/>
                                        </p:tgtEl>
                                        <p:attrNameLst>
                                          <p:attrName>ppt_w</p:attrName>
                                        </p:attrNameLst>
                                      </p:cBhvr>
                                      <p:tavLst>
                                        <p:tav tm="0">
                                          <p:val>
                                            <p:fltVal val="0"/>
                                          </p:val>
                                        </p:tav>
                                        <p:tav tm="100000">
                                          <p:val>
                                            <p:strVal val="#ppt_w"/>
                                          </p:val>
                                        </p:tav>
                                      </p:tavLst>
                                    </p:anim>
                                    <p:anim calcmode="lin" valueType="num">
                                      <p:cBhvr>
                                        <p:cTn id="33" dur="1000" fill="hold"/>
                                        <p:tgtEl>
                                          <p:spTgt spid="44"/>
                                        </p:tgtEl>
                                        <p:attrNameLst>
                                          <p:attrName>ppt_h</p:attrName>
                                        </p:attrNameLst>
                                      </p:cBhvr>
                                      <p:tavLst>
                                        <p:tav tm="0">
                                          <p:val>
                                            <p:fltVal val="0"/>
                                          </p:val>
                                        </p:tav>
                                        <p:tav tm="100000">
                                          <p:val>
                                            <p:strVal val="#ppt_h"/>
                                          </p:val>
                                        </p:tav>
                                      </p:tavLst>
                                    </p:anim>
                                    <p:anim calcmode="lin" valueType="num">
                                      <p:cBhvr>
                                        <p:cTn id="34" dur="1000" fill="hold"/>
                                        <p:tgtEl>
                                          <p:spTgt spid="44"/>
                                        </p:tgtEl>
                                        <p:attrNameLst>
                                          <p:attrName>style.rotation</p:attrName>
                                        </p:attrNameLst>
                                      </p:cBhvr>
                                      <p:tavLst>
                                        <p:tav tm="0">
                                          <p:val>
                                            <p:fltVal val="90"/>
                                          </p:val>
                                        </p:tav>
                                        <p:tav tm="100000">
                                          <p:val>
                                            <p:fltVal val="0"/>
                                          </p:val>
                                        </p:tav>
                                      </p:tavLst>
                                    </p:anim>
                                    <p:animEffect transition="in" filter="fade">
                                      <p:cBhvr>
                                        <p:cTn id="35" dur="1000"/>
                                        <p:tgtEl>
                                          <p:spTgt spid="44"/>
                                        </p:tgtEl>
                                      </p:cBhvr>
                                    </p:animEffect>
                                  </p:childTnLst>
                                  <p:subTnLst>
                                    <p:audio>
                                      <p:cMediaNode>
                                        <p:cTn display="0" masterRel="sameClick">
                                          <p:stCondLst>
                                            <p:cond evt="begin" delay="0">
                                              <p:tn val="30"/>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6">
            <a:extLst>
              <a:ext uri="{FF2B5EF4-FFF2-40B4-BE49-F238E27FC236}">
                <a16:creationId xmlns:a16="http://schemas.microsoft.com/office/drawing/2014/main" id="{B3E36A33-06E0-4AA9-AC17-3A0787C2D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Picture 14" descr="A picture containing toy, doll, vector graphics, clipart&#10;&#10;Description automatically generated">
            <a:extLst>
              <a:ext uri="{FF2B5EF4-FFF2-40B4-BE49-F238E27FC236}">
                <a16:creationId xmlns:a16="http://schemas.microsoft.com/office/drawing/2014/main" id="{4D466B48-2777-4E22-A220-FC1DFBEF3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6" name="Speech Bubble: Oval 15">
            <a:extLst>
              <a:ext uri="{FF2B5EF4-FFF2-40B4-BE49-F238E27FC236}">
                <a16:creationId xmlns:a16="http://schemas.microsoft.com/office/drawing/2014/main" id="{56A782DC-128B-4A49-9B0D-A65A8F08243B}"/>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7" name="Speech Bubble: Oval 16">
            <a:extLst>
              <a:ext uri="{FF2B5EF4-FFF2-40B4-BE49-F238E27FC236}">
                <a16:creationId xmlns:a16="http://schemas.microsoft.com/office/drawing/2014/main" id="{415804ED-2542-4379-808F-8C8DC0864F5E}"/>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18" name="Picture 17">
            <a:extLst>
              <a:ext uri="{FF2B5EF4-FFF2-40B4-BE49-F238E27FC236}">
                <a16:creationId xmlns:a16="http://schemas.microsoft.com/office/drawing/2014/main" id="{C0FC1548-8975-4B95-87FA-6E1833780531}"/>
              </a:ext>
            </a:extLst>
          </p:cNvPr>
          <p:cNvPicPr>
            <a:picLocks noChangeAspect="1"/>
          </p:cNvPicPr>
          <p:nvPr/>
        </p:nvPicPr>
        <p:blipFill>
          <a:blip r:embed="rId6"/>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00610753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8"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63B50DDC-22D2-47EF-B74A-D2AC287B2A42}"/>
              </a:ext>
            </a:extLst>
          </p:cNvPr>
          <p:cNvPicPr>
            <a:picLocks noChangeAspect="1"/>
          </p:cNvPicPr>
          <p:nvPr/>
        </p:nvPicPr>
        <p:blipFill>
          <a:blip r:embed="rId4"/>
          <a:stretch>
            <a:fillRect/>
          </a:stretch>
        </p:blipFill>
        <p:spPr>
          <a:xfrm>
            <a:off x="2706330" y="2465748"/>
            <a:ext cx="6779340" cy="1926503"/>
          </a:xfrm>
          <a:prstGeom prst="rect">
            <a:avLst/>
          </a:prstGeom>
        </p:spPr>
      </p:pic>
    </p:spTree>
    <p:custDataLst>
      <p:tags r:id="rId1"/>
    </p:custDataLst>
    <p:extLst>
      <p:ext uri="{BB962C8B-B14F-4D97-AF65-F5344CB8AC3E}">
        <p14:creationId xmlns:p14="http://schemas.microsoft.com/office/powerpoint/2010/main" val="198433350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287079" y="462090"/>
            <a:ext cx="11589487"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44">
            <a:extLst>
              <a:ext uri="{FF2B5EF4-FFF2-40B4-BE49-F238E27FC236}">
                <a16:creationId xmlns:a16="http://schemas.microsoft.com/office/drawing/2014/main" id="{8D8BE592-6CED-4B63-BACA-F78064B8C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3" name="Cloud 12">
            <a:extLst>
              <a:ext uri="{FF2B5EF4-FFF2-40B4-BE49-F238E27FC236}">
                <a16:creationId xmlns:a16="http://schemas.microsoft.com/office/drawing/2014/main" id="{1162DBBC-9845-48A8-8412-4D69EF873E25}"/>
              </a:ext>
            </a:extLst>
          </p:cNvPr>
          <p:cNvSpPr/>
          <p:nvPr/>
        </p:nvSpPr>
        <p:spPr>
          <a:xfrm>
            <a:off x="617552" y="2014092"/>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học</a:t>
            </a:r>
            <a:endPar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Left Brace 18">
            <a:extLst>
              <a:ext uri="{FF2B5EF4-FFF2-40B4-BE49-F238E27FC236}">
                <a16:creationId xmlns:a16="http://schemas.microsoft.com/office/drawing/2014/main" id="{26C5E104-918C-4839-A656-3DB0E947B8BB}"/>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mbria" panose="02040503050406030204" pitchFamily="18" charset="0"/>
            </a:endParaRPr>
          </a:p>
        </p:txBody>
      </p:sp>
      <p:sp>
        <p:nvSpPr>
          <p:cNvPr id="20" name="Rectangle 19">
            <a:extLst>
              <a:ext uri="{FF2B5EF4-FFF2-40B4-BE49-F238E27FC236}">
                <a16:creationId xmlns:a16="http://schemas.microsoft.com/office/drawing/2014/main" id="{7C65BAAE-5714-484A-931E-3F90288AA57C}"/>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51C585F9-EA54-4AE1-9BB5-95EDF58F98D6}"/>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2" name="Straight Connector 21">
            <a:extLst>
              <a:ext uri="{FF2B5EF4-FFF2-40B4-BE49-F238E27FC236}">
                <a16:creationId xmlns:a16="http://schemas.microsoft.com/office/drawing/2014/main" id="{92173FF4-0942-4253-B205-F256DC0436C3}"/>
              </a:ext>
            </a:extLst>
          </p:cNvPr>
          <p:cNvCxnSpPr>
            <a:cxnSpLocks/>
            <a:stCxn id="20" idx="3"/>
          </p:cNvCxnSpPr>
          <p:nvPr/>
        </p:nvCxnSpPr>
        <p:spPr>
          <a:xfrm flipV="1">
            <a:off x="6494476" y="1552353"/>
            <a:ext cx="969580" cy="399827"/>
          </a:xfrm>
          <a:prstGeom prst="line">
            <a:avLst/>
          </a:prstGeom>
          <a:solidFill>
            <a:srgbClr val="FFC000"/>
          </a:solidFill>
          <a:ln w="57150" cap="flat" cmpd="sng" algn="ctr">
            <a:solidFill>
              <a:srgbClr val="FFC000">
                <a:shade val="50000"/>
              </a:srgbClr>
            </a:solidFill>
            <a:prstDash val="solid"/>
            <a:miter lim="800000"/>
          </a:ln>
          <a:effectLst/>
        </p:spPr>
      </p:cxnSp>
      <p:sp>
        <p:nvSpPr>
          <p:cNvPr id="23" name="Rectangle 22">
            <a:extLst>
              <a:ext uri="{FF2B5EF4-FFF2-40B4-BE49-F238E27FC236}">
                <a16:creationId xmlns:a16="http://schemas.microsoft.com/office/drawing/2014/main" id="{DB4F4137-0287-41EC-9BFA-6A897E895E2F}"/>
              </a:ext>
            </a:extLst>
          </p:cNvPr>
          <p:cNvSpPr/>
          <p:nvPr/>
        </p:nvSpPr>
        <p:spPr>
          <a:xfrm>
            <a:off x="7464056" y="1092409"/>
            <a:ext cx="3982142" cy="586714"/>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Tìm</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6" name="Straight Connector 25">
            <a:extLst>
              <a:ext uri="{FF2B5EF4-FFF2-40B4-BE49-F238E27FC236}">
                <a16:creationId xmlns:a16="http://schemas.microsoft.com/office/drawing/2014/main" id="{984A2916-4B4F-4AC4-A356-F427B8E6DDF4}"/>
              </a:ext>
            </a:extLst>
          </p:cNvPr>
          <p:cNvCxnSpPr>
            <a:cxnSpLocks/>
          </p:cNvCxnSpPr>
          <p:nvPr/>
        </p:nvCxnSpPr>
        <p:spPr>
          <a:xfrm flipV="1">
            <a:off x="6618298" y="3902149"/>
            <a:ext cx="969580" cy="832521"/>
          </a:xfrm>
          <a:prstGeom prst="line">
            <a:avLst/>
          </a:prstGeom>
          <a:solidFill>
            <a:srgbClr val="FFC000"/>
          </a:solidFill>
          <a:ln w="57150" cap="flat" cmpd="sng" algn="ctr">
            <a:solidFill>
              <a:srgbClr val="FFC000">
                <a:shade val="50000"/>
              </a:srgbClr>
            </a:solidFill>
            <a:prstDash val="solid"/>
            <a:miter lim="800000"/>
          </a:ln>
          <a:effectLst/>
        </p:spPr>
      </p:cxnSp>
      <p:sp>
        <p:nvSpPr>
          <p:cNvPr id="27" name="Rectangle 26">
            <a:extLst>
              <a:ext uri="{FF2B5EF4-FFF2-40B4-BE49-F238E27FC236}">
                <a16:creationId xmlns:a16="http://schemas.microsoft.com/office/drawing/2014/main" id="{E3C2D508-1C47-4A93-9C81-4A049672A66C}"/>
              </a:ext>
            </a:extLst>
          </p:cNvPr>
          <p:cNvSpPr/>
          <p:nvPr/>
        </p:nvSpPr>
        <p:spPr>
          <a:xfrm>
            <a:off x="7589850" y="3295205"/>
            <a:ext cx="4014699"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Nhận</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biết</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được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8" name="Straight Connector 27">
            <a:extLst>
              <a:ext uri="{FF2B5EF4-FFF2-40B4-BE49-F238E27FC236}">
                <a16:creationId xmlns:a16="http://schemas.microsoft.com/office/drawing/2014/main" id="{5AFC6647-963A-4548-B8CB-C085DC8E605A}"/>
              </a:ext>
            </a:extLst>
          </p:cNvPr>
          <p:cNvCxnSpPr>
            <a:cxnSpLocks/>
          </p:cNvCxnSpPr>
          <p:nvPr/>
        </p:nvCxnSpPr>
        <p:spPr>
          <a:xfrm>
            <a:off x="6494476" y="2056025"/>
            <a:ext cx="969580" cy="552968"/>
          </a:xfrm>
          <a:prstGeom prst="line">
            <a:avLst/>
          </a:prstGeom>
          <a:solidFill>
            <a:srgbClr val="FFC000"/>
          </a:solidFill>
          <a:ln w="57150" cap="flat" cmpd="sng" algn="ctr">
            <a:solidFill>
              <a:srgbClr val="FFC000">
                <a:shade val="50000"/>
              </a:srgbClr>
            </a:solidFill>
            <a:prstDash val="solid"/>
            <a:miter lim="800000"/>
          </a:ln>
          <a:effectLst/>
        </p:spPr>
      </p:cxnSp>
      <p:sp>
        <p:nvSpPr>
          <p:cNvPr id="29" name="Rectangle 28">
            <a:extLst>
              <a:ext uri="{FF2B5EF4-FFF2-40B4-BE49-F238E27FC236}">
                <a16:creationId xmlns:a16="http://schemas.microsoft.com/office/drawing/2014/main" id="{91C01907-5E83-4D9F-85AE-787367DDF9F0}"/>
              </a:ext>
            </a:extLst>
          </p:cNvPr>
          <p:cNvSpPr/>
          <p:nvPr/>
        </p:nvSpPr>
        <p:spPr>
          <a:xfrm>
            <a:off x="7341622" y="1991830"/>
            <a:ext cx="4262927" cy="103979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smtClean="0">
                <a:solidFill>
                  <a:prstClr val="black"/>
                </a:solidFill>
                <a:latin typeface="Cambria" panose="02040503050406030204" pitchFamily="18" charset="0"/>
                <a:ea typeface="Arial-Rounded" panose="020B0500000000000000" pitchFamily="34" charset="0"/>
                <a:cs typeface="Arial-Rounded" panose="020B0500000000000000" pitchFamily="34" charset="0"/>
              </a:rPr>
              <a:t>Đặt</a:t>
            </a:r>
            <a:r>
              <a:rPr lang="en-US" sz="2800" kern="0" dirty="0" smtClean="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với</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từ</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chỉ</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30" name="Straight Connector 29">
            <a:extLst>
              <a:ext uri="{FF2B5EF4-FFF2-40B4-BE49-F238E27FC236}">
                <a16:creationId xmlns:a16="http://schemas.microsoft.com/office/drawing/2014/main" id="{7D75220B-0991-43C6-96AB-ABE471ED3471}"/>
              </a:ext>
            </a:extLst>
          </p:cNvPr>
          <p:cNvCxnSpPr>
            <a:cxnSpLocks/>
            <a:stCxn id="21" idx="3"/>
          </p:cNvCxnSpPr>
          <p:nvPr/>
        </p:nvCxnSpPr>
        <p:spPr>
          <a:xfrm>
            <a:off x="6608776" y="4706094"/>
            <a:ext cx="979102" cy="774082"/>
          </a:xfrm>
          <a:prstGeom prst="line">
            <a:avLst/>
          </a:prstGeom>
          <a:solidFill>
            <a:srgbClr val="FFC000"/>
          </a:solidFill>
          <a:ln w="57150" cap="flat" cmpd="sng" algn="ctr">
            <a:solidFill>
              <a:srgbClr val="FFC000">
                <a:shade val="50000"/>
              </a:srgbClr>
            </a:solidFill>
            <a:prstDash val="solid"/>
            <a:miter lim="800000"/>
          </a:ln>
          <a:effectLst/>
        </p:spPr>
      </p:cxnSp>
      <p:sp>
        <p:nvSpPr>
          <p:cNvPr id="32" name="Rectangle 31">
            <a:extLst>
              <a:ext uri="{FF2B5EF4-FFF2-40B4-BE49-F238E27FC236}">
                <a16:creationId xmlns:a16="http://schemas.microsoft.com/office/drawing/2014/main" id="{2C209F39-396C-4753-80EA-52A0E26BCED5}"/>
              </a:ext>
            </a:extLst>
          </p:cNvPr>
          <p:cNvSpPr/>
          <p:nvPr/>
        </p:nvSpPr>
        <p:spPr>
          <a:xfrm>
            <a:off x="7587879" y="5085408"/>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Đặt</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67709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3" grpId="0" animBg="1"/>
      <p:bldP spid="27" grpId="0" animBg="1"/>
      <p:bldP spid="29"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17" name="TextBox 16"/>
          <p:cNvSpPr txBox="1"/>
          <p:nvPr/>
        </p:nvSpPr>
        <p:spPr>
          <a:xfrm>
            <a:off x="2909431" y="2091789"/>
            <a:ext cx="5402633" cy="2123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TẠM BIỆT VÀ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 HẸN </a:t>
            </a:r>
            <a:r>
              <a:rPr kumimoji="0" lang="en-GB" sz="6600" b="0" i="0" u="none" strike="noStrike" kern="1200" cap="none" spc="0" normalizeH="0" baseline="0" noProof="0">
                <a:ln>
                  <a:noFill/>
                </a:ln>
                <a:solidFill>
                  <a:srgbClr val="FF0000"/>
                </a:solidFill>
                <a:effectLst/>
                <a:uLnTx/>
                <a:uFillTx/>
                <a:latin typeface="Cambria" panose="02040503050406030204" pitchFamily="18" charset="0"/>
                <a:ea typeface="字魂105号-简雅黑"/>
              </a:rPr>
              <a:t>GẶP </a:t>
            </a:r>
            <a:r>
              <a:rPr kumimoji="0" lang="en-GB" sz="6600" b="0" i="0" u="none" strike="noStrike" kern="1200" cap="none" spc="0" normalizeH="0" baseline="0" noProof="0" smtClean="0">
                <a:ln>
                  <a:noFill/>
                </a:ln>
                <a:solidFill>
                  <a:srgbClr val="FF0000"/>
                </a:solidFill>
                <a:effectLst/>
                <a:uLnTx/>
                <a:uFillTx/>
                <a:latin typeface="Cambria" panose="02040503050406030204" pitchFamily="18" charset="0"/>
                <a:ea typeface="字魂105号-简雅黑"/>
              </a:rPr>
              <a:t>LẠI!</a:t>
            </a:r>
            <a:endPar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endParaRPr>
          </a:p>
        </p:txBody>
      </p:sp>
    </p:spTree>
    <p:custDataLst>
      <p:tags r:id="rId1"/>
    </p:custDataLst>
    <p:extLst>
      <p:ext uri="{BB962C8B-B14F-4D97-AF65-F5344CB8AC3E}">
        <p14:creationId xmlns:p14="http://schemas.microsoft.com/office/powerpoint/2010/main" val="208853498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a đình em">
            <a:hlinkClick r:id="" action="ppaction://media"/>
            <a:extLst>
              <a:ext uri="{FF2B5EF4-FFF2-40B4-BE49-F238E27FC236}">
                <a16:creationId xmlns:a16="http://schemas.microsoft.com/office/drawing/2014/main" id="{4E51AED6-6495-4386-821B-AD46B1F533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553212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994FF960-FD9C-4994-B5BB-64504CD827E7}"/>
              </a:ext>
            </a:extLst>
          </p:cNvPr>
          <p:cNvPicPr>
            <a:picLocks noChangeAspect="1"/>
          </p:cNvPicPr>
          <p:nvPr/>
        </p:nvPicPr>
        <p:blipFill>
          <a:blip r:embed="rId4"/>
          <a:stretch>
            <a:fillRect/>
          </a:stretch>
        </p:blipFill>
        <p:spPr>
          <a:xfrm>
            <a:off x="2877615" y="2282224"/>
            <a:ext cx="6761050" cy="213988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r>
              <a:rPr lang="vi-VN" sz="2800" dirty="0"/>
              <a:t>Có một giờ Văn như thế</a:t>
            </a:r>
          </a:p>
          <a:p>
            <a:r>
              <a:rPr lang="vi-VN" sz="2800" dirty="0"/>
              <a:t>Lớp em im phắc lặng nghe</a:t>
            </a:r>
          </a:p>
          <a:p>
            <a:r>
              <a:rPr lang="vi-VN" sz="2800" dirty="0"/>
              <a:t>Bài “Mẹ vắng nhà ngày bão”</a:t>
            </a:r>
          </a:p>
          <a:p>
            <a:r>
              <a:rPr lang="vi-VN" sz="2800" dirty="0"/>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r>
              <a:rPr lang="vi-VN" sz="2800" dirty="0"/>
              <a:t>Ai cũng nghĩ đến mẹ mình</a:t>
            </a:r>
          </a:p>
          <a:p>
            <a:r>
              <a:rPr lang="vi-VN" sz="2800" dirty="0"/>
              <a:t>Dịu dàng, đảm đang, tần tảo</a:t>
            </a:r>
          </a:p>
          <a:p>
            <a:r>
              <a:rPr lang="vi-VN" sz="2800" dirty="0"/>
              <a:t>Ai cũng thương thương bố mình</a:t>
            </a:r>
          </a:p>
          <a:p>
            <a:r>
              <a:rPr lang="vi-VN" sz="2800" dirty="0"/>
              <a:t>Vụng về chăm con ngày bão.</a:t>
            </a:r>
          </a:p>
          <a:p>
            <a:pPr algn="r"/>
            <a:r>
              <a:rPr lang="vi-VN" sz="2800" dirty="0"/>
              <a:t>(Nguyễn Thị Mai)</a:t>
            </a:r>
          </a:p>
        </p:txBody>
      </p:sp>
      <p:cxnSp>
        <p:nvCxnSpPr>
          <p:cNvPr id="10" name="Straight Connector 9">
            <a:extLst>
              <a:ext uri="{FF2B5EF4-FFF2-40B4-BE49-F238E27FC236}">
                <a16:creationId xmlns:a16="http://schemas.microsoft.com/office/drawing/2014/main" id="{65D1A3AD-DC2B-4E4F-9722-552908DEF0FD}"/>
              </a:ext>
            </a:extLst>
          </p:cNvPr>
          <p:cNvCxnSpPr/>
          <p:nvPr/>
        </p:nvCxnSpPr>
        <p:spPr>
          <a:xfrm>
            <a:off x="2615609" y="1860698"/>
            <a:ext cx="287079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43408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79552C2-615E-40F5-804D-3EB0C77E1DE9}"/>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DE43AD00-7B30-4381-B066-CE703E7B0102}"/>
              </a:ext>
            </a:extLst>
          </p:cNvPr>
          <p:cNvSpPr txBox="1"/>
          <p:nvPr/>
        </p:nvSpPr>
        <p:spPr>
          <a:xfrm>
            <a:off x="1196418" y="3611961"/>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smtClean="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TRÒ</a:t>
            </a:r>
            <a:r>
              <a:rPr kumimoji="0" lang="en-US" altLang="zh-CN" sz="4400" b="0" i="0" u="none" strike="noStrike" kern="1200" cap="none" spc="0" normalizeH="0" noProof="0" dirty="0" smtClean="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 CHƠI TRUYỀN BÚT</a:t>
            </a:r>
            <a:endParaRPr kumimoji="0" lang="zh-CN" altLang="en-US"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endParaRPr>
          </a:p>
        </p:txBody>
      </p:sp>
      <p:sp>
        <p:nvSpPr>
          <p:cNvPr id="4" name="文本框 14">
            <a:extLst>
              <a:ext uri="{FF2B5EF4-FFF2-40B4-BE49-F238E27FC236}">
                <a16:creationId xmlns:a16="http://schemas.microsoft.com/office/drawing/2014/main" id="{D9779B12-F6D9-4BDE-9C6E-96303F628613}"/>
              </a:ext>
            </a:extLst>
          </p:cNvPr>
          <p:cNvSpPr txBox="1"/>
          <p:nvPr/>
        </p:nvSpPr>
        <p:spPr>
          <a:xfrm>
            <a:off x="5633472" y="2314430"/>
            <a:ext cx="5785895" cy="3046988"/>
          </a:xfrm>
          <a:prstGeom prst="rect">
            <a:avLst/>
          </a:prstGeom>
          <a:noFill/>
        </p:spPr>
        <p:txBody>
          <a:bodyPr wrap="square" rtlCol="0">
            <a:spAutoFit/>
          </a:bodyPr>
          <a:lstStyle/>
          <a:p>
            <a:r>
              <a:rPr lang="nl-NL" sz="3200" dirty="0"/>
              <a:t>2 nhóm gồm </a:t>
            </a:r>
            <a:r>
              <a:rPr lang="nl-NL" sz="3200" dirty="0" smtClean="0"/>
              <a:t>4 </a:t>
            </a:r>
            <a:r>
              <a:rPr lang="nl-NL" sz="3200" dirty="0"/>
              <a:t>bạn chơi lần lượt ghi các từ chỉ đặc điểm đã tìm được lên bảng. Nhóm nào ghi đúng, đủ và nhanh hơn, trình bày rõ ràng là nhóm chiến thắng.</a:t>
            </a:r>
            <a:endParaRPr lang="en-US" sz="3200" dirty="0"/>
          </a:p>
        </p:txBody>
      </p:sp>
      <p:sp>
        <p:nvSpPr>
          <p:cNvPr id="5" name="任意多边形: 形状 19">
            <a:extLst>
              <a:ext uri="{FF2B5EF4-FFF2-40B4-BE49-F238E27FC236}">
                <a16:creationId xmlns:a16="http://schemas.microsoft.com/office/drawing/2014/main" id="{06DDE549-539C-4D2A-A1ED-BEBD35A5E692}"/>
              </a:ext>
            </a:extLst>
          </p:cNvPr>
          <p:cNvSpPr/>
          <p:nvPr/>
        </p:nvSpPr>
        <p:spPr>
          <a:xfrm>
            <a:off x="5299162" y="3119565"/>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19">
            <a:extLst>
              <a:ext uri="{FF2B5EF4-FFF2-40B4-BE49-F238E27FC236}">
                <a16:creationId xmlns:a16="http://schemas.microsoft.com/office/drawing/2014/main" id="{7DD8A7B2-166C-48C8-A47A-6E64F68CAD8C}"/>
              </a:ext>
            </a:extLst>
          </p:cNvPr>
          <p:cNvSpPr/>
          <p:nvPr/>
        </p:nvSpPr>
        <p:spPr>
          <a:xfrm rot="16200000" flipH="1">
            <a:off x="2901665" y="771748"/>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descr="A group of dolls&#10;&#10;Description automatically generated with low confidence">
            <a:extLst>
              <a:ext uri="{FF2B5EF4-FFF2-40B4-BE49-F238E27FC236}">
                <a16:creationId xmlns:a16="http://schemas.microsoft.com/office/drawing/2014/main" id="{0E0F9FAC-5016-40B4-AFA5-652FD019CC7A}"/>
              </a:ext>
            </a:extLst>
          </p:cNvPr>
          <p:cNvPicPr>
            <a:picLocks noChangeAspect="1"/>
          </p:cNvPicPr>
          <p:nvPr/>
        </p:nvPicPr>
        <p:blipFill rotWithShape="1">
          <a:blip r:embed="rId4">
            <a:extLst>
              <a:ext uri="{28A0092B-C50C-407E-A947-70E740481C1C}">
                <a14:useLocalDpi xmlns:a14="http://schemas.microsoft.com/office/drawing/2010/main" val="0"/>
              </a:ext>
            </a:extLst>
          </a:blip>
          <a:srcRect l="10464" t="36230" r="14328" b="30468"/>
          <a:stretch/>
        </p:blipFill>
        <p:spPr>
          <a:xfrm flipH="1">
            <a:off x="624997" y="1456419"/>
            <a:ext cx="5162647" cy="2286000"/>
          </a:xfrm>
          <a:prstGeom prst="rect">
            <a:avLst/>
          </a:prstGeom>
        </p:spPr>
      </p:pic>
      <p:pic>
        <p:nvPicPr>
          <p:cNvPr id="9" name="Picture 8">
            <a:extLst>
              <a:ext uri="{FF2B5EF4-FFF2-40B4-BE49-F238E27FC236}">
                <a16:creationId xmlns:a16="http://schemas.microsoft.com/office/drawing/2014/main" id="{C4E30AC0-C43D-4E11-8DC3-19D3CBDFA8E8}"/>
              </a:ext>
            </a:extLst>
          </p:cNvPr>
          <p:cNvPicPr>
            <a:picLocks noChangeAspect="1"/>
          </p:cNvPicPr>
          <p:nvPr/>
        </p:nvPicPr>
        <p:blipFill>
          <a:blip r:embed="rId5"/>
          <a:stretch>
            <a:fillRect/>
          </a:stretch>
        </p:blipFill>
        <p:spPr>
          <a:xfrm>
            <a:off x="5518410" y="967490"/>
            <a:ext cx="5578323" cy="149974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14:presetBounceEnd="6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0000">
                                          <p:cBhvr additive="base">
                                            <p:cTn id="13" dur="75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0-#ppt_w/2"/>
                                              </p:val>
                                            </p:tav>
                                            <p:tav tm="100000">
                                              <p:val>
                                                <p:strVal val="#ppt_x"/>
                                              </p:val>
                                            </p:tav>
                                          </p:tavLst>
                                        </p:anim>
                                        <p:anim calcmode="lin" valueType="num">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a16="http://schemas.microsoft.com/office/drawing/2014/main" id="{577DC6CC-DDA9-4F6E-8EF2-F465B71A020C}"/>
              </a:ext>
            </a:extLst>
          </p:cNvPr>
          <p:cNvPicPr>
            <a:picLocks noChangeAspect="1"/>
          </p:cNvPicPr>
          <p:nvPr/>
        </p:nvPicPr>
        <p:blipFill>
          <a:blip r:embed="rId2"/>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a16="http://schemas.microsoft.com/office/drawing/2014/main" id="{00F8F272-53BF-4A6D-9B93-D5FC713BD43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a16="http://schemas.microsoft.com/office/drawing/2014/main" id="{B884393E-4B06-4C8C-8BEA-E8650E37492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a16="http://schemas.microsoft.com/office/drawing/2014/main" id="{8D4D8FA7-98B0-48EA-AAE5-748F9A65D0F7}"/>
                </a:ext>
              </a:extLst>
            </p:cNvPr>
            <p:cNvSpPr txBox="1">
              <a:spLocks/>
            </p:cNvSpPr>
            <p:nvPr/>
          </p:nvSpPr>
          <p:spPr>
            <a:xfrm>
              <a:off x="4599298" y="1996290"/>
              <a:ext cx="14210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40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40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320413251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Có một giờ Văn như thế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Lớp em im phắc lặng nghe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Bài “Mẹ vắng nhà ngày bão”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54073" y="2523863"/>
            <a:ext cx="533703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nghĩ đến mẹ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Dịu dàng, đảm đang, tần tảo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thương thương bố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Vụng về chăm con ngày bão.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(Nguyễn Thị Mai)</a:t>
            </a:r>
          </a:p>
        </p:txBody>
      </p:sp>
      <p:cxnSp>
        <p:nvCxnSpPr>
          <p:cNvPr id="10" name="Straight Connector 9">
            <a:extLst>
              <a:ext uri="{FF2B5EF4-FFF2-40B4-BE49-F238E27FC236}">
                <a16:creationId xmlns:a16="http://schemas.microsoft.com/office/drawing/2014/main" id="{2252524A-545D-4CE5-8870-1685B7F1596F}"/>
              </a:ext>
            </a:extLst>
          </p:cNvPr>
          <p:cNvCxnSpPr>
            <a:cxnSpLocks/>
          </p:cNvCxnSpPr>
          <p:nvPr/>
        </p:nvCxnSpPr>
        <p:spPr>
          <a:xfrm>
            <a:off x="6390167" y="3420029"/>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7D7E2B-B701-479F-8D44-5E52D9A1ABCF}"/>
              </a:ext>
            </a:extLst>
          </p:cNvPr>
          <p:cNvCxnSpPr>
            <a:cxnSpLocks/>
          </p:cNvCxnSpPr>
          <p:nvPr/>
        </p:nvCxnSpPr>
        <p:spPr>
          <a:xfrm>
            <a:off x="8070111" y="3420029"/>
            <a:ext cx="14460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3FE40F-7CB5-43B2-8897-DA5E1F08E5D0}"/>
              </a:ext>
            </a:extLst>
          </p:cNvPr>
          <p:cNvCxnSpPr>
            <a:cxnSpLocks/>
          </p:cNvCxnSpPr>
          <p:nvPr/>
        </p:nvCxnSpPr>
        <p:spPr>
          <a:xfrm>
            <a:off x="9771320" y="3429000"/>
            <a:ext cx="11057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CC3987-A1C3-4DE5-A533-98268DDF0245}"/>
              </a:ext>
            </a:extLst>
          </p:cNvPr>
          <p:cNvCxnSpPr>
            <a:cxnSpLocks/>
          </p:cNvCxnSpPr>
          <p:nvPr/>
        </p:nvCxnSpPr>
        <p:spPr>
          <a:xfrm>
            <a:off x="6390167"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52524A-545D-4CE5-8870-1685B7F1596F}"/>
              </a:ext>
            </a:extLst>
          </p:cNvPr>
          <p:cNvCxnSpPr>
            <a:cxnSpLocks/>
          </p:cNvCxnSpPr>
          <p:nvPr/>
        </p:nvCxnSpPr>
        <p:spPr>
          <a:xfrm>
            <a:off x="2302037" y="3420029"/>
            <a:ext cx="11383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52524A-545D-4CE5-8870-1685B7F1596F}"/>
              </a:ext>
            </a:extLst>
          </p:cNvPr>
          <p:cNvCxnSpPr>
            <a:cxnSpLocks/>
          </p:cNvCxnSpPr>
          <p:nvPr/>
        </p:nvCxnSpPr>
        <p:spPr>
          <a:xfrm>
            <a:off x="3616487" y="3420029"/>
            <a:ext cx="6469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52524A-545D-4CE5-8870-1685B7F1596F}"/>
              </a:ext>
            </a:extLst>
          </p:cNvPr>
          <p:cNvCxnSpPr>
            <a:cxnSpLocks/>
          </p:cNvCxnSpPr>
          <p:nvPr/>
        </p:nvCxnSpPr>
        <p:spPr>
          <a:xfrm>
            <a:off x="2496347"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252524A-545D-4CE5-8870-1685B7F1596F}"/>
              </a:ext>
            </a:extLst>
          </p:cNvPr>
          <p:cNvCxnSpPr>
            <a:cxnSpLocks/>
          </p:cNvCxnSpPr>
          <p:nvPr/>
        </p:nvCxnSpPr>
        <p:spPr>
          <a:xfrm flipV="1">
            <a:off x="3970817" y="4254685"/>
            <a:ext cx="1092673" cy="176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52524A-545D-4CE5-8870-1685B7F1596F}"/>
              </a:ext>
            </a:extLst>
          </p:cNvPr>
          <p:cNvCxnSpPr>
            <a:cxnSpLocks/>
          </p:cNvCxnSpPr>
          <p:nvPr/>
        </p:nvCxnSpPr>
        <p:spPr>
          <a:xfrm>
            <a:off x="7708604" y="3801029"/>
            <a:ext cx="2246926" cy="165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16790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28" name="Rectangle: Rounded Corners 27">
            <a:extLst>
              <a:ext uri="{FF2B5EF4-FFF2-40B4-BE49-F238E27FC236}">
                <a16:creationId xmlns:a16="http://schemas.microsoft.com/office/drawing/2014/main" id="{570F6273-CBBB-4D93-8779-E57B737B61B9}"/>
              </a:ext>
            </a:extLst>
          </p:cNvPr>
          <p:cNvSpPr/>
          <p:nvPr/>
        </p:nvSpPr>
        <p:spPr>
          <a:xfrm>
            <a:off x="1451103" y="1265240"/>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một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câu</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với</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từ</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chỉ</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đặc</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điểm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vừa</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được</a:t>
            </a:r>
            <a:endPar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7A48CCD1-7A85-4540-8B2B-920CCFD63E0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723891" y="2008912"/>
            <a:ext cx="3369273" cy="4406096"/>
          </a:xfrm>
          <a:prstGeom prst="rect">
            <a:avLst/>
          </a:prstGeom>
        </p:spPr>
      </p:pic>
    </p:spTree>
    <p:extLst>
      <p:ext uri="{BB962C8B-B14F-4D97-AF65-F5344CB8AC3E}">
        <p14:creationId xmlns:p14="http://schemas.microsoft.com/office/powerpoint/2010/main" val="80343480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605</Words>
  <Application>Microsoft Office PowerPoint</Application>
  <PresentationFormat>Widescreen</PresentationFormat>
  <Paragraphs>79</Paragraphs>
  <Slides>21</Slides>
  <Notes>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微软雅黑</vt:lpstr>
      <vt:lpstr>宋体</vt:lpstr>
      <vt:lpstr>Arial</vt:lpstr>
      <vt:lpstr>Arial-Rounded</vt:lpstr>
      <vt:lpstr>Calibri</vt:lpstr>
      <vt:lpstr>Cambria</vt:lpstr>
      <vt:lpstr>等线</vt:lpstr>
      <vt:lpstr>Times New Roman</vt:lpstr>
      <vt:lpstr>Wingdings</vt:lpstr>
      <vt:lpstr>字魂105号-简雅黑</vt:lpstr>
      <vt:lpstr>字魂115号-刀刀体</vt:lpstr>
      <vt:lpstr>字魂55号-龙吟手书</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30</cp:revision>
  <dcterms:created xsi:type="dcterms:W3CDTF">2022-07-28T23:11:30Z</dcterms:created>
  <dcterms:modified xsi:type="dcterms:W3CDTF">2022-11-10T02:42:44Z</dcterms:modified>
</cp:coreProperties>
</file>