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331" r:id="rId3"/>
    <p:sldId id="302" r:id="rId4"/>
    <p:sldId id="303" r:id="rId5"/>
    <p:sldId id="317" r:id="rId6"/>
    <p:sldId id="325" r:id="rId7"/>
    <p:sldId id="328" r:id="rId8"/>
    <p:sldId id="329" r:id="rId9"/>
    <p:sldId id="330" r:id="rId1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8E40"/>
    <a:srgbClr val="9CD6EA"/>
    <a:srgbClr val="F7941E"/>
    <a:srgbClr val="A6DDFB"/>
    <a:srgbClr val="70D0F6"/>
    <a:srgbClr val="FFF79A"/>
    <a:srgbClr val="DF3C7E"/>
    <a:srgbClr val="FFFAC2"/>
    <a:srgbClr val="D34CD6"/>
    <a:srgbClr val="EA8E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455" autoAdjust="0"/>
    <p:restoredTop sz="94325" autoAdjust="0"/>
  </p:normalViewPr>
  <p:slideViewPr>
    <p:cSldViewPr snapToGrid="0">
      <p:cViewPr varScale="1">
        <p:scale>
          <a:sx n="86" d="100"/>
          <a:sy n="86" d="100"/>
        </p:scale>
        <p:origin x="18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9A61A-466B-44F6-B44B-AA5EB5419573}" type="datetimeFigureOut">
              <a:rPr lang="vi-VN" smtClean="0"/>
              <a:t>27/03/2023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2EFB06-5F17-49C2-91DA-F48D8E806B1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27257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1AD9-BB67-40C7-8A36-6292A9008BE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50696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2EFB06-5F17-49C2-91DA-F48D8E806B19}" type="slidenum">
              <a:rPr lang="vi-VN" smtClean="0"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78510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31871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25166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20089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3383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>
            <a:extLst>
              <a:ext uri="{FF2B5EF4-FFF2-40B4-BE49-F238E27FC236}">
                <a16:creationId xmlns:a16="http://schemas.microsoft.com/office/drawing/2014/main" id="{C747FDE4-8F45-F44C-B9B6-817871E1EA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36" y="106519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392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91" r:id="rId5"/>
    <p:sldLayoutId id="2147483674" r:id="rId6"/>
    <p:sldLayoutId id="2147483693" r:id="rId7"/>
    <p:sldLayoutId id="2147483692" r:id="rId8"/>
    <p:sldLayoutId id="2147483662" r:id="rId9"/>
    <p:sldLayoutId id="2147483663" r:id="rId10"/>
    <p:sldLayoutId id="2147483664" r:id="rId11"/>
    <p:sldLayoutId id="2147483665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  <p:sldLayoutId id="2147483682" r:id="rId20"/>
    <p:sldLayoutId id="2147483683" r:id="rId21"/>
    <p:sldLayoutId id="2147483684" r:id="rId22"/>
    <p:sldLayoutId id="2147483685" r:id="rId23"/>
    <p:sldLayoutId id="2147483686" r:id="rId24"/>
    <p:sldLayoutId id="2147483687" r:id="rId25"/>
    <p:sldLayoutId id="2147483688" r:id="rId26"/>
    <p:sldLayoutId id="2147483689" r:id="rId27"/>
    <p:sldLayoutId id="2147483690" r:id="rId28"/>
    <p:sldLayoutId id="2147483694" r:id="rId2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microsoft.com/office/2007/relationships/hdphoto" Target="../media/hdphoto4.wdp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microsoft.com/office/2007/relationships/hdphoto" Target="../media/hdphoto8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7.wdp"/><Relationship Id="rId4" Type="http://schemas.microsoft.com/office/2007/relationships/hdphoto" Target="../media/hdphoto6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11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073402" y="232092"/>
            <a:ext cx="73816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ĐỘ DÀI VÀ ĐƠN VỊ ĐO ĐỘ DÀI</a:t>
            </a:r>
          </a:p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TIỀN VIỆT NAM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630629" y="2068879"/>
            <a:ext cx="6513323" cy="204530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54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58</a:t>
            </a:r>
          </a:p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LUYỆN TẬP CHUNG</a:t>
            </a:r>
            <a:endParaRPr lang="vi-VN" sz="72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5384" y="0"/>
            <a:ext cx="1421203" cy="6885384"/>
          </a:xfrm>
          <a:prstGeom prst="rect">
            <a:avLst/>
          </a:prstGeom>
          <a:gradFill flip="none" rotWithShape="1">
            <a:gsLst>
              <a:gs pos="0">
                <a:srgbClr val="B7E185">
                  <a:shade val="30000"/>
                  <a:satMod val="115000"/>
                </a:srgbClr>
              </a:gs>
              <a:gs pos="50000">
                <a:srgbClr val="B7E185">
                  <a:shade val="67500"/>
                  <a:satMod val="115000"/>
                </a:srgbClr>
              </a:gs>
              <a:gs pos="100000">
                <a:srgbClr val="B7E185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7" tIns="60953" rIns="121907" bIns="60953" rtlCol="0" anchor="ctr"/>
          <a:lstStyle/>
          <a:p>
            <a:pPr algn="ctr"/>
            <a:endParaRPr lang="en-US" sz="2400">
              <a:solidFill>
                <a:srgbClr val="E8F3E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304862" y="684631"/>
            <a:ext cx="12462596" cy="1137041"/>
            <a:chOff x="1116257" y="1851670"/>
            <a:chExt cx="8352287" cy="1020674"/>
          </a:xfrm>
        </p:grpSpPr>
        <p:grpSp>
          <p:nvGrpSpPr>
            <p:cNvPr id="30" name="Group 29"/>
            <p:cNvGrpSpPr/>
            <p:nvPr/>
          </p:nvGrpSpPr>
          <p:grpSpPr>
            <a:xfrm>
              <a:off x="1116257" y="1851670"/>
              <a:ext cx="6985084" cy="1020674"/>
              <a:chOff x="2177480" y="1255068"/>
              <a:chExt cx="6066928" cy="1282918"/>
            </a:xfrm>
          </p:grpSpPr>
          <p:sp>
            <p:nvSpPr>
              <p:cNvPr id="31" name="Rounded Rectangle 30"/>
              <p:cNvSpPr/>
              <p:nvPr/>
            </p:nvSpPr>
            <p:spPr>
              <a:xfrm>
                <a:off x="2177480" y="1255068"/>
                <a:ext cx="6066928" cy="1282918"/>
              </a:xfrm>
              <a:prstGeom prst="round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2" name="Rounded Rectangle 31"/>
              <p:cNvSpPr/>
              <p:nvPr/>
            </p:nvSpPr>
            <p:spPr>
              <a:xfrm>
                <a:off x="2294620" y="1347614"/>
                <a:ext cx="5832648" cy="1080120"/>
              </a:xfrm>
              <a:prstGeom prst="roundRect">
                <a:avLst/>
              </a:prstGeom>
              <a:solidFill>
                <a:srgbClr val="FFFF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</p:grpSp>
        <p:sp>
          <p:nvSpPr>
            <p:cNvPr id="33" name="TextBox 32"/>
            <p:cNvSpPr txBox="1"/>
            <p:nvPr/>
          </p:nvSpPr>
          <p:spPr>
            <a:xfrm>
              <a:off x="1385839" y="2059895"/>
              <a:ext cx="8082705" cy="5985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733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             </a:t>
              </a:r>
              <a:r>
                <a:rPr lang="en-US" sz="3733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Yêu</a:t>
              </a:r>
              <a:r>
                <a:rPr lang="en-US" sz="3733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733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cầu</a:t>
              </a:r>
              <a:r>
                <a:rPr lang="en-US" sz="3733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733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cần</a:t>
              </a:r>
              <a:r>
                <a:rPr lang="en-US" sz="3733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733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đạt</a:t>
              </a:r>
              <a:endParaRPr lang="en-US" sz="3733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9" name="Rectangle 7"/>
          <p:cNvSpPr/>
          <p:nvPr/>
        </p:nvSpPr>
        <p:spPr>
          <a:xfrm rot="10800000" flipH="1">
            <a:off x="7536160" y="5184575"/>
            <a:ext cx="4653720" cy="1700808"/>
          </a:xfrm>
          <a:custGeom>
            <a:avLst/>
            <a:gdLst/>
            <a:ahLst/>
            <a:cxnLst/>
            <a:rect l="l" t="t" r="r" b="b"/>
            <a:pathLst>
              <a:path w="3131840" h="1275606">
                <a:moveTo>
                  <a:pt x="0" y="0"/>
                </a:moveTo>
                <a:lnTo>
                  <a:pt x="3131840" y="0"/>
                </a:lnTo>
                <a:lnTo>
                  <a:pt x="3131840" y="1275606"/>
                </a:lnTo>
                <a:cubicBezTo>
                  <a:pt x="3131840" y="576642"/>
                  <a:pt x="1816488" y="10019"/>
                  <a:pt x="193918" y="10019"/>
                </a:cubicBezTo>
                <a:cubicBezTo>
                  <a:pt x="128747" y="10019"/>
                  <a:pt x="64072" y="10933"/>
                  <a:pt x="0" y="14237"/>
                </a:cubicBezTo>
                <a:close/>
              </a:path>
            </a:pathLst>
          </a:custGeom>
          <a:solidFill>
            <a:srgbClr val="D5E9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7" tIns="60953" rIns="121907" bIns="60953" rtlCol="0" anchor="ctr"/>
          <a:lstStyle/>
          <a:p>
            <a:pPr algn="ctr"/>
            <a:endParaRPr lang="en-US" sz="2400"/>
          </a:p>
        </p:txBody>
      </p:sp>
      <p:sp>
        <p:nvSpPr>
          <p:cNvPr id="24" name="Text Box 11"/>
          <p:cNvSpPr txBox="1">
            <a:spLocks noChangeArrowheads="1"/>
          </p:cNvSpPr>
          <p:nvPr/>
        </p:nvSpPr>
        <p:spPr bwMode="auto">
          <a:xfrm>
            <a:off x="1270319" y="3217484"/>
            <a:ext cx="10432144" cy="141575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121907" tIns="60953" rIns="121907" bIns="60953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 dirty="0" err="1" smtClean="0"/>
              <a:t>Củng</a:t>
            </a:r>
            <a:r>
              <a:rPr lang="en-US" sz="2800" dirty="0" smtClean="0"/>
              <a:t> </a:t>
            </a:r>
            <a:r>
              <a:rPr lang="en-US" sz="2800" dirty="0" err="1"/>
              <a:t>cố</a:t>
            </a:r>
            <a:r>
              <a:rPr lang="en-US" sz="2800" dirty="0"/>
              <a:t> </a:t>
            </a:r>
            <a:r>
              <a:rPr lang="en-US" sz="2800" dirty="0" err="1"/>
              <a:t>kĩ</a:t>
            </a:r>
            <a:r>
              <a:rPr lang="en-US" sz="2800" dirty="0"/>
              <a:t> </a:t>
            </a:r>
            <a:r>
              <a:rPr lang="en-US" sz="2800" dirty="0" err="1"/>
              <a:t>năng</a:t>
            </a:r>
            <a:r>
              <a:rPr lang="en-US" sz="2800" dirty="0"/>
              <a:t> </a:t>
            </a:r>
            <a:r>
              <a:rPr lang="en-US" sz="2800" dirty="0" err="1"/>
              <a:t>chuyển</a:t>
            </a:r>
            <a:r>
              <a:rPr lang="en-US" sz="2800" dirty="0"/>
              <a:t> </a:t>
            </a:r>
            <a:r>
              <a:rPr lang="en-US" sz="2800" dirty="0" err="1"/>
              <a:t>đổi</a:t>
            </a:r>
            <a:r>
              <a:rPr lang="en-US" sz="2800" dirty="0" smtClean="0"/>
              <a:t>,</a:t>
            </a:r>
          </a:p>
          <a:p>
            <a:pPr marL="457200" indent="-457200">
              <a:buFontTx/>
              <a:buChar char="-"/>
            </a:pPr>
            <a:r>
              <a:rPr lang="en-US" sz="2800" dirty="0" smtClean="0"/>
              <a:t> </a:t>
            </a:r>
            <a:r>
              <a:rPr lang="en-US" sz="2800" dirty="0" err="1"/>
              <a:t>cộng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trừ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đo</a:t>
            </a:r>
            <a:r>
              <a:rPr lang="en-US" sz="2800" dirty="0"/>
              <a:t> </a:t>
            </a:r>
            <a:r>
              <a:rPr lang="en-US" sz="2800" dirty="0" err="1"/>
              <a:t>với</a:t>
            </a:r>
            <a:r>
              <a:rPr lang="en-US" sz="2800" dirty="0"/>
              <a:t> </a:t>
            </a:r>
            <a:r>
              <a:rPr lang="en-US" sz="2800" dirty="0" err="1"/>
              <a:t>đơn</a:t>
            </a:r>
            <a:r>
              <a:rPr lang="en-US" sz="2800" dirty="0"/>
              <a:t> </a:t>
            </a:r>
            <a:r>
              <a:rPr lang="en-US" sz="2800" dirty="0" err="1"/>
              <a:t>vị</a:t>
            </a:r>
            <a:r>
              <a:rPr lang="en-US" sz="2800" dirty="0"/>
              <a:t> </a:t>
            </a:r>
            <a:r>
              <a:rPr lang="en-US" sz="2800" dirty="0" err="1"/>
              <a:t>đo</a:t>
            </a:r>
            <a:r>
              <a:rPr lang="en-US" sz="2800" dirty="0"/>
              <a:t> (</a:t>
            </a:r>
            <a:r>
              <a:rPr lang="en-US" sz="2800" dirty="0" err="1"/>
              <a:t>cùng</a:t>
            </a:r>
            <a:r>
              <a:rPr lang="en-US" sz="2800" dirty="0"/>
              <a:t> </a:t>
            </a:r>
            <a:r>
              <a:rPr lang="en-US" sz="2800" dirty="0" err="1"/>
              <a:t>loại</a:t>
            </a:r>
            <a:r>
              <a:rPr lang="en-US" sz="2800" dirty="0"/>
              <a:t>); </a:t>
            </a:r>
            <a:endParaRPr lang="en-US" sz="2800" dirty="0" smtClean="0"/>
          </a:p>
          <a:p>
            <a:pPr marL="457200" indent="-457200">
              <a:buFontTx/>
              <a:buChar char="-"/>
            </a:pPr>
            <a:r>
              <a:rPr lang="en-US" sz="2800" dirty="0" err="1" smtClean="0"/>
              <a:t>áp</a:t>
            </a:r>
            <a:r>
              <a:rPr lang="en-US" sz="2800" dirty="0" smtClean="0"/>
              <a:t> </a:t>
            </a:r>
            <a:r>
              <a:rPr lang="en-US" sz="2800" dirty="0" err="1"/>
              <a:t>dụng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độ</a:t>
            </a:r>
            <a:r>
              <a:rPr lang="en-US" sz="2800" dirty="0"/>
              <a:t> </a:t>
            </a:r>
            <a:r>
              <a:rPr lang="en-US" sz="2800" dirty="0" err="1"/>
              <a:t>dài</a:t>
            </a:r>
            <a:r>
              <a:rPr lang="en-US" sz="2800" dirty="0"/>
              <a:t> </a:t>
            </a:r>
            <a:r>
              <a:rPr lang="en-US" sz="2800" dirty="0" err="1"/>
              <a:t>đường</a:t>
            </a:r>
            <a:r>
              <a:rPr lang="en-US" sz="2800" dirty="0"/>
              <a:t> </a:t>
            </a:r>
            <a:r>
              <a:rPr lang="en-US" sz="2800" dirty="0" err="1"/>
              <a:t>gấp</a:t>
            </a:r>
            <a:r>
              <a:rPr lang="en-US" sz="2800" dirty="0"/>
              <a:t> </a:t>
            </a:r>
            <a:r>
              <a:rPr lang="en-US" sz="2800" dirty="0" err="1"/>
              <a:t>khúc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bài</a:t>
            </a:r>
            <a:r>
              <a:rPr lang="en-US" sz="2800" dirty="0"/>
              <a:t> </a:t>
            </a:r>
            <a:r>
              <a:rPr lang="en-US" sz="2800" dirty="0" err="1"/>
              <a:t>toán</a:t>
            </a:r>
            <a:r>
              <a:rPr lang="en-US" sz="2800" dirty="0"/>
              <a:t> </a:t>
            </a:r>
            <a:r>
              <a:rPr lang="en-US" sz="2800" dirty="0" err="1"/>
              <a:t>thực</a:t>
            </a:r>
            <a:r>
              <a:rPr lang="en-US" sz="2800" dirty="0"/>
              <a:t> </a:t>
            </a:r>
            <a:r>
              <a:rPr lang="en-US" sz="2800" dirty="0" err="1"/>
              <a:t>tế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44752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581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:\Users\TUAN\Downloads\Luyện tập 1.png">
            <a:extLst>
              <a:ext uri="{FF2B5EF4-FFF2-40B4-BE49-F238E27FC236}">
                <a16:creationId xmlns:a16="http://schemas.microsoft.com/office/drawing/2014/main" id="{986CED1A-DBFE-A240-840C-3E61EA17B0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894" y="156279"/>
            <a:ext cx="2237784" cy="863493"/>
          </a:xfrm>
          <a:prstGeom prst="rect">
            <a:avLst/>
          </a:prstGeom>
          <a:noFill/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CFCBA7B3-8BF7-0041-9536-B84CAB1714CF}"/>
              </a:ext>
            </a:extLst>
          </p:cNvPr>
          <p:cNvGrpSpPr/>
          <p:nvPr/>
        </p:nvGrpSpPr>
        <p:grpSpPr>
          <a:xfrm>
            <a:off x="2765317" y="439325"/>
            <a:ext cx="5945546" cy="580447"/>
            <a:chOff x="2957822" y="607865"/>
            <a:chExt cx="5945546" cy="580447"/>
          </a:xfrm>
        </p:grpSpPr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FADDC87D-DC7C-D947-9656-65469076726B}"/>
                </a:ext>
              </a:extLst>
            </p:cNvPr>
            <p:cNvSpPr/>
            <p:nvPr/>
          </p:nvSpPr>
          <p:spPr>
            <a:xfrm>
              <a:off x="3584531" y="607865"/>
              <a:ext cx="923301" cy="523220"/>
            </a:xfrm>
            <a:prstGeom prst="roundRect">
              <a:avLst/>
            </a:prstGeom>
            <a:solidFill>
              <a:srgbClr val="FFC000">
                <a:alpha val="7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C12A1738-5CCE-9543-ADF8-8AB388A1163D}"/>
                </a:ext>
              </a:extLst>
            </p:cNvPr>
            <p:cNvGrpSpPr/>
            <p:nvPr/>
          </p:nvGrpSpPr>
          <p:grpSpPr>
            <a:xfrm>
              <a:off x="2957822" y="617724"/>
              <a:ext cx="5945546" cy="570588"/>
              <a:chOff x="1183343" y="1464304"/>
              <a:chExt cx="5945546" cy="570588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8B39127-01CC-8A4D-8A25-60279F2FDCAB}"/>
                  </a:ext>
                </a:extLst>
              </p:cNvPr>
              <p:cNvSpPr txBox="1"/>
              <p:nvPr/>
            </p:nvSpPr>
            <p:spPr>
              <a:xfrm>
                <a:off x="1820069" y="1474175"/>
                <a:ext cx="5308820" cy="523220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/>
                  <a:t>Số</a:t>
                </a:r>
                <a:r>
                  <a:rPr lang="en-US" sz="2800" dirty="0"/>
                  <a:t> ?</a:t>
                </a:r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111DE061-C4BD-D243-B799-D02B6698A441}"/>
                  </a:ext>
                </a:extLst>
              </p:cNvPr>
              <p:cNvSpPr/>
              <p:nvPr/>
            </p:nvSpPr>
            <p:spPr>
              <a:xfrm>
                <a:off x="1183343" y="1464304"/>
                <a:ext cx="570588" cy="570588"/>
              </a:xfrm>
              <a:prstGeom prst="ellipse">
                <a:avLst/>
              </a:prstGeom>
              <a:solidFill>
                <a:schemeClr val="accent4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/>
                  <a:t>1</a:t>
                </a:r>
              </a:p>
            </p:txBody>
          </p:sp>
        </p:grp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C6C3EAFD-4095-0548-98D5-8CF8722AA24A}"/>
              </a:ext>
            </a:extLst>
          </p:cNvPr>
          <p:cNvGrpSpPr/>
          <p:nvPr/>
        </p:nvGrpSpPr>
        <p:grpSpPr>
          <a:xfrm>
            <a:off x="577518" y="1394312"/>
            <a:ext cx="10685222" cy="1772138"/>
            <a:chOff x="705854" y="1198653"/>
            <a:chExt cx="10685222" cy="1772138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4096B41-B084-994A-A25C-3851A68301FA}"/>
                </a:ext>
              </a:extLst>
            </p:cNvPr>
            <p:cNvGrpSpPr/>
            <p:nvPr/>
          </p:nvGrpSpPr>
          <p:grpSpPr>
            <a:xfrm>
              <a:off x="705854" y="1198653"/>
              <a:ext cx="10685222" cy="1682127"/>
              <a:chOff x="882316" y="1198653"/>
              <a:chExt cx="10685222" cy="1682127"/>
            </a:xfrm>
          </p:grpSpPr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1DC0504-C4BD-224E-BA5E-024EE2CDF6DC}"/>
                  </a:ext>
                </a:extLst>
              </p:cNvPr>
              <p:cNvSpPr txBox="1"/>
              <p:nvPr/>
            </p:nvSpPr>
            <p:spPr>
              <a:xfrm>
                <a:off x="1514786" y="1198653"/>
                <a:ext cx="10052752" cy="16821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sz="2800" dirty="0"/>
                  <a:t>3 dm =         cm		6 dm =           cm		3 m =           dm</a:t>
                </a:r>
                <a:endParaRPr lang="x-none" sz="2800" dirty="0"/>
              </a:p>
              <a:p>
                <a:pPr>
                  <a:lnSpc>
                    <a:spcPct val="200000"/>
                  </a:lnSpc>
                </a:pPr>
                <a:r>
                  <a:rPr lang="en-US" sz="2800" dirty="0"/>
                  <a:t>6 m =          dm		3 m =            cm		6 m =          cm</a:t>
                </a:r>
                <a:endParaRPr lang="x-none" sz="2800" dirty="0"/>
              </a:p>
            </p:txBody>
          </p:sp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B9DC8EC-8C0A-9243-A492-09D4CF9B1AC6}"/>
                  </a:ext>
                </a:extLst>
              </p:cNvPr>
              <p:cNvSpPr txBox="1"/>
              <p:nvPr/>
            </p:nvSpPr>
            <p:spPr>
              <a:xfrm>
                <a:off x="882316" y="1343031"/>
                <a:ext cx="505267" cy="6587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a)</a:t>
                </a:r>
                <a:endParaRPr lang="x-none" sz="2800" dirty="0"/>
              </a:p>
            </p:txBody>
          </p:sp>
        </p:grp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23B4D2BF-E3A4-BF47-94F0-6F1EA51ABDFB}"/>
                </a:ext>
              </a:extLst>
            </p:cNvPr>
            <p:cNvSpPr/>
            <p:nvPr/>
          </p:nvSpPr>
          <p:spPr>
            <a:xfrm>
              <a:off x="2590102" y="1400376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9BE218F1-3126-2042-8FF0-35C51FC68578}"/>
                </a:ext>
              </a:extLst>
            </p:cNvPr>
            <p:cNvSpPr/>
            <p:nvPr/>
          </p:nvSpPr>
          <p:spPr>
            <a:xfrm>
              <a:off x="2493849" y="2251066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1455986F-7121-9D44-837F-BE8CFAE11AF1}"/>
                </a:ext>
              </a:extLst>
            </p:cNvPr>
            <p:cNvSpPr/>
            <p:nvPr/>
          </p:nvSpPr>
          <p:spPr>
            <a:xfrm>
              <a:off x="6287808" y="1400376"/>
              <a:ext cx="844566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86544388-FE80-8C4D-9719-61F1493BE3AC}"/>
                </a:ext>
              </a:extLst>
            </p:cNvPr>
            <p:cNvSpPr/>
            <p:nvPr/>
          </p:nvSpPr>
          <p:spPr>
            <a:xfrm>
              <a:off x="6191555" y="2251066"/>
              <a:ext cx="844566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CAEE55DF-A1A3-7345-A710-8155771A0F6D}"/>
                </a:ext>
              </a:extLst>
            </p:cNvPr>
            <p:cNvSpPr/>
            <p:nvPr/>
          </p:nvSpPr>
          <p:spPr>
            <a:xfrm>
              <a:off x="9737404" y="1406382"/>
              <a:ext cx="844566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D0458839-A20F-B342-A224-F16A5706C796}"/>
                </a:ext>
              </a:extLst>
            </p:cNvPr>
            <p:cNvSpPr/>
            <p:nvPr/>
          </p:nvSpPr>
          <p:spPr>
            <a:xfrm>
              <a:off x="9705319" y="2257072"/>
              <a:ext cx="844566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AD5F598-F965-1548-A257-24D0A31E405C}"/>
              </a:ext>
            </a:extLst>
          </p:cNvPr>
          <p:cNvGrpSpPr/>
          <p:nvPr/>
        </p:nvGrpSpPr>
        <p:grpSpPr>
          <a:xfrm>
            <a:off x="577518" y="3672557"/>
            <a:ext cx="10986587" cy="1772138"/>
            <a:chOff x="705854" y="1198653"/>
            <a:chExt cx="10986587" cy="1772138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A4744BC2-A308-9247-BE65-95E91C40D999}"/>
                </a:ext>
              </a:extLst>
            </p:cNvPr>
            <p:cNvGrpSpPr/>
            <p:nvPr/>
          </p:nvGrpSpPr>
          <p:grpSpPr>
            <a:xfrm>
              <a:off x="705854" y="1198653"/>
              <a:ext cx="10986587" cy="1682127"/>
              <a:chOff x="882316" y="1198653"/>
              <a:chExt cx="10986587" cy="1682127"/>
            </a:xfrm>
          </p:grpSpPr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6CDE1191-72DB-7940-BB1E-3E377AF5DE91}"/>
                  </a:ext>
                </a:extLst>
              </p:cNvPr>
              <p:cNvSpPr txBox="1"/>
              <p:nvPr/>
            </p:nvSpPr>
            <p:spPr>
              <a:xfrm>
                <a:off x="1514786" y="1198653"/>
                <a:ext cx="10354117" cy="16821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sz="2800" dirty="0"/>
                  <a:t>100 cm = 1 m 		200 cm =         m		500 cm =         m</a:t>
                </a:r>
                <a:endParaRPr lang="x-none" sz="2800" dirty="0"/>
              </a:p>
              <a:p>
                <a:pPr>
                  <a:lnSpc>
                    <a:spcPct val="200000"/>
                  </a:lnSpc>
                </a:pPr>
                <a:r>
                  <a:rPr lang="en-US" sz="2800" dirty="0"/>
                  <a:t>10 dm = 1 m 		20 dm =           m		50 dm =          m</a:t>
                </a:r>
                <a:endParaRPr lang="x-none" sz="2800" dirty="0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9B56475-C92C-2B47-AAA7-45F7DAA042ED}"/>
                  </a:ext>
                </a:extLst>
              </p:cNvPr>
              <p:cNvSpPr txBox="1"/>
              <p:nvPr/>
            </p:nvSpPr>
            <p:spPr>
              <a:xfrm>
                <a:off x="882316" y="1343031"/>
                <a:ext cx="505267" cy="6587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b)</a:t>
                </a:r>
                <a:endParaRPr lang="x-none" sz="2800" dirty="0"/>
              </a:p>
            </p:txBody>
          </p:sp>
        </p:grpSp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8E0C4969-749B-C54B-9C76-462BB763BD94}"/>
                </a:ext>
              </a:extLst>
            </p:cNvPr>
            <p:cNvSpPr/>
            <p:nvPr/>
          </p:nvSpPr>
          <p:spPr>
            <a:xfrm>
              <a:off x="6640732" y="1400376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30" name="Rounded Rectangle 29">
              <a:extLst>
                <a:ext uri="{FF2B5EF4-FFF2-40B4-BE49-F238E27FC236}">
                  <a16:creationId xmlns:a16="http://schemas.microsoft.com/office/drawing/2014/main" id="{A57F34C7-1F0F-424F-981B-C6202EE464C3}"/>
                </a:ext>
              </a:extLst>
            </p:cNvPr>
            <p:cNvSpPr/>
            <p:nvPr/>
          </p:nvSpPr>
          <p:spPr>
            <a:xfrm>
              <a:off x="6544479" y="2251066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id="{8894F77A-35A3-164A-9CD5-2CDE0D6FB2ED}"/>
                </a:ext>
              </a:extLst>
            </p:cNvPr>
            <p:cNvSpPr/>
            <p:nvPr/>
          </p:nvSpPr>
          <p:spPr>
            <a:xfrm>
              <a:off x="10314916" y="1406382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32" name="Rounded Rectangle 31">
              <a:extLst>
                <a:ext uri="{FF2B5EF4-FFF2-40B4-BE49-F238E27FC236}">
                  <a16:creationId xmlns:a16="http://schemas.microsoft.com/office/drawing/2014/main" id="{2C20E390-92F0-454D-8F2E-80EBEC961DF1}"/>
                </a:ext>
              </a:extLst>
            </p:cNvPr>
            <p:cNvSpPr/>
            <p:nvPr/>
          </p:nvSpPr>
          <p:spPr>
            <a:xfrm>
              <a:off x="10186579" y="2257072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B7DB74A7-6C69-804F-88EB-639F847DB3EA}"/>
              </a:ext>
            </a:extLst>
          </p:cNvPr>
          <p:cNvSpPr txBox="1"/>
          <p:nvPr/>
        </p:nvSpPr>
        <p:spPr>
          <a:xfrm>
            <a:off x="2517842" y="1675895"/>
            <a:ext cx="611065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000" dirty="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C8D5D1E-B868-C942-A494-2C38E019A4E3}"/>
              </a:ext>
            </a:extLst>
          </p:cNvPr>
          <p:cNvSpPr txBox="1"/>
          <p:nvPr/>
        </p:nvSpPr>
        <p:spPr>
          <a:xfrm>
            <a:off x="2439546" y="2550692"/>
            <a:ext cx="611065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000" dirty="0">
                <a:solidFill>
                  <a:srgbClr val="FF0000"/>
                </a:solidFill>
              </a:rPr>
              <a:t>60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2A681BE-2C78-8040-82D5-94B85A9BF754}"/>
              </a:ext>
            </a:extLst>
          </p:cNvPr>
          <p:cNvSpPr txBox="1"/>
          <p:nvPr/>
        </p:nvSpPr>
        <p:spPr>
          <a:xfrm>
            <a:off x="6298455" y="1685543"/>
            <a:ext cx="611065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000" dirty="0">
                <a:solidFill>
                  <a:srgbClr val="FF0000"/>
                </a:solidFill>
              </a:rPr>
              <a:t>60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0841597-7C74-5C42-BABC-EC526374B2FC}"/>
              </a:ext>
            </a:extLst>
          </p:cNvPr>
          <p:cNvSpPr txBox="1"/>
          <p:nvPr/>
        </p:nvSpPr>
        <p:spPr>
          <a:xfrm>
            <a:off x="6075781" y="2544298"/>
            <a:ext cx="824265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000" dirty="0">
                <a:solidFill>
                  <a:srgbClr val="FF0000"/>
                </a:solidFill>
              </a:rPr>
              <a:t>300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19F0682-7688-AB4B-BFB0-7F0F4A969EEA}"/>
              </a:ext>
            </a:extLst>
          </p:cNvPr>
          <p:cNvSpPr txBox="1"/>
          <p:nvPr/>
        </p:nvSpPr>
        <p:spPr>
          <a:xfrm>
            <a:off x="9741689" y="1691937"/>
            <a:ext cx="611065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000" dirty="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9757CF5-0424-6747-8F52-255824108E26}"/>
              </a:ext>
            </a:extLst>
          </p:cNvPr>
          <p:cNvSpPr txBox="1"/>
          <p:nvPr/>
        </p:nvSpPr>
        <p:spPr>
          <a:xfrm>
            <a:off x="9583183" y="2534650"/>
            <a:ext cx="824265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000" dirty="0">
                <a:solidFill>
                  <a:srgbClr val="FF0000"/>
                </a:solidFill>
              </a:rPr>
              <a:t>600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791642D-C37F-1445-8B22-68722919E439}"/>
              </a:ext>
            </a:extLst>
          </p:cNvPr>
          <p:cNvSpPr txBox="1"/>
          <p:nvPr/>
        </p:nvSpPr>
        <p:spPr>
          <a:xfrm>
            <a:off x="6689207" y="3950108"/>
            <a:ext cx="39786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3D32B43-9B4F-EB4F-9E51-C2E3AB78A089}"/>
              </a:ext>
            </a:extLst>
          </p:cNvPr>
          <p:cNvSpPr txBox="1"/>
          <p:nvPr/>
        </p:nvSpPr>
        <p:spPr>
          <a:xfrm>
            <a:off x="6594869" y="4808863"/>
            <a:ext cx="39786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71DAB54-031F-874B-A6A3-ED67CEFC9914}"/>
              </a:ext>
            </a:extLst>
          </p:cNvPr>
          <p:cNvSpPr txBox="1"/>
          <p:nvPr/>
        </p:nvSpPr>
        <p:spPr>
          <a:xfrm>
            <a:off x="10352754" y="3950108"/>
            <a:ext cx="39786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0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16DD08D-304A-BE44-BCDE-15C03093D8FC}"/>
              </a:ext>
            </a:extLst>
          </p:cNvPr>
          <p:cNvSpPr txBox="1"/>
          <p:nvPr/>
        </p:nvSpPr>
        <p:spPr>
          <a:xfrm>
            <a:off x="10226332" y="4808863"/>
            <a:ext cx="39786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000" dirty="0">
                <a:solidFill>
                  <a:srgbClr val="FF0000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781424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67375527-D8A4-ED4F-9D9E-2845D5650C66}"/>
              </a:ext>
            </a:extLst>
          </p:cNvPr>
          <p:cNvSpPr txBox="1"/>
          <p:nvPr/>
        </p:nvSpPr>
        <p:spPr>
          <a:xfrm>
            <a:off x="2749275" y="713239"/>
            <a:ext cx="8416031" cy="1381147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vi-VN" sz="2400" dirty="0"/>
              <a:t>                   Người ta làm một cây cầu gỗ trên hồ nước và đóng các cọc làm thành cầu (như hình vẽ). Hai cọc cạnh nhau cách nhau đúng 1 m.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37A3E52-5C83-BD43-88EA-32718531C974}"/>
              </a:ext>
            </a:extLst>
          </p:cNvPr>
          <p:cNvGrpSpPr/>
          <p:nvPr/>
        </p:nvGrpSpPr>
        <p:grpSpPr>
          <a:xfrm>
            <a:off x="2749275" y="698297"/>
            <a:ext cx="1560027" cy="580447"/>
            <a:chOff x="2957822" y="607865"/>
            <a:chExt cx="1560027" cy="580447"/>
          </a:xfrm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2E145158-387C-8A47-BEE8-5F9A228D2009}"/>
                </a:ext>
              </a:extLst>
            </p:cNvPr>
            <p:cNvSpPr/>
            <p:nvPr/>
          </p:nvSpPr>
          <p:spPr>
            <a:xfrm>
              <a:off x="3584531" y="607865"/>
              <a:ext cx="923301" cy="523220"/>
            </a:xfrm>
            <a:prstGeom prst="roundRect">
              <a:avLst/>
            </a:prstGeom>
            <a:solidFill>
              <a:srgbClr val="FFC000">
                <a:alpha val="7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AE4060B8-75F3-0442-972B-03AE41DE0AF1}"/>
                </a:ext>
              </a:extLst>
            </p:cNvPr>
            <p:cNvGrpSpPr/>
            <p:nvPr/>
          </p:nvGrpSpPr>
          <p:grpSpPr>
            <a:xfrm>
              <a:off x="2957822" y="617724"/>
              <a:ext cx="1560027" cy="570588"/>
              <a:chOff x="1183343" y="1464304"/>
              <a:chExt cx="1560027" cy="570588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152B5D4-1528-AE44-B4F3-09E948BEB909}"/>
                  </a:ext>
                </a:extLst>
              </p:cNvPr>
              <p:cNvSpPr txBox="1"/>
              <p:nvPr/>
            </p:nvSpPr>
            <p:spPr>
              <a:xfrm>
                <a:off x="1820069" y="1474175"/>
                <a:ext cx="923301" cy="523220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/>
                  <a:t>Số</a:t>
                </a:r>
                <a:r>
                  <a:rPr lang="en-US" sz="2800" dirty="0"/>
                  <a:t> ?</a:t>
                </a:r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BF9383FE-6537-9442-933C-53F1E7883CA8}"/>
                  </a:ext>
                </a:extLst>
              </p:cNvPr>
              <p:cNvSpPr/>
              <p:nvPr/>
            </p:nvSpPr>
            <p:spPr>
              <a:xfrm>
                <a:off x="1183343" y="1464304"/>
                <a:ext cx="570588" cy="570588"/>
              </a:xfrm>
              <a:prstGeom prst="ellipse">
                <a:avLst/>
              </a:prstGeom>
              <a:solidFill>
                <a:schemeClr val="accent4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/>
                  <a:t>2</a:t>
                </a:r>
              </a:p>
            </p:txBody>
          </p:sp>
        </p:grp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BDF27916-8FD9-4A41-BA17-B9CE1AF95E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6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87" r="108" b="33671"/>
          <a:stretch/>
        </p:blipFill>
        <p:spPr>
          <a:xfrm>
            <a:off x="4733748" y="2309189"/>
            <a:ext cx="6641431" cy="3197297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AF486D6B-E23E-EE4A-93DF-87F71C056171}"/>
              </a:ext>
            </a:extLst>
          </p:cNvPr>
          <p:cNvGrpSpPr/>
          <p:nvPr/>
        </p:nvGrpSpPr>
        <p:grpSpPr>
          <a:xfrm>
            <a:off x="683091" y="2094386"/>
            <a:ext cx="4782720" cy="713719"/>
            <a:chOff x="683091" y="2094386"/>
            <a:chExt cx="4782720" cy="713719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9A75EB0-69DF-904A-8162-56DD65ECADE2}"/>
                </a:ext>
              </a:extLst>
            </p:cNvPr>
            <p:cNvSpPr/>
            <p:nvPr/>
          </p:nvSpPr>
          <p:spPr>
            <a:xfrm>
              <a:off x="683091" y="2289109"/>
              <a:ext cx="4782720" cy="4587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2400" dirty="0">
                  <a:ea typeface="Calibri" panose="020F0502020204030204" pitchFamily="34" charset="0"/>
                  <a:cs typeface="Times New Roman" panose="02020603050405020304" pitchFamily="18" charset="0"/>
                </a:rPr>
                <a:t>a) </a:t>
              </a:r>
              <a:r>
                <a:rPr lang="en-US" sz="2400" dirty="0" err="1">
                  <a:ea typeface="Calibri" panose="020F0502020204030204" pitchFamily="34" charset="0"/>
                  <a:cs typeface="Times New Roman" panose="02020603050405020304" pitchFamily="18" charset="0"/>
                </a:rPr>
                <a:t>Chiều</a:t>
              </a:r>
              <a:r>
                <a:rPr lang="en-US" sz="2400" dirty="0"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ea typeface="Calibri" panose="020F0502020204030204" pitchFamily="34" charset="0"/>
                  <a:cs typeface="Times New Roman" panose="02020603050405020304" pitchFamily="18" charset="0"/>
                </a:rPr>
                <a:t>dài</a:t>
              </a:r>
              <a:r>
                <a:rPr lang="en-US" sz="2400" dirty="0"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ea typeface="Calibri" panose="020F0502020204030204" pitchFamily="34" charset="0"/>
                  <a:cs typeface="Times New Roman" panose="02020603050405020304" pitchFamily="18" charset="0"/>
                </a:rPr>
                <a:t>đoạn</a:t>
              </a:r>
              <a:r>
                <a:rPr lang="en-US" sz="2400" dirty="0">
                  <a:ea typeface="Calibri" panose="020F0502020204030204" pitchFamily="34" charset="0"/>
                  <a:cs typeface="Times New Roman" panose="02020603050405020304" pitchFamily="18" charset="0"/>
                </a:rPr>
                <a:t> AB </a:t>
              </a:r>
              <a:r>
                <a:rPr lang="en-US" sz="2400" dirty="0" err="1">
                  <a:ea typeface="Calibri" panose="020F0502020204030204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2400" dirty="0">
                  <a:ea typeface="Calibri" panose="020F0502020204030204" pitchFamily="34" charset="0"/>
                  <a:cs typeface="Times New Roman" panose="02020603050405020304" pitchFamily="18" charset="0"/>
                </a:rPr>
                <a:t>           m.</a:t>
              </a:r>
              <a:endParaRPr lang="x-none" sz="2400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69FC79D3-6139-F64C-BB99-0D1AF17B5251}"/>
                </a:ext>
              </a:extLst>
            </p:cNvPr>
            <p:cNvSpPr/>
            <p:nvPr/>
          </p:nvSpPr>
          <p:spPr>
            <a:xfrm>
              <a:off x="4084197" y="2094386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7D68385D-274C-F042-87AF-1730E376886C}"/>
              </a:ext>
            </a:extLst>
          </p:cNvPr>
          <p:cNvSpPr txBox="1"/>
          <p:nvPr/>
        </p:nvSpPr>
        <p:spPr>
          <a:xfrm>
            <a:off x="5776650" y="2545188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6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4CDA6C4-276D-4E46-B580-892A99BCF667}"/>
              </a:ext>
            </a:extLst>
          </p:cNvPr>
          <p:cNvSpPr txBox="1"/>
          <p:nvPr/>
        </p:nvSpPr>
        <p:spPr>
          <a:xfrm>
            <a:off x="6096000" y="2530552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D5F2DC5-0940-FC4E-B694-561D853BE836}"/>
              </a:ext>
            </a:extLst>
          </p:cNvPr>
          <p:cNvSpPr txBox="1"/>
          <p:nvPr/>
        </p:nvSpPr>
        <p:spPr>
          <a:xfrm>
            <a:off x="6385006" y="2530552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64AA11C-9E8B-BC46-9039-46853775D655}"/>
              </a:ext>
            </a:extLst>
          </p:cNvPr>
          <p:cNvSpPr txBox="1"/>
          <p:nvPr/>
        </p:nvSpPr>
        <p:spPr>
          <a:xfrm>
            <a:off x="6685822" y="2528272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7E74B73-5D87-EC46-8005-FA62BCB1545A}"/>
              </a:ext>
            </a:extLst>
          </p:cNvPr>
          <p:cNvSpPr txBox="1"/>
          <p:nvPr/>
        </p:nvSpPr>
        <p:spPr>
          <a:xfrm>
            <a:off x="6974828" y="2530552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3B59F20-A708-D449-8752-B6A97CD5C6F5}"/>
              </a:ext>
            </a:extLst>
          </p:cNvPr>
          <p:cNvSpPr txBox="1"/>
          <p:nvPr/>
        </p:nvSpPr>
        <p:spPr>
          <a:xfrm>
            <a:off x="7275644" y="2528272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6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CB51CAD-BADC-0049-8475-7C74617DB76C}"/>
              </a:ext>
            </a:extLst>
          </p:cNvPr>
          <p:cNvSpPr txBox="1"/>
          <p:nvPr/>
        </p:nvSpPr>
        <p:spPr>
          <a:xfrm>
            <a:off x="7589550" y="2527968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6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DD57239-3AFA-BF4B-A8AF-94581F457A1A}"/>
              </a:ext>
            </a:extLst>
          </p:cNvPr>
          <p:cNvSpPr txBox="1"/>
          <p:nvPr/>
        </p:nvSpPr>
        <p:spPr>
          <a:xfrm>
            <a:off x="7871832" y="2525688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6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F409706-6F2D-0A41-B6DA-AC7E79F9D54F}"/>
              </a:ext>
            </a:extLst>
          </p:cNvPr>
          <p:cNvSpPr txBox="1"/>
          <p:nvPr/>
        </p:nvSpPr>
        <p:spPr>
          <a:xfrm>
            <a:off x="8164625" y="2523408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6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F6204F8-0B11-2F42-B352-8A894434BAC9}"/>
              </a:ext>
            </a:extLst>
          </p:cNvPr>
          <p:cNvSpPr txBox="1"/>
          <p:nvPr/>
        </p:nvSpPr>
        <p:spPr>
          <a:xfrm>
            <a:off x="4258169" y="2130006"/>
            <a:ext cx="441146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6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20" name="Left Brace 19">
            <a:extLst>
              <a:ext uri="{FF2B5EF4-FFF2-40B4-BE49-F238E27FC236}">
                <a16:creationId xmlns:a16="http://schemas.microsoft.com/office/drawing/2014/main" id="{41C50E7E-BC21-924A-809B-521A42024601}"/>
              </a:ext>
            </a:extLst>
          </p:cNvPr>
          <p:cNvSpPr/>
          <p:nvPr/>
        </p:nvSpPr>
        <p:spPr>
          <a:xfrm rot="10800000">
            <a:off x="8569805" y="3037630"/>
            <a:ext cx="296433" cy="1606370"/>
          </a:xfrm>
          <a:prstGeom prst="leftBrace">
            <a:avLst>
              <a:gd name="adj1" fmla="val 64431"/>
              <a:gd name="adj2" fmla="val 50000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01A3076-4728-F14F-A131-E9AF1C9543F3}"/>
              </a:ext>
            </a:extLst>
          </p:cNvPr>
          <p:cNvSpPr txBox="1"/>
          <p:nvPr/>
        </p:nvSpPr>
        <p:spPr>
          <a:xfrm>
            <a:off x="8830475" y="3590992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2" name="Left Brace 31">
            <a:extLst>
              <a:ext uri="{FF2B5EF4-FFF2-40B4-BE49-F238E27FC236}">
                <a16:creationId xmlns:a16="http://schemas.microsoft.com/office/drawing/2014/main" id="{B7ECDDAB-4804-E84E-9BE6-D112E1BCB7C3}"/>
              </a:ext>
            </a:extLst>
          </p:cNvPr>
          <p:cNvSpPr/>
          <p:nvPr/>
        </p:nvSpPr>
        <p:spPr>
          <a:xfrm rot="5400000">
            <a:off x="9393403" y="3451627"/>
            <a:ext cx="296433" cy="2012761"/>
          </a:xfrm>
          <a:prstGeom prst="leftBrace">
            <a:avLst>
              <a:gd name="adj1" fmla="val 64431"/>
              <a:gd name="adj2" fmla="val 50000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9474C79-3EA2-D24C-81CA-D73535B41335}"/>
              </a:ext>
            </a:extLst>
          </p:cNvPr>
          <p:cNvSpPr txBox="1"/>
          <p:nvPr/>
        </p:nvSpPr>
        <p:spPr>
          <a:xfrm>
            <a:off x="9370712" y="3870366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600" b="1" dirty="0">
                <a:solidFill>
                  <a:srgbClr val="FF0000"/>
                </a:solidFill>
              </a:rPr>
              <a:t>7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70D1E5B-51E7-D446-8C86-14F5789A6585}"/>
              </a:ext>
            </a:extLst>
          </p:cNvPr>
          <p:cNvGrpSpPr/>
          <p:nvPr/>
        </p:nvGrpSpPr>
        <p:grpSpPr>
          <a:xfrm>
            <a:off x="692610" y="2936918"/>
            <a:ext cx="4327625" cy="2377959"/>
            <a:chOff x="692610" y="3134137"/>
            <a:chExt cx="4327625" cy="2377959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FDF94B29-5F5E-6942-9B20-D39C62C38483}"/>
                </a:ext>
              </a:extLst>
            </p:cNvPr>
            <p:cNvSpPr/>
            <p:nvPr/>
          </p:nvSpPr>
          <p:spPr>
            <a:xfrm>
              <a:off x="692610" y="3134137"/>
              <a:ext cx="4327625" cy="23424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spcAft>
                  <a:spcPts val="800"/>
                </a:spcAft>
              </a:pPr>
              <a:r>
                <a:rPr lang="en-US" sz="2400" dirty="0">
                  <a:ea typeface="Calibri" panose="020F0502020204030204" pitchFamily="34" charset="0"/>
                  <a:cs typeface="Times New Roman" panose="02020603050405020304" pitchFamily="18" charset="0"/>
                </a:rPr>
                <a:t>b) </a:t>
              </a:r>
              <a:r>
                <a:rPr lang="en-US" sz="2400" dirty="0" err="1"/>
                <a:t>Độ</a:t>
              </a:r>
              <a:r>
                <a:rPr lang="en-US" sz="2400" dirty="0"/>
                <a:t> </a:t>
              </a:r>
              <a:r>
                <a:rPr lang="en-US" sz="2400" dirty="0" err="1"/>
                <a:t>dài</a:t>
              </a:r>
              <a:r>
                <a:rPr lang="en-US" sz="2400" dirty="0"/>
                <a:t> </a:t>
              </a:r>
              <a:r>
                <a:rPr lang="en-US" sz="2400" dirty="0" err="1"/>
                <a:t>cây</a:t>
              </a:r>
              <a:r>
                <a:rPr lang="en-US" sz="2400" dirty="0"/>
                <a:t> </a:t>
              </a:r>
              <a:r>
                <a:rPr lang="en-US" sz="2400" dirty="0" err="1"/>
                <a:t>cầu</a:t>
              </a:r>
              <a:r>
                <a:rPr lang="en-US" sz="2400" dirty="0"/>
                <a:t> </a:t>
              </a:r>
              <a:r>
                <a:rPr lang="en-US" sz="2400" dirty="0" err="1"/>
                <a:t>được</a:t>
              </a:r>
              <a:r>
                <a:rPr lang="en-US" sz="2400" dirty="0"/>
                <a:t> </a:t>
              </a:r>
              <a:r>
                <a:rPr lang="en-US" sz="2400" dirty="0" err="1"/>
                <a:t>tính</a:t>
              </a:r>
              <a:r>
                <a:rPr lang="en-US" sz="2400" dirty="0"/>
                <a:t> </a:t>
              </a:r>
              <a:r>
                <a:rPr lang="en-US" sz="2400" dirty="0" err="1"/>
                <a:t>bằng</a:t>
              </a:r>
              <a:r>
                <a:rPr lang="en-US" sz="2400" dirty="0"/>
                <a:t> </a:t>
              </a:r>
              <a:r>
                <a:rPr lang="en-US" sz="2400" dirty="0" err="1"/>
                <a:t>độ</a:t>
              </a:r>
              <a:r>
                <a:rPr lang="en-US" sz="2400" dirty="0"/>
                <a:t> </a:t>
              </a:r>
              <a:r>
                <a:rPr lang="en-US" sz="2400" dirty="0" err="1"/>
                <a:t>dài</a:t>
              </a:r>
              <a:r>
                <a:rPr lang="en-US" sz="2400" dirty="0"/>
                <a:t> </a:t>
              </a:r>
              <a:r>
                <a:rPr lang="en-US" sz="2400" dirty="0" err="1"/>
                <a:t>đường</a:t>
              </a:r>
              <a:r>
                <a:rPr lang="en-US" sz="2400" dirty="0"/>
                <a:t> </a:t>
              </a:r>
              <a:r>
                <a:rPr lang="en-US" sz="2400" dirty="0" err="1"/>
                <a:t>gấp</a:t>
              </a:r>
              <a:r>
                <a:rPr lang="en-US" sz="2400" dirty="0"/>
                <a:t> </a:t>
              </a:r>
              <a:r>
                <a:rPr lang="en-US" sz="2400" dirty="0" err="1"/>
                <a:t>khúc</a:t>
              </a:r>
              <a:r>
                <a:rPr lang="en-US" sz="2400" dirty="0"/>
                <a:t> ABCD. </a:t>
              </a:r>
            </a:p>
            <a:p>
              <a:pPr>
                <a:lnSpc>
                  <a:spcPct val="150000"/>
                </a:lnSpc>
                <a:spcAft>
                  <a:spcPts val="800"/>
                </a:spcAft>
              </a:pPr>
              <a:r>
                <a:rPr lang="en-US" sz="2400" dirty="0" err="1"/>
                <a:t>Độ</a:t>
              </a:r>
              <a:r>
                <a:rPr lang="en-US" sz="2400" dirty="0"/>
                <a:t> </a:t>
              </a:r>
              <a:r>
                <a:rPr lang="en-US" sz="2400" dirty="0" err="1"/>
                <a:t>dài</a:t>
              </a:r>
              <a:r>
                <a:rPr lang="en-US" sz="2400" dirty="0"/>
                <a:t> </a:t>
              </a:r>
              <a:r>
                <a:rPr lang="en-US" sz="2400" dirty="0" err="1"/>
                <a:t>cây</a:t>
              </a:r>
              <a:r>
                <a:rPr lang="en-US" sz="2400" dirty="0"/>
                <a:t> </a:t>
              </a:r>
              <a:r>
                <a:rPr lang="en-US" sz="2400" dirty="0" err="1"/>
                <a:t>cầu</a:t>
              </a:r>
              <a:r>
                <a:rPr lang="en-US" sz="2400" dirty="0"/>
                <a:t> </a:t>
              </a:r>
              <a:r>
                <a:rPr lang="en-US" sz="2400" dirty="0" err="1"/>
                <a:t>là</a:t>
              </a:r>
              <a:r>
                <a:rPr lang="en-US" sz="2400" dirty="0"/>
                <a:t>              m.</a:t>
              </a:r>
              <a:r>
                <a:rPr lang="x-none" sz="2400" dirty="0"/>
                <a:t> </a:t>
              </a:r>
              <a:endParaRPr lang="x-none" sz="2400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02ADC614-CA5F-6E46-843B-76612CD1AE6E}"/>
                </a:ext>
              </a:extLst>
            </p:cNvPr>
            <p:cNvSpPr/>
            <p:nvPr/>
          </p:nvSpPr>
          <p:spPr>
            <a:xfrm>
              <a:off x="3301043" y="4798377"/>
              <a:ext cx="863600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5A6D7B84-7B56-114C-A1B2-B4224D6A0F6E}"/>
              </a:ext>
            </a:extLst>
          </p:cNvPr>
          <p:cNvSpPr txBox="1"/>
          <p:nvPr/>
        </p:nvSpPr>
        <p:spPr>
          <a:xfrm>
            <a:off x="692610" y="5719482"/>
            <a:ext cx="16909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800" dirty="0"/>
              <a:t>( ABCD =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81BD08D-3383-D841-8AEB-F2A4F0B43427}"/>
              </a:ext>
            </a:extLst>
          </p:cNvPr>
          <p:cNvSpPr/>
          <p:nvPr/>
        </p:nvSpPr>
        <p:spPr>
          <a:xfrm>
            <a:off x="2383522" y="5719482"/>
            <a:ext cx="29065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2800" dirty="0">
                <a:solidFill>
                  <a:srgbClr val="FF0000"/>
                </a:solidFill>
              </a:rPr>
              <a:t>AB</a:t>
            </a:r>
            <a:r>
              <a:rPr lang="x-none" sz="2800" dirty="0"/>
              <a:t> + </a:t>
            </a:r>
            <a:r>
              <a:rPr lang="x-none" sz="2800" dirty="0">
                <a:solidFill>
                  <a:srgbClr val="FF0000"/>
                </a:solidFill>
              </a:rPr>
              <a:t>BC</a:t>
            </a:r>
            <a:r>
              <a:rPr lang="x-none" sz="2800" dirty="0"/>
              <a:t> + </a:t>
            </a:r>
            <a:r>
              <a:rPr lang="x-none" sz="2800" dirty="0">
                <a:solidFill>
                  <a:srgbClr val="FF0000"/>
                </a:solidFill>
              </a:rPr>
              <a:t>CD</a:t>
            </a:r>
            <a:r>
              <a:rPr lang="x-none" sz="2800" dirty="0"/>
              <a:t> = 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ECD665B-1E98-B24B-8B6F-6DCEBE4107C5}"/>
              </a:ext>
            </a:extLst>
          </p:cNvPr>
          <p:cNvSpPr/>
          <p:nvPr/>
        </p:nvSpPr>
        <p:spPr>
          <a:xfrm>
            <a:off x="5147898" y="5719482"/>
            <a:ext cx="7938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2800" dirty="0">
                <a:solidFill>
                  <a:srgbClr val="FF0000"/>
                </a:solidFill>
              </a:rPr>
              <a:t>9 </a:t>
            </a:r>
            <a:r>
              <a:rPr lang="x-none" sz="2800" dirty="0"/>
              <a:t>+</a:t>
            </a:r>
            <a:r>
              <a:rPr lang="x-none" sz="2800" dirty="0">
                <a:solidFill>
                  <a:srgbClr val="FF0000"/>
                </a:solidFill>
              </a:rPr>
              <a:t> </a:t>
            </a:r>
            <a:endParaRPr lang="x-none" sz="2800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AD6CB23-0D14-E248-ABB6-57299E4F0014}"/>
              </a:ext>
            </a:extLst>
          </p:cNvPr>
          <p:cNvSpPr/>
          <p:nvPr/>
        </p:nvSpPr>
        <p:spPr>
          <a:xfrm>
            <a:off x="5845455" y="5719482"/>
            <a:ext cx="7938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2800" dirty="0">
                <a:solidFill>
                  <a:srgbClr val="FF0000"/>
                </a:solidFill>
              </a:rPr>
              <a:t>5 </a:t>
            </a:r>
            <a:r>
              <a:rPr lang="x-none" sz="2800" dirty="0"/>
              <a:t>+</a:t>
            </a:r>
            <a:r>
              <a:rPr lang="x-none" sz="2800" dirty="0">
                <a:solidFill>
                  <a:srgbClr val="FF0000"/>
                </a:solidFill>
              </a:rPr>
              <a:t> </a:t>
            </a:r>
            <a:endParaRPr lang="x-none" sz="2800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05768AF-F131-9448-8D75-0D2290E5CD9E}"/>
              </a:ext>
            </a:extLst>
          </p:cNvPr>
          <p:cNvSpPr/>
          <p:nvPr/>
        </p:nvSpPr>
        <p:spPr>
          <a:xfrm>
            <a:off x="6570894" y="5719482"/>
            <a:ext cx="7938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2800" dirty="0">
                <a:solidFill>
                  <a:srgbClr val="FF0000"/>
                </a:solidFill>
              </a:rPr>
              <a:t>7 </a:t>
            </a:r>
            <a:r>
              <a:rPr lang="x-none" sz="2800" dirty="0"/>
              <a:t>=</a:t>
            </a:r>
            <a:r>
              <a:rPr lang="x-none" sz="2800" dirty="0">
                <a:solidFill>
                  <a:srgbClr val="FF0000"/>
                </a:solidFill>
              </a:rPr>
              <a:t> </a:t>
            </a:r>
            <a:endParaRPr lang="x-none" sz="2800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973B87D-CFF8-114C-9F7C-A4E77E9BF5FA}"/>
              </a:ext>
            </a:extLst>
          </p:cNvPr>
          <p:cNvSpPr/>
          <p:nvPr/>
        </p:nvSpPr>
        <p:spPr>
          <a:xfrm>
            <a:off x="7249192" y="5712783"/>
            <a:ext cx="12041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2800" dirty="0">
                <a:solidFill>
                  <a:srgbClr val="FF0000"/>
                </a:solidFill>
              </a:rPr>
              <a:t>21 m )</a:t>
            </a:r>
            <a:endParaRPr lang="x-none" sz="2800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0E81055-8C00-2847-8E3F-B17BAADF2EB4}"/>
              </a:ext>
            </a:extLst>
          </p:cNvPr>
          <p:cNvSpPr txBox="1"/>
          <p:nvPr/>
        </p:nvSpPr>
        <p:spPr>
          <a:xfrm>
            <a:off x="3396705" y="4634851"/>
            <a:ext cx="697627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600" b="1" dirty="0">
                <a:solidFill>
                  <a:srgbClr val="FF0000"/>
                </a:solidFill>
              </a:rPr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2496903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4" grpId="0"/>
      <p:bldP spid="21" grpId="0"/>
      <p:bldP spid="22" grpId="0"/>
      <p:bldP spid="23" grpId="0"/>
      <p:bldP spid="24" grpId="0"/>
      <p:bldP spid="26" grpId="0"/>
      <p:bldP spid="27" grpId="0"/>
      <p:bldP spid="28" grpId="0"/>
      <p:bldP spid="29" grpId="0"/>
      <p:bldP spid="30" grpId="0" animBg="1"/>
      <p:bldP spid="20" grpId="0" animBg="1"/>
      <p:bldP spid="31" grpId="0"/>
      <p:bldP spid="32" grpId="0" animBg="1"/>
      <p:bldP spid="33" grpId="0"/>
      <p:bldP spid="37" grpId="0"/>
      <p:bldP spid="38" grpId="0"/>
      <p:bldP spid="39" grpId="0"/>
      <p:bldP spid="40" grpId="0"/>
      <p:bldP spid="41" grpId="0"/>
      <p:bldP spid="42" grpId="0"/>
      <p:bldP spid="4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479E14EA-D9C7-884D-A4A6-680A9D18507B}"/>
              </a:ext>
            </a:extLst>
          </p:cNvPr>
          <p:cNvGrpSpPr/>
          <p:nvPr/>
        </p:nvGrpSpPr>
        <p:grpSpPr>
          <a:xfrm>
            <a:off x="795784" y="396428"/>
            <a:ext cx="1580809" cy="570588"/>
            <a:chOff x="2937040" y="596942"/>
            <a:chExt cx="1580809" cy="570588"/>
          </a:xfrm>
        </p:grpSpPr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710B8D9D-B9AA-FA42-8958-5C1E99668BF2}"/>
                </a:ext>
              </a:extLst>
            </p:cNvPr>
            <p:cNvSpPr/>
            <p:nvPr/>
          </p:nvSpPr>
          <p:spPr>
            <a:xfrm>
              <a:off x="3584531" y="607865"/>
              <a:ext cx="923301" cy="523220"/>
            </a:xfrm>
            <a:prstGeom prst="roundRect">
              <a:avLst/>
            </a:prstGeom>
            <a:solidFill>
              <a:srgbClr val="FFC000">
                <a:alpha val="7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8E4E50A1-6EB5-AA46-94CD-E0EC956E8B08}"/>
                </a:ext>
              </a:extLst>
            </p:cNvPr>
            <p:cNvGrpSpPr/>
            <p:nvPr/>
          </p:nvGrpSpPr>
          <p:grpSpPr>
            <a:xfrm>
              <a:off x="2937040" y="596942"/>
              <a:ext cx="1580809" cy="570588"/>
              <a:chOff x="1162561" y="1443522"/>
              <a:chExt cx="1580809" cy="570588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6CBD102-6F16-8841-89F0-64BC4949D15B}"/>
                  </a:ext>
                </a:extLst>
              </p:cNvPr>
              <p:cNvSpPr txBox="1"/>
              <p:nvPr/>
            </p:nvSpPr>
            <p:spPr>
              <a:xfrm>
                <a:off x="1820069" y="1474175"/>
                <a:ext cx="923301" cy="523220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/>
                  <a:t>Số</a:t>
                </a:r>
                <a:r>
                  <a:rPr lang="en-US" sz="2800" dirty="0"/>
                  <a:t> ?</a:t>
                </a:r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DF9854FA-0F03-5040-83FB-EA95385DDC9B}"/>
                  </a:ext>
                </a:extLst>
              </p:cNvPr>
              <p:cNvSpPr/>
              <p:nvPr/>
            </p:nvSpPr>
            <p:spPr>
              <a:xfrm>
                <a:off x="1162561" y="1443522"/>
                <a:ext cx="570588" cy="570588"/>
              </a:xfrm>
              <a:prstGeom prst="ellipse">
                <a:avLst/>
              </a:prstGeom>
              <a:solidFill>
                <a:schemeClr val="accent4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/>
                  <a:t>3</a:t>
                </a:r>
              </a:p>
            </p:txBody>
          </p:sp>
        </p:grp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D45825F6-1C72-D642-886D-E16E2394556F}"/>
              </a:ext>
            </a:extLst>
          </p:cNvPr>
          <p:cNvSpPr/>
          <p:nvPr/>
        </p:nvSpPr>
        <p:spPr>
          <a:xfrm>
            <a:off x="1366372" y="1204606"/>
            <a:ext cx="5895204" cy="45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vạch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A, B, C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thước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đo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endParaRPr lang="x-none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B3CD99-70D4-234B-8B3E-0E23656A73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2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942" y="1693156"/>
            <a:ext cx="7366000" cy="18669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826838F2-0B06-1A4A-8D00-6462E9A94703}"/>
              </a:ext>
            </a:extLst>
          </p:cNvPr>
          <p:cNvGrpSpPr/>
          <p:nvPr/>
        </p:nvGrpSpPr>
        <p:grpSpPr>
          <a:xfrm>
            <a:off x="2366576" y="3444356"/>
            <a:ext cx="6096000" cy="2828569"/>
            <a:chOff x="2366576" y="3527484"/>
            <a:chExt cx="6096000" cy="282856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1D09DBC-C9DB-C74C-A182-A1D24BD2AB74}"/>
                </a:ext>
              </a:extLst>
            </p:cNvPr>
            <p:cNvSpPr/>
            <p:nvPr/>
          </p:nvSpPr>
          <p:spPr>
            <a:xfrm>
              <a:off x="2366576" y="3527484"/>
              <a:ext cx="6096000" cy="276216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ct val="200000"/>
                </a:lnSpc>
                <a:spcAft>
                  <a:spcPts val="800"/>
                </a:spcAft>
              </a:pPr>
              <a:r>
                <a:rPr lang="en-US" sz="28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Vạch</a:t>
              </a:r>
              <a:r>
                <a: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A </a:t>
              </a:r>
              <a:r>
                <a:rPr lang="en-US" sz="28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chỉ</a:t>
              </a:r>
              <a:r>
                <a: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đo</a:t>
              </a:r>
              <a:r>
                <a: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            dm</a:t>
              </a:r>
              <a:endParaRPr lang="x-none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200000"/>
                </a:lnSpc>
                <a:spcAft>
                  <a:spcPts val="800"/>
                </a:spcAft>
              </a:pPr>
              <a:r>
                <a:rPr lang="en-US" sz="28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Vạch</a:t>
              </a:r>
              <a:r>
                <a: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B </a:t>
              </a:r>
              <a:r>
                <a:rPr lang="en-US" sz="28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chỉ</a:t>
              </a:r>
              <a:r>
                <a: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đo</a:t>
              </a:r>
              <a:r>
                <a: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            dm</a:t>
              </a:r>
              <a:endParaRPr lang="x-none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200000"/>
                </a:lnSpc>
                <a:spcAft>
                  <a:spcPts val="800"/>
                </a:spcAft>
              </a:pPr>
              <a:r>
                <a:rPr lang="en-US" sz="28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Vạch</a:t>
              </a:r>
              <a:r>
                <a: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C </a:t>
              </a:r>
              <a:r>
                <a:rPr lang="en-US" sz="28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chỉ</a:t>
              </a:r>
              <a:r>
                <a: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đo</a:t>
              </a:r>
              <a:r>
                <a: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            dm</a:t>
              </a:r>
              <a:endParaRPr lang="x-none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EDAD1E06-EA9F-1B45-838A-C527DB7D51B7}"/>
                </a:ext>
              </a:extLst>
            </p:cNvPr>
            <p:cNvSpPr/>
            <p:nvPr/>
          </p:nvSpPr>
          <p:spPr>
            <a:xfrm>
              <a:off x="4992293" y="3685589"/>
              <a:ext cx="844566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3B54AFFF-8970-F340-A079-0D7781BD6CC1}"/>
                </a:ext>
              </a:extLst>
            </p:cNvPr>
            <p:cNvSpPr/>
            <p:nvPr/>
          </p:nvSpPr>
          <p:spPr>
            <a:xfrm>
              <a:off x="4997143" y="4678882"/>
              <a:ext cx="844566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374FEB11-DB01-6042-96B8-32830CE2EBCF}"/>
                </a:ext>
              </a:extLst>
            </p:cNvPr>
            <p:cNvSpPr/>
            <p:nvPr/>
          </p:nvSpPr>
          <p:spPr>
            <a:xfrm>
              <a:off x="5017925" y="5642334"/>
              <a:ext cx="844566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3193AC30-3286-F644-B40D-E88F51D5F62D}"/>
              </a:ext>
            </a:extLst>
          </p:cNvPr>
          <p:cNvSpPr txBox="1"/>
          <p:nvPr/>
        </p:nvSpPr>
        <p:spPr>
          <a:xfrm>
            <a:off x="5065762" y="3636154"/>
            <a:ext cx="697627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D458C93-F85E-F246-9A3E-48E3D5CF4524}"/>
              </a:ext>
            </a:extLst>
          </p:cNvPr>
          <p:cNvSpPr txBox="1"/>
          <p:nvPr/>
        </p:nvSpPr>
        <p:spPr>
          <a:xfrm>
            <a:off x="5082881" y="4629447"/>
            <a:ext cx="663387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ADBBA1C-8B96-394C-AF24-8050C659E97A}"/>
              </a:ext>
            </a:extLst>
          </p:cNvPr>
          <p:cNvSpPr txBox="1"/>
          <p:nvPr/>
        </p:nvSpPr>
        <p:spPr>
          <a:xfrm>
            <a:off x="5069567" y="5577038"/>
            <a:ext cx="697627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228127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5" grpId="0" animBg="1"/>
      <p:bldP spid="26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EF5BD9CC-1755-734A-B755-4C6C438DA88A}"/>
              </a:ext>
            </a:extLst>
          </p:cNvPr>
          <p:cNvGrpSpPr/>
          <p:nvPr/>
        </p:nvGrpSpPr>
        <p:grpSpPr>
          <a:xfrm>
            <a:off x="795784" y="214210"/>
            <a:ext cx="10471484" cy="1685846"/>
            <a:chOff x="1162561" y="1381224"/>
            <a:chExt cx="10471484" cy="1685846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87E39FC-94A5-0244-8A1A-F31316A926D7}"/>
                </a:ext>
              </a:extLst>
            </p:cNvPr>
            <p:cNvSpPr txBox="1"/>
            <p:nvPr/>
          </p:nvSpPr>
          <p:spPr>
            <a:xfrm>
              <a:off x="1733149" y="1381224"/>
              <a:ext cx="9900896" cy="1685846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400" dirty="0"/>
                <a:t>Mi và Mai đi tham quan cùng bố mẹ. Điểm tham quan cách nhà 50 km. Đến trạm dừng nghỉ, bố cho biết ô tô đã đi được 25 km. Hỏi từ trạm dừng nghỉ còn cách điểm đến bao nhiêu ki-lô-mét? </a:t>
              </a:r>
              <a:endParaRPr lang="en-US" sz="2400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CEFD371F-28A9-F54C-8000-C93B5B237E10}"/>
                </a:ext>
              </a:extLst>
            </p:cNvPr>
            <p:cNvSpPr/>
            <p:nvPr/>
          </p:nvSpPr>
          <p:spPr>
            <a:xfrm>
              <a:off x="1162561" y="1443522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4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B8232C7-FB9E-2142-9414-DD3615CDDF2B}"/>
              </a:ext>
            </a:extLst>
          </p:cNvPr>
          <p:cNvGrpSpPr/>
          <p:nvPr/>
        </p:nvGrpSpPr>
        <p:grpSpPr>
          <a:xfrm>
            <a:off x="1298026" y="1624578"/>
            <a:ext cx="9776374" cy="1902345"/>
            <a:chOff x="1298026" y="1894398"/>
            <a:chExt cx="9776374" cy="1902345"/>
          </a:xfrm>
        </p:grpSpPr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51CA996A-09FB-404D-8BDF-29126CC09CCE}"/>
                </a:ext>
              </a:extLst>
            </p:cNvPr>
            <p:cNvSpPr/>
            <p:nvPr/>
          </p:nvSpPr>
          <p:spPr>
            <a:xfrm>
              <a:off x="1649506" y="3429000"/>
              <a:ext cx="8803341" cy="342437"/>
            </a:xfrm>
            <a:prstGeom prst="roundRect">
              <a:avLst>
                <a:gd name="adj" fmla="val 50000"/>
              </a:avLst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pic>
          <p:nvPicPr>
            <p:cNvPr id="2050" name="Picture 2" descr="Funny house cartoon Royalty Free Vector Image - VectorStock">
              <a:extLst>
                <a:ext uri="{FF2B5EF4-FFF2-40B4-BE49-F238E27FC236}">
                  <a16:creationId xmlns:a16="http://schemas.microsoft.com/office/drawing/2014/main" id="{D51089C4-E00A-ED4F-9729-17A88ED9FB6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523"/>
            <a:stretch/>
          </p:blipFill>
          <p:spPr bwMode="auto">
            <a:xfrm>
              <a:off x="1298026" y="2495490"/>
              <a:ext cx="974082" cy="10416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Bus stop cartoon pop art Royalty Free Vector Image">
              <a:extLst>
                <a:ext uri="{FF2B5EF4-FFF2-40B4-BE49-F238E27FC236}">
                  <a16:creationId xmlns:a16="http://schemas.microsoft.com/office/drawing/2014/main" id="{3BC37AD7-0B72-404C-B3EF-E26962F77E6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4938"/>
            <a:stretch/>
          </p:blipFill>
          <p:spPr bwMode="auto">
            <a:xfrm>
              <a:off x="4952643" y="2168352"/>
              <a:ext cx="2197065" cy="13687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 descr="Cartoon collection zoo animals | Stock Images Page | Everypixel">
              <a:extLst>
                <a:ext uri="{FF2B5EF4-FFF2-40B4-BE49-F238E27FC236}">
                  <a16:creationId xmlns:a16="http://schemas.microsoft.com/office/drawing/2014/main" id="{04D8C0BE-9621-A54F-BED8-E2A3111290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31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2448" y="1894398"/>
              <a:ext cx="1321952" cy="19023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Left Brace 14">
            <a:extLst>
              <a:ext uri="{FF2B5EF4-FFF2-40B4-BE49-F238E27FC236}">
                <a16:creationId xmlns:a16="http://schemas.microsoft.com/office/drawing/2014/main" id="{6D207D69-E17A-F148-B82B-34B41D7D325D}"/>
              </a:ext>
            </a:extLst>
          </p:cNvPr>
          <p:cNvSpPr/>
          <p:nvPr/>
        </p:nvSpPr>
        <p:spPr>
          <a:xfrm rot="16200000">
            <a:off x="5820055" y="-63655"/>
            <a:ext cx="362949" cy="7541020"/>
          </a:xfrm>
          <a:prstGeom prst="leftBrace">
            <a:avLst>
              <a:gd name="adj1" fmla="val 64431"/>
              <a:gd name="adj2" fmla="val 50000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80B12CE-EC6C-9848-A5D8-6ED5E913D142}"/>
              </a:ext>
            </a:extLst>
          </p:cNvPr>
          <p:cNvSpPr txBox="1"/>
          <p:nvPr/>
        </p:nvSpPr>
        <p:spPr>
          <a:xfrm>
            <a:off x="5485154" y="3792784"/>
            <a:ext cx="113204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600" b="1" dirty="0">
                <a:solidFill>
                  <a:srgbClr val="FF0000"/>
                </a:solidFill>
              </a:rPr>
              <a:t>50 km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6576DDF-A152-6F4E-90CC-0CB89626790D}"/>
              </a:ext>
            </a:extLst>
          </p:cNvPr>
          <p:cNvSpPr/>
          <p:nvPr/>
        </p:nvSpPr>
        <p:spPr>
          <a:xfrm>
            <a:off x="6358907" y="322877"/>
            <a:ext cx="46732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Điểm tham quan cách nhà 50 km </a:t>
            </a:r>
            <a:endParaRPr lang="x-none" sz="2400" dirty="0">
              <a:ln w="19050"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91BE74D-DF65-6047-B2D9-9473ECEE92D2}"/>
              </a:ext>
            </a:extLst>
          </p:cNvPr>
          <p:cNvSpPr/>
          <p:nvPr/>
        </p:nvSpPr>
        <p:spPr>
          <a:xfrm>
            <a:off x="5824775" y="866930"/>
            <a:ext cx="46732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ln w="28575"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00B050"/>
                </a:solidFill>
              </a:rPr>
              <a:t>ô tô đã đi được 25 km</a:t>
            </a:r>
            <a:endParaRPr lang="x-none" sz="2400" dirty="0">
              <a:ln w="28575">
                <a:solidFill>
                  <a:schemeClr val="accent3">
                    <a:lumMod val="75000"/>
                  </a:schemeClr>
                </a:solidFill>
              </a:ln>
              <a:solidFill>
                <a:srgbClr val="00B050"/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3E8FE0F-3B86-D045-97BE-0F831BB97775}"/>
              </a:ext>
            </a:extLst>
          </p:cNvPr>
          <p:cNvCxnSpPr/>
          <p:nvPr/>
        </p:nvCxnSpPr>
        <p:spPr>
          <a:xfrm>
            <a:off x="5898925" y="1305222"/>
            <a:ext cx="300523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2" name="Left Brace 21">
            <a:extLst>
              <a:ext uri="{FF2B5EF4-FFF2-40B4-BE49-F238E27FC236}">
                <a16:creationId xmlns:a16="http://schemas.microsoft.com/office/drawing/2014/main" id="{301AE98C-8EEA-6E4C-852C-0ADF1F2E9F3A}"/>
              </a:ext>
            </a:extLst>
          </p:cNvPr>
          <p:cNvSpPr/>
          <p:nvPr/>
        </p:nvSpPr>
        <p:spPr>
          <a:xfrm rot="5400000" flipV="1">
            <a:off x="3452275" y="1280669"/>
            <a:ext cx="483085" cy="2895619"/>
          </a:xfrm>
          <a:prstGeom prst="leftBrace">
            <a:avLst>
              <a:gd name="adj1" fmla="val 64431"/>
              <a:gd name="adj2" fmla="val 50000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92DF343-97CE-644E-812D-F5A204A80150}"/>
              </a:ext>
            </a:extLst>
          </p:cNvPr>
          <p:cNvSpPr txBox="1"/>
          <p:nvPr/>
        </p:nvSpPr>
        <p:spPr>
          <a:xfrm>
            <a:off x="3085253" y="1907317"/>
            <a:ext cx="113204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600" b="1" dirty="0">
                <a:solidFill>
                  <a:srgbClr val="FF0000"/>
                </a:solidFill>
              </a:rPr>
              <a:t>25 km</a:t>
            </a:r>
          </a:p>
        </p:txBody>
      </p:sp>
      <p:sp>
        <p:nvSpPr>
          <p:cNvPr id="24" name="Left Brace 23">
            <a:extLst>
              <a:ext uri="{FF2B5EF4-FFF2-40B4-BE49-F238E27FC236}">
                <a16:creationId xmlns:a16="http://schemas.microsoft.com/office/drawing/2014/main" id="{F3164A47-2DBF-DF45-94BB-DB3B66A612AB}"/>
              </a:ext>
            </a:extLst>
          </p:cNvPr>
          <p:cNvSpPr/>
          <p:nvPr/>
        </p:nvSpPr>
        <p:spPr>
          <a:xfrm rot="5400000" flipV="1">
            <a:off x="8082687" y="1280670"/>
            <a:ext cx="483085" cy="2895619"/>
          </a:xfrm>
          <a:prstGeom prst="leftBrace">
            <a:avLst>
              <a:gd name="adj1" fmla="val 64431"/>
              <a:gd name="adj2" fmla="val 50000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8915B4C-C1E4-6845-B83D-5E951F609862}"/>
              </a:ext>
            </a:extLst>
          </p:cNvPr>
          <p:cNvSpPr txBox="1"/>
          <p:nvPr/>
        </p:nvSpPr>
        <p:spPr>
          <a:xfrm>
            <a:off x="7850575" y="1907318"/>
            <a:ext cx="96372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600" b="1" dirty="0">
                <a:solidFill>
                  <a:srgbClr val="FF0000"/>
                </a:solidFill>
              </a:rPr>
              <a:t>? km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74A2D19-8B5F-2A47-9456-ADA4A29AA339}"/>
              </a:ext>
            </a:extLst>
          </p:cNvPr>
          <p:cNvSpPr txBox="1"/>
          <p:nvPr/>
        </p:nvSpPr>
        <p:spPr>
          <a:xfrm>
            <a:off x="2086199" y="4227186"/>
            <a:ext cx="7511993" cy="22398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400" dirty="0">
                <a:sym typeface="Wingdings" pitchFamily="2" charset="2"/>
              </a:rPr>
              <a:t>Bài giải</a:t>
            </a:r>
          </a:p>
          <a:p>
            <a:pPr algn="ctr">
              <a:lnSpc>
                <a:spcPct val="150000"/>
              </a:lnSpc>
            </a:pPr>
            <a:r>
              <a:rPr lang="vi-VN" sz="2400" dirty="0"/>
              <a:t>Từ trạm dừng nghỉ còn cách điểm đến số ki-lô-mét là:</a:t>
            </a:r>
          </a:p>
          <a:p>
            <a:pPr algn="ctr">
              <a:lnSpc>
                <a:spcPct val="150000"/>
              </a:lnSpc>
            </a:pPr>
            <a:r>
              <a:rPr lang="vi-VN" sz="2400" dirty="0"/>
              <a:t> </a:t>
            </a:r>
            <a:r>
              <a:rPr lang="vi-VN" sz="2400" dirty="0">
                <a:solidFill>
                  <a:srgbClr val="FF0000"/>
                </a:solidFill>
                <a:sym typeface="Wingdings" pitchFamily="2" charset="2"/>
              </a:rPr>
              <a:t>50 –  25 = 25 (km)</a:t>
            </a:r>
          </a:p>
          <a:p>
            <a:pPr algn="ctr">
              <a:lnSpc>
                <a:spcPct val="150000"/>
              </a:lnSpc>
            </a:pPr>
            <a:r>
              <a:rPr lang="vi-VN" sz="2400" dirty="0">
                <a:sym typeface="Wingdings" pitchFamily="2" charset="2"/>
              </a:rPr>
              <a:t>Đáp số: 25 km</a:t>
            </a:r>
            <a:endParaRPr lang="x-none" sz="2400" dirty="0"/>
          </a:p>
        </p:txBody>
      </p:sp>
    </p:spTree>
    <p:extLst>
      <p:ext uri="{BB962C8B-B14F-4D97-AF65-F5344CB8AC3E}">
        <p14:creationId xmlns:p14="http://schemas.microsoft.com/office/powerpoint/2010/main" val="347023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2" grpId="0"/>
      <p:bldP spid="19" grpId="0"/>
      <p:bldP spid="22" grpId="0" animBg="1"/>
      <p:bldP spid="23" grpId="0"/>
      <p:bldP spid="24" grpId="0" animBg="1"/>
      <p:bldP spid="25" grpId="0"/>
      <p:bldP spid="2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EDF8B8DE-6ABE-1841-9374-FB020DC66EA5}"/>
              </a:ext>
            </a:extLst>
          </p:cNvPr>
          <p:cNvGrpSpPr/>
          <p:nvPr/>
        </p:nvGrpSpPr>
        <p:grpSpPr>
          <a:xfrm>
            <a:off x="531801" y="1386234"/>
            <a:ext cx="10989388" cy="1882565"/>
            <a:chOff x="531801" y="1386234"/>
            <a:chExt cx="10989388" cy="1882565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FC84E310-64C3-274C-8B3A-9223D0D54F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06" b="44118"/>
            <a:stretch/>
          </p:blipFill>
          <p:spPr>
            <a:xfrm>
              <a:off x="3913110" y="1434352"/>
              <a:ext cx="4113185" cy="1834447"/>
            </a:xfrm>
            <a:prstGeom prst="rect">
              <a:avLst/>
            </a:prstGeom>
          </p:spPr>
        </p:pic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E4CBD9CC-94F2-0746-9FD6-E7E40286559B}"/>
                </a:ext>
              </a:extLst>
            </p:cNvPr>
            <p:cNvGrpSpPr/>
            <p:nvPr/>
          </p:nvGrpSpPr>
          <p:grpSpPr>
            <a:xfrm>
              <a:off x="531801" y="1386234"/>
              <a:ext cx="10989388" cy="1834447"/>
              <a:chOff x="531801" y="1386234"/>
              <a:chExt cx="10989388" cy="1834447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C3569BFB-8AC7-4244-8504-63DCA5CC813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51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4690" b="44118"/>
              <a:stretch/>
            </p:blipFill>
            <p:spPr>
              <a:xfrm>
                <a:off x="531801" y="1386234"/>
                <a:ext cx="2940379" cy="1834447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3885976C-5030-7643-8973-3EB93417F3C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1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272" t="52932" r="38558"/>
              <a:stretch/>
            </p:blipFill>
            <p:spPr>
              <a:xfrm>
                <a:off x="8509257" y="1675567"/>
                <a:ext cx="3011932" cy="1545114"/>
              </a:xfrm>
              <a:prstGeom prst="rect">
                <a:avLst/>
              </a:prstGeom>
            </p:spPr>
          </p:pic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467B970D-1216-0141-A082-2BA91D6418B7}"/>
              </a:ext>
            </a:extLst>
          </p:cNvPr>
          <p:cNvGrpSpPr/>
          <p:nvPr/>
        </p:nvGrpSpPr>
        <p:grpSpPr>
          <a:xfrm>
            <a:off x="861482" y="320023"/>
            <a:ext cx="10469035" cy="1131848"/>
            <a:chOff x="1183343" y="1395558"/>
            <a:chExt cx="10469035" cy="1131848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BB835B4-F356-7640-91D3-1EF18DD0E8D8}"/>
                </a:ext>
              </a:extLst>
            </p:cNvPr>
            <p:cNvSpPr txBox="1"/>
            <p:nvPr/>
          </p:nvSpPr>
          <p:spPr>
            <a:xfrm>
              <a:off x="1819585" y="1395558"/>
              <a:ext cx="9832793" cy="1131848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400" dirty="0"/>
                <a:t>Bác Lâm cần xếp lên mỗi xe một thùng hàng. Em hãy giúp bác Lâm xếp hàng cho hợp lý </a:t>
              </a:r>
              <a:endParaRPr lang="en-US" sz="2400" dirty="0"/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390418D3-EFC0-7A49-A8B1-0F16731DD0F6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4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2094D4E-A76C-4D40-8706-C6DD741F3DFC}"/>
              </a:ext>
            </a:extLst>
          </p:cNvPr>
          <p:cNvGrpSpPr/>
          <p:nvPr/>
        </p:nvGrpSpPr>
        <p:grpSpPr>
          <a:xfrm>
            <a:off x="1836068" y="4087773"/>
            <a:ext cx="8079963" cy="2310884"/>
            <a:chOff x="1432070" y="3927259"/>
            <a:chExt cx="8887959" cy="254197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94C7B1D-D168-2747-AE81-843CACB812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86" r="8470" b="57949"/>
            <a:stretch/>
          </p:blipFill>
          <p:spPr>
            <a:xfrm>
              <a:off x="1432070" y="3927259"/>
              <a:ext cx="8887959" cy="2541972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0B4DE9F-6294-8745-A9F7-1132EE6FAFC6}"/>
                </a:ext>
              </a:extLst>
            </p:cNvPr>
            <p:cNvSpPr txBox="1"/>
            <p:nvPr/>
          </p:nvSpPr>
          <p:spPr>
            <a:xfrm rot="20755302">
              <a:off x="2193928" y="4877794"/>
              <a:ext cx="1338828" cy="491581"/>
            </a:xfrm>
            <a:prstGeom prst="rect">
              <a:avLst/>
            </a:prstGeom>
            <a:solidFill>
              <a:srgbClr val="A6DDFB"/>
            </a:solidFill>
          </p:spPr>
          <p:txBody>
            <a:bodyPr wrap="none" rtlCol="0" anchor="ctr">
              <a:spAutoFit/>
            </a:bodyPr>
            <a:lstStyle/>
            <a:p>
              <a:r>
                <a:rPr lang="x-none" dirty="0"/>
                <a:t>Thanh long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BD139EE-AAC8-1545-A66A-FADAF8961C03}"/>
                </a:ext>
              </a:extLst>
            </p:cNvPr>
            <p:cNvSpPr txBox="1"/>
            <p:nvPr/>
          </p:nvSpPr>
          <p:spPr>
            <a:xfrm>
              <a:off x="5712806" y="4938919"/>
              <a:ext cx="1269917" cy="369332"/>
            </a:xfrm>
            <a:prstGeom prst="rect">
              <a:avLst/>
            </a:prstGeom>
            <a:solidFill>
              <a:srgbClr val="A6DDFB"/>
            </a:solidFill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x-none" dirty="0"/>
                <a:t>Bắp cải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8EE6A85-DA41-3649-AC88-51975FA6D9C1}"/>
                </a:ext>
              </a:extLst>
            </p:cNvPr>
            <p:cNvSpPr txBox="1"/>
            <p:nvPr/>
          </p:nvSpPr>
          <p:spPr>
            <a:xfrm rot="20970099">
              <a:off x="9021502" y="4938919"/>
              <a:ext cx="787395" cy="369332"/>
            </a:xfrm>
            <a:prstGeom prst="rect">
              <a:avLst/>
            </a:prstGeom>
            <a:solidFill>
              <a:srgbClr val="A6DDFB"/>
            </a:solidFill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x-none" dirty="0"/>
                <a:t>Chuối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E4C0A37-7D9D-DA48-9906-8BF8796D295A}"/>
                </a:ext>
              </a:extLst>
            </p:cNvPr>
            <p:cNvSpPr txBox="1"/>
            <p:nvPr/>
          </p:nvSpPr>
          <p:spPr>
            <a:xfrm>
              <a:off x="2747241" y="5280819"/>
              <a:ext cx="363641" cy="390195"/>
            </a:xfrm>
            <a:prstGeom prst="ellipse">
              <a:avLst/>
            </a:prstGeom>
            <a:solidFill>
              <a:schemeClr val="bg1"/>
            </a:solidFill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x-none" dirty="0"/>
                <a:t>1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5985850-40D8-FC49-9F66-ACA9ED515CD6}"/>
                </a:ext>
              </a:extLst>
            </p:cNvPr>
            <p:cNvSpPr txBox="1"/>
            <p:nvPr/>
          </p:nvSpPr>
          <p:spPr>
            <a:xfrm>
              <a:off x="6151812" y="5233481"/>
              <a:ext cx="400005" cy="390195"/>
            </a:xfrm>
            <a:prstGeom prst="ellipse">
              <a:avLst/>
            </a:prstGeom>
            <a:solidFill>
              <a:schemeClr val="bg1"/>
            </a:solidFill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x-none" dirty="0"/>
                <a:t>2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4ECA19B-7DE8-3E43-8F77-34C7FD9037C4}"/>
                </a:ext>
              </a:extLst>
            </p:cNvPr>
            <p:cNvSpPr txBox="1"/>
            <p:nvPr/>
          </p:nvSpPr>
          <p:spPr>
            <a:xfrm>
              <a:off x="9244756" y="5233480"/>
              <a:ext cx="400005" cy="390195"/>
            </a:xfrm>
            <a:prstGeom prst="ellipse">
              <a:avLst/>
            </a:prstGeom>
            <a:solidFill>
              <a:schemeClr val="bg1"/>
            </a:solidFill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x-none" dirty="0"/>
                <a:t>3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A00BD0D-DB9B-A44D-954E-35C35DE62745}"/>
                </a:ext>
              </a:extLst>
            </p:cNvPr>
            <p:cNvSpPr txBox="1"/>
            <p:nvPr/>
          </p:nvSpPr>
          <p:spPr>
            <a:xfrm>
              <a:off x="5827429" y="6007566"/>
              <a:ext cx="1031051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2200" dirty="0">
                  <a:latin typeface="UTM Avo" panose="02040603050506020204" pitchFamily="18" charset="0"/>
                </a:rPr>
                <a:t>78 dm</a:t>
              </a:r>
            </a:p>
          </p:txBody>
        </p:sp>
      </p:grpSp>
      <p:cxnSp>
        <p:nvCxnSpPr>
          <p:cNvPr id="20" name="Curved Connector 19">
            <a:extLst>
              <a:ext uri="{FF2B5EF4-FFF2-40B4-BE49-F238E27FC236}">
                <a16:creationId xmlns:a16="http://schemas.microsoft.com/office/drawing/2014/main" id="{56B4EBEA-930E-9B40-8DD1-C9DE39D423C0}"/>
              </a:ext>
            </a:extLst>
          </p:cNvPr>
          <p:cNvCxnSpPr>
            <a:cxnSpLocks/>
          </p:cNvCxnSpPr>
          <p:nvPr/>
        </p:nvCxnSpPr>
        <p:spPr>
          <a:xfrm>
            <a:off x="2492591" y="2566200"/>
            <a:ext cx="6336616" cy="2177681"/>
          </a:xfrm>
          <a:prstGeom prst="straightConnector1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urved Connector 19">
            <a:extLst>
              <a:ext uri="{FF2B5EF4-FFF2-40B4-BE49-F238E27FC236}">
                <a16:creationId xmlns:a16="http://schemas.microsoft.com/office/drawing/2014/main" id="{A8CE6480-873E-8A48-94DE-D1A29DF47161}"/>
              </a:ext>
            </a:extLst>
          </p:cNvPr>
          <p:cNvCxnSpPr>
            <a:cxnSpLocks/>
          </p:cNvCxnSpPr>
          <p:nvPr/>
        </p:nvCxnSpPr>
        <p:spPr>
          <a:xfrm flipH="1">
            <a:off x="6414120" y="2632896"/>
            <a:ext cx="773504" cy="2068230"/>
          </a:xfrm>
          <a:prstGeom prst="straightConnector1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urved Connector 19">
            <a:extLst>
              <a:ext uri="{FF2B5EF4-FFF2-40B4-BE49-F238E27FC236}">
                <a16:creationId xmlns:a16="http://schemas.microsoft.com/office/drawing/2014/main" id="{79F06A60-684B-4449-A271-D83B1A6F2A3B}"/>
              </a:ext>
            </a:extLst>
          </p:cNvPr>
          <p:cNvCxnSpPr>
            <a:cxnSpLocks/>
          </p:cNvCxnSpPr>
          <p:nvPr/>
        </p:nvCxnSpPr>
        <p:spPr>
          <a:xfrm flipH="1">
            <a:off x="3722138" y="2469457"/>
            <a:ext cx="4988015" cy="2272797"/>
          </a:xfrm>
          <a:prstGeom prst="straightConnector1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8505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4A21E36-A990-CD42-BCC7-1B91DBCA0FF7}"/>
              </a:ext>
            </a:extLst>
          </p:cNvPr>
          <p:cNvGrpSpPr/>
          <p:nvPr/>
        </p:nvGrpSpPr>
        <p:grpSpPr>
          <a:xfrm>
            <a:off x="861482" y="161760"/>
            <a:ext cx="10469035" cy="1808328"/>
            <a:chOff x="861482" y="320023"/>
            <a:chExt cx="10469035" cy="1808328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96BA9B30-4156-6148-AE46-06C6E85B38B7}"/>
                </a:ext>
              </a:extLst>
            </p:cNvPr>
            <p:cNvGrpSpPr/>
            <p:nvPr/>
          </p:nvGrpSpPr>
          <p:grpSpPr>
            <a:xfrm>
              <a:off x="861482" y="320023"/>
              <a:ext cx="10469035" cy="1685846"/>
              <a:chOff x="1183343" y="1395558"/>
              <a:chExt cx="10469035" cy="1685846"/>
            </a:xfrm>
          </p:grpSpPr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F911159-15A5-9A4C-85EE-0EBD1523A45F}"/>
                  </a:ext>
                </a:extLst>
              </p:cNvPr>
              <p:cNvSpPr txBox="1"/>
              <p:nvPr/>
            </p:nvSpPr>
            <p:spPr>
              <a:xfrm>
                <a:off x="1819585" y="1395558"/>
                <a:ext cx="9832793" cy="1685846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/>
                  <a:t>Một đoàn tàu dài 99 m  đang đi qua một cây cầu sắt AB dài 54 m. Khi đầu tàu vừa đến điểm A (như hình vẽ) thì điểm C ở đuôi tàu con cách điểm B             m.</a:t>
                </a:r>
              </a:p>
            </p:txBody>
          </p:sp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06CB0BA4-7FB5-C24D-976B-A3644BF6F47A}"/>
                  </a:ext>
                </a:extLst>
              </p:cNvPr>
              <p:cNvSpPr/>
              <p:nvPr/>
            </p:nvSpPr>
            <p:spPr>
              <a:xfrm>
                <a:off x="1183343" y="1464304"/>
                <a:ext cx="570588" cy="570588"/>
              </a:xfrm>
              <a:prstGeom prst="ellipse">
                <a:avLst/>
              </a:prstGeom>
              <a:solidFill>
                <a:schemeClr val="accent4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/>
                  <a:t>5</a:t>
                </a:r>
              </a:p>
            </p:txBody>
          </p:sp>
        </p:grpSp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D0553543-21D1-5241-B521-AC269AC35E94}"/>
                </a:ext>
              </a:extLst>
            </p:cNvPr>
            <p:cNvSpPr/>
            <p:nvPr/>
          </p:nvSpPr>
          <p:spPr>
            <a:xfrm>
              <a:off x="2672168" y="1414632"/>
              <a:ext cx="844566" cy="71371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3FF2FCE-0F9D-F14D-B701-1CE3E7137CF6}"/>
              </a:ext>
            </a:extLst>
          </p:cNvPr>
          <p:cNvGrpSpPr/>
          <p:nvPr/>
        </p:nvGrpSpPr>
        <p:grpSpPr>
          <a:xfrm>
            <a:off x="2178733" y="2086433"/>
            <a:ext cx="7834534" cy="3692032"/>
            <a:chOff x="1573235" y="2211190"/>
            <a:chExt cx="9045530" cy="426271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0B4668F-3108-A140-9DD6-8A9C28C138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14"/>
            <a:stretch/>
          </p:blipFill>
          <p:spPr>
            <a:xfrm>
              <a:off x="1573235" y="2211190"/>
              <a:ext cx="9045530" cy="4262715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9A22E69-93C5-D844-B53C-92A7232AEDF1}"/>
                </a:ext>
              </a:extLst>
            </p:cNvPr>
            <p:cNvSpPr txBox="1"/>
            <p:nvPr/>
          </p:nvSpPr>
          <p:spPr>
            <a:xfrm rot="936661">
              <a:off x="6452752" y="3623211"/>
              <a:ext cx="824265" cy="400110"/>
            </a:xfrm>
            <a:prstGeom prst="rect">
              <a:avLst/>
            </a:prstGeom>
            <a:solidFill>
              <a:srgbClr val="9CD6EA"/>
            </a:solidFill>
            <a:effectLst>
              <a:softEdge rad="63500"/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x-none" sz="2000" dirty="0">
                  <a:ln>
                    <a:solidFill>
                      <a:schemeClr val="tx1"/>
                    </a:solidFill>
                  </a:ln>
                </a:rPr>
                <a:t>99 m 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A27FDDA-A0CE-C049-9626-FDD856AB4D21}"/>
                </a:ext>
              </a:extLst>
            </p:cNvPr>
            <p:cNvSpPr txBox="1"/>
            <p:nvPr/>
          </p:nvSpPr>
          <p:spPr>
            <a:xfrm rot="936661">
              <a:off x="4421789" y="4390088"/>
              <a:ext cx="824265" cy="400110"/>
            </a:xfrm>
            <a:prstGeom prst="rect">
              <a:avLst/>
            </a:prstGeom>
            <a:solidFill>
              <a:srgbClr val="9CD6EA"/>
            </a:solidFill>
            <a:effectLst>
              <a:softEdge rad="63500"/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x-none" sz="2000" dirty="0">
                  <a:ln>
                    <a:solidFill>
                      <a:schemeClr val="tx1"/>
                    </a:solidFill>
                  </a:ln>
                </a:rPr>
                <a:t>54 m 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6E2C1F2-BE7B-3844-AAA8-B9138B6D4A4C}"/>
                </a:ext>
              </a:extLst>
            </p:cNvPr>
            <p:cNvSpPr txBox="1"/>
            <p:nvPr/>
          </p:nvSpPr>
          <p:spPr>
            <a:xfrm rot="936661">
              <a:off x="7752615" y="5335590"/>
              <a:ext cx="681597" cy="400110"/>
            </a:xfrm>
            <a:prstGeom prst="rect">
              <a:avLst/>
            </a:prstGeom>
            <a:solidFill>
              <a:srgbClr val="3F8E40"/>
            </a:solidFill>
            <a:effectLst>
              <a:softEdge rad="63500"/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x-none" sz="2000" dirty="0">
                  <a:ln>
                    <a:solidFill>
                      <a:schemeClr val="tx1"/>
                    </a:solidFill>
                  </a:ln>
                </a:rPr>
                <a:t>? m 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B1C7413E-159C-1140-9EB1-FB2CAFD817C5}"/>
              </a:ext>
            </a:extLst>
          </p:cNvPr>
          <p:cNvSpPr txBox="1"/>
          <p:nvPr/>
        </p:nvSpPr>
        <p:spPr>
          <a:xfrm>
            <a:off x="3803336" y="5817598"/>
            <a:ext cx="28151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200" dirty="0"/>
              <a:t>99 m – 54 m =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0443C54-C99A-8544-8866-9C699FE174A8}"/>
              </a:ext>
            </a:extLst>
          </p:cNvPr>
          <p:cNvSpPr/>
          <p:nvPr/>
        </p:nvSpPr>
        <p:spPr>
          <a:xfrm>
            <a:off x="6691090" y="5793924"/>
            <a:ext cx="10951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45 m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21F23DD-8577-CB4F-B663-ECCFF99EBEE9}"/>
              </a:ext>
            </a:extLst>
          </p:cNvPr>
          <p:cNvSpPr/>
          <p:nvPr/>
        </p:nvSpPr>
        <p:spPr>
          <a:xfrm>
            <a:off x="2774491" y="1320840"/>
            <a:ext cx="639919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45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163689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2973</TotalTime>
  <Words>429</Words>
  <Application>Microsoft Office PowerPoint</Application>
  <PresentationFormat>Widescreen</PresentationFormat>
  <Paragraphs>107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等线</vt:lpstr>
      <vt:lpstr>Times New Roman</vt:lpstr>
      <vt:lpstr>UTM Avo</vt:lpstr>
      <vt:lpstr>UTM Cookies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Techsi.vn</cp:lastModifiedBy>
  <cp:revision>316</cp:revision>
  <dcterms:created xsi:type="dcterms:W3CDTF">2021-06-02T01:34:28Z</dcterms:created>
  <dcterms:modified xsi:type="dcterms:W3CDTF">2023-03-27T07:50:07Z</dcterms:modified>
</cp:coreProperties>
</file>