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90" r:id="rId3"/>
    <p:sldId id="291" r:id="rId4"/>
    <p:sldId id="288" r:id="rId5"/>
    <p:sldId id="289" r:id="rId6"/>
    <p:sldId id="292" r:id="rId7"/>
    <p:sldId id="293" r:id="rId8"/>
    <p:sldId id="295" r:id="rId9"/>
    <p:sldId id="296" r:id="rId10"/>
    <p:sldId id="297" r:id="rId11"/>
    <p:sldId id="298" r:id="rId12"/>
    <p:sldId id="299" r:id="rId13"/>
    <p:sldId id="300" r:id="rId14"/>
    <p:sldId id="282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AEAA"/>
    <a:srgbClr val="C5E5A1"/>
    <a:srgbClr val="EC9DAE"/>
    <a:srgbClr val="F5D1D9"/>
    <a:srgbClr val="74C3C6"/>
    <a:srgbClr val="A4ECE5"/>
    <a:srgbClr val="FF8C9F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660"/>
  </p:normalViewPr>
  <p:slideViewPr>
    <p:cSldViewPr snapToGrid="0">
      <p:cViewPr>
        <p:scale>
          <a:sx n="76" d="100"/>
          <a:sy n="76" d="100"/>
        </p:scale>
        <p:origin x="-36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009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5A72D50-20AC-4F5E-82CE-D72996406340}" type="slidenum">
              <a:rPr lang="vi-VN" smtClean="0"/>
              <a:pPr eaLnBrk="1" hangingPunct="1"/>
              <a:t>8</a:t>
            </a:fld>
            <a:endParaRPr lang="vi-VN" smtClean="0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DF363A0-D741-4340-BF04-75CDD06A3FBD}" type="slidenum">
              <a:rPr lang="en-US" sz="1200"/>
              <a:pPr algn="r" eaLnBrk="1" hangingPunct="1"/>
              <a:t>8</a:t>
            </a:fld>
            <a:endParaRPr lang="en-US" sz="120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2021/7/12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465" y="3551234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86546" y="177415"/>
            <a:ext cx="8423563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</a:rPr>
              <a:t>CÁC </a:t>
            </a:r>
            <a:r>
              <a:rPr lang="en-US" sz="4000" dirty="0">
                <a:solidFill>
                  <a:srgbClr val="002060"/>
                </a:solidFill>
              </a:rPr>
              <a:t>SỐ</a:t>
            </a:r>
            <a:r>
              <a:rPr lang="en-US" sz="3600" dirty="0">
                <a:solidFill>
                  <a:srgbClr val="002060"/>
                </a:solidFill>
              </a:rPr>
              <a:t> TRONG PHẠM VI 1000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C80A5A-72BA-45B9-A254-2A8D09624ECF}"/>
              </a:ext>
            </a:extLst>
          </p:cNvPr>
          <p:cNvSpPr txBox="1"/>
          <p:nvPr/>
        </p:nvSpPr>
        <p:spPr>
          <a:xfrm>
            <a:off x="111219" y="223582"/>
            <a:ext cx="249343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+mj-lt"/>
              </a:rPr>
              <a:t>CHỦ ĐỀ 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10</a:t>
            </a:r>
            <a:endParaRPr lang="vi-VN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055" y="1242910"/>
            <a:ext cx="10820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BÀI 53: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SO SÁNH 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CÁC SỐ CÓ BA CHỮ 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SỐ (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Tiết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2)</a:t>
            </a:r>
            <a:endParaRPr lang="en-US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3723" y="1"/>
            <a:ext cx="1221944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2</a:t>
            </a:r>
            <a:endParaRPr lang="en-US" sz="4800" b="1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20800" y="1447800"/>
            <a:ext cx="9956800" cy="5026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:      401 …399</a:t>
            </a:r>
          </a:p>
          <a:p>
            <a:pPr marL="457200" indent="-457200">
              <a:buAutoNum type="alphaUcPeriod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&gt;</a:t>
            </a:r>
          </a:p>
          <a:p>
            <a:pPr marL="457200" indent="-457200">
              <a:buAutoNum type="alphaUcPeriod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ction Button: Back or Previous 3">
            <a:hlinkClick r:id="rId3" action="ppaction://hlinksldjump" highlightClick="1"/>
          </p:cNvPr>
          <p:cNvSpPr/>
          <p:nvPr/>
        </p:nvSpPr>
        <p:spPr>
          <a:xfrm>
            <a:off x="10871200" y="5943600"/>
            <a:ext cx="406400" cy="381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19200" y="2167003"/>
            <a:ext cx="812800" cy="685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5702605"/>
            <a:ext cx="1225368" cy="1243990"/>
          </a:xfrm>
          <a:prstGeom prst="rect">
            <a:avLst/>
          </a:prstGeom>
        </p:spPr>
      </p:pic>
      <p:pic>
        <p:nvPicPr>
          <p:cNvPr id="8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63" y="5702605"/>
            <a:ext cx="1225368" cy="1243990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60" y="5702605"/>
            <a:ext cx="1225368" cy="1243990"/>
          </a:xfrm>
          <a:prstGeom prst="rect">
            <a:avLst/>
          </a:prstGeom>
        </p:spPr>
      </p:pic>
      <p:pic>
        <p:nvPicPr>
          <p:cNvPr id="10" name="Picture 6" descr="Hoa 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512" y="2443098"/>
            <a:ext cx="20097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72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3723" y="1"/>
            <a:ext cx="1221944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cap="none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4400" b="1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524000"/>
            <a:ext cx="10464800" cy="4873752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err="1" smtClean="0">
                <a:latin typeface="+mj-lt"/>
                <a:cs typeface="Times New Roman" pitchFamily="18" charset="0"/>
              </a:rPr>
              <a:t>Bạn</a:t>
            </a:r>
            <a:r>
              <a:rPr lang="en-US" sz="4400" dirty="0" smtClean="0"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+mj-lt"/>
                <a:cs typeface="Times New Roman" pitchFamily="18" charset="0"/>
              </a:rPr>
              <a:t>nào</a:t>
            </a:r>
            <a:r>
              <a:rPr lang="en-US" sz="4400" dirty="0" smtClean="0"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+mj-lt"/>
                <a:cs typeface="Times New Roman" pitchFamily="18" charset="0"/>
              </a:rPr>
              <a:t>cao</a:t>
            </a:r>
            <a:r>
              <a:rPr lang="en-US" sz="4400" dirty="0" smtClean="0"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+mj-lt"/>
                <a:cs typeface="Times New Roman" pitchFamily="18" charset="0"/>
              </a:rPr>
              <a:t>nhất</a:t>
            </a:r>
            <a:r>
              <a:rPr lang="en-US" sz="4400" dirty="0" smtClean="0">
                <a:latin typeface="+mj-lt"/>
                <a:cs typeface="Times New Roman" pitchFamily="18" charset="0"/>
              </a:rPr>
              <a:t>: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4400" dirty="0" smtClean="0">
                <a:latin typeface="+mj-lt"/>
                <a:cs typeface="Times New Roman" pitchFamily="18" charset="0"/>
              </a:rPr>
              <a:t>A  </a:t>
            </a:r>
            <a:r>
              <a:rPr lang="en-US" sz="4400" dirty="0" err="1" smtClean="0">
                <a:latin typeface="+mj-lt"/>
                <a:cs typeface="Times New Roman" pitchFamily="18" charset="0"/>
              </a:rPr>
              <a:t>Bạn</a:t>
            </a:r>
            <a:r>
              <a:rPr lang="en-US" sz="4400" dirty="0" smtClean="0"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+mj-lt"/>
                <a:cs typeface="Times New Roman" pitchFamily="18" charset="0"/>
              </a:rPr>
              <a:t>Hoa</a:t>
            </a:r>
            <a:r>
              <a:rPr lang="en-US" sz="4400" dirty="0" smtClean="0"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+mj-lt"/>
                <a:cs typeface="Times New Roman" pitchFamily="18" charset="0"/>
              </a:rPr>
              <a:t>cao</a:t>
            </a:r>
            <a:r>
              <a:rPr lang="en-US" sz="4400" dirty="0" smtClean="0">
                <a:latin typeface="+mj-lt"/>
                <a:cs typeface="Times New Roman" pitchFamily="18" charset="0"/>
              </a:rPr>
              <a:t> 145 cm</a:t>
            </a:r>
          </a:p>
          <a:p>
            <a:pPr marL="742950" indent="-742950">
              <a:buClr>
                <a:schemeClr val="tx1"/>
              </a:buClr>
              <a:buFont typeface="Wingdings"/>
              <a:buAutoNum type="alphaUcPeriod"/>
            </a:pPr>
            <a:r>
              <a:rPr lang="en-US" sz="4400" dirty="0" err="1" smtClean="0">
                <a:latin typeface="+mj-lt"/>
                <a:cs typeface="Times New Roman" pitchFamily="18" charset="0"/>
              </a:rPr>
              <a:t>Bạn</a:t>
            </a:r>
            <a:r>
              <a:rPr lang="en-US" sz="4400" dirty="0" smtClean="0"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+mj-lt"/>
                <a:cs typeface="Times New Roman" pitchFamily="18" charset="0"/>
              </a:rPr>
              <a:t>Mận</a:t>
            </a:r>
            <a:r>
              <a:rPr lang="en-US" sz="4400" dirty="0" smtClean="0"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+mj-lt"/>
                <a:cs typeface="Times New Roman" pitchFamily="18" charset="0"/>
              </a:rPr>
              <a:t>cao</a:t>
            </a:r>
            <a:r>
              <a:rPr lang="en-US" sz="4400" dirty="0" smtClean="0">
                <a:latin typeface="+mj-lt"/>
                <a:cs typeface="Times New Roman" pitchFamily="18" charset="0"/>
              </a:rPr>
              <a:t> 149 cm</a:t>
            </a:r>
            <a:endParaRPr lang="en-US" sz="4400" dirty="0">
              <a:latin typeface="+mj-lt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+mj-lt"/>
              </a:rPr>
              <a:t>C    </a:t>
            </a:r>
            <a:r>
              <a:rPr lang="en-US" sz="3600" dirty="0" err="1" smtClean="0">
                <a:latin typeface="+mj-lt"/>
              </a:rPr>
              <a:t>Bạn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Đào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cao</a:t>
            </a:r>
            <a:r>
              <a:rPr lang="en-US" sz="4400" dirty="0" smtClean="0">
                <a:latin typeface="+mj-lt"/>
              </a:rPr>
              <a:t>   138 cm</a:t>
            </a:r>
            <a:endParaRPr lang="en-US" sz="440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422400" y="2989545"/>
            <a:ext cx="812800" cy="685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 flipV="1">
            <a:off x="11074400" y="5867400"/>
            <a:ext cx="4064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7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3723" y="1"/>
            <a:ext cx="1221944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cap="none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  <a:endParaRPr lang="en-US" sz="4800" b="1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525524"/>
            <a:ext cx="98552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AutoNum type="alphaUcPeriod"/>
            </a:pP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412, 610, 321.</a:t>
            </a:r>
            <a:endParaRPr lang="en-US" sz="5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610, 412, 321.</a:t>
            </a:r>
            <a:endParaRPr lang="en-US" sz="5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en-US" sz="5200" dirty="0" smtClean="0">
                <a:latin typeface="Times New Roman" pitchFamily="18" charset="0"/>
                <a:cs typeface="Times New Roman" pitchFamily="18" charset="0"/>
              </a:rPr>
              <a:t> 321, 412, 610.</a:t>
            </a:r>
            <a:endParaRPr lang="en-US" sz="5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422400" y="4142461"/>
            <a:ext cx="812800" cy="685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8" name="Left Arrow 7">
            <a:hlinkClick r:id="rId3" action="ppaction://hlinksldjump"/>
          </p:cNvPr>
          <p:cNvSpPr/>
          <p:nvPr/>
        </p:nvSpPr>
        <p:spPr>
          <a:xfrm>
            <a:off x="11074400" y="5867400"/>
            <a:ext cx="3048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11" y="3210881"/>
            <a:ext cx="2156071" cy="2188837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00" y="5405959"/>
            <a:ext cx="7365079" cy="138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ạc thiếu nhi - Hoa Lá Mùa Xuân - Terrabook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654" y="228601"/>
            <a:ext cx="11611945" cy="6245225"/>
          </a:xfrm>
        </p:spPr>
      </p:pic>
    </p:spTree>
    <p:extLst>
      <p:ext uri="{BB962C8B-B14F-4D97-AF65-F5344CB8AC3E}">
        <p14:creationId xmlns:p14="http://schemas.microsoft.com/office/powerpoint/2010/main" val="10562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8203" y="842271"/>
            <a:ext cx="11260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b="1" dirty="0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b="1" dirty="0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6000" b="1" dirty="0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b="1" dirty="0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b="1" dirty="0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b="1" dirty="0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r>
              <a:rPr lang="en-US" altLang="zh-CN" sz="6000" b="1" dirty="0" smtClean="0">
                <a:solidFill>
                  <a:srgbClr val="EC9DA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 </a:t>
            </a:r>
            <a:endParaRPr lang="zh-CN" altLang="en-US" sz="6000" b="1" dirty="0">
              <a:solidFill>
                <a:srgbClr val="EC9DAE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210484"/>
            <a:ext cx="1676400" cy="34099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-118025" y="2394696"/>
            <a:ext cx="2339240" cy="18319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20448" y="287959"/>
            <a:ext cx="83785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1088357" y="2294386"/>
            <a:ext cx="9745898" cy="416183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vi-VN" sz="4800" b="1" i="1" dirty="0"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vi-VN" sz="3800" b="1" i="1" dirty="0" err="1">
                <a:latin typeface="Times New Roman" pitchFamily="18" charset="0"/>
              </a:rPr>
              <a:t>Trò</a:t>
            </a:r>
            <a:r>
              <a:rPr lang="en-US" altLang="vi-VN" sz="3800" b="1" i="1" dirty="0">
                <a:latin typeface="Times New Roman" pitchFamily="18" charset="0"/>
              </a:rPr>
              <a:t> </a:t>
            </a:r>
            <a:r>
              <a:rPr lang="en-US" altLang="vi-VN" sz="3800" b="1" i="1" dirty="0" err="1">
                <a:latin typeface="Times New Roman" pitchFamily="18" charset="0"/>
              </a:rPr>
              <a:t>chơi</a:t>
            </a:r>
            <a:r>
              <a:rPr lang="en-US" altLang="vi-VN" sz="3800" b="1" i="1" dirty="0">
                <a:latin typeface="Times New Roman" pitchFamily="18" charset="0"/>
              </a:rPr>
              <a:t> “</a:t>
            </a:r>
            <a:r>
              <a:rPr lang="en-US" altLang="vi-VN" sz="3800" b="1" i="1" dirty="0" err="1">
                <a:latin typeface="Times New Roman" pitchFamily="18" charset="0"/>
              </a:rPr>
              <a:t>Đèn</a:t>
            </a:r>
            <a:r>
              <a:rPr lang="en-US" altLang="vi-VN" sz="3800" b="1" i="1" dirty="0">
                <a:latin typeface="Times New Roman" pitchFamily="18" charset="0"/>
              </a:rPr>
              <a:t> </a:t>
            </a:r>
            <a:r>
              <a:rPr lang="en-US" altLang="vi-VN" sz="3800" b="1" i="1" dirty="0" err="1">
                <a:latin typeface="Times New Roman" pitchFamily="18" charset="0"/>
              </a:rPr>
              <a:t>xanh</a:t>
            </a:r>
            <a:r>
              <a:rPr lang="en-US" altLang="vi-VN" sz="3800" b="1" i="1" dirty="0">
                <a:latin typeface="Times New Roman" pitchFamily="18" charset="0"/>
              </a:rPr>
              <a:t> </a:t>
            </a:r>
            <a:r>
              <a:rPr lang="en-US" altLang="vi-VN" sz="3800" b="1" i="1" dirty="0" err="1">
                <a:latin typeface="Times New Roman" pitchFamily="18" charset="0"/>
              </a:rPr>
              <a:t>đèn</a:t>
            </a:r>
            <a:r>
              <a:rPr lang="en-US" altLang="vi-VN" sz="3800" b="1" i="1" dirty="0">
                <a:latin typeface="Times New Roman" pitchFamily="18" charset="0"/>
              </a:rPr>
              <a:t> </a:t>
            </a:r>
            <a:r>
              <a:rPr lang="en-US" altLang="vi-VN" sz="3800" b="1" i="1" dirty="0" err="1">
                <a:latin typeface="Times New Roman" pitchFamily="18" charset="0"/>
              </a:rPr>
              <a:t>đỏ</a:t>
            </a:r>
            <a:r>
              <a:rPr lang="en-US" altLang="vi-VN" sz="3800" b="1" i="1" dirty="0">
                <a:latin typeface="Times New Roman" pitchFamily="18" charset="0"/>
              </a:rPr>
              <a:t>”</a:t>
            </a:r>
          </a:p>
          <a:p>
            <a:pPr eaLnBrk="1" hangingPunct="1"/>
            <a:endParaRPr lang="en-US" altLang="vi-VN" sz="32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6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3723" y="1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210484"/>
            <a:ext cx="1676400" cy="34099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-118025" y="2394696"/>
            <a:ext cx="2339240" cy="18319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20448" y="287959"/>
            <a:ext cx="83785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1088357" y="287959"/>
            <a:ext cx="10563316" cy="6168259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>
              <a:defRPr/>
            </a:pPr>
            <a:endParaRPr lang="en-US" sz="8000" b="1" dirty="0" smtClean="0">
              <a:ln w="6600">
                <a:solidFill>
                  <a:srgbClr val="ED7D3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8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</a:t>
            </a: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96289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7099"/>
            <a:ext cx="12219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7662222-A96B-E841-8A36-B48AC7D23500}"/>
              </a:ext>
            </a:extLst>
          </p:cNvPr>
          <p:cNvGrpSpPr/>
          <p:nvPr/>
        </p:nvGrpSpPr>
        <p:grpSpPr>
          <a:xfrm>
            <a:off x="0" y="326197"/>
            <a:ext cx="4713940" cy="923330"/>
            <a:chOff x="816002" y="617034"/>
            <a:chExt cx="4713940" cy="923330"/>
          </a:xfrm>
        </p:grpSpPr>
        <p:sp>
          <p:nvSpPr>
            <p:cNvPr id="20" name="Oval 19"/>
            <p:cNvSpPr/>
            <p:nvPr/>
          </p:nvSpPr>
          <p:spPr>
            <a:xfrm>
              <a:off x="816002" y="617034"/>
              <a:ext cx="21449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/>
                <a:t>Bài</a:t>
              </a:r>
              <a:r>
                <a:rPr lang="en-US" sz="3600" b="1" dirty="0" smtClean="0"/>
                <a:t> 1</a:t>
              </a:r>
              <a:endParaRPr lang="en-US" sz="36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89942" y="617034"/>
              <a:ext cx="2540000" cy="9233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/>
                <a:t> &gt; </a:t>
              </a:r>
              <a:r>
                <a:rPr lang="en-US" sz="3600" dirty="0"/>
                <a:t>, &lt; , = 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62D1B62-D0C1-C24A-B230-4873A781D8C3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314           502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xmlns="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E322358-635D-EF4B-877A-68A91720145E}"/>
              </a:ext>
            </a:extLst>
          </p:cNvPr>
          <p:cNvGrpSpPr/>
          <p:nvPr/>
        </p:nvGrpSpPr>
        <p:grpSpPr>
          <a:xfrm>
            <a:off x="1807365" y="2789768"/>
            <a:ext cx="2802370" cy="713719"/>
            <a:chOff x="1169590" y="4621088"/>
            <a:chExt cx="2802370" cy="71371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537           399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xmlns="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8B9C7D8-0D30-3940-BE2B-97F247437AA4}"/>
              </a:ext>
            </a:extLst>
          </p:cNvPr>
          <p:cNvGrpSpPr/>
          <p:nvPr/>
        </p:nvGrpSpPr>
        <p:grpSpPr>
          <a:xfrm>
            <a:off x="1807365" y="3979082"/>
            <a:ext cx="2802370" cy="713719"/>
            <a:chOff x="1169590" y="4621088"/>
            <a:chExt cx="2802370" cy="71371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635           635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xmlns="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89EA63E8-06D9-3D4D-8580-3D5B8FA4878E}"/>
              </a:ext>
            </a:extLst>
          </p:cNvPr>
          <p:cNvGrpSpPr/>
          <p:nvPr/>
        </p:nvGrpSpPr>
        <p:grpSpPr>
          <a:xfrm>
            <a:off x="6573961" y="1559757"/>
            <a:ext cx="2802370" cy="713719"/>
            <a:chOff x="1169590" y="4621088"/>
            <a:chExt cx="2802370" cy="71371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365           366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2241C90-7920-794F-BA27-D7C6BCE87143}"/>
              </a:ext>
            </a:extLst>
          </p:cNvPr>
          <p:cNvGrpSpPr/>
          <p:nvPr/>
        </p:nvGrpSpPr>
        <p:grpSpPr>
          <a:xfrm>
            <a:off x="6540877" y="2756074"/>
            <a:ext cx="2802370" cy="713719"/>
            <a:chOff x="1169590" y="4621088"/>
            <a:chExt cx="2802370" cy="71371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718           718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xmlns="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853F80C-97B9-334B-8CC2-C68082CA5056}"/>
              </a:ext>
            </a:extLst>
          </p:cNvPr>
          <p:cNvGrpSpPr/>
          <p:nvPr/>
        </p:nvGrpSpPr>
        <p:grpSpPr>
          <a:xfrm>
            <a:off x="6540877" y="3945388"/>
            <a:ext cx="2802370" cy="713719"/>
            <a:chOff x="1169590" y="4621088"/>
            <a:chExt cx="2802370" cy="71371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212           121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xmlns="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5C5E949-9A93-3A42-AC3E-C2F2094B47D7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5C5E949-9A93-3A42-AC3E-C2F2094B47D7}"/>
              </a:ext>
            </a:extLst>
          </p:cNvPr>
          <p:cNvSpPr txBox="1"/>
          <p:nvPr/>
        </p:nvSpPr>
        <p:spPr>
          <a:xfrm>
            <a:off x="2945543" y="278976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5C5E949-9A93-3A42-AC3E-C2F2094B47D7}"/>
              </a:ext>
            </a:extLst>
          </p:cNvPr>
          <p:cNvSpPr txBox="1"/>
          <p:nvPr/>
        </p:nvSpPr>
        <p:spPr>
          <a:xfrm>
            <a:off x="2963300" y="403742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5C5E949-9A93-3A42-AC3E-C2F2094B47D7}"/>
              </a:ext>
            </a:extLst>
          </p:cNvPr>
          <p:cNvSpPr txBox="1"/>
          <p:nvPr/>
        </p:nvSpPr>
        <p:spPr>
          <a:xfrm>
            <a:off x="7679055" y="162962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5C5E949-9A93-3A42-AC3E-C2F2094B47D7}"/>
              </a:ext>
            </a:extLst>
          </p:cNvPr>
          <p:cNvSpPr txBox="1"/>
          <p:nvPr/>
        </p:nvSpPr>
        <p:spPr>
          <a:xfrm>
            <a:off x="7671344" y="2823462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5C5E949-9A93-3A42-AC3E-C2F2094B47D7}"/>
              </a:ext>
            </a:extLst>
          </p:cNvPr>
          <p:cNvSpPr txBox="1"/>
          <p:nvPr/>
        </p:nvSpPr>
        <p:spPr>
          <a:xfrm>
            <a:off x="7589068" y="397908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x-none" sz="3600" dirty="0">
              <a:solidFill>
                <a:srgbClr val="FF0000"/>
              </a:solidFill>
            </a:endParaRPr>
          </a:p>
        </p:txBody>
      </p:sp>
      <p:pic>
        <p:nvPicPr>
          <p:cNvPr id="5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97" y="5246014"/>
            <a:ext cx="2016324" cy="1611833"/>
          </a:xfrm>
          <a:prstGeom prst="rect">
            <a:avLst/>
          </a:prstGeom>
        </p:spPr>
      </p:pic>
      <p:pic>
        <p:nvPicPr>
          <p:cNvPr id="58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62" y="5291229"/>
            <a:ext cx="2016324" cy="16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A1E5CE-355F-074E-8794-92874378D260}"/>
              </a:ext>
            </a:extLst>
          </p:cNvPr>
          <p:cNvSpPr txBox="1"/>
          <p:nvPr/>
        </p:nvSpPr>
        <p:spPr>
          <a:xfrm>
            <a:off x="1955998" y="285058"/>
            <a:ext cx="10134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</a:t>
            </a:r>
          </a:p>
        </p:txBody>
      </p:sp>
      <p:sp>
        <p:nvSpPr>
          <p:cNvPr id="20" name="Oval 19"/>
          <p:cNvSpPr/>
          <p:nvPr/>
        </p:nvSpPr>
        <p:spPr>
          <a:xfrm>
            <a:off x="0" y="326197"/>
            <a:ext cx="2144912" cy="69041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Bài</a:t>
            </a:r>
            <a:r>
              <a:rPr lang="en-US" sz="3600" b="1" dirty="0" smtClean="0"/>
              <a:t> 2</a:t>
            </a:r>
            <a:endParaRPr lang="en-US" sz="36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927177" y="1580037"/>
            <a:ext cx="10648643" cy="26084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744B0B5-57F9-C64A-BBD9-9D4EF752CF4A}"/>
              </a:ext>
            </a:extLst>
          </p:cNvPr>
          <p:cNvSpPr txBox="1"/>
          <p:nvPr/>
        </p:nvSpPr>
        <p:spPr>
          <a:xfrm>
            <a:off x="1087898" y="3712030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Chú mèo đeo số lớn nhất là: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400800" y="3321670"/>
            <a:ext cx="1534531" cy="17816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042745" y="4602839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19" grpId="0" build="p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3723" y="1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210484"/>
            <a:ext cx="1676400" cy="34099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-118025" y="2394696"/>
            <a:ext cx="2339240" cy="18319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20448" y="287959"/>
            <a:ext cx="83785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429152-A037-A543-AE6D-99BB235C8846}"/>
              </a:ext>
            </a:extLst>
          </p:cNvPr>
          <p:cNvSpPr txBox="1"/>
          <p:nvPr/>
        </p:nvSpPr>
        <p:spPr>
          <a:xfrm>
            <a:off x="2143363" y="287959"/>
            <a:ext cx="98685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4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0" y="326197"/>
            <a:ext cx="2143364" cy="69041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Bài</a:t>
            </a:r>
            <a:r>
              <a:rPr lang="en-US" sz="3600" b="1" dirty="0" smtClean="0"/>
              <a:t> 2</a:t>
            </a:r>
            <a:endParaRPr lang="en-US" sz="36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A8EF5E5-999A-1D47-B184-BA3C566B4F45}"/>
              </a:ext>
            </a:extLst>
          </p:cNvPr>
          <p:cNvGrpSpPr/>
          <p:nvPr/>
        </p:nvGrpSpPr>
        <p:grpSpPr>
          <a:xfrm>
            <a:off x="3412671" y="1710599"/>
            <a:ext cx="5366660" cy="4306246"/>
            <a:chOff x="3412671" y="1710599"/>
            <a:chExt cx="5366660" cy="430624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567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657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756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765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B23FF45-AC8D-EB4A-B551-6B5EE2801119}"/>
              </a:ext>
            </a:extLst>
          </p:cNvPr>
          <p:cNvCxnSpPr>
            <a:cxnSpLocks/>
          </p:cNvCxnSpPr>
          <p:nvPr/>
        </p:nvCxnSpPr>
        <p:spPr>
          <a:xfrm flipV="1">
            <a:off x="4528280" y="2407458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E00A067-20EA-6A4B-B37C-25D1840D6637}"/>
              </a:ext>
            </a:extLst>
          </p:cNvPr>
          <p:cNvCxnSpPr>
            <a:cxnSpLocks/>
          </p:cNvCxnSpPr>
          <p:nvPr/>
        </p:nvCxnSpPr>
        <p:spPr>
          <a:xfrm>
            <a:off x="4607778" y="2374529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7663821" y="2423787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947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3723" y="1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210484"/>
            <a:ext cx="1676400" cy="34099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-118025" y="2394696"/>
            <a:ext cx="2339240" cy="18319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20448" y="287959"/>
            <a:ext cx="83785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9DF854-5AAA-2646-9C9F-B6FC3C44C13D}"/>
              </a:ext>
            </a:extLst>
          </p:cNvPr>
          <p:cNvSpPr txBox="1"/>
          <p:nvPr/>
        </p:nvSpPr>
        <p:spPr>
          <a:xfrm>
            <a:off x="1829269" y="29138"/>
            <a:ext cx="10362731" cy="23730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Nam,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Mai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kì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nhau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Biết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>
                <a:solidFill>
                  <a:prstClr val="black"/>
                </a:solidFill>
              </a:rPr>
              <a:t>Nam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Hỏi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sẽ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nào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sp>
        <p:nvSpPr>
          <p:cNvPr id="11" name="Oval 10"/>
          <p:cNvSpPr/>
          <p:nvPr/>
        </p:nvSpPr>
        <p:spPr>
          <a:xfrm>
            <a:off x="-29320" y="29138"/>
            <a:ext cx="1920448" cy="69041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Bài</a:t>
            </a:r>
            <a:r>
              <a:rPr lang="en-US" sz="3600" b="1" dirty="0" smtClean="0"/>
              <a:t> 2</a:t>
            </a:r>
            <a:endParaRPr lang="en-US" sz="36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C059A33-96E6-C945-867D-4E23307DD106}"/>
              </a:ext>
            </a:extLst>
          </p:cNvPr>
          <p:cNvCxnSpPr/>
          <p:nvPr/>
        </p:nvCxnSpPr>
        <p:spPr>
          <a:xfrm>
            <a:off x="3395307" y="526280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4460822" y="526280"/>
            <a:ext cx="13335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786354C-2629-A743-AF00-9FFDEB4C08CD}"/>
              </a:ext>
            </a:extLst>
          </p:cNvPr>
          <p:cNvCxnSpPr/>
          <p:nvPr/>
        </p:nvCxnSpPr>
        <p:spPr>
          <a:xfrm>
            <a:off x="8514213" y="1072789"/>
            <a:ext cx="122553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5288010" y="1481557"/>
            <a:ext cx="133350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10" y="1910443"/>
            <a:ext cx="7436212" cy="39721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F644E52-A031-9841-8EC1-F9063BAB3723}"/>
              </a:ext>
            </a:extLst>
          </p:cNvPr>
          <p:cNvGrpSpPr/>
          <p:nvPr/>
        </p:nvGrpSpPr>
        <p:grpSpPr>
          <a:xfrm>
            <a:off x="2568120" y="5752544"/>
            <a:ext cx="1654375" cy="658835"/>
            <a:chOff x="7921929" y="4050895"/>
            <a:chExt cx="1819813" cy="9646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E8BF8A2-F12C-0E4B-8427-4492FCE6B994}"/>
                </a:ext>
              </a:extLst>
            </p:cNvPr>
            <p:cNvSpPr txBox="1"/>
            <p:nvPr/>
          </p:nvSpPr>
          <p:spPr>
            <a:xfrm>
              <a:off x="7969118" y="4050895"/>
              <a:ext cx="1748736" cy="96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Mai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xmlns="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A9CD322-4079-0641-8FA5-F7257BF49F8A}"/>
              </a:ext>
            </a:extLst>
          </p:cNvPr>
          <p:cNvGrpSpPr/>
          <p:nvPr/>
        </p:nvGrpSpPr>
        <p:grpSpPr>
          <a:xfrm>
            <a:off x="5127573" y="5741265"/>
            <a:ext cx="1654375" cy="660535"/>
            <a:chOff x="7921929" y="4026988"/>
            <a:chExt cx="1819813" cy="96708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6" cy="96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Nam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B2F9A23-56FE-1745-846D-36BE23CA8DEA}"/>
              </a:ext>
            </a:extLst>
          </p:cNvPr>
          <p:cNvGrpSpPr/>
          <p:nvPr/>
        </p:nvGrpSpPr>
        <p:grpSpPr>
          <a:xfrm>
            <a:off x="7687026" y="5736219"/>
            <a:ext cx="1654375" cy="660536"/>
            <a:chOff x="7921929" y="4026988"/>
            <a:chExt cx="1819813" cy="96708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6139236-5115-0741-885C-83736DB35066}"/>
                </a:ext>
              </a:extLst>
            </p:cNvPr>
            <p:cNvSpPr txBox="1"/>
            <p:nvPr/>
          </p:nvSpPr>
          <p:spPr>
            <a:xfrm>
              <a:off x="7987080" y="4026988"/>
              <a:ext cx="1748736" cy="96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</a:rPr>
                <a:t>Việt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9947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3723" y="1"/>
            <a:ext cx="12219444" cy="6857999"/>
          </a:xfrm>
          <a:prstGeom prst="rect">
            <a:avLst/>
          </a:prstGeom>
        </p:spPr>
      </p:pic>
      <p:pic>
        <p:nvPicPr>
          <p:cNvPr id="22531" name="Picture 20" descr="00007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1" y="714375"/>
            <a:ext cx="9906000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CLAP236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LAP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6" descr="Chim 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105526"/>
            <a:ext cx="46990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8" descr="Cau ho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5334000"/>
            <a:ext cx="147955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WordArt 19"/>
          <p:cNvSpPr>
            <a:spLocks noChangeArrowheads="1" noChangeShapeType="1" noTextEdit="1"/>
          </p:cNvSpPr>
          <p:nvPr/>
        </p:nvSpPr>
        <p:spPr bwMode="auto">
          <a:xfrm>
            <a:off x="2095500" y="2286000"/>
            <a:ext cx="83312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28575">
                  <a:solidFill>
                    <a:srgbClr val="99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CHỌN Ý ĐÚNG</a:t>
            </a:r>
          </a:p>
        </p:txBody>
      </p:sp>
    </p:spTree>
    <p:extLst>
      <p:ext uri="{BB962C8B-B14F-4D97-AF65-F5344CB8AC3E}">
        <p14:creationId xmlns:p14="http://schemas.microsoft.com/office/powerpoint/2010/main" val="3905600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0" fill="hold"/>
                                        <p:tgtEl>
                                          <p:spTgt spid="56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0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30"/>
                </p:tgtEl>
              </p:cMediaNode>
            </p:audio>
          </p:childTnLst>
        </p:cTn>
      </p:par>
    </p:tnLst>
    <p:bldLst>
      <p:bldP spid="563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3723" y="1"/>
            <a:ext cx="1221944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5056"/>
          </a:xfrm>
        </p:spPr>
        <p:txBody>
          <a:bodyPr>
            <a:normAutofit/>
          </a:bodyPr>
          <a:lstStyle/>
          <a:p>
            <a:r>
              <a:rPr lang="en-US" sz="4800" b="1" cap="none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4800" b="1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1562" y="1524000"/>
            <a:ext cx="11034038" cy="4873752"/>
          </a:xfrm>
        </p:spPr>
        <p:txBody>
          <a:bodyPr/>
          <a:lstStyle/>
          <a:p>
            <a:pPr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875, 921, 499,510</a:t>
            </a:r>
          </a:p>
          <a:p>
            <a:pPr>
              <a:buNone/>
            </a:pP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814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921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499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87332" y="3711879"/>
            <a:ext cx="812800" cy="685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10871200" y="5715000"/>
            <a:ext cx="6096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88" y="2550537"/>
            <a:ext cx="1781266" cy="11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299</Words>
  <Application>Microsoft Office PowerPoint</Application>
  <PresentationFormat>Custom</PresentationFormat>
  <Paragraphs>76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Câu 3</vt:lpstr>
      <vt:lpstr>Câu 4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dc:description>www.051661.com</dc:description>
  <cp:lastModifiedBy>Hien_Bui</cp:lastModifiedBy>
  <cp:revision>15</cp:revision>
  <dcterms:created xsi:type="dcterms:W3CDTF">2017-06-26T03:23:00Z</dcterms:created>
  <dcterms:modified xsi:type="dcterms:W3CDTF">2021-07-12T02:33:16Z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