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32"/>
  </p:notesMasterIdLst>
  <p:sldIdLst>
    <p:sldId id="317" r:id="rId3"/>
    <p:sldId id="291" r:id="rId4"/>
    <p:sldId id="294" r:id="rId5"/>
    <p:sldId id="292" r:id="rId6"/>
    <p:sldId id="296" r:id="rId7"/>
    <p:sldId id="299" r:id="rId8"/>
    <p:sldId id="297" r:id="rId9"/>
    <p:sldId id="262" r:id="rId10"/>
    <p:sldId id="280" r:id="rId11"/>
    <p:sldId id="281" r:id="rId12"/>
    <p:sldId id="282" r:id="rId13"/>
    <p:sldId id="264" r:id="rId14"/>
    <p:sldId id="286" r:id="rId15"/>
    <p:sldId id="287" r:id="rId16"/>
    <p:sldId id="288" r:id="rId17"/>
    <p:sldId id="265" r:id="rId18"/>
    <p:sldId id="266" r:id="rId19"/>
    <p:sldId id="267" r:id="rId20"/>
    <p:sldId id="270" r:id="rId21"/>
    <p:sldId id="271" r:id="rId22"/>
    <p:sldId id="272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19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9.xml"/><Relationship Id="rId1" Type="http://schemas.openxmlformats.org/officeDocument/2006/relationships/slide" Target="../slides/slide18.xml"/><Relationship Id="rId4" Type="http://schemas.openxmlformats.org/officeDocument/2006/relationships/slide" Target="../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F2A32-DAB3-47A6-93D2-ECA14212145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D25B4E-F0F7-4B75-A89B-0EE45E727CB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2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9E69A0D-2300-47BE-BDA3-66ECE3610C01}" type="parTrans" cxnId="{44C4DFAE-93DF-42B4-BA7C-21F259C60B25}">
      <dgm:prSet/>
      <dgm:spPr/>
      <dgm:t>
        <a:bodyPr/>
        <a:lstStyle/>
        <a:p>
          <a:endParaRPr lang="en-US"/>
        </a:p>
      </dgm:t>
    </dgm:pt>
    <dgm:pt modelId="{88B6361D-6E4E-49E5-989B-FAE0F05FFDAC}" type="sibTrans" cxnId="{44C4DFAE-93DF-42B4-BA7C-21F259C60B25}">
      <dgm:prSet/>
      <dgm:spPr/>
      <dgm:t>
        <a:bodyPr/>
        <a:lstStyle/>
        <a:p>
          <a:endParaRPr lang="en-US"/>
        </a:p>
      </dgm:t>
    </dgm:pt>
    <dgm:pt modelId="{2D5E12C7-5C5C-4575-8C1C-892FD2359BF6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trike="noStrike" dirty="0">
              <a:latin typeface="Times New Roman" pitchFamily="18" charset="0"/>
              <a:cs typeface="Times New Roman" pitchFamily="18" charset="0"/>
            </a:rPr>
            <a:t>3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38BC636-D157-4257-B6EA-6FBCC6E8AF0D}" type="parTrans" cxnId="{7EF952A4-7E53-4C05-BD15-4805F6954CC3}">
      <dgm:prSet/>
      <dgm:spPr/>
      <dgm:t>
        <a:bodyPr/>
        <a:lstStyle/>
        <a:p>
          <a:endParaRPr lang="en-US"/>
        </a:p>
      </dgm:t>
    </dgm:pt>
    <dgm:pt modelId="{01AC4DA5-13FF-486B-AEE7-A4F7497C34B5}" type="sibTrans" cxnId="{7EF952A4-7E53-4C05-BD15-4805F6954CC3}">
      <dgm:prSet/>
      <dgm:spPr/>
      <dgm:t>
        <a:bodyPr/>
        <a:lstStyle/>
        <a:p>
          <a:endParaRPr lang="en-US"/>
        </a:p>
      </dgm:t>
    </dgm:pt>
    <dgm:pt modelId="{6F87B04E-9118-43A5-AE17-F7CE20601CD2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4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1713ABB-0498-45EE-B6B6-D1BDBEC60D30}" type="parTrans" cxnId="{3EF772AF-8462-4C89-99C5-51E8F2E0045F}">
      <dgm:prSet/>
      <dgm:spPr/>
      <dgm:t>
        <a:bodyPr/>
        <a:lstStyle/>
        <a:p>
          <a:endParaRPr lang="en-US"/>
        </a:p>
      </dgm:t>
    </dgm:pt>
    <dgm:pt modelId="{8B2D9DF4-BBA1-4336-856E-186FA980C846}" type="sibTrans" cxnId="{3EF772AF-8462-4C89-99C5-51E8F2E0045F}">
      <dgm:prSet/>
      <dgm:spPr/>
      <dgm:t>
        <a:bodyPr/>
        <a:lstStyle/>
        <a:p>
          <a:endParaRPr lang="en-US"/>
        </a:p>
      </dgm:t>
    </dgm:pt>
    <dgm:pt modelId="{F35C0485-04B3-4927-AD1D-B42D8259DFC6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1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939A293-DE14-40B9-ABD5-4FA78A2836CB}" type="sibTrans" cxnId="{3C8812F2-ADC8-461D-A2A8-C808ECC0E8D3}">
      <dgm:prSet/>
      <dgm:spPr/>
      <dgm:t>
        <a:bodyPr/>
        <a:lstStyle/>
        <a:p>
          <a:endParaRPr lang="en-US"/>
        </a:p>
      </dgm:t>
    </dgm:pt>
    <dgm:pt modelId="{A8369FC6-2A43-4CAE-8CA9-5157715DDD63}" type="parTrans" cxnId="{3C8812F2-ADC8-461D-A2A8-C808ECC0E8D3}">
      <dgm:prSet/>
      <dgm:spPr/>
      <dgm:t>
        <a:bodyPr/>
        <a:lstStyle/>
        <a:p>
          <a:endParaRPr lang="en-US"/>
        </a:p>
      </dgm:t>
    </dgm:pt>
    <dgm:pt modelId="{8D258683-75DA-4AE2-B424-AEF978DAD6A4}" type="pres">
      <dgm:prSet presAssocID="{E27F2A32-DAB3-47A6-93D2-ECA142121456}" presName="matrix" presStyleCnt="0">
        <dgm:presLayoutVars>
          <dgm:chMax val="1"/>
          <dgm:dir/>
          <dgm:resizeHandles val="exact"/>
        </dgm:presLayoutVars>
      </dgm:prSet>
      <dgm:spPr/>
    </dgm:pt>
    <dgm:pt modelId="{981DA9CF-52D0-476C-9F49-7DC74100EA53}" type="pres">
      <dgm:prSet presAssocID="{E27F2A32-DAB3-47A6-93D2-ECA142121456}" presName="diamond" presStyleLbl="bgShp" presStyleIdx="0" presStyleCnt="1"/>
      <dgm:spPr/>
    </dgm:pt>
    <dgm:pt modelId="{8F524AC0-8299-471E-969C-0BC38456588D}" type="pres">
      <dgm:prSet presAssocID="{E27F2A32-DAB3-47A6-93D2-ECA14212145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EC8038-9BEA-41D2-9494-85428DBEF164}" type="pres">
      <dgm:prSet presAssocID="{E27F2A32-DAB3-47A6-93D2-ECA14212145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4B5E586-B6BF-431F-8B4C-19A9F3FCDD80}" type="pres">
      <dgm:prSet presAssocID="{E27F2A32-DAB3-47A6-93D2-ECA14212145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73D395-9488-4499-9A03-6592E3CF81AB}" type="pres">
      <dgm:prSet presAssocID="{E27F2A32-DAB3-47A6-93D2-ECA142121456}" presName="quad4" presStyleLbl="node1" presStyleIdx="3" presStyleCnt="4" custLinFactNeighborX="962" custLinFactNeighborY="2564">
        <dgm:presLayoutVars>
          <dgm:chMax val="0"/>
          <dgm:chPref val="0"/>
          <dgm:bulletEnabled val="1"/>
        </dgm:presLayoutVars>
      </dgm:prSet>
      <dgm:spPr/>
    </dgm:pt>
  </dgm:ptLst>
  <dgm:cxnLst>
    <dgm:cxn modelId="{0B16212A-13A3-4D8E-9194-668A92D1CC33}" type="presOf" srcId="{6F87B04E-9118-43A5-AE17-F7CE20601CD2}" destId="{6C73D395-9488-4499-9A03-6592E3CF81AB}" srcOrd="0" destOrd="0" presId="urn:microsoft.com/office/officeart/2005/8/layout/matrix3"/>
    <dgm:cxn modelId="{6C409034-172D-4B63-AA82-2AEBF25EFBA5}" type="presOf" srcId="{69D25B4E-F0F7-4B75-A89B-0EE45E727CB5}" destId="{9EEC8038-9BEA-41D2-9494-85428DBEF164}" srcOrd="0" destOrd="0" presId="urn:microsoft.com/office/officeart/2005/8/layout/matrix3"/>
    <dgm:cxn modelId="{4EEB085F-727B-4EA4-A9E6-06E118B67736}" type="presOf" srcId="{F35C0485-04B3-4927-AD1D-B42D8259DFC6}" destId="{8F524AC0-8299-471E-969C-0BC38456588D}" srcOrd="0" destOrd="0" presId="urn:microsoft.com/office/officeart/2005/8/layout/matrix3"/>
    <dgm:cxn modelId="{5DD39C9B-75F2-4004-A4AB-B2AF266F6E6A}" type="presOf" srcId="{2D5E12C7-5C5C-4575-8C1C-892FD2359BF6}" destId="{74B5E586-B6BF-431F-8B4C-19A9F3FCDD80}" srcOrd="0" destOrd="0" presId="urn:microsoft.com/office/officeart/2005/8/layout/matrix3"/>
    <dgm:cxn modelId="{38F77FA2-2AAD-4F23-B25A-D25C4E6183C5}" type="presOf" srcId="{E27F2A32-DAB3-47A6-93D2-ECA142121456}" destId="{8D258683-75DA-4AE2-B424-AEF978DAD6A4}" srcOrd="0" destOrd="0" presId="urn:microsoft.com/office/officeart/2005/8/layout/matrix3"/>
    <dgm:cxn modelId="{7EF952A4-7E53-4C05-BD15-4805F6954CC3}" srcId="{E27F2A32-DAB3-47A6-93D2-ECA142121456}" destId="{2D5E12C7-5C5C-4575-8C1C-892FD2359BF6}" srcOrd="2" destOrd="0" parTransId="{938BC636-D157-4257-B6EA-6FBCC6E8AF0D}" sibTransId="{01AC4DA5-13FF-486B-AEE7-A4F7497C34B5}"/>
    <dgm:cxn modelId="{44C4DFAE-93DF-42B4-BA7C-21F259C60B25}" srcId="{E27F2A32-DAB3-47A6-93D2-ECA142121456}" destId="{69D25B4E-F0F7-4B75-A89B-0EE45E727CB5}" srcOrd="1" destOrd="0" parTransId="{99E69A0D-2300-47BE-BDA3-66ECE3610C01}" sibTransId="{88B6361D-6E4E-49E5-989B-FAE0F05FFDAC}"/>
    <dgm:cxn modelId="{3EF772AF-8462-4C89-99C5-51E8F2E0045F}" srcId="{E27F2A32-DAB3-47A6-93D2-ECA142121456}" destId="{6F87B04E-9118-43A5-AE17-F7CE20601CD2}" srcOrd="3" destOrd="0" parTransId="{61713ABB-0498-45EE-B6B6-D1BDBEC60D30}" sibTransId="{8B2D9DF4-BBA1-4336-856E-186FA980C846}"/>
    <dgm:cxn modelId="{3C8812F2-ADC8-461D-A2A8-C808ECC0E8D3}" srcId="{E27F2A32-DAB3-47A6-93D2-ECA142121456}" destId="{F35C0485-04B3-4927-AD1D-B42D8259DFC6}" srcOrd="0" destOrd="0" parTransId="{A8369FC6-2A43-4CAE-8CA9-5157715DDD63}" sibTransId="{5939A293-DE14-40B9-ABD5-4FA78A2836CB}"/>
    <dgm:cxn modelId="{34C33797-7202-4EA2-81E3-4A30F494ED59}" type="presParOf" srcId="{8D258683-75DA-4AE2-B424-AEF978DAD6A4}" destId="{981DA9CF-52D0-476C-9F49-7DC74100EA53}" srcOrd="0" destOrd="0" presId="urn:microsoft.com/office/officeart/2005/8/layout/matrix3"/>
    <dgm:cxn modelId="{6E4E296F-319B-453A-9063-6B4216A70936}" type="presParOf" srcId="{8D258683-75DA-4AE2-B424-AEF978DAD6A4}" destId="{8F524AC0-8299-471E-969C-0BC38456588D}" srcOrd="1" destOrd="0" presId="urn:microsoft.com/office/officeart/2005/8/layout/matrix3"/>
    <dgm:cxn modelId="{FB09CFFB-E73F-459F-A9C8-1806E3DDF548}" type="presParOf" srcId="{8D258683-75DA-4AE2-B424-AEF978DAD6A4}" destId="{9EEC8038-9BEA-41D2-9494-85428DBEF164}" srcOrd="2" destOrd="0" presId="urn:microsoft.com/office/officeart/2005/8/layout/matrix3"/>
    <dgm:cxn modelId="{E0FB8D45-8662-4140-B057-0F20B2831568}" type="presParOf" srcId="{8D258683-75DA-4AE2-B424-AEF978DAD6A4}" destId="{74B5E586-B6BF-431F-8B4C-19A9F3FCDD80}" srcOrd="3" destOrd="0" presId="urn:microsoft.com/office/officeart/2005/8/layout/matrix3"/>
    <dgm:cxn modelId="{FA4CF269-94D9-493E-8CAC-69990BF02E16}" type="presParOf" srcId="{8D258683-75DA-4AE2-B424-AEF978DAD6A4}" destId="{6C73D395-9488-4499-9A03-6592E3CF81A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DA9CF-52D0-476C-9F49-7DC74100EA53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24AC0-8299-471E-969C-0BC38456588D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Times New Roman" pitchFamily="18" charset="0"/>
              <a:cs typeface="Times New Roman" pitchFamily="18" charset="0"/>
            </a:rPr>
            <a:t>1</a:t>
          </a:r>
        </a:p>
      </dsp:txBody>
      <dsp:txXfrm>
        <a:off x="1479451" y="463451"/>
        <a:ext cx="1430218" cy="1430218"/>
      </dsp:txXfrm>
    </dsp:sp>
    <dsp:sp modelId="{9EEC8038-9BEA-41D2-9494-85428DBEF164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Times New Roman" pitchFamily="18" charset="0"/>
              <a:cs typeface="Times New Roman" pitchFamily="18" charset="0"/>
            </a:rPr>
            <a:t>2</a:t>
          </a:r>
        </a:p>
      </dsp:txBody>
      <dsp:txXfrm>
        <a:off x="3186331" y="463451"/>
        <a:ext cx="1430218" cy="1430218"/>
      </dsp:txXfrm>
    </dsp:sp>
    <dsp:sp modelId="{74B5E586-B6BF-431F-8B4C-19A9F3FCDD80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strike="noStrike" kern="1200" dirty="0">
              <a:latin typeface="Times New Roman" pitchFamily="18" charset="0"/>
              <a:cs typeface="Times New Roman" pitchFamily="18" charset="0"/>
            </a:rPr>
            <a:t>3</a:t>
          </a:r>
        </a:p>
      </dsp:txBody>
      <dsp:txXfrm>
        <a:off x="1479451" y="2170331"/>
        <a:ext cx="1430218" cy="1430218"/>
      </dsp:txXfrm>
    </dsp:sp>
    <dsp:sp modelId="{6C73D395-9488-4499-9A03-6592E3CF81AB}">
      <dsp:nvSpPr>
        <dsp:cNvPr id="0" name=""/>
        <dsp:cNvSpPr/>
      </dsp:nvSpPr>
      <dsp:spPr>
        <a:xfrm>
          <a:off x="3124207" y="2133598"/>
          <a:ext cx="1584960" cy="15849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Times New Roman" pitchFamily="18" charset="0"/>
              <a:cs typeface="Times New Roman" pitchFamily="18" charset="0"/>
            </a:rPr>
            <a:t>4</a:t>
          </a:r>
        </a:p>
      </dsp:txBody>
      <dsp:txXfrm>
        <a:off x="3201578" y="2210969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EAEA7-A232-4040-A8AF-B7D9D69247E7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0CE1-1ED9-4A04-8C45-AFBD312FA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2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0C8165-AB1A-464E-A57C-1ED447EC07AC}" type="slidenum">
              <a:rPr lang="en-US" altLang="en-US"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3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6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4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7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042B-3234-4D64-AF7F-E5E5F2F30B5A}" type="datetimeFigureOut">
              <a:rPr lang="vi-VN" altLang="en-US"/>
              <a:pPr>
                <a:defRPr/>
              </a:pPr>
              <a:t>03/05/2022</a:t>
            </a:fld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CC75-FAE8-4365-96F1-7CD4243239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7728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AD4DD-9A3C-4EEA-BAAA-C4B3D70A14E1}" type="datetimeFigureOut">
              <a:rPr lang="vi-VN" altLang="en-US"/>
              <a:pPr>
                <a:defRPr/>
              </a:pPr>
              <a:t>03/05/2022</a:t>
            </a:fld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C6B1-DB0D-4C02-BA2F-9BB1DD4506E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09078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A025-7C8B-4361-A6E5-ED2C936B523D}" type="datetimeFigureOut">
              <a:rPr lang="vi-VN" altLang="en-US"/>
              <a:pPr>
                <a:defRPr/>
              </a:pPr>
              <a:t>03/05/2022</a:t>
            </a:fld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9FD8C-E9B6-41F3-B68F-9161E94961E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46986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8B23-0B8C-4C7C-95A8-0A5A4ADA0D6F}" type="datetimeFigureOut">
              <a:rPr lang="vi-VN" altLang="en-US"/>
              <a:pPr>
                <a:defRPr/>
              </a:pPr>
              <a:t>03/05/2022</a:t>
            </a:fld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FCA97-1F76-4D99-9FE7-81BAEE0F1AE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23438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D52F-ED4D-4DF6-B89E-70AA7B467762}" type="datetimeFigureOut">
              <a:rPr lang="vi-VN" altLang="en-US"/>
              <a:pPr>
                <a:defRPr/>
              </a:pPr>
              <a:t>03/05/2022</a:t>
            </a:fld>
            <a:endParaRPr lang="vi-V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FE602-B35B-4E01-B200-02C7596C6C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80883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BA01-844C-4FBD-9A43-91155DDC76CF}" type="datetimeFigureOut">
              <a:rPr lang="vi-VN" altLang="en-US"/>
              <a:pPr>
                <a:defRPr/>
              </a:pPr>
              <a:t>03/05/2022</a:t>
            </a:fld>
            <a:endParaRPr lang="vi-V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6964-06DE-444A-93AE-71D02B580CC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63860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20BC2-AA1D-48C2-88FD-FCEEBC7F1F4A}" type="datetimeFigureOut">
              <a:rPr lang="vi-VN" altLang="en-US"/>
              <a:pPr>
                <a:defRPr/>
              </a:pPr>
              <a:t>03/05/2022</a:t>
            </a:fld>
            <a:endParaRPr lang="vi-V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3A883-75AB-49B3-B609-722F22551BA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2422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D52E-D9D6-474A-A636-CBC7E329EDA3}" type="datetimeFigureOut">
              <a:rPr lang="vi-VN" altLang="en-US"/>
              <a:pPr>
                <a:defRPr/>
              </a:pPr>
              <a:t>03/05/2022</a:t>
            </a:fld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4FA9-182E-478E-A0A5-1089AE27678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1630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5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F2C6-13AA-4AAA-AFF6-5A06410E9EF8}" type="datetimeFigureOut">
              <a:rPr lang="vi-VN" altLang="en-US"/>
              <a:pPr>
                <a:defRPr/>
              </a:pPr>
              <a:t>03/05/2022</a:t>
            </a:fld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440A9-4899-4068-8D2A-12A6B35CA8D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4341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89624-A5D3-4512-A881-901ECFD58FED}" type="datetimeFigureOut">
              <a:rPr lang="vi-VN" altLang="en-US"/>
              <a:pPr>
                <a:defRPr/>
              </a:pPr>
              <a:t>03/05/2022</a:t>
            </a:fld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C244C-A8B1-42BA-B39D-FA17E233ABD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50078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00D88-1111-4BF1-B89C-47F7E97B288A}" type="datetimeFigureOut">
              <a:rPr lang="vi-VN" altLang="en-US"/>
              <a:pPr>
                <a:defRPr/>
              </a:pPr>
              <a:t>03/05/2022</a:t>
            </a:fld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D348-2C1A-4199-9B45-E043C25276F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6776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5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1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3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76073-1A6D-497E-94DF-7D328D62D371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34B4-5543-4335-87DE-3C7FDACC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2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6A1A702-4778-4905-8AA0-D6BDB88FE719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9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WordArt 122"/>
          <p:cNvSpPr>
            <a:spLocks noChangeArrowheads="1" noChangeShapeType="1" noTextEdit="1"/>
          </p:cNvSpPr>
          <p:nvPr/>
        </p:nvSpPr>
        <p:spPr bwMode="auto">
          <a:xfrm>
            <a:off x="571500" y="1219200"/>
            <a:ext cx="80010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Luật Bảo vệ chăm sóc và giáo dục trẻ em 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" y="0"/>
            <a:ext cx="9143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 ngày 2 tháng 5 năm 2022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775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AF9FC">
                  <a:alpha val="67999"/>
                </a:srgbClr>
              </a:gs>
              <a:gs pos="100000">
                <a:srgbClr val="FFFFFF"/>
              </a:gs>
            </a:gsLst>
            <a:lin ang="5400000" scaled="1"/>
          </a:gradFill>
          <a:ln w="76200" cmpd="tri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altLang="en-US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52400" y="377891"/>
            <a:ext cx="8839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70C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16 </a:t>
            </a:r>
            <a:r>
              <a:rPr lang="en-US" altLang="en-US" sz="4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52400" y="1147332"/>
            <a:ext cx="8839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4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16: </a:t>
            </a:r>
            <a:r>
              <a:rPr lang="en-US" altLang="en-US" sz="4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Quyền</a:t>
            </a:r>
            <a:r>
              <a:rPr lang="en-US" altLang="en-US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trẻ</a:t>
            </a:r>
            <a:r>
              <a:rPr lang="en-US" altLang="en-US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19585" y="2513046"/>
            <a:ext cx="8839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70C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17 </a:t>
            </a:r>
            <a:r>
              <a:rPr lang="en-US" altLang="en-US" sz="4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52400" y="3282487"/>
            <a:ext cx="8839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4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17: </a:t>
            </a:r>
            <a:r>
              <a:rPr lang="en-US" altLang="en-US" sz="4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Quyền</a:t>
            </a:r>
            <a:r>
              <a:rPr lang="en-US" altLang="en-US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vui</a:t>
            </a:r>
            <a:r>
              <a:rPr lang="en-US" altLang="en-US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chơi</a:t>
            </a:r>
            <a:r>
              <a:rPr lang="en-US" altLang="en-US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giải</a:t>
            </a:r>
            <a:r>
              <a:rPr lang="en-US" altLang="en-US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trí</a:t>
            </a:r>
            <a:r>
              <a:rPr lang="en-US" altLang="en-US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trẻ</a:t>
            </a:r>
            <a:r>
              <a:rPr lang="en-US" altLang="en-US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05"/>
          <p:cNvSpPr txBox="1">
            <a:spLocks noChangeArrowheads="1"/>
          </p:cNvSpPr>
          <p:nvPr/>
        </p:nvSpPr>
        <p:spPr bwMode="auto">
          <a:xfrm>
            <a:off x="199030" y="4723350"/>
            <a:ext cx="8534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>
                <a:solidFill>
                  <a:srgbClr val="0070C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luật</a:t>
            </a:r>
            <a:r>
              <a:rPr lang="en-US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bổn</a:t>
            </a:r>
            <a:r>
              <a:rPr lang="en-US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phận</a:t>
            </a:r>
            <a:r>
              <a:rPr lang="en-US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trẻ</a:t>
            </a:r>
            <a:r>
              <a:rPr lang="en-US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107"/>
          <p:cNvSpPr txBox="1">
            <a:spLocks noChangeArrowheads="1"/>
          </p:cNvSpPr>
          <p:nvPr/>
        </p:nvSpPr>
        <p:spPr bwMode="auto">
          <a:xfrm>
            <a:off x="398060" y="6046789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266882968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tri" algn="ctr">
            <a:solidFill>
              <a:srgbClr val="DD1D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108"/>
          <p:cNvSpPr>
            <a:spLocks noChangeArrowheads="1"/>
          </p:cNvSpPr>
          <p:nvPr/>
        </p:nvSpPr>
        <p:spPr bwMode="auto">
          <a:xfrm>
            <a:off x="228600" y="304800"/>
            <a:ext cx="8763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/>
              <a:t>-Nêu </a:t>
            </a:r>
            <a:r>
              <a:rPr lang="en-US" altLang="en-US" sz="4000" b="1" dirty="0" err="1"/>
              <a:t>những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bổn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phận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của</a:t>
            </a:r>
            <a:r>
              <a:rPr lang="en-US" altLang="en-US" sz="4000" b="1" dirty="0"/>
              <a:t> </a:t>
            </a:r>
            <a:r>
              <a:rPr lang="en-US" altLang="en-US" sz="4000" b="1" err="1"/>
              <a:t>trẻ</a:t>
            </a:r>
            <a:r>
              <a:rPr lang="en-US" altLang="en-US" sz="4000" b="1"/>
              <a:t> em được </a:t>
            </a:r>
            <a:r>
              <a:rPr lang="en-US" altLang="en-US" sz="4000" b="1" dirty="0" err="1"/>
              <a:t>quy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định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trong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luật</a:t>
            </a:r>
            <a:r>
              <a:rPr lang="en-US" altLang="en-US" sz="4000" b="1" dirty="0"/>
              <a:t>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2362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-Em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412162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76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0"/>
            <a:ext cx="8686800" cy="332496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88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</a:t>
            </a:r>
            <a:r>
              <a:rPr lang="en-US" altLang="en-US" sz="4000" b="1" dirty="0"/>
              <a:t>* </a:t>
            </a:r>
            <a:r>
              <a:rPr lang="en-US" altLang="en-US" sz="4000" b="1" dirty="0" err="1"/>
              <a:t>Điều</a:t>
            </a:r>
            <a:r>
              <a:rPr lang="en-US" altLang="en-US" sz="4000" b="1" dirty="0"/>
              <a:t> 21: </a:t>
            </a:r>
            <a:r>
              <a:rPr lang="en-US" altLang="en-US" sz="4000" b="1" dirty="0" err="1"/>
              <a:t>Trẻ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em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có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bổn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phận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sau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đây</a:t>
            </a:r>
            <a:r>
              <a:rPr lang="en-US" altLang="en-US" sz="4000" b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4000" b="1" dirty="0" err="1"/>
              <a:t>Yêu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quý</a:t>
            </a:r>
            <a:r>
              <a:rPr lang="en-US" altLang="en-US" sz="4000" b="1" dirty="0"/>
              <a:t>, </a:t>
            </a:r>
            <a:r>
              <a:rPr lang="en-US" altLang="en-US" sz="4000" b="1" dirty="0" err="1"/>
              <a:t>kính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trọng</a:t>
            </a:r>
            <a:r>
              <a:rPr lang="en-US" altLang="en-US" sz="4000" b="1" dirty="0"/>
              <a:t>, </a:t>
            </a:r>
            <a:r>
              <a:rPr lang="en-US" altLang="en-US" sz="4000" b="1" dirty="0" err="1"/>
              <a:t>hiếu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thảo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với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ông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bà</a:t>
            </a:r>
            <a:r>
              <a:rPr lang="en-US" altLang="en-US" sz="4000" b="1" dirty="0"/>
              <a:t>, cha </a:t>
            </a:r>
            <a:r>
              <a:rPr lang="en-US" altLang="en-US" sz="4000" b="1" dirty="0" err="1"/>
              <a:t>mẹ</a:t>
            </a:r>
            <a:r>
              <a:rPr lang="en-US" altLang="en-US" sz="4000" b="1" dirty="0"/>
              <a:t>; </a:t>
            </a:r>
            <a:r>
              <a:rPr lang="en-US" altLang="en-US" sz="4000" b="1" dirty="0" err="1"/>
              <a:t>kính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trọng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thầy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giáo</a:t>
            </a:r>
            <a:r>
              <a:rPr lang="en-US" altLang="en-US" sz="4000" b="1" dirty="0"/>
              <a:t>, </a:t>
            </a:r>
            <a:r>
              <a:rPr lang="en-US" altLang="en-US" sz="4000" b="1" dirty="0" err="1"/>
              <a:t>cô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giáo</a:t>
            </a:r>
            <a:r>
              <a:rPr lang="en-US" altLang="en-US" sz="4000" b="1" dirty="0"/>
              <a:t>; </a:t>
            </a:r>
            <a:r>
              <a:rPr lang="en-US" altLang="en-US" sz="4000" b="1" dirty="0" err="1"/>
              <a:t>lễ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phép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với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người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lớn</a:t>
            </a:r>
            <a:r>
              <a:rPr lang="en-US" altLang="en-US" sz="4000" b="1" dirty="0"/>
              <a:t>, </a:t>
            </a:r>
            <a:r>
              <a:rPr lang="en-US" altLang="en-US" sz="4000" b="1" dirty="0" err="1"/>
              <a:t>thương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yêu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em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nhỏ</a:t>
            </a:r>
            <a:r>
              <a:rPr lang="en-US" altLang="en-US" sz="4000" b="1" dirty="0"/>
              <a:t>; </a:t>
            </a:r>
            <a:r>
              <a:rPr lang="en-US" altLang="en-US" sz="4000" b="1" dirty="0" err="1"/>
              <a:t>đoàn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kết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với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bạn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bè</a:t>
            </a:r>
            <a:r>
              <a:rPr lang="en-US" altLang="en-US" sz="4000" b="1" dirty="0"/>
              <a:t>; </a:t>
            </a:r>
            <a:r>
              <a:rPr lang="en-US" altLang="en-US" sz="4000" b="1" dirty="0" err="1"/>
              <a:t>giúp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đỡ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người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già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yếu</a:t>
            </a:r>
            <a:r>
              <a:rPr lang="en-US" altLang="en-US" sz="4000" b="1" dirty="0"/>
              <a:t>, </a:t>
            </a:r>
            <a:r>
              <a:rPr lang="en-US" altLang="en-US" sz="4000" b="1" dirty="0" err="1"/>
              <a:t>người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khuyết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tật</a:t>
            </a:r>
            <a:r>
              <a:rPr lang="en-US" altLang="en-US" sz="4000" b="1" dirty="0"/>
              <a:t>, </a:t>
            </a:r>
            <a:r>
              <a:rPr lang="en-US" altLang="en-US" sz="4000" b="1" dirty="0" err="1"/>
              <a:t>tàn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tật</a:t>
            </a:r>
            <a:r>
              <a:rPr lang="en-US" altLang="en-US" sz="4000" b="1" dirty="0"/>
              <a:t>, </a:t>
            </a:r>
            <a:r>
              <a:rPr lang="en-US" altLang="en-US" sz="4000" b="1" dirty="0" err="1"/>
              <a:t>người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gặp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hoàn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cảnh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khó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khăn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theo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khả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năng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của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mình</a:t>
            </a:r>
            <a:r>
              <a:rPr lang="en-US" altLang="en-US" sz="4000" b="1" dirty="0"/>
              <a:t>. </a:t>
            </a:r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533400" y="2057400"/>
            <a:ext cx="655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3124200" y="2752725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70" name="Line 10"/>
          <p:cNvSpPr>
            <a:spLocks noChangeShapeType="1"/>
          </p:cNvSpPr>
          <p:nvPr/>
        </p:nvSpPr>
        <p:spPr bwMode="auto">
          <a:xfrm>
            <a:off x="1543050" y="33528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71" name="Line 11"/>
          <p:cNvSpPr>
            <a:spLocks noChangeShapeType="1"/>
          </p:cNvSpPr>
          <p:nvPr/>
        </p:nvSpPr>
        <p:spPr bwMode="auto">
          <a:xfrm>
            <a:off x="6472238" y="3352800"/>
            <a:ext cx="2514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72" name="Line 12"/>
          <p:cNvSpPr>
            <a:spLocks noChangeShapeType="1"/>
          </p:cNvSpPr>
          <p:nvPr/>
        </p:nvSpPr>
        <p:spPr bwMode="auto">
          <a:xfrm>
            <a:off x="2362200" y="3886200"/>
            <a:ext cx="1866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73" name="Line 13"/>
          <p:cNvSpPr>
            <a:spLocks noChangeShapeType="1"/>
          </p:cNvSpPr>
          <p:nvPr/>
        </p:nvSpPr>
        <p:spPr bwMode="auto">
          <a:xfrm>
            <a:off x="6824663" y="3967163"/>
            <a:ext cx="17097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8" grpId="0" animBg="1"/>
      <p:bldP spid="271369" grpId="0" animBg="1"/>
      <p:bldP spid="271370" grpId="0" animBg="1"/>
      <p:bldP spid="271371" grpId="0" animBg="1"/>
      <p:bldP spid="271372" grpId="0" animBg="1"/>
      <p:bldP spid="2713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/>
              <a:t>2. </a:t>
            </a:r>
            <a:r>
              <a:rPr lang="en-US" altLang="en-US" sz="4400" b="1" dirty="0" err="1"/>
              <a:t>Chăm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chỉ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học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tập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giữ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gìn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vệ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sinh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rèn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luyện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thân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thể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thực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hiện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trật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tự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công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cộng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và</a:t>
            </a:r>
            <a:r>
              <a:rPr lang="en-US" altLang="en-US" sz="4400" b="1" dirty="0"/>
              <a:t> an </a:t>
            </a:r>
            <a:r>
              <a:rPr lang="en-US" altLang="en-US" sz="4400" b="1" dirty="0" err="1"/>
              <a:t>toàn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giao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thông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giữ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gìn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của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công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tôn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trọng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tài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sản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của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người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khác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bảo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vệ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môi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trường</a:t>
            </a:r>
            <a:r>
              <a:rPr lang="en-US" altLang="en-US" sz="44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400" b="1" dirty="0"/>
              <a:t>3. </a:t>
            </a:r>
            <a:r>
              <a:rPr lang="en-US" altLang="en-US" sz="4400" b="1" dirty="0" err="1"/>
              <a:t>Yêu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lao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động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giúp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đỡ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gia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đình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làm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những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việc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vừa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sức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mình</a:t>
            </a:r>
            <a:r>
              <a:rPr lang="en-US" altLang="en-US" sz="4400" b="1" dirty="0"/>
              <a:t>.</a:t>
            </a:r>
          </a:p>
        </p:txBody>
      </p:sp>
      <p:sp>
        <p:nvSpPr>
          <p:cNvPr id="272387" name="Line 3"/>
          <p:cNvSpPr>
            <a:spLocks noChangeShapeType="1"/>
          </p:cNvSpPr>
          <p:nvPr/>
        </p:nvSpPr>
        <p:spPr bwMode="auto">
          <a:xfrm>
            <a:off x="609600" y="12192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88" name="Line 4"/>
          <p:cNvSpPr>
            <a:spLocks noChangeShapeType="1"/>
          </p:cNvSpPr>
          <p:nvPr/>
        </p:nvSpPr>
        <p:spPr bwMode="auto">
          <a:xfrm>
            <a:off x="304800" y="19050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89" name="Line 5"/>
          <p:cNvSpPr>
            <a:spLocks noChangeShapeType="1"/>
          </p:cNvSpPr>
          <p:nvPr/>
        </p:nvSpPr>
        <p:spPr bwMode="auto">
          <a:xfrm>
            <a:off x="5181600" y="1295400"/>
            <a:ext cx="1609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0" name="Line 6"/>
          <p:cNvSpPr>
            <a:spLocks noChangeShapeType="1"/>
          </p:cNvSpPr>
          <p:nvPr/>
        </p:nvSpPr>
        <p:spPr bwMode="auto">
          <a:xfrm>
            <a:off x="5133975" y="1919288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1" name="Line 7"/>
          <p:cNvSpPr>
            <a:spLocks noChangeShapeType="1"/>
          </p:cNvSpPr>
          <p:nvPr/>
        </p:nvSpPr>
        <p:spPr bwMode="auto">
          <a:xfrm>
            <a:off x="381000" y="32766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2" name="Line 8"/>
          <p:cNvSpPr>
            <a:spLocks noChangeShapeType="1"/>
          </p:cNvSpPr>
          <p:nvPr/>
        </p:nvSpPr>
        <p:spPr bwMode="auto">
          <a:xfrm>
            <a:off x="4495800" y="32766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>
            <a:off x="4267200" y="39624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4" name="Line 10"/>
          <p:cNvSpPr>
            <a:spLocks noChangeShapeType="1"/>
          </p:cNvSpPr>
          <p:nvPr/>
        </p:nvSpPr>
        <p:spPr bwMode="auto">
          <a:xfrm>
            <a:off x="4114800" y="4924425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5" name="Line 11"/>
          <p:cNvSpPr>
            <a:spLocks noChangeShapeType="1"/>
          </p:cNvSpPr>
          <p:nvPr/>
        </p:nvSpPr>
        <p:spPr bwMode="auto">
          <a:xfrm>
            <a:off x="660888" y="4924425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/>
      <p:bldP spid="272388" grpId="0" animBg="1"/>
      <p:bldP spid="272389" grpId="0" animBg="1"/>
      <p:bldP spid="272390" grpId="0" animBg="1"/>
      <p:bldP spid="272391" grpId="0" animBg="1"/>
      <p:bldP spid="272392" grpId="0" animBg="1"/>
      <p:bldP spid="272393" grpId="0" animBg="1"/>
      <p:bldP spid="272394" grpId="0" animBg="1"/>
      <p:bldP spid="2723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</a:t>
            </a:r>
            <a:r>
              <a:rPr lang="en-US" altLang="en-US" sz="3200" b="1" dirty="0"/>
              <a:t>* </a:t>
            </a:r>
            <a:r>
              <a:rPr lang="en-US" altLang="en-US" sz="3200" b="1" dirty="0" err="1"/>
              <a:t>Điều</a:t>
            </a:r>
            <a:r>
              <a:rPr lang="en-US" altLang="en-US" sz="3200" b="1" dirty="0"/>
              <a:t> 21: </a:t>
            </a:r>
            <a:r>
              <a:rPr lang="en-US" altLang="en-US" sz="3200" b="1" dirty="0" err="1"/>
              <a:t>Trẻ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bổn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phận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sau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đây</a:t>
            </a:r>
            <a:r>
              <a:rPr lang="en-US" altLang="en-US" sz="3200" b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 dirty="0" err="1">
                <a:solidFill>
                  <a:srgbClr val="FF0000"/>
                </a:solidFill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quý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kính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trọng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hiếu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thảo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với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ông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</a:t>
            </a:r>
            <a:r>
              <a:rPr lang="en-US" altLang="en-US" sz="2800" b="1" dirty="0"/>
              <a:t>, cha </a:t>
            </a:r>
            <a:r>
              <a:rPr lang="en-US" altLang="en-US" sz="2800" b="1" dirty="0" err="1"/>
              <a:t>mẹ</a:t>
            </a:r>
            <a:r>
              <a:rPr lang="en-US" altLang="en-US" sz="2800" b="1" dirty="0"/>
              <a:t>; </a:t>
            </a:r>
            <a:r>
              <a:rPr lang="en-US" altLang="en-US" sz="2800" b="1" dirty="0" err="1">
                <a:solidFill>
                  <a:srgbClr val="FF0000"/>
                </a:solidFill>
              </a:rPr>
              <a:t>kính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trọng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thầy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giáo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cô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giáo</a:t>
            </a:r>
            <a:r>
              <a:rPr lang="en-US" altLang="en-US" sz="2800" b="1" dirty="0"/>
              <a:t>; </a:t>
            </a:r>
            <a:r>
              <a:rPr lang="en-US" altLang="en-US" sz="2800" b="1" dirty="0" err="1">
                <a:solidFill>
                  <a:srgbClr val="FF0000"/>
                </a:solidFill>
              </a:rPr>
              <a:t>lễ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phép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với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người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lớn</a:t>
            </a:r>
            <a:r>
              <a:rPr lang="en-US" altLang="en-US" sz="2800" b="1" dirty="0"/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thương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yêu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em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nhỏ</a:t>
            </a:r>
            <a:r>
              <a:rPr lang="en-US" altLang="en-US" sz="2800" b="1" dirty="0"/>
              <a:t>; </a:t>
            </a:r>
            <a:r>
              <a:rPr lang="en-US" altLang="en-US" sz="2800" b="1" dirty="0" err="1">
                <a:solidFill>
                  <a:srgbClr val="FF0000"/>
                </a:solidFill>
              </a:rPr>
              <a:t>đoàn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kết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với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bè</a:t>
            </a:r>
            <a:r>
              <a:rPr lang="en-US" altLang="en-US" sz="2800" b="1" dirty="0"/>
              <a:t>; </a:t>
            </a:r>
            <a:r>
              <a:rPr lang="en-US" altLang="en-US" sz="2800" b="1" dirty="0" err="1">
                <a:solidFill>
                  <a:srgbClr val="FF0000"/>
                </a:solidFill>
              </a:rPr>
              <a:t>giúp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đỡ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người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yếu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người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khuyết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tật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tàn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tật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người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gặp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hoàn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cảnh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khăn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theo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năng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mình</a:t>
            </a:r>
            <a:r>
              <a:rPr lang="en-US" altLang="en-US" sz="2800" b="1" dirty="0"/>
              <a:t>. 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52400" y="3124200"/>
            <a:ext cx="91440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2. </a:t>
            </a:r>
            <a:r>
              <a:rPr lang="en-US" altLang="en-US" sz="2800" b="1" dirty="0" err="1">
                <a:solidFill>
                  <a:srgbClr val="FF0000"/>
                </a:solidFill>
              </a:rPr>
              <a:t>Chăm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chỉ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tập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giữ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gìn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vệ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sinh</a:t>
            </a:r>
            <a:r>
              <a:rPr lang="en-US" altLang="en-US" sz="2800" b="1" dirty="0"/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rèn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luyện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thể</a:t>
            </a:r>
            <a:r>
              <a:rPr lang="en-US" altLang="en-US" sz="2800" b="1" dirty="0"/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hiện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trật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tự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công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an </a:t>
            </a:r>
            <a:r>
              <a:rPr lang="en-US" altLang="en-US" sz="2800" b="1" dirty="0" err="1"/>
              <a:t>toàn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giao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thông</a:t>
            </a:r>
            <a:r>
              <a:rPr lang="en-US" altLang="en-US" sz="2800" b="1" dirty="0"/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giữ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gìn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công</a:t>
            </a:r>
            <a:r>
              <a:rPr lang="en-US" altLang="en-US" sz="2800" b="1" dirty="0"/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tôn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trọng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sản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người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khác</a:t>
            </a:r>
            <a:r>
              <a:rPr lang="en-US" altLang="en-US" sz="2800" b="1" dirty="0"/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bảo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vệ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môi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trường</a:t>
            </a:r>
            <a:r>
              <a:rPr lang="en-US" altLang="en-US" sz="28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3. </a:t>
            </a:r>
            <a:r>
              <a:rPr lang="en-US" altLang="en-US" sz="2800" b="1" dirty="0" err="1">
                <a:solidFill>
                  <a:srgbClr val="FF0000"/>
                </a:solidFill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/>
              <a:t>lao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động</a:t>
            </a:r>
            <a:r>
              <a:rPr lang="en-US" altLang="en-US" sz="2800" b="1" dirty="0"/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giúp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đỡ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những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việc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vừa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sức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mình</a:t>
            </a:r>
            <a:r>
              <a:rPr lang="en-US" alt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801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457200"/>
            <a:ext cx="6179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 Ô CHỮ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42862239"/>
              </p:ext>
            </p:extLst>
          </p:nvPr>
        </p:nvGraphicFramePr>
        <p:xfrm>
          <a:off x="13716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1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7377"/>
            <a:ext cx="8485909" cy="11758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2409" y="145129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01" y="1443224"/>
            <a:ext cx="1572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617" y="14432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109" y="2213291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,…………..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109" y="3429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109" y="4876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………....,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Right Arrow 9">
            <a:hlinkClick r:id="rId2" action="ppaction://hlinksldjump"/>
          </p:cNvPr>
          <p:cNvSpPr/>
          <p:nvPr/>
        </p:nvSpPr>
        <p:spPr>
          <a:xfrm rot="10800000">
            <a:off x="7697288" y="6180318"/>
            <a:ext cx="91352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-0.00857 L 0.62743 0.1138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0857 L -0.51667 0.358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78 0.02361 L -0.19878 0.5013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1220"/>
            <a:ext cx="8669847" cy="2697162"/>
          </a:xfrm>
        </p:spPr>
        <p:txBody>
          <a:bodyPr>
            <a:normAutofit/>
          </a:bodyPr>
          <a:lstStyle/>
          <a:p>
            <a:pPr algn="just"/>
            <a:r>
              <a:rPr lang="en-US" sz="36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3955" y="275732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4" y="2881794"/>
            <a:ext cx="648772" cy="700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1982" y="4559403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528313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5975866"/>
            <a:ext cx="2819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 rot="10588710">
            <a:off x="7391400" y="5975866"/>
            <a:ext cx="1066800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  <p:bldP spid="8" grpId="1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433" y="-454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r="17030"/>
          <a:stretch/>
        </p:blipFill>
        <p:spPr>
          <a:xfrm>
            <a:off x="658091" y="4724400"/>
            <a:ext cx="1870364" cy="16002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990600" y="304800"/>
            <a:ext cx="8153401" cy="4114800"/>
          </a:xfrm>
          <a:prstGeom prst="cloudCallout">
            <a:avLst>
              <a:gd name="adj1" fmla="val -29743"/>
              <a:gd name="adj2" fmla="val 10416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…………….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480569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483099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7467600" y="5715000"/>
            <a:ext cx="1219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4769 L -0.04166 -0.258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7" grpId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16" y="3581401"/>
            <a:ext cx="4419600" cy="2861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3360" y="76200"/>
            <a:ext cx="8763000" cy="35814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13360" y="3619501"/>
            <a:ext cx="4449170" cy="28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5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91" y="304800"/>
            <a:ext cx="8801100" cy="19812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21 (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239446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A. 5 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310732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B. 4 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381520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C. 3 ý</a:t>
            </a:r>
          </a:p>
        </p:txBody>
      </p:sp>
      <p:sp>
        <p:nvSpPr>
          <p:cNvPr id="7" name="Right Arrow 6"/>
          <p:cNvSpPr/>
          <p:nvPr/>
        </p:nvSpPr>
        <p:spPr>
          <a:xfrm rot="10800000">
            <a:off x="5029200" y="2389495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0313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2159190" y="5105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7696200" y="5943600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70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800600"/>
            <a:ext cx="78867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562600"/>
            <a:ext cx="7886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17, 18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3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b="1" dirty="0"/>
              <a:t>Trong các từ dưới đây, từ nào đồng nghĩa với trẻ em? Đánh dấu X vào ô trống thích hợp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tech12h.com/sites/default/files/styles/inbody400/public/5_80.png?itok=hM1iooQ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0689"/>
            <a:ext cx="8286750" cy="326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5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pic>
        <p:nvPicPr>
          <p:cNvPr id="5122" name="Picture 2" descr="https://tech12h.com/sites/default/files/styles/inbody400/public/6_85.png?itok=Zpq2-tJ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7848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491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2034532"/>
          </a:xfrm>
        </p:spPr>
        <p:txBody>
          <a:bodyPr>
            <a:noAutofit/>
          </a:bodyPr>
          <a:lstStyle/>
          <a:p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 trẻ ríu rít như bầy chim non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86200"/>
            <a:ext cx="78867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 như mầm non của đất 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8983" y="304800"/>
            <a:ext cx="7418767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vi-V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 như nụ hoa mới nở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0000"/>
                </a:solidFill>
                <a:latin typeface="Open Sans"/>
              </a:rPr>
              <a:t> </a:t>
            </a:r>
            <a:endParaRPr lang="en-US" sz="2800" dirty="0">
              <a:solidFill>
                <a:srgbClr val="000000"/>
              </a:solidFill>
              <a:latin typeface="Open Sans"/>
            </a:endParaRPr>
          </a:p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 đẹp như thiên thần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solidFill>
                  <a:srgbClr val="000000"/>
                </a:solidFill>
                <a:latin typeface="Open Sans"/>
              </a:rPr>
              <a:t>(So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sánh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để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làm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nổi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bật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sự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tươi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đẹp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)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solidFill>
                <a:srgbClr val="000000"/>
              </a:solidFill>
              <a:latin typeface="Open San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2811" y="2667000"/>
            <a:ext cx="8245699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bé có tính tình như bà cụ non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(So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sánh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làm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rõ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vẻ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đáng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yêu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đứa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trẻ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thích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học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làm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lớn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)</a:t>
            </a:r>
            <a:endParaRPr lang="vi-VN" dirty="0">
              <a:solidFill>
                <a:srgbClr val="000000"/>
              </a:solidFill>
              <a:latin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tech12h.com/sites/default/files/styles/inbody400/public/7_79.png?itok=97zU-th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6562"/>
            <a:ext cx="7848600" cy="40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830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a-2;     b-1;       c -4;          d -3</a:t>
            </a:r>
          </a:p>
        </p:txBody>
      </p:sp>
      <p:pic>
        <p:nvPicPr>
          <p:cNvPr id="7170" name="Picture 2" descr="https://tech12h.com/sites/default/files/styles/inbody400/public/8_73.png?itok=0CNq0LW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1981200"/>
            <a:ext cx="8210550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1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1.Từ nào sau đây không đồng nghĩa với từ trẻ em?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dirty="0">
                <a:solidFill>
                  <a:srgbClr val="7030A0"/>
                </a:solidFill>
                <a:latin typeface="+mj-lt"/>
              </a:rPr>
              <a:t>A. trẻ thơ</a:t>
            </a:r>
          </a:p>
          <a:p>
            <a:r>
              <a:rPr lang="vi-VN" sz="2800" dirty="0">
                <a:solidFill>
                  <a:srgbClr val="7030A0"/>
                </a:solidFill>
                <a:latin typeface="+mj-lt"/>
              </a:rPr>
              <a:t>B. con cái</a:t>
            </a:r>
          </a:p>
          <a:p>
            <a:r>
              <a:rPr lang="vi-VN" sz="2800" dirty="0">
                <a:solidFill>
                  <a:srgbClr val="7030A0"/>
                </a:solidFill>
                <a:latin typeface="+mj-lt"/>
              </a:rPr>
              <a:t>C. con nít</a:t>
            </a:r>
          </a:p>
          <a:p>
            <a:r>
              <a:rPr lang="vi-VN" sz="2800" dirty="0">
                <a:solidFill>
                  <a:srgbClr val="7030A0"/>
                </a:solidFill>
                <a:latin typeface="+mj-lt"/>
              </a:rPr>
              <a:t>D. nhóc con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802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67" y="152400"/>
            <a:ext cx="8946960" cy="8260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68" y="152400"/>
            <a:ext cx="8934450" cy="701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68" y="0"/>
            <a:ext cx="8781765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28433" y="17059"/>
            <a:ext cx="4563044" cy="4097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059"/>
            <a:ext cx="4381500" cy="40977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1" y="4125035"/>
            <a:ext cx="472440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0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ập đọc: Luật Bảo vệ, chăm sóc và giáo dục trẻ e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r="4878" b="36006"/>
          <a:stretch/>
        </p:blipFill>
        <p:spPr bwMode="auto">
          <a:xfrm>
            <a:off x="457200" y="304800"/>
            <a:ext cx="8229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2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ập đọc: Luật Bảo vệ, chăm sóc và giáo dục trẻ e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9" r="4878" b="7187"/>
          <a:stretch/>
        </p:blipFill>
        <p:spPr bwMode="auto">
          <a:xfrm>
            <a:off x="457200" y="381000"/>
            <a:ext cx="8229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ập đọc: Luật Bảo vệ, chăm sóc và giáo dục trẻ 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r="4749" b="56589"/>
          <a:stretch/>
        </p:blipFill>
        <p:spPr bwMode="auto">
          <a:xfrm>
            <a:off x="381000" y="0"/>
            <a:ext cx="8229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4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,…).</a:t>
            </a:r>
          </a:p>
          <a:p>
            <a:pPr marL="0" indent="0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2">
                  <a:alpha val="39000"/>
                </a:schemeClr>
              </a:gs>
              <a:gs pos="50000">
                <a:schemeClr val="bg1"/>
              </a:gs>
              <a:gs pos="100000">
                <a:schemeClr val="bg2">
                  <a:alpha val="39000"/>
                </a:schemeClr>
              </a:gs>
            </a:gsLst>
            <a:lin ang="5400000" scaled="1"/>
          </a:gradFill>
          <a:ln w="88900">
            <a:pattFill prst="sphere">
              <a:fgClr>
                <a:srgbClr val="DD1DB8"/>
              </a:fgClr>
              <a:bgClr>
                <a:schemeClr val="bg2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cs typeface="Times New Roman" panose="02020603050405020304" pitchFamily="18" charset="0"/>
            </a:endParaRP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152400" y="1981200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ct val="50000"/>
              </a:spcBef>
            </a:pPr>
            <a:r>
              <a:rPr lang="nl-NL" altLang="en-US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- Những điều luật nào trong bài nêu lên quyền của trẻ em Việt Nam?</a:t>
            </a:r>
            <a:r>
              <a:rPr lang="en-US" altLang="en-US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311623" y="3276600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spcBef>
                <a:spcPct val="50000"/>
              </a:spcBef>
            </a:pPr>
            <a:r>
              <a:rPr lang="nl-NL" altLang="en-US" sz="4800" b="1" dirty="0">
                <a:cs typeface="Times New Roman" panose="02020603050405020304" pitchFamily="18" charset="0"/>
              </a:rPr>
              <a:t>- Đó là điều 15, 16, 17</a:t>
            </a:r>
            <a:endParaRPr lang="en-US" altLang="en-US" sz="4800" b="1" dirty="0">
              <a:cs typeface="Times New Roman" panose="02020603050405020304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58262" y="4267200"/>
            <a:ext cx="8839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 dirty="0">
                <a:cs typeface="Times New Roman" panose="02020603050405020304" pitchFamily="18" charset="0"/>
              </a:rPr>
              <a:t>  +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Điều</a:t>
            </a:r>
            <a:r>
              <a:rPr lang="en-US" altLang="en-US" sz="4400" b="1" dirty="0">
                <a:cs typeface="Times New Roman" panose="02020603050405020304" pitchFamily="18" charset="0"/>
              </a:rPr>
              <a:t> 15: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Quyền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trẻ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chăm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sóc</a:t>
            </a:r>
            <a:r>
              <a:rPr lang="en-US" altLang="en-US" sz="4400" b="1" dirty="0"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bảo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vệ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sức</a:t>
            </a:r>
            <a:r>
              <a:rPr lang="en-US" altLang="en-US" sz="4400" b="1" dirty="0"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cs typeface="Times New Roman" panose="02020603050405020304" pitchFamily="18" charset="0"/>
              </a:rPr>
              <a:t>khỏe</a:t>
            </a:r>
            <a:r>
              <a:rPr lang="en-US" altLang="en-US" sz="4400" b="1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22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 - &amp;quot;1. Kiểm tra bài cũ.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78&quot;/&gt;&lt;/object&gt;&lt;object type=&quot;3&quot; unique_id=&quot;10009&quot;&gt;&lt;property id=&quot;20148&quot; value=&quot;5&quot;/&gt;&lt;property id=&quot;20300&quot; value=&quot;Slide 15&quot;/&gt;&lt;property id=&quot;20307&quot; value=&quot;262&quot;/&gt;&lt;/object&gt;&lt;object type=&quot;3&quot; unique_id=&quot;10012&quot;&gt;&lt;property id=&quot;20148&quot; value=&quot;5&quot;/&gt;&lt;property id=&quot;20300&quot; value=&quot;Slide 17&quot;/&gt;&lt;property id=&quot;20307&quot; value=&quot;280&quot;/&gt;&lt;/object&gt;&lt;object type=&quot;3&quot; unique_id=&quot;10013&quot;&gt;&lt;property id=&quot;20148&quot; value=&quot;5&quot;/&gt;&lt;property id=&quot;20300&quot; value=&quot;Slide 18&quot;/&gt;&lt;property id=&quot;20307&quot; value=&quot;281&quot;/&gt;&lt;/object&gt;&lt;object type=&quot;3&quot; unique_id=&quot;10014&quot;&gt;&lt;property id=&quot;20148&quot; value=&quot;5&quot;/&gt;&lt;property id=&quot;20300&quot; value=&quot;Slide 19&quot;/&gt;&lt;property id=&quot;20307&quot; value=&quot;282&quot;/&gt;&lt;/object&gt;&lt;object type=&quot;3&quot; unique_id=&quot;10015&quot;&gt;&lt;property id=&quot;20148&quot; value=&quot;5&quot;/&gt;&lt;property id=&quot;20300&quot; value=&quot;Slide 20&quot;/&gt;&lt;property id=&quot;20307&quot; value=&quot;283&quot;/&gt;&lt;/object&gt;&lt;object type=&quot;3&quot; unique_id=&quot;10016&quot;&gt;&lt;property id=&quot;20148&quot; value=&quot;5&quot;/&gt;&lt;property id=&quot;20300&quot; value=&quot;Slide 21 - &amp;quot;Nội dung bài học.&amp;quot;&quot;/&gt;&lt;property id=&quot;20307&quot; value=&quot;264&quot;/&gt;&lt;/object&gt;&lt;object type=&quot;3&quot; unique_id=&quot;10018&quot;&gt;&lt;property id=&quot;20148&quot; value=&quot;5&quot;/&gt;&lt;property id=&quot;20300&quot; value=&quot;Slide 22&quot;/&gt;&lt;property id=&quot;20307&quot; value=&quot;285&quot;/&gt;&lt;/object&gt;&lt;object type=&quot;3&quot; unique_id=&quot;10019&quot;&gt;&lt;property id=&quot;20148&quot; value=&quot;5&quot;/&gt;&lt;property id=&quot;20300&quot; value=&quot;Slide 23&quot;/&gt;&lt;property id=&quot;20307&quot; value=&quot;286&quot;/&gt;&lt;/object&gt;&lt;object type=&quot;3&quot; unique_id=&quot;10020&quot;&gt;&lt;property id=&quot;20148&quot; value=&quot;5&quot;/&gt;&lt;property id=&quot;20300&quot; value=&quot;Slide 24&quot;/&gt;&lt;property id=&quot;20307&quot; value=&quot;287&quot;/&gt;&lt;/object&gt;&lt;object type=&quot;3&quot; unique_id=&quot;10021&quot;&gt;&lt;property id=&quot;20148&quot; value=&quot;5&quot;/&gt;&lt;property id=&quot;20300&quot; value=&quot;Slide 25&quot;/&gt;&lt;property id=&quot;20307&quot; value=&quot;288&quot;/&gt;&lt;/object&gt;&lt;object type=&quot;3&quot; unique_id=&quot;10022&quot;&gt;&lt;property id=&quot;20148&quot; value=&quot;5&quot;/&gt;&lt;property id=&quot;20300&quot; value=&quot;Slide 26&quot;/&gt;&lt;property id=&quot;20307&quot; value=&quot;265&quot;/&gt;&lt;/object&gt;&lt;object type=&quot;3&quot; unique_id=&quot;10023&quot;&gt;&lt;property id=&quot;20148&quot; value=&quot;5&quot;/&gt;&lt;property id=&quot;20300&quot; value=&quot;Slide 27&quot;/&gt;&lt;property id=&quot;20307&quot; value=&quot;266&quot;/&gt;&lt;/object&gt;&lt;object type=&quot;3&quot; unique_id=&quot;10024&quot;&gt;&lt;property id=&quot;20148&quot; value=&quot;5&quot;/&gt;&lt;property id=&quot;20300&quot; value=&quot;Slide 28 - &amp;quot;Câu hỏi 2: Trẻ em có quyền được vui chơi, giải trí lành mạnh, được hoạt động văn hóa, nghệ thuật, thể dục, thể tha&quot;/&gt;&lt;property id=&quot;20307&quot; value=&quot;267&quot;/&gt;&lt;/object&gt;&lt;object type=&quot;3&quot; unique_id=&quot;10025&quot;&gt;&lt;property id=&quot;20148&quot; value=&quot;5&quot;/&gt;&lt;property id=&quot;20300&quot; value=&quot;Slide 29&quot;/&gt;&lt;property id=&quot;20307&quot; value=&quot;268&quot;/&gt;&lt;/object&gt;&lt;object type=&quot;3&quot; unique_id=&quot;10026&quot;&gt;&lt;property id=&quot;20148&quot; value=&quot;5&quot;/&gt;&lt;property id=&quot;20300&quot; value=&quot;Slide 30&quot;/&gt;&lt;property id=&quot;20307&quot; value=&quot;269&quot;/&gt;&lt;/object&gt;&lt;object type=&quot;3&quot; unique_id=&quot;10027&quot;&gt;&lt;property id=&quot;20148&quot; value=&quot;5&quot;/&gt;&lt;property id=&quot;20300&quot; value=&quot;Slide 31 - &amp;quot;Câu hỏi 3: &amp;quot;&quot;/&gt;&lt;property id=&quot;20307&quot; value=&quot;270&quot;/&gt;&lt;/object&gt;&lt;object type=&quot;3&quot; unique_id=&quot;10028&quot;&gt;&lt;property id=&quot;20148&quot; value=&quot;5&quot;/&gt;&lt;property id=&quot;20300&quot; value=&quot;Slide 32 - &amp;quot;Câu hỏi 4: Trong điều 21 (trong bài) bổn phận của trẻ em gồm bao nhiêu ý?&amp;quot;&quot;/&gt;&lt;property id=&quot;20307&quot; value=&quot;271&quot;/&gt;&lt;/object&gt;&lt;object type=&quot;3&quot; unique_id=&quot;10029&quot;&gt;&lt;property id=&quot;20148&quot; value=&quot;5&quot;/&gt;&lt;property id=&quot;20300&quot; value=&quot;Slide 33&quot;/&gt;&lt;property id=&quot;20307&quot; value=&quot;272&quot;/&gt;&lt;/object&gt;&lt;object type=&quot;3&quot; unique_id=&quot;10030&quot;&gt;&lt;property id=&quot;20148&quot; value=&quot;5&quot;/&gt;&lt;property id=&quot;20300&quot; value=&quot;Slide 34&quot;/&gt;&lt;property id=&quot;20307&quot; value=&quot;273&quot;/&gt;&lt;/object&gt;&lt;object type=&quot;3&quot; unique_id=&quot;10187&quot;&gt;&lt;property id=&quot;20148&quot; value=&quot;5&quot;/&gt;&lt;property id=&quot;20300&quot; value=&quot;Slide 5&quot;/&gt;&lt;property id=&quot;20307&quot; value=&quot;290&quot;/&gt;&lt;/object&gt;&lt;object type=&quot;3&quot; unique_id=&quot;10188&quot;&gt;&lt;property id=&quot;20148&quot; value=&quot;5&quot;/&gt;&lt;property id=&quot;20300&quot; value=&quot;Slide 7&quot;/&gt;&lt;property id=&quot;20307&quot; value=&quot;291&quot;/&gt;&lt;/object&gt;&lt;object type=&quot;3&quot; unique_id=&quot;10189&quot;&gt;&lt;property id=&quot;20148&quot; value=&quot;5&quot;/&gt;&lt;property id=&quot;20300&quot; value=&quot;Slide 8&quot;/&gt;&lt;property id=&quot;20307&quot; value=&quot;294&quot;/&gt;&lt;/object&gt;&lt;object type=&quot;3&quot; unique_id=&quot;10190&quot;&gt;&lt;property id=&quot;20148&quot; value=&quot;5&quot;/&gt;&lt;property id=&quot;20300&quot; value=&quot;Slide 9&quot;/&gt;&lt;property id=&quot;20307&quot; value=&quot;292&quot;/&gt;&lt;/object&gt;&lt;object type=&quot;3&quot; unique_id=&quot;10191&quot;&gt;&lt;property id=&quot;20148&quot; value=&quot;5&quot;/&gt;&lt;property id=&quot;20300&quot; value=&quot;Slide 10&quot;/&gt;&lt;property id=&quot;20307&quot; value=&quot;293&quot;/&gt;&lt;/object&gt;&lt;object type=&quot;3&quot; unique_id=&quot;10397&quot;&gt;&lt;property id=&quot;20148&quot; value=&quot;5&quot;/&gt;&lt;property id=&quot;20300&quot; value=&quot;Slide 11&quot;/&gt;&lt;property id=&quot;20307&quot; value=&quot;295&quot;/&gt;&lt;/object&gt;&lt;object type=&quot;3&quot; unique_id=&quot;10398&quot;&gt;&lt;property id=&quot;20148&quot; value=&quot;5&quot;/&gt;&lt;property id=&quot;20300&quot; value=&quot;Slide 12&quot;/&gt;&lt;property id=&quot;20307&quot; value=&quot;296&quot;/&gt;&lt;/object&gt;&lt;object type=&quot;3&quot; unique_id=&quot;10399&quot;&gt;&lt;property id=&quot;20148&quot; value=&quot;5&quot;/&gt;&lt;property id=&quot;20300&quot; value=&quot;Slide 13&quot;/&gt;&lt;property id=&quot;20307&quot; value=&quot;299&quot;/&gt;&lt;/object&gt;&lt;object type=&quot;3&quot; unique_id=&quot;10400&quot;&gt;&lt;property id=&quot;20148&quot; value=&quot;5&quot;/&gt;&lt;property id=&quot;20300&quot; value=&quot;Slide 14&quot;/&gt;&lt;property id=&quot;20307&quot; value=&quot;297&quot;/&gt;&lt;/object&gt;&lt;object type=&quot;3&quot; unique_id=&quot;10401&quot;&gt;&lt;property id=&quot;20148&quot; value=&quot;5&quot;/&gt;&lt;property id=&quot;20300&quot; value=&quot;Slide 16 - &amp;quot;4. Cùng luyện đọc&amp;quot;&quot;/&gt;&lt;property id=&quot;20307&quot; value=&quot;298&quot;/&gt;&lt;/object&gt;&lt;object type=&quot;3&quot; unique_id=&quot;10856&quot;&gt;&lt;property id=&quot;20148&quot; value=&quot;5&quot;/&gt;&lt;property id=&quot;20300&quot; value=&quot;Slide 35 - &amp;quot;B. HOẠT ĐỘNG THỰC HÀNH&amp;quot;&quot;/&gt;&lt;property id=&quot;20307&quot; value=&quot;300&quot;/&gt;&lt;/object&gt;&lt;object type=&quot;3&quot; unique_id=&quot;10966&quot;&gt;&lt;property id=&quot;20148&quot; value=&quot;5&quot;/&gt;&lt;property id=&quot;20300&quot; value=&quot;Slide 36 - &amp;quot;2. Trong các từ dưới đây, từ nào đồng nghĩa với trẻ em? Đánh dấu X vào ô trống thích hợp&amp;quot;&quot;/&gt;&lt;property id=&quot;20307&quot; value=&quot;301&quot;/&gt;&lt;/object&gt;&lt;object type=&quot;3&quot; unique_id=&quot;10967&quot;&gt;&lt;property id=&quot;20148&quot; value=&quot;5&quot;/&gt;&lt;property id=&quot;20300&quot; value=&quot;Slide 37 - &amp;quot;Đáp án&amp;quot;&quot;/&gt;&lt;property id=&quot;20307&quot; value=&quot;302&quot;/&gt;&lt;/object&gt;&lt;object type=&quot;3&quot; unique_id=&quot;11120&quot;&gt;&lt;property id=&quot;20148&quot; value=&quot;5&quot;/&gt;&lt;property id=&quot;20300&quot; value=&quot;Slide 38 - &amp;quot;3. Tìm những hình ảnh so sánh đẹp về trẻ em&amp;quot;&quot;/&gt;&lt;property id=&quot;20307&quot; value=&quot;303&quot;/&gt;&lt;/object&gt;&lt;object type=&quot;3&quot; unique_id=&quot;11121&quot;&gt;&lt;property id=&quot;20148&quot; value=&quot;5&quot;/&gt;&lt;property id=&quot;20300&quot; value=&quot;Slide 39&quot;/&gt;&lt;property id=&quot;20307&quot; value=&quot;304&quot;/&gt;&lt;/object&gt;&lt;object type=&quot;3&quot; unique_id=&quot;11242&quot;&gt;&lt;property id=&quot;20148&quot; value=&quot;5&quot;/&gt;&lt;property id=&quot;20300&quot; value=&quot;Slide 40 - &amp;quot; 4.  Nối từng thành ngữ, tục ngữ ở cột A với nghĩa thích hợp ở cột B. Viết kết quả vào vở.  &amp;quot;&quot;/&gt;&lt;property id=&quot;20307&quot; value=&quot;305&quot;/&gt;&lt;/object&gt;&lt;object type=&quot;3&quot; unique_id=&quot;11243&quot;&gt;&lt;property id=&quot;20148&quot; value=&quot;5&quot;/&gt;&lt;property id=&quot;20300&quot; value=&quot;Slide 41 - &amp;quot;Đáp án:  a-2;     b-1;       c -4;          d -3&amp;quot;&quot;/&gt;&lt;property id=&quot;20307&quot; value=&quot;306&quot;/&gt;&lt;/object&gt;&lt;object type=&quot;3&quot; unique_id=&quot;11454&quot;&gt;&lt;property id=&quot;20148&quot; value=&quot;5&quot;/&gt;&lt;property id=&quot;20300&quot; value=&quot;Slide 42 - &amp;quot;5. a) Nghe –viết bài thơ: Trong lời mẹ hát&amp;quot;&quot;/&gt;&lt;property id=&quot;20307&quot; value=&quot;307&quot;/&gt;&lt;/object&gt;&lt;object type=&quot;3&quot; unique_id=&quot;11455&quot;&gt;&lt;property id=&quot;20148&quot; value=&quot;5&quot;/&gt;&lt;property id=&quot;20300&quot; value=&quot;Slide 43 - &amp;quot;6. a)Chép vào vở tên các cơ quan, tổ chức có trong đoạn văn sau.&amp;quot;&quot;/&gt;&lt;property id=&quot;20307&quot; value=&quot;308&quot;/&gt;&lt;/object&gt;&lt;object type=&quot;3&quot; unique_id=&quot;11456&quot;&gt;&lt;property id=&quot;20148&quot; value=&quot;5&quot;/&gt;&lt;property id=&quot;20300&quot; value=&quot;Slide 44 - &amp;quot;6. a)Chép vào vở tên các cơ quan, tổ chức có trong đoạn văn sau.&amp;quot;&quot;/&gt;&lt;property id=&quot;20307&quot; value=&quot;309&quot;/&gt;&lt;/object&gt;&lt;object type=&quot;3&quot; unique_id=&quot;11457&quot;&gt;&lt;property id=&quot;20148&quot; value=&quot;5&quot;/&gt;&lt;property id=&quot;20300&quot; value=&quot;Slide 45&quot;/&gt;&lt;property id=&quot;20307&quot; value=&quot;310&quot;/&gt;&lt;/object&gt;&lt;object type=&quot;3&quot; unique_id=&quot;11688&quot;&gt;&lt;property id=&quot;20148&quot; value=&quot;5&quot;/&gt;&lt;property id=&quot;20300&quot; value=&quot;Slide 46 - &amp;quot;Đoạn văn Công ước về quyền trẻ em nói lên điều gì? &amp;quot;&quot;/&gt;&lt;property id=&quot;20307&quot; value=&quot;311&quot;/&gt;&lt;/object&gt;&lt;object type=&quot;3&quot; unique_id=&quot;11689&quot;&gt;&lt;property id=&quot;20148&quot; value=&quot;5&quot;/&gt;&lt;property id=&quot;20300&quot; value=&quot;Slide 47 - &amp;quot;Tên các cơ quan, tổ chức có trong đoạn văn.&amp;quot;&quot;/&gt;&lt;property id=&quot;20307&quot; value=&quot;312&quot;/&gt;&lt;/object&gt;&lt;object type=&quot;3&quot; unique_id=&quot;11690&quot;&gt;&lt;property id=&quot;20148&quot; value=&quot;5&quot;/&gt;&lt;property id=&quot;20300&quot; value=&quot;Slide 48 - &amp;quot;Tên các cơ quan, tổ chức có trong đoạn văn trên được viết hoa như thế nào? (Gợi ý: Cần phân tích tên thành các bộ &quot;/&gt;&lt;property id=&quot;20307&quot; value=&quot;313&quot;/&gt;&lt;/object&gt;&lt;object type=&quot;3&quot; unique_id=&quot;11691&quot;&gt;&lt;property id=&quot;20148&quot; value=&quot;5&quot;/&gt;&lt;property id=&quot;20300&quot; value=&quot;Slide 50 - &amp;quot;Lưu ý:&amp;quot;&quot;/&gt;&lt;property id=&quot;20307&quot; value=&quot;314&quot;/&gt;&lt;/object&gt;&lt;object type=&quot;3&quot; unique_id=&quot;11842&quot;&gt;&lt;property id=&quot;20148&quot; value=&quot;5&quot;/&gt;&lt;property id=&quot;20300&quot; value=&quot;Slide 49&quot;/&gt;&lt;property id=&quot;20307&quot; value=&quot;316&quot;/&gt;&lt;/object&gt;&lt;object type=&quot;3&quot; unique_id=&quot;11843&quot;&gt;&lt;property id=&quot;20148&quot; value=&quot;5&quot;/&gt;&lt;property id=&quot;20300&quot; value=&quot;Slide 51 - &amp;quot;Ghi nhớ: &amp;quot;&quot;/&gt;&lt;property id=&quot;20307&quot; value=&quot;315&quot;/&gt;&lt;/object&gt;&lt;object type=&quot;3&quot; unique_id=&quot;17568&quot;&gt;&lt;property id=&quot;20148&quot; value=&quot;5&quot;/&gt;&lt;property id=&quot;20300&quot; value=&quot;Slide 1&quot;/&gt;&lt;property id=&quot;20307&quot; value=&quot;317&quot;/&gt;&lt;/object&gt;&lt;object type=&quot;3&quot; unique_id=&quot;17569&quot;&gt;&lt;property id=&quot;20148&quot; value=&quot;5&quot;/&gt;&lt;property id=&quot;20300&quot; value=&quot;Slide 4&quot;/&gt;&lt;property id=&quot;20307&quot; value=&quot;318&quot;/&gt;&lt;/object&gt;&lt;/object&gt;&lt;object type=&quot;8&quot; unique_id=&quot;1006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1153</Words>
  <Application>Microsoft Office PowerPoint</Application>
  <PresentationFormat>On-screen Show (4:3)</PresentationFormat>
  <Paragraphs>89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Open Sans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2: Trẻ em có quyền được vui chơi, giải trí lành mạnh, được hoạt động văn hóa, nghệ thuật, thể dục, thể thao, du lịch phù hợp với lứa tuổi.</vt:lpstr>
      <vt:lpstr>Câu hỏi 3: </vt:lpstr>
      <vt:lpstr>Câu hỏi 4: Trong điều 21 (trong bài) bổn phận của trẻ em gồm bao nhiêu ý?</vt:lpstr>
      <vt:lpstr>PowerPoint Presentation</vt:lpstr>
      <vt:lpstr>PowerPoint Presentation</vt:lpstr>
      <vt:lpstr>2. Trong các từ dưới đây, từ nào đồng nghĩa với trẻ em? Đánh dấu X vào ô trống thích hợp</vt:lpstr>
      <vt:lpstr>Đáp án</vt:lpstr>
      <vt:lpstr>3. Tìm những hình ảnh so sánh đẹp về trẻ em</vt:lpstr>
      <vt:lpstr>PowerPoint Presentation</vt:lpstr>
      <vt:lpstr> 4.  Nối từng thành ngữ, tục ngữ ở cột A với nghĩa thích hợp ở cột B. Viết kết quả vào vở.  </vt:lpstr>
      <vt:lpstr>Đáp án:  a-2;     b-1;       c -4;          d -3</vt:lpstr>
      <vt:lpstr>1.Từ nào sau đây không đồng nghĩa với từ trẻ em?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Ha</dc:creator>
  <cp:lastModifiedBy>This MC</cp:lastModifiedBy>
  <cp:revision>102</cp:revision>
  <dcterms:created xsi:type="dcterms:W3CDTF">2017-09-09T00:17:23Z</dcterms:created>
  <dcterms:modified xsi:type="dcterms:W3CDTF">2022-05-03T10:47:05Z</dcterms:modified>
</cp:coreProperties>
</file>