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 id="2147483713" r:id="rId3"/>
  </p:sldMasterIdLst>
  <p:notesMasterIdLst>
    <p:notesMasterId r:id="rId20"/>
  </p:notesMasterIdLst>
  <p:sldIdLst>
    <p:sldId id="330" r:id="rId4"/>
    <p:sldId id="317" r:id="rId5"/>
    <p:sldId id="318" r:id="rId6"/>
    <p:sldId id="329" r:id="rId7"/>
    <p:sldId id="314" r:id="rId8"/>
    <p:sldId id="300" r:id="rId9"/>
    <p:sldId id="320" r:id="rId10"/>
    <p:sldId id="321" r:id="rId11"/>
    <p:sldId id="322" r:id="rId12"/>
    <p:sldId id="323" r:id="rId13"/>
    <p:sldId id="296" r:id="rId14"/>
    <p:sldId id="326" r:id="rId15"/>
    <p:sldId id="327" r:id="rId16"/>
    <p:sldId id="328" r:id="rId17"/>
    <p:sldId id="263" r:id="rId18"/>
    <p:sldId id="262"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CCFF"/>
    <a:srgbClr val="CC99FF"/>
    <a:srgbClr val="FFFFFF"/>
    <a:srgbClr val="000099"/>
    <a:srgbClr val="FF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78" autoAdjust="0"/>
    <p:restoredTop sz="94660"/>
  </p:normalViewPr>
  <p:slideViewPr>
    <p:cSldViewPr>
      <p:cViewPr>
        <p:scale>
          <a:sx n="50" d="100"/>
          <a:sy n="50" d="100"/>
        </p:scale>
        <p:origin x="2616" y="8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7DAF-2EE0-4148-B99A-6BBAE4838CC6}" type="datetimeFigureOut">
              <a:rPr lang="en-US" smtClean="0"/>
              <a:pPr/>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9DF7A-AE85-4E59-BD3C-CE8EEBEA274A}" type="slidenum">
              <a:rPr lang="en-US" smtClean="0"/>
              <a:pPr/>
              <a:t>‹#›</a:t>
            </a:fld>
            <a:endParaRPr lang="en-US"/>
          </a:p>
        </p:txBody>
      </p:sp>
    </p:spTree>
    <p:extLst>
      <p:ext uri="{BB962C8B-B14F-4D97-AF65-F5344CB8AC3E}">
        <p14:creationId xmlns:p14="http://schemas.microsoft.com/office/powerpoint/2010/main" val="395109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9DF7A-AE85-4E59-BD3C-CE8EEBEA274A}" type="slidenum">
              <a:rPr lang="en-US" smtClean="0"/>
              <a:pPr/>
              <a:t>3</a:t>
            </a:fld>
            <a:endParaRPr lang="en-US"/>
          </a:p>
        </p:txBody>
      </p:sp>
    </p:spTree>
    <p:extLst>
      <p:ext uri="{BB962C8B-B14F-4D97-AF65-F5344CB8AC3E}">
        <p14:creationId xmlns:p14="http://schemas.microsoft.com/office/powerpoint/2010/main" val="205746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latin typeface="Arial" pitchFamily="34" charset="0"/>
              <a:cs typeface="Arial" pitchFamily="34" charset="0"/>
            </a:endParaRPr>
          </a:p>
        </p:txBody>
      </p:sp>
      <p:sp>
        <p:nvSpPr>
          <p:cNvPr id="22532" name="Slide Number Placeholder 3"/>
          <p:cNvSpPr>
            <a:spLocks noGrp="1"/>
          </p:cNvSpPr>
          <p:nvPr>
            <p:ph type="sldNum" sz="quarter" idx="5"/>
          </p:nvPr>
        </p:nvSpPr>
        <p:spPr>
          <a:noFill/>
        </p:spPr>
        <p:txBody>
          <a:bodyPr/>
          <a:lstStyle/>
          <a:p>
            <a:fld id="{DF89CD8E-68D3-4720-B56A-B4DE5925D0EB}" type="slidenum">
              <a:rPr lang="vi-VN" altLang="en-US"/>
              <a:pPr/>
              <a:t>4</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D03C0-EA92-4F76-83B6-788176D92230}" type="slidenum">
              <a:rPr lang="en-US" altLang="en-US"/>
              <a:pPr>
                <a:defRPr/>
              </a:pPr>
              <a:t>‹#›</a:t>
            </a:fld>
            <a:endParaRPr lang="en-US" altLang="en-US"/>
          </a:p>
        </p:txBody>
      </p:sp>
    </p:spTree>
    <p:extLst>
      <p:ext uri="{BB962C8B-B14F-4D97-AF65-F5344CB8AC3E}">
        <p14:creationId xmlns:p14="http://schemas.microsoft.com/office/powerpoint/2010/main" val="310900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6A01E-D807-45BE-A8AE-30B3260E4C95}" type="slidenum">
              <a:rPr lang="en-US" altLang="en-US"/>
              <a:pPr>
                <a:defRPr/>
              </a:pPr>
              <a:t>‹#›</a:t>
            </a:fld>
            <a:endParaRPr lang="en-US" altLang="en-US"/>
          </a:p>
        </p:txBody>
      </p:sp>
    </p:spTree>
    <p:extLst>
      <p:ext uri="{BB962C8B-B14F-4D97-AF65-F5344CB8AC3E}">
        <p14:creationId xmlns:p14="http://schemas.microsoft.com/office/powerpoint/2010/main" val="221774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75EA4-CC4E-486B-9A8D-B6D1B3E938B7}" type="slidenum">
              <a:rPr lang="en-US" altLang="en-US"/>
              <a:pPr>
                <a:defRPr/>
              </a:pPr>
              <a:t>‹#›</a:t>
            </a:fld>
            <a:endParaRPr lang="en-US" altLang="en-US"/>
          </a:p>
        </p:txBody>
      </p:sp>
    </p:spTree>
    <p:extLst>
      <p:ext uri="{BB962C8B-B14F-4D97-AF65-F5344CB8AC3E}">
        <p14:creationId xmlns:p14="http://schemas.microsoft.com/office/powerpoint/2010/main" val="290709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142F0B-281B-4B25-B2FE-D50E73A91053}" type="slidenum">
              <a:rPr lang="en-US" altLang="en-US"/>
              <a:pPr>
                <a:defRPr/>
              </a:pPr>
              <a:t>‹#›</a:t>
            </a:fld>
            <a:endParaRPr lang="en-US" altLang="en-US"/>
          </a:p>
        </p:txBody>
      </p:sp>
    </p:spTree>
    <p:extLst>
      <p:ext uri="{BB962C8B-B14F-4D97-AF65-F5344CB8AC3E}">
        <p14:creationId xmlns:p14="http://schemas.microsoft.com/office/powerpoint/2010/main" val="298528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2E8DDA-4CC6-4623-A2DF-C5A3F34277F2}" type="datetimeFigureOut">
              <a:rPr lang="en-US">
                <a:solidFill>
                  <a:prstClr val="black">
                    <a:tint val="75000"/>
                  </a:prstClr>
                </a:solidFill>
              </a:rPr>
              <a:pPr>
                <a:defRPr/>
              </a:pPr>
              <a:t>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A2D5D-2CD3-4C17-AECD-D6C3B8525D53}" type="slidenum">
              <a:rPr lang="en-US" altLang="en-US"/>
              <a:pPr>
                <a:defRPr/>
              </a:pPr>
              <a:t>‹#›</a:t>
            </a:fld>
            <a:endParaRPr lang="en-US" altLang="en-US"/>
          </a:p>
        </p:txBody>
      </p:sp>
    </p:spTree>
    <p:extLst>
      <p:ext uri="{BB962C8B-B14F-4D97-AF65-F5344CB8AC3E}">
        <p14:creationId xmlns:p14="http://schemas.microsoft.com/office/powerpoint/2010/main" val="256296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DBF6C0-0376-49D3-9991-2BEBFC27B041}" type="datetimeFigureOut">
              <a:rPr lang="en-US">
                <a:solidFill>
                  <a:prstClr val="black">
                    <a:tint val="75000"/>
                  </a:prstClr>
                </a:solidFill>
              </a:rPr>
              <a:pPr>
                <a:defRPr/>
              </a:pPr>
              <a:t>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1D895-444F-4E11-AC9E-9E7C967BDE54}" type="slidenum">
              <a:rPr lang="en-US" altLang="en-US"/>
              <a:pPr>
                <a:defRPr/>
              </a:pPr>
              <a:t>‹#›</a:t>
            </a:fld>
            <a:endParaRPr lang="en-US" altLang="en-US"/>
          </a:p>
        </p:txBody>
      </p:sp>
    </p:spTree>
    <p:extLst>
      <p:ext uri="{BB962C8B-B14F-4D97-AF65-F5344CB8AC3E}">
        <p14:creationId xmlns:p14="http://schemas.microsoft.com/office/powerpoint/2010/main" val="246325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D81CA45-BD14-4745-B72F-501144ED364E}" type="datetimeFigureOut">
              <a:rPr lang="en-US">
                <a:solidFill>
                  <a:prstClr val="black">
                    <a:tint val="75000"/>
                  </a:prstClr>
                </a:solidFill>
              </a:rPr>
              <a:pPr>
                <a:defRPr/>
              </a:pPr>
              <a:t>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EFC7AF-F020-4773-BC68-A74E2DCED05B}" type="slidenum">
              <a:rPr lang="en-US" altLang="en-US"/>
              <a:pPr>
                <a:defRPr/>
              </a:pPr>
              <a:t>‹#›</a:t>
            </a:fld>
            <a:endParaRPr lang="en-US" altLang="en-US"/>
          </a:p>
        </p:txBody>
      </p:sp>
    </p:spTree>
    <p:extLst>
      <p:ext uri="{BB962C8B-B14F-4D97-AF65-F5344CB8AC3E}">
        <p14:creationId xmlns:p14="http://schemas.microsoft.com/office/powerpoint/2010/main" val="46348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A88768-21DC-40BA-BDD7-298141B0399E}" type="datetimeFigureOut">
              <a:rPr lang="en-US">
                <a:solidFill>
                  <a:prstClr val="black">
                    <a:tint val="75000"/>
                  </a:prstClr>
                </a:solidFill>
              </a:rPr>
              <a:pPr>
                <a:defRPr/>
              </a:pPr>
              <a:t>2/3/2023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E24186-68E5-4051-9BF8-4AC8246919BC}" type="slidenum">
              <a:rPr lang="en-US" altLang="en-US"/>
              <a:pPr>
                <a:defRPr/>
              </a:pPr>
              <a:t>‹#›</a:t>
            </a:fld>
            <a:endParaRPr lang="en-US" altLang="en-US"/>
          </a:p>
        </p:txBody>
      </p:sp>
    </p:spTree>
    <p:extLst>
      <p:ext uri="{BB962C8B-B14F-4D97-AF65-F5344CB8AC3E}">
        <p14:creationId xmlns:p14="http://schemas.microsoft.com/office/powerpoint/2010/main" val="353525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218BE29-7EC8-43B3-886B-D2EDB65D8E88}" type="datetimeFigureOut">
              <a:rPr lang="en-US">
                <a:solidFill>
                  <a:prstClr val="black">
                    <a:tint val="75000"/>
                  </a:prstClr>
                </a:solidFill>
              </a:rPr>
              <a:pPr>
                <a:defRPr/>
              </a:pPr>
              <a:t>2/3/2023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C5A234-4583-4A6E-86F7-169393E71EA7}" type="slidenum">
              <a:rPr lang="en-US" altLang="en-US"/>
              <a:pPr>
                <a:defRPr/>
              </a:pPr>
              <a:t>‹#›</a:t>
            </a:fld>
            <a:endParaRPr lang="en-US" altLang="en-US"/>
          </a:p>
        </p:txBody>
      </p:sp>
    </p:spTree>
    <p:extLst>
      <p:ext uri="{BB962C8B-B14F-4D97-AF65-F5344CB8AC3E}">
        <p14:creationId xmlns:p14="http://schemas.microsoft.com/office/powerpoint/2010/main" val="46358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3FAC19-EB8D-416F-B2DA-9EB024FC8577}" type="datetimeFigureOut">
              <a:rPr lang="en-US">
                <a:solidFill>
                  <a:prstClr val="black">
                    <a:tint val="75000"/>
                  </a:prstClr>
                </a:solidFill>
              </a:rPr>
              <a:pPr>
                <a:defRPr/>
              </a:pPr>
              <a:t>2/3/2023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B5F389-699D-4CFA-9490-083689B572B4}" type="slidenum">
              <a:rPr lang="en-US" altLang="en-US"/>
              <a:pPr>
                <a:defRPr/>
              </a:pPr>
              <a:t>‹#›</a:t>
            </a:fld>
            <a:endParaRPr lang="en-US" altLang="en-US"/>
          </a:p>
        </p:txBody>
      </p:sp>
    </p:spTree>
    <p:extLst>
      <p:ext uri="{BB962C8B-B14F-4D97-AF65-F5344CB8AC3E}">
        <p14:creationId xmlns:p14="http://schemas.microsoft.com/office/powerpoint/2010/main" val="343443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17E51-D842-4A10-AAF6-756FEB9E202C}" type="datetimeFigureOut">
              <a:rPr lang="en-US">
                <a:solidFill>
                  <a:prstClr val="black">
                    <a:tint val="75000"/>
                  </a:prstClr>
                </a:solidFill>
              </a:rPr>
              <a:pPr>
                <a:defRPr/>
              </a:pPr>
              <a:t>2/3/2023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F35C49F-3090-4502-AE57-977C2E96B0CC}" type="slidenum">
              <a:rPr lang="en-US" altLang="en-US"/>
              <a:pPr>
                <a:defRPr/>
              </a:pPr>
              <a:t>‹#›</a:t>
            </a:fld>
            <a:endParaRPr lang="en-US" altLang="en-US"/>
          </a:p>
        </p:txBody>
      </p:sp>
    </p:spTree>
    <p:extLst>
      <p:ext uri="{BB962C8B-B14F-4D97-AF65-F5344CB8AC3E}">
        <p14:creationId xmlns:p14="http://schemas.microsoft.com/office/powerpoint/2010/main" val="153348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2E03B-F912-4F66-8928-A0B967FF3C96}" type="slidenum">
              <a:rPr lang="en-US" altLang="en-US"/>
              <a:pPr>
                <a:defRPr/>
              </a:pPr>
              <a:t>‹#›</a:t>
            </a:fld>
            <a:endParaRPr lang="en-US" altLang="en-US"/>
          </a:p>
        </p:txBody>
      </p:sp>
    </p:spTree>
    <p:extLst>
      <p:ext uri="{BB962C8B-B14F-4D97-AF65-F5344CB8AC3E}">
        <p14:creationId xmlns:p14="http://schemas.microsoft.com/office/powerpoint/2010/main" val="3697645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546310C-E908-4A8C-AA93-437AAA772C17}" type="datetimeFigureOut">
              <a:rPr lang="en-US">
                <a:solidFill>
                  <a:prstClr val="black">
                    <a:tint val="75000"/>
                  </a:prstClr>
                </a:solidFill>
              </a:rPr>
              <a:pPr>
                <a:defRPr/>
              </a:pPr>
              <a:t>2/3/2023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76B761-441E-43DD-8DBE-FB257EC8C9D9}" type="slidenum">
              <a:rPr lang="en-US" altLang="en-US"/>
              <a:pPr>
                <a:defRPr/>
              </a:pPr>
              <a:t>‹#›</a:t>
            </a:fld>
            <a:endParaRPr lang="en-US" altLang="en-US"/>
          </a:p>
        </p:txBody>
      </p:sp>
    </p:spTree>
    <p:extLst>
      <p:ext uri="{BB962C8B-B14F-4D97-AF65-F5344CB8AC3E}">
        <p14:creationId xmlns:p14="http://schemas.microsoft.com/office/powerpoint/2010/main" val="339261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6E37BBA-21DA-423E-8C21-87E31BBC9CCC}" type="datetimeFigureOut">
              <a:rPr lang="en-US">
                <a:solidFill>
                  <a:prstClr val="black">
                    <a:tint val="75000"/>
                  </a:prstClr>
                </a:solidFill>
              </a:rPr>
              <a:pPr>
                <a:defRPr/>
              </a:pPr>
              <a:t>2/3/2023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AA446E-0634-41CA-89CA-68DF10CF8F12}" type="slidenum">
              <a:rPr lang="en-US" altLang="en-US"/>
              <a:pPr>
                <a:defRPr/>
              </a:pPr>
              <a:t>‹#›</a:t>
            </a:fld>
            <a:endParaRPr lang="en-US" altLang="en-US"/>
          </a:p>
        </p:txBody>
      </p:sp>
    </p:spTree>
    <p:extLst>
      <p:ext uri="{BB962C8B-B14F-4D97-AF65-F5344CB8AC3E}">
        <p14:creationId xmlns:p14="http://schemas.microsoft.com/office/powerpoint/2010/main" val="219559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CD070-43AC-4280-B52A-82B1EDB78C5D}" type="datetimeFigureOut">
              <a:rPr lang="en-US">
                <a:solidFill>
                  <a:prstClr val="black">
                    <a:tint val="75000"/>
                  </a:prstClr>
                </a:solidFill>
              </a:rPr>
              <a:pPr>
                <a:defRPr/>
              </a:pPr>
              <a:t>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D5FD97-4C97-4F04-A68A-E5B0E36A11F3}" type="slidenum">
              <a:rPr lang="en-US" altLang="en-US"/>
              <a:pPr>
                <a:defRPr/>
              </a:pPr>
              <a:t>‹#›</a:t>
            </a:fld>
            <a:endParaRPr lang="en-US" altLang="en-US"/>
          </a:p>
        </p:txBody>
      </p:sp>
    </p:spTree>
    <p:extLst>
      <p:ext uri="{BB962C8B-B14F-4D97-AF65-F5344CB8AC3E}">
        <p14:creationId xmlns:p14="http://schemas.microsoft.com/office/powerpoint/2010/main" val="284706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96B0C-C748-4952-8886-83C0E88FB746}" type="datetimeFigureOut">
              <a:rPr lang="en-US">
                <a:solidFill>
                  <a:prstClr val="black">
                    <a:tint val="75000"/>
                  </a:prstClr>
                </a:solidFill>
              </a:rPr>
              <a:pPr>
                <a:defRPr/>
              </a:pPr>
              <a:t>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C7533-D773-4C64-AB9B-722B09C9FEBE}" type="slidenum">
              <a:rPr lang="en-US" altLang="en-US"/>
              <a:pPr>
                <a:defRPr/>
              </a:pPr>
              <a:t>‹#›</a:t>
            </a:fld>
            <a:endParaRPr lang="en-US" altLang="en-US"/>
          </a:p>
        </p:txBody>
      </p:sp>
    </p:spTree>
    <p:extLst>
      <p:ext uri="{BB962C8B-B14F-4D97-AF65-F5344CB8AC3E}">
        <p14:creationId xmlns:p14="http://schemas.microsoft.com/office/powerpoint/2010/main" val="155038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502A6BF-D697-443D-B8B0-20E02BF015F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39302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D8AAB2F-5C18-42A0-BCBE-80859D9457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212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5791BBDA-4FA3-4355-86D1-10BF427A8FB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395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F283403-48F3-4892-96E2-3370740C13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85332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69BE451C-CA06-4AA5-BA26-A1F2B0FE874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0395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875D991-2BF6-4A19-AF2C-C22937D69F7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574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0964E-18E7-4330-8033-868FB8E9D8FD}" type="slidenum">
              <a:rPr lang="en-US" altLang="en-US"/>
              <a:pPr>
                <a:defRPr/>
              </a:pPr>
              <a:t>‹#›</a:t>
            </a:fld>
            <a:endParaRPr lang="en-US" altLang="en-US"/>
          </a:p>
        </p:txBody>
      </p:sp>
    </p:spTree>
    <p:extLst>
      <p:ext uri="{BB962C8B-B14F-4D97-AF65-F5344CB8AC3E}">
        <p14:creationId xmlns:p14="http://schemas.microsoft.com/office/powerpoint/2010/main" val="4145713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8A14700-0947-48FF-B729-6F71671C45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8109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596D82B-2481-44F7-AFB1-25F598369A0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63852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5F45EC6-8072-43B8-9B70-367EB95C0D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16251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47B98D13-0D90-4D7F-9056-C18AC5EA94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7823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3F9BC05-2AF7-47D8-88D8-16C943B0A85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63039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smtClean="0"/>
            </a:lvl1pPr>
          </a:lstStyle>
          <a:p>
            <a:pPr>
              <a:defRPr/>
            </a:pPr>
            <a:fld id="{6DEBF79E-D96D-43E1-80D8-2F74B5F22BA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5915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smtClean="0"/>
            </a:lvl1pPr>
          </a:lstStyle>
          <a:p>
            <a:pPr>
              <a:defRPr/>
            </a:pPr>
            <a:fld id="{CC9C52BA-12C8-4F3D-997B-29F0393C2B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6047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997C79A5-5E3D-4633-88AD-E94F2D3DEDF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8508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CF21F8FC-DF37-4E6E-9567-61F97C84001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13703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B3E5B8C7-E6F1-4230-82E9-73D76DDB16E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349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1AE8-F4C4-4624-86B5-8CF51D47F9B5}" type="slidenum">
              <a:rPr lang="en-US" altLang="en-US"/>
              <a:pPr>
                <a:defRPr/>
              </a:pPr>
              <a:t>‹#›</a:t>
            </a:fld>
            <a:endParaRPr lang="en-US" altLang="en-US"/>
          </a:p>
        </p:txBody>
      </p:sp>
    </p:spTree>
    <p:extLst>
      <p:ext uri="{BB962C8B-B14F-4D97-AF65-F5344CB8AC3E}">
        <p14:creationId xmlns:p14="http://schemas.microsoft.com/office/powerpoint/2010/main" val="187417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AFD4690-996E-486C-9357-9BDC9F67441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84500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smtClean="0"/>
            </a:lvl1pPr>
          </a:lstStyle>
          <a:p>
            <a:pPr>
              <a:defRPr/>
            </a:pPr>
            <a:fld id="{6D505FA1-73AC-4D78-80FF-E25190F458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93743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3F3D2A91-6FA0-4711-84ED-9A897997B15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4761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1151B5DC-7A91-49D3-815D-9A18E09D404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97488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C5A66C6F-3524-4ACB-8745-CED70FCEFA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43218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pitchFamily="34" charset="0"/>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pitchFamily="34" charset="0"/>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smtClean="0"/>
            </a:lvl1pPr>
          </a:lstStyle>
          <a:p>
            <a:pPr>
              <a:defRPr/>
            </a:pPr>
            <a:fld id="{FC510CD0-F59B-45CF-8033-1E30D80180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777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AF1472F9-03A7-4472-8A15-A644451980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2503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smtClean="0"/>
            </a:lvl1pPr>
          </a:lstStyle>
          <a:p>
            <a:pPr>
              <a:defRPr/>
            </a:pPr>
            <a:fld id="{9536C32C-929C-4466-B101-667E8C385A0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350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smtClean="0"/>
            </a:lvl1pPr>
          </a:lstStyle>
          <a:p>
            <a:pPr>
              <a:defRPr/>
            </a:pPr>
            <a:fld id="{C18DFDC1-FB26-4E2E-BE8E-44F3B60741A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6929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96A860E1-F54E-49C6-BD99-5192C976DEC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4552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EF58B2-464A-4A9D-BD7F-081E22133FF0}" type="slidenum">
              <a:rPr lang="en-US" altLang="en-US"/>
              <a:pPr>
                <a:defRPr/>
              </a:pPr>
              <a:t>‹#›</a:t>
            </a:fld>
            <a:endParaRPr lang="en-US" altLang="en-US"/>
          </a:p>
        </p:txBody>
      </p:sp>
    </p:spTree>
    <p:extLst>
      <p:ext uri="{BB962C8B-B14F-4D97-AF65-F5344CB8AC3E}">
        <p14:creationId xmlns:p14="http://schemas.microsoft.com/office/powerpoint/2010/main" val="4062556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DB1D07A1-58B5-469A-94EF-644CA22983F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0451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F3439EB-477B-4659-A8CB-C59E588E8F4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5239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173FBEE-142B-49C5-AA1D-EC4E10601CA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36610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81734C8-26E9-4717-BA37-F93B621F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33186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B895ED9-C60F-49D4-9D7B-945C05D1F66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91611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30BA55F-42F0-495F-92C4-AC9D8DE6F6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61464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A964B4-33FF-4545-A770-E6CD55A50B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7347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EF16213-04C8-4E06-9058-44AA927D4C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732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DFE15B-5364-4D07-A976-7ADB3BF3F4C0}" type="slidenum">
              <a:rPr lang="en-US" altLang="en-US"/>
              <a:pPr>
                <a:defRPr/>
              </a:pPr>
              <a:t>‹#›</a:t>
            </a:fld>
            <a:endParaRPr lang="en-US" altLang="en-US"/>
          </a:p>
        </p:txBody>
      </p:sp>
    </p:spTree>
    <p:extLst>
      <p:ext uri="{BB962C8B-B14F-4D97-AF65-F5344CB8AC3E}">
        <p14:creationId xmlns:p14="http://schemas.microsoft.com/office/powerpoint/2010/main" val="412973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D79BB7-AEDE-40E3-9901-67C98AA8242C}" type="slidenum">
              <a:rPr lang="en-US" altLang="en-US"/>
              <a:pPr>
                <a:defRPr/>
              </a:pPr>
              <a:t>‹#›</a:t>
            </a:fld>
            <a:endParaRPr lang="en-US" altLang="en-US"/>
          </a:p>
        </p:txBody>
      </p:sp>
    </p:spTree>
    <p:extLst>
      <p:ext uri="{BB962C8B-B14F-4D97-AF65-F5344CB8AC3E}">
        <p14:creationId xmlns:p14="http://schemas.microsoft.com/office/powerpoint/2010/main" val="187865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15C70-7A02-4AC4-8D35-5FDA2FF91682}" type="slidenum">
              <a:rPr lang="en-US" altLang="en-US"/>
              <a:pPr>
                <a:defRPr/>
              </a:pPr>
              <a:t>‹#›</a:t>
            </a:fld>
            <a:endParaRPr lang="en-US" altLang="en-US"/>
          </a:p>
        </p:txBody>
      </p:sp>
    </p:spTree>
    <p:extLst>
      <p:ext uri="{BB962C8B-B14F-4D97-AF65-F5344CB8AC3E}">
        <p14:creationId xmlns:p14="http://schemas.microsoft.com/office/powerpoint/2010/main" val="9274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48BEB-37E6-4203-96E4-0394211F7884}" type="slidenum">
              <a:rPr lang="en-US" altLang="en-US"/>
              <a:pPr>
                <a:defRPr/>
              </a:pPr>
              <a:t>‹#›</a:t>
            </a:fld>
            <a:endParaRPr lang="en-US" altLang="en-US"/>
          </a:p>
        </p:txBody>
      </p:sp>
    </p:spTree>
    <p:extLst>
      <p:ext uri="{BB962C8B-B14F-4D97-AF65-F5344CB8AC3E}">
        <p14:creationId xmlns:p14="http://schemas.microsoft.com/office/powerpoint/2010/main" val="41632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heme" Target="../theme/theme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3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43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43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9CFB0E-952F-42F8-8E34-8207E98CB7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08A044B3-BF4F-4BFE-B8A8-80F4948637E9}" type="datetimeFigureOut">
              <a:rPr lang="en-US">
                <a:solidFill>
                  <a:prstClr val="black">
                    <a:tint val="75000"/>
                  </a:prstClr>
                </a:solidFill>
              </a:rPr>
              <a:pPr>
                <a:defRPr/>
              </a:pPr>
              <a:t>2/3/2023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cs typeface="Arial" pitchFamily="34" charset="0"/>
              </a:defRPr>
            </a:lvl1pPr>
          </a:lstStyle>
          <a:p>
            <a:pPr>
              <a:defRPr/>
            </a:pPr>
            <a:fld id="{C8F9BC67-2F95-4729-8520-620428F9D696}" type="slidenum">
              <a:rPr lang="en-US" altLang="en-US"/>
              <a:pPr>
                <a:defRPr/>
              </a:pPr>
              <a:t>‹#›</a:t>
            </a:fld>
            <a:endParaRPr lang="en-US" altLang="en-US"/>
          </a:p>
        </p:txBody>
      </p:sp>
    </p:spTree>
    <p:extLst>
      <p:ext uri="{BB962C8B-B14F-4D97-AF65-F5344CB8AC3E}">
        <p14:creationId xmlns:p14="http://schemas.microsoft.com/office/powerpoint/2010/main" val="1995239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Arial" pitchFamily="34" charset="0"/>
                <a:cs typeface="Arial" pitchFamily="34" charset="0"/>
              </a:defRPr>
            </a:lvl1pPr>
          </a:lstStyle>
          <a:p>
            <a:pPr>
              <a:defRPr/>
            </a:pPr>
            <a:fld id="{481F7D88-7DE5-4100-9D14-F1F7B5CAF65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836407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file:///D:\Documents%20and%20Settings\Administrator\My%20Documents\Chuy&#7879;n%20CTLN.wma"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audio" Target="file:///E:\MP3\Nhac%20thieu%20nhi\Thuong%20lam%20thay%20co%20oi%20-%20Jolie%20Quynh%20Anh.mp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CE2D2-5851-4B3E-9300-7325D12ED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E75E755-1A3B-4902-A9D6-60C8AEB4987F}"/>
              </a:ext>
            </a:extLst>
          </p:cNvPr>
          <p:cNvSpPr txBox="1"/>
          <p:nvPr/>
        </p:nvSpPr>
        <p:spPr>
          <a:xfrm>
            <a:off x="2927648" y="620688"/>
            <a:ext cx="6552728" cy="461665"/>
          </a:xfrm>
          <a:prstGeom prst="rect">
            <a:avLst/>
          </a:prstGeom>
          <a:noFill/>
        </p:spPr>
        <p:txBody>
          <a:bodyPr wrap="square" rtlCol="0">
            <a:spAutoFit/>
          </a:bodyPr>
          <a:lstStyle/>
          <a:p>
            <a:r>
              <a:rPr lang="en-US" sz="2400" b="1">
                <a:solidFill>
                  <a:srgbClr val="0000FF"/>
                </a:solidFill>
                <a:latin typeface="Times New Roman" panose="02020603050405020304" pitchFamily="18" charset="0"/>
                <a:cs typeface="Times New Roman" panose="02020603050405020304" pitchFamily="18" charset="0"/>
              </a:rPr>
              <a:t>TRƯỜNG TIỂU HỌC THỊ TRẤN ĐÔNG ANH</a:t>
            </a:r>
            <a:endParaRPr lang="vi-VN"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91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a:spLocks noChangeArrowheads="1"/>
          </p:cNvSpPr>
          <p:nvPr/>
        </p:nvSpPr>
        <p:spPr bwMode="auto">
          <a:xfrm rot="1455899" flipV="1">
            <a:off x="2597032" y="4469978"/>
            <a:ext cx="563563" cy="252413"/>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4" name="Right Arrow 13"/>
          <p:cNvSpPr>
            <a:spLocks noChangeArrowheads="1"/>
          </p:cNvSpPr>
          <p:nvPr/>
        </p:nvSpPr>
        <p:spPr bwMode="auto">
          <a:xfrm rot="19836130" flipV="1">
            <a:off x="2574807" y="3573040"/>
            <a:ext cx="563563" cy="252412"/>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5" name="Rounded Rectangle 14"/>
          <p:cNvSpPr/>
          <p:nvPr/>
        </p:nvSpPr>
        <p:spPr>
          <a:xfrm>
            <a:off x="1482606" y="3527002"/>
            <a:ext cx="1066800" cy="1143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Mở bài</a:t>
            </a:r>
          </a:p>
        </p:txBody>
      </p:sp>
      <p:sp>
        <p:nvSpPr>
          <p:cNvPr id="16" name="Flowchart: Process 15"/>
          <p:cNvSpPr/>
          <p:nvPr/>
        </p:nvSpPr>
        <p:spPr>
          <a:xfrm>
            <a:off x="3235206" y="2917402"/>
            <a:ext cx="1143000" cy="12954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Trực tiếp</a:t>
            </a:r>
            <a:endParaRPr lang="en-US" sz="3200" b="1">
              <a:solidFill>
                <a:srgbClr val="0000FF"/>
              </a:solidFill>
              <a:cs typeface="Arial" charset="0"/>
            </a:endParaRPr>
          </a:p>
        </p:txBody>
      </p:sp>
      <p:sp>
        <p:nvSpPr>
          <p:cNvPr id="17" name="Flowchart: Process 16"/>
          <p:cNvSpPr/>
          <p:nvPr/>
        </p:nvSpPr>
        <p:spPr>
          <a:xfrm>
            <a:off x="3159006" y="4517602"/>
            <a:ext cx="1143000" cy="13716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Gián tiếp</a:t>
            </a:r>
            <a:endParaRPr lang="en-US" sz="3200" b="1">
              <a:solidFill>
                <a:srgbClr val="0000FF"/>
              </a:solidFill>
              <a:cs typeface="Arial" charset="0"/>
            </a:endParaRPr>
          </a:p>
        </p:txBody>
      </p:sp>
      <p:sp>
        <p:nvSpPr>
          <p:cNvPr id="18" name="Right Arrow 17"/>
          <p:cNvSpPr>
            <a:spLocks noChangeArrowheads="1"/>
          </p:cNvSpPr>
          <p:nvPr/>
        </p:nvSpPr>
        <p:spPr bwMode="auto">
          <a:xfrm flipV="1">
            <a:off x="4454407" y="32222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9" name="Right Arrow 18"/>
          <p:cNvSpPr>
            <a:spLocks noChangeArrowheads="1"/>
          </p:cNvSpPr>
          <p:nvPr/>
        </p:nvSpPr>
        <p:spPr bwMode="auto">
          <a:xfrm flipV="1">
            <a:off x="4302007" y="49748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0" name="Rectangle 19"/>
          <p:cNvSpPr>
            <a:spLocks noChangeArrowheads="1"/>
          </p:cNvSpPr>
          <p:nvPr/>
        </p:nvSpPr>
        <p:spPr bwMode="auto">
          <a:xfrm>
            <a:off x="5015880" y="2841202"/>
            <a:ext cx="2895600" cy="1219200"/>
          </a:xfrm>
          <a:prstGeom prst="rect">
            <a:avLst/>
          </a:prstGeom>
          <a:solidFill>
            <a:schemeClr val="bg1"/>
          </a:solidFill>
          <a:ln w="38100" algn="ctr">
            <a:solidFill>
              <a:srgbClr val="0000FF"/>
            </a:solidFill>
            <a:miter lim="800000"/>
            <a:headEnd/>
            <a:tailEnd/>
          </a:ln>
          <a:effectLst>
            <a:outerShdw dist="50800" dir="5400000" rotWithShape="0">
              <a:srgbClr val="4E3B30">
                <a:alpha val="59998"/>
              </a:srgbClr>
            </a:outerShdw>
          </a:effectLst>
        </p:spPr>
        <p:txBody>
          <a:bodyPr anchor="ctr"/>
          <a:lstStyle/>
          <a:p>
            <a:pPr eaLnBrk="1" hangingPunct="1">
              <a:defRPr/>
            </a:pPr>
            <a:r>
              <a:rPr lang="en-US" sz="2800" b="1">
                <a:latin typeface="Times New Roman" pitchFamily="18" charset="0"/>
                <a:cs typeface="Times New Roman" pitchFamily="18" charset="0"/>
              </a:rPr>
              <a:t>Giới thiệu ngay cái bàn học định tả</a:t>
            </a:r>
          </a:p>
        </p:txBody>
      </p:sp>
      <p:sp>
        <p:nvSpPr>
          <p:cNvPr id="22" name="Right Arrow 21"/>
          <p:cNvSpPr>
            <a:spLocks noChangeArrowheads="1"/>
          </p:cNvSpPr>
          <p:nvPr/>
        </p:nvSpPr>
        <p:spPr bwMode="auto">
          <a:xfrm flipV="1">
            <a:off x="7959607" y="5051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3" name="Right Arrow 22"/>
          <p:cNvSpPr>
            <a:spLocks noChangeArrowheads="1"/>
          </p:cNvSpPr>
          <p:nvPr/>
        </p:nvSpPr>
        <p:spPr bwMode="auto">
          <a:xfrm flipV="1">
            <a:off x="7959607" y="58638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4" name="Right Arrow 23"/>
          <p:cNvSpPr>
            <a:spLocks noChangeArrowheads="1"/>
          </p:cNvSpPr>
          <p:nvPr/>
        </p:nvSpPr>
        <p:spPr bwMode="auto">
          <a:xfrm flipV="1">
            <a:off x="8035807" y="4289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5" name="Rectangle 24"/>
          <p:cNvSpPr/>
          <p:nvPr/>
        </p:nvSpPr>
        <p:spPr>
          <a:xfrm>
            <a:off x="8645406" y="4898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Món quà</a:t>
            </a:r>
          </a:p>
        </p:txBody>
      </p:sp>
      <p:sp>
        <p:nvSpPr>
          <p:cNvPr id="26" name="Rectangle 25"/>
          <p:cNvSpPr/>
          <p:nvPr/>
        </p:nvSpPr>
        <p:spPr>
          <a:xfrm>
            <a:off x="8645406" y="5660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t>
            </a:r>
          </a:p>
        </p:txBody>
      </p:sp>
      <p:sp>
        <p:nvSpPr>
          <p:cNvPr id="27" name="Rectangle 26"/>
          <p:cNvSpPr/>
          <p:nvPr/>
        </p:nvSpPr>
        <p:spPr>
          <a:xfrm>
            <a:off x="8645406" y="4136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Kỉ niệm</a:t>
            </a:r>
          </a:p>
        </p:txBody>
      </p:sp>
      <p:sp>
        <p:nvSpPr>
          <p:cNvPr id="8208" name="Text Box 28"/>
          <p:cNvSpPr txBox="1">
            <a:spLocks noChangeArrowheads="1"/>
          </p:cNvSpPr>
          <p:nvPr/>
        </p:nvSpPr>
        <p:spPr bwMode="auto">
          <a:xfrm>
            <a:off x="4863480" y="4365203"/>
            <a:ext cx="3170236" cy="181588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Nói chuyện khác có liên quan rồi dẫn vào giới thiệu cái bàn học định tả</a:t>
            </a:r>
          </a:p>
        </p:txBody>
      </p:sp>
      <p:sp>
        <p:nvSpPr>
          <p:cNvPr id="8209" name="Text Box 29"/>
          <p:cNvSpPr txBox="1">
            <a:spLocks noChangeArrowheads="1"/>
          </p:cNvSpPr>
          <p:nvPr/>
        </p:nvSpPr>
        <p:spPr bwMode="auto">
          <a:xfrm>
            <a:off x="266700" y="692696"/>
            <a:ext cx="1165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2. Viết một đoạn văn mở bài cho bài văn miêu tả cái bàn học của em:  - Theo cách mở bài trực tiếp.</a:t>
            </a:r>
          </a:p>
          <a:p>
            <a:pPr eaLnBrk="1" hangingPunct="1"/>
            <a:r>
              <a:rPr lang="en-US" altLang="en-US" sz="3600" b="1" dirty="0">
                <a:latin typeface="Times New Roman" panose="02020603050405020304" pitchFamily="18" charset="0"/>
                <a:cs typeface="Times New Roman" panose="02020603050405020304" pitchFamily="18" charset="0"/>
              </a:rPr>
              <a:t>                      - Theo cách mở bài gián tiếp.</a:t>
            </a:r>
          </a:p>
        </p:txBody>
      </p:sp>
    </p:spTree>
    <p:extLst>
      <p:ext uri="{BB962C8B-B14F-4D97-AF65-F5344CB8AC3E}">
        <p14:creationId xmlns:p14="http://schemas.microsoft.com/office/powerpoint/2010/main" val="30451733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upRight)">
                                      <p:cBhvr>
                                        <p:cTn id="10" dur="500"/>
                                        <p:tgtEl>
                                          <p:spTgt spid="14"/>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childTnLst>
                          </p:cTn>
                        </p:par>
                        <p:par>
                          <p:cTn id="20" fill="hold" nodeType="afterGroup">
                            <p:stCondLst>
                              <p:cond delay="500"/>
                            </p:stCondLst>
                            <p:childTnLst>
                              <p:par>
                                <p:cTn id="21" presetID="18" presetClass="entr" presetSubtype="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childTnLst>
                          </p:cTn>
                        </p:par>
                        <p:par>
                          <p:cTn id="29" fill="hold" nodeType="afterGroup">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8208"/>
                                        </p:tgtEl>
                                        <p:attrNameLst>
                                          <p:attrName>style.visibility</p:attrName>
                                        </p:attrNameLst>
                                      </p:cBhvr>
                                      <p:to>
                                        <p:strVal val="visible"/>
                                      </p:to>
                                    </p:set>
                                    <p:animEffect transition="in" filter="barn(inVertical)">
                                      <p:cBhvr>
                                        <p:cTn id="36" dur="500"/>
                                        <p:tgtEl>
                                          <p:spTgt spid="8208"/>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par>
                          <p:cTn id="40" fill="hold" nodeType="afterGroup">
                            <p:stCondLst>
                              <p:cond delay="1500"/>
                            </p:stCondLst>
                            <p:childTnLst>
                              <p:par>
                                <p:cTn id="41" presetID="18" presetClass="entr" presetSubtype="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downRight)">
                                      <p:cBhvr>
                                        <p:cTn id="43" dur="500"/>
                                        <p:tgtEl>
                                          <p:spTgt spid="24"/>
                                        </p:tgtEl>
                                      </p:cBhvr>
                                    </p:animEffect>
                                  </p:childTnLst>
                                </p:cTn>
                              </p:par>
                            </p:childTnLst>
                          </p:cTn>
                        </p:par>
                        <p:par>
                          <p:cTn id="44" fill="hold" nodeType="afterGroup">
                            <p:stCondLst>
                              <p:cond delay="2000"/>
                            </p:stCondLst>
                            <p:childTnLst>
                              <p:par>
                                <p:cTn id="45" presetID="18" presetClass="entr" presetSubtype="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trips(downRight)">
                                      <p:cBhvr>
                                        <p:cTn id="47" dur="500"/>
                                        <p:tgtEl>
                                          <p:spTgt spid="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trips(downRight)">
                                      <p:cBhvr>
                                        <p:cTn id="52" dur="500"/>
                                        <p:tgtEl>
                                          <p:spTgt spid="22"/>
                                        </p:tgtEl>
                                      </p:cBhvr>
                                    </p:animEffect>
                                  </p:childTnLst>
                                </p:cTn>
                              </p:par>
                            </p:childTnLst>
                          </p:cTn>
                        </p:par>
                        <p:par>
                          <p:cTn id="53" fill="hold" nodeType="afterGroup">
                            <p:stCondLst>
                              <p:cond delay="500"/>
                            </p:stCondLst>
                            <p:childTnLst>
                              <p:par>
                                <p:cTn id="54" presetID="18" presetClass="entr" presetSubtype="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Right)">
                                      <p:cBhvr>
                                        <p:cTn id="56" dur="500"/>
                                        <p:tgtEl>
                                          <p:spTgt spid="2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Right)">
                                      <p:cBhvr>
                                        <p:cTn id="61" dur="500"/>
                                        <p:tgtEl>
                                          <p:spTgt spid="23"/>
                                        </p:tgtEl>
                                      </p:cBhvr>
                                    </p:animEffect>
                                  </p:childTnLst>
                                </p:cTn>
                              </p:par>
                            </p:childTnLst>
                          </p:cTn>
                        </p:par>
                        <p:par>
                          <p:cTn id="62" fill="hold" nodeType="afterGroup">
                            <p:stCondLst>
                              <p:cond delay="500"/>
                            </p:stCondLst>
                            <p:childTnLst>
                              <p:par>
                                <p:cTn id="63" presetID="18" presetClass="entr" presetSubtype="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strips(downRight)">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82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2291692" y="1862687"/>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vi-VN" altLang="vi-VN" sz="2800"/>
          </a:p>
        </p:txBody>
      </p:sp>
      <p:sp>
        <p:nvSpPr>
          <p:cNvPr id="5" name="Text Box 8"/>
          <p:cNvSpPr txBox="1">
            <a:spLocks noChangeArrowheads="1"/>
          </p:cNvSpPr>
          <p:nvPr/>
        </p:nvSpPr>
        <p:spPr bwMode="auto">
          <a:xfrm>
            <a:off x="35683" y="81207"/>
            <a:ext cx="1203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mua cho em một cái bàn học rất đẹp.</a:t>
            </a:r>
          </a:p>
        </p:txBody>
      </p:sp>
      <p:sp>
        <p:nvSpPr>
          <p:cNvPr id="9" name="TextBox 8">
            <a:extLst>
              <a:ext uri="{FF2B5EF4-FFF2-40B4-BE49-F238E27FC236}">
                <a16:creationId xmlns:a16="http://schemas.microsoft.com/office/drawing/2014/main" id="{440133E6-2705-B8DD-E203-4A34C390CDB3}"/>
              </a:ext>
            </a:extLst>
          </p:cNvPr>
          <p:cNvSpPr txBox="1"/>
          <p:nvPr/>
        </p:nvSpPr>
        <p:spPr>
          <a:xfrm>
            <a:off x="288477" y="3437767"/>
            <a:ext cx="11881397" cy="3046988"/>
          </a:xfrm>
          <a:prstGeom prst="rect">
            <a:avLst/>
          </a:prstGeom>
          <a:noFill/>
        </p:spPr>
        <p:txBody>
          <a:bodyPr wrap="square" rtlCol="0">
            <a:spAutoFit/>
          </a:bodyPr>
          <a:lstStyle/>
          <a:p>
            <a:r>
              <a:rPr lang="en-US" sz="3200" b="1" i="1" dirty="0" err="1" smtClean="0">
                <a:solidFill>
                  <a:srgbClr val="FF0000"/>
                </a:solidFill>
                <a:latin typeface="Times New Roman" panose="02020603050405020304" pitchFamily="18" charset="0"/>
                <a:cs typeface="Times New Roman" panose="02020603050405020304" pitchFamily="18" charset="0"/>
              </a:rPr>
              <a:t>Kết</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bài</a:t>
            </a:r>
            <a:r>
              <a:rPr lang="en-US" sz="3200" b="1" i="1" dirty="0" smtClean="0">
                <a:solidFill>
                  <a:srgbClr val="FF0000"/>
                </a:solidFill>
                <a:latin typeface="Times New Roman" panose="02020603050405020304" pitchFamily="18" charset="0"/>
                <a:cs typeface="Times New Roman" panose="02020603050405020304" pitchFamily="18" charset="0"/>
              </a:rPr>
              <a:t>:</a:t>
            </a:r>
          </a:p>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Chiếc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theo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bốn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năm</a:t>
            </a:r>
            <a:r>
              <a:rPr lang="en-US" sz="3200" b="1" dirty="0" smtClean="0">
                <a:latin typeface="Times New Roman" panose="02020603050405020304" pitchFamily="18" charset="0"/>
                <a:cs typeface="Times New Roman" panose="02020603050405020304" pitchFamily="18" charset="0"/>
              </a:rPr>
              <a:t> qua </a:t>
            </a:r>
            <a:r>
              <a:rPr lang="en-US" sz="3200" b="1" dirty="0" err="1" smtClean="0">
                <a:latin typeface="Times New Roman" panose="02020603050405020304" pitchFamily="18" charset="0"/>
                <a:cs typeface="Times New Roman" panose="02020603050405020304" pitchFamily="18" charset="0"/>
              </a:rPr>
              <a:t>nên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rất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quý</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trân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trọng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dặn</a:t>
            </a:r>
            <a:r>
              <a:rPr lang="en-US" sz="3200" b="1" dirty="0" smtClean="0">
                <a:latin typeface="Times New Roman" panose="02020603050405020304" pitchFamily="18" charset="0"/>
                <a:cs typeface="Times New Roman" panose="02020603050405020304" pitchFamily="18" charset="0"/>
              </a:rPr>
              <a:t>: “Con </a:t>
            </a:r>
            <a:r>
              <a:rPr lang="en-US" sz="3200" b="1" dirty="0" err="1" smtClean="0">
                <a:latin typeface="Times New Roman" panose="02020603050405020304" pitchFamily="18" charset="0"/>
                <a:cs typeface="Times New Roman" panose="02020603050405020304" pitchFamily="18" charset="0"/>
              </a:rPr>
              <a:t>phải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giữ</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gìn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thì</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dùng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bền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Vì</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vậy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sau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lau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dọn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cẩn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dây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sẽ</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tốt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phụ</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lòng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tặng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chiếc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này</a:t>
            </a:r>
            <a:r>
              <a:rPr lang="en-US" sz="3200" b="1" dirty="0" smtClean="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19142" y="908720"/>
            <a:ext cx="11529950" cy="255454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 </a:t>
            </a:r>
            <a:r>
              <a:rPr lang="en-US" sz="3200" b="1" dirty="0" err="1" smtClean="0">
                <a:latin typeface="Times New Roman" panose="02020603050405020304" pitchFamily="18" charset="0"/>
                <a:cs typeface="Times New Roman" panose="02020603050405020304" pitchFamily="18" charset="0"/>
              </a:rPr>
              <a:t>Xung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mọi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đồ</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dùng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đều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Chiếc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đồng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hồ</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báo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giúp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dậy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đúng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giờ</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chiếc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sách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chứa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đựng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nguồn</a:t>
            </a:r>
            <a:r>
              <a:rPr lang="en-US" sz="3200" b="1" dirty="0" smtClean="0">
                <a:latin typeface="Times New Roman" panose="02020603050405020304" pitchFamily="18" charset="0"/>
                <a:cs typeface="Times New Roman" panose="02020603050405020304" pitchFamily="18" charset="0"/>
              </a:rPr>
              <a:t> tri </a:t>
            </a:r>
            <a:r>
              <a:rPr lang="en-US" sz="3200" b="1" dirty="0" err="1" smtClean="0">
                <a:latin typeface="Times New Roman" panose="02020603050405020304" pitchFamily="18" charset="0"/>
                <a:cs typeface="Times New Roman" panose="02020603050405020304" pitchFamily="18" charset="0"/>
              </a:rPr>
              <a:t>thức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Chiếc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bông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đến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giấc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ngủ</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ấm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áp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Còn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chiếc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gỗ</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Chiếc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gỗ</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ấy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gắn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suốt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bốn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năm</a:t>
            </a:r>
            <a:r>
              <a:rPr lang="en-US" sz="3200" b="1" dirty="0" smtClean="0">
                <a:latin typeface="Times New Roman" panose="02020603050405020304" pitchFamily="18" charset="0"/>
                <a:cs typeface="Times New Roman" panose="02020603050405020304" pitchFamily="18" charset="0"/>
              </a:rPr>
              <a:t> qua.</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1166813"/>
            <a:ext cx="12039600" cy="4524375"/>
          </a:xfrm>
        </p:spPr>
        <p:txBody>
          <a:bodyPr>
            <a:normAutofit lnSpcReduction="10000"/>
          </a:bodyPr>
          <a:lstStyle/>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solidFill>
                  <a:srgbClr val="0000FF"/>
                </a:solidFill>
                <a:latin typeface="Times New Roman" panose="02020603050405020304" pitchFamily="18" charset="0"/>
                <a:cs typeface="Times New Roman" panose="02020603050405020304" pitchFamily="18" charset="0"/>
              </a:rPr>
              <a:t>Cấu tạo bài văn miêu tả đồ vật gồm:</a:t>
            </a:r>
          </a:p>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latin typeface="Times New Roman" panose="02020603050405020304" pitchFamily="18" charset="0"/>
                <a:cs typeface="Times New Roman" panose="02020603050405020304" pitchFamily="18" charset="0"/>
              </a:rPr>
              <a:t>A. 3 phần: mở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B. 4 phần: mở bài, thân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C. 3 phần: mở bài, thân bài, kết bài.</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D. 4 phần: mở đầu, diễn biến, thân bài, kết bài.</a:t>
            </a:r>
          </a:p>
        </p:txBody>
      </p:sp>
      <p:sp>
        <p:nvSpPr>
          <p:cNvPr id="4" name="Oval 3"/>
          <p:cNvSpPr/>
          <p:nvPr/>
        </p:nvSpPr>
        <p:spPr>
          <a:xfrm>
            <a:off x="609600" y="3733800"/>
            <a:ext cx="914400" cy="914400"/>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2" name="TextBox 1">
            <a:extLst>
              <a:ext uri="{FF2B5EF4-FFF2-40B4-BE49-F238E27FC236}">
                <a16:creationId xmlns:a16="http://schemas.microsoft.com/office/drawing/2014/main" id="{29A81C06-2451-5F0A-43D1-2C18B0F500CE}"/>
              </a:ext>
            </a:extLst>
          </p:cNvPr>
          <p:cNvSpPr txBox="1"/>
          <p:nvPr/>
        </p:nvSpPr>
        <p:spPr>
          <a:xfrm>
            <a:off x="1127448" y="188640"/>
            <a:ext cx="3744416" cy="646331"/>
          </a:xfrm>
          <a:prstGeom prst="rect">
            <a:avLst/>
          </a:prstGeom>
          <a:noFill/>
        </p:spPr>
        <p:txBody>
          <a:bodyPr wrap="square" rtlCol="0">
            <a:spAutoFit/>
          </a:bodyPr>
          <a:lstStyle/>
          <a:p>
            <a:r>
              <a:rPr lang="vi-VN" sz="3600" b="1">
                <a:solidFill>
                  <a:srgbClr val="FF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133234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noChangeArrowheads="1"/>
          </p:cNvSpPr>
          <p:nvPr>
            <p:ph idx="1"/>
          </p:nvPr>
        </p:nvSpPr>
        <p:spPr bwMode="auto">
          <a:xfrm>
            <a:off x="406400" y="228600"/>
            <a:ext cx="11582400" cy="4525963"/>
          </a:xfrm>
        </p:spPr>
        <p:txBody>
          <a:bodyPr wrap="square" numCol="1" anchor="t" anchorCtr="0" compatLnSpc="1">
            <a:prstTxWarp prst="textNoShape">
              <a:avLst/>
            </a:prstTxWarp>
          </a:bodyPr>
          <a:lstStyle/>
          <a:p>
            <a:pPr marL="0" indent="0" algn="ctr" eaLnBrk="1" hangingPunct="1">
              <a:buFont typeface="Wingdings 2" pitchFamily="18" charset="2"/>
              <a:buNone/>
            </a:pPr>
            <a:r>
              <a:rPr lang="en-US" altLang="en-US" sz="4800" b="1" cap="none">
                <a:solidFill>
                  <a:srgbClr val="0000FF"/>
                </a:solidFill>
                <a:latin typeface="Times New Roman" pitchFamily="18" charset="0"/>
                <a:cs typeface="Times New Roman" pitchFamily="18" charset="0"/>
              </a:rPr>
              <a:t>Đúng chọn Đ, sai chọn S</a:t>
            </a:r>
          </a:p>
          <a:p>
            <a:pPr marL="0" indent="0" eaLnBrk="1" hangingPunct="1">
              <a:buFont typeface="Wingdings 2" pitchFamily="18" charset="2"/>
              <a:buNone/>
            </a:pPr>
            <a:r>
              <a:rPr lang="en-US" altLang="en-US" sz="4800" b="1" cap="none">
                <a:latin typeface="Times New Roman" pitchFamily="18" charset="0"/>
                <a:cs typeface="Times New Roman" pitchFamily="18" charset="0"/>
              </a:rPr>
              <a:t>Mỗi đoạn văn miêu tả đồ vật có một nội dung nhất định. Khi viết, hết một đoạn văn cần xuống dòng.</a:t>
            </a:r>
          </a:p>
        </p:txBody>
      </p:sp>
      <p:sp>
        <p:nvSpPr>
          <p:cNvPr id="4" name="Rectangle 3"/>
          <p:cNvSpPr>
            <a:spLocks noChangeArrowheads="1"/>
          </p:cNvSpPr>
          <p:nvPr/>
        </p:nvSpPr>
        <p:spPr bwMode="auto">
          <a:xfrm>
            <a:off x="5241925" y="3581400"/>
            <a:ext cx="925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000" b="1">
                <a:solidFill>
                  <a:srgbClr val="FF0000"/>
                </a:solidFill>
                <a:latin typeface="Times New Roman" pitchFamily="18" charset="0"/>
                <a:cs typeface="Times New Roman" pitchFamily="18" charset="0"/>
              </a:rPr>
              <a:t>Đ</a:t>
            </a:r>
            <a:endParaRPr lang="en-US" altLang="en-US" sz="8000">
              <a:solidFill>
                <a:srgbClr val="FF0000"/>
              </a:solidFill>
              <a:latin typeface="Arial" charset="0"/>
              <a:cs typeface="Arial" charset="0"/>
            </a:endParaRPr>
          </a:p>
        </p:txBody>
      </p:sp>
    </p:spTree>
    <p:extLst>
      <p:ext uri="{BB962C8B-B14F-4D97-AF65-F5344CB8AC3E}">
        <p14:creationId xmlns:p14="http://schemas.microsoft.com/office/powerpoint/2010/main" val="412177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noChangeArrowheads="1"/>
          </p:cNvSpPr>
          <p:nvPr>
            <p:ph idx="1"/>
          </p:nvPr>
        </p:nvSpPr>
        <p:spPr bwMode="auto">
          <a:xfrm>
            <a:off x="914400" y="1732955"/>
            <a:ext cx="10363200" cy="3424237"/>
          </a:xfrm>
        </p:spPr>
        <p:txBody>
          <a:bodyPr wrap="square" numCol="1" anchor="t" anchorCtr="0" compatLnSpc="1">
            <a:prstTxWarp prst="textNoShape">
              <a:avLst/>
            </a:prstTxWarp>
          </a:bodyPr>
          <a:lstStyle/>
          <a:p>
            <a:pPr marL="0" indent="0" eaLnBrk="1" hangingPunct="1">
              <a:buFont typeface="Wingdings 2" pitchFamily="18" charset="2"/>
              <a:buNone/>
            </a:pPr>
            <a:r>
              <a:rPr lang="en-US" altLang="en-US" sz="5400" b="1" cap="none">
                <a:solidFill>
                  <a:srgbClr val="0000FF"/>
                </a:solidFill>
                <a:latin typeface="Times New Roman" pitchFamily="18" charset="0"/>
                <a:cs typeface="Times New Roman" pitchFamily="18" charset="0"/>
              </a:rPr>
              <a:t>Có mấy cách mở bài trong bài văn miêu tả đồ vật? Đó là những cách nào?</a:t>
            </a:r>
          </a:p>
          <a:p>
            <a:pPr marL="0" indent="0" eaLnBrk="1" hangingPunct="1">
              <a:buFont typeface="Wingdings 2" pitchFamily="18" charset="2"/>
              <a:buNone/>
            </a:pPr>
            <a:endParaRPr lang="en-US" altLang="en-US" sz="2800" cap="none">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8304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arts_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4343400" y="1828800"/>
            <a:ext cx="27432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3316" name="Rectangle 5"/>
          <p:cNvSpPr>
            <a:spLocks noChangeArrowheads="1"/>
          </p:cNvSpPr>
          <p:nvPr/>
        </p:nvSpPr>
        <p:spPr bwMode="auto">
          <a:xfrm>
            <a:off x="4914900" y="1531203"/>
            <a:ext cx="289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cs typeface="Arial" panose="020B0604020202020204" pitchFamily="34" charset="0"/>
              </a:rPr>
              <a:t>* </a:t>
            </a:r>
            <a:r>
              <a:rPr lang="en-US" altLang="vi-VN" b="1" u="sng" dirty="0">
                <a:solidFill>
                  <a:srgbClr val="FF0000"/>
                </a:solidFill>
                <a:cs typeface="Arial" panose="020B0604020202020204" pitchFamily="34" charset="0"/>
              </a:rPr>
              <a:t>Dặn dò:</a:t>
            </a:r>
            <a:endParaRPr lang="en-US" altLang="vi-VN" b="1" dirty="0">
              <a:solidFill>
                <a:srgbClr val="FF0000"/>
              </a:solidFill>
              <a:cs typeface="Arial" panose="020B0604020202020204" pitchFamily="34" charset="0"/>
            </a:endParaRPr>
          </a:p>
        </p:txBody>
      </p:sp>
      <p:sp>
        <p:nvSpPr>
          <p:cNvPr id="13317" name="TextBox 1"/>
          <p:cNvSpPr txBox="1">
            <a:spLocks noChangeArrowheads="1"/>
          </p:cNvSpPr>
          <p:nvPr/>
        </p:nvSpPr>
        <p:spPr bwMode="auto">
          <a:xfrm>
            <a:off x="2781300" y="2237244"/>
            <a:ext cx="6629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b="1" dirty="0"/>
              <a:t>Hoàn thành bài văn.</a:t>
            </a:r>
          </a:p>
          <a:p>
            <a:pPr marL="0" indent="0" eaLnBrk="1" hangingPunct="1">
              <a:spcBef>
                <a:spcPct val="0"/>
              </a:spcBef>
              <a:buNone/>
            </a:pPr>
            <a:r>
              <a:rPr lang="en-US" altLang="en-US" b="1" dirty="0"/>
              <a:t>- Xem lại cách viết mở bài.           - </a:t>
            </a:r>
            <a:r>
              <a:rPr lang="en-US" altLang="en-US" b="1"/>
              <a:t>Xem trước bài: "Luyện tập xây dựng kết </a:t>
            </a:r>
            <a:r>
              <a:rPr lang="en-US" altLang="en-US" b="1" dirty="0"/>
              <a:t>bài cho bài văn miêu tả </a:t>
            </a:r>
            <a:r>
              <a:rPr lang="en-US" altLang="en-US" b="1"/>
              <a:t>đồ vật"</a:t>
            </a:r>
            <a:r>
              <a:rPr lang="en-US" altLang="en-US" b="1"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lowers_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6324600" y="1752600"/>
            <a:ext cx="25146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solidFill>
                <a:schemeClr val="bg1"/>
              </a:solidFill>
              <a:cs typeface="Arial" panose="020B0604020202020204" pitchFamily="34" charset="0"/>
            </a:endParaRPr>
          </a:p>
        </p:txBody>
      </p:sp>
      <p:pic>
        <p:nvPicPr>
          <p:cNvPr id="18" name="Picture 17" descr="42-15212624.jpg"/>
          <p:cNvPicPr>
            <a:picLocks noChangeAspect="1"/>
          </p:cNvPicPr>
          <p:nvPr/>
        </p:nvPicPr>
        <p:blipFill>
          <a:blip r:embed="rId4"/>
          <a:stretch>
            <a:fillRect/>
          </a:stretch>
        </p:blipFill>
        <p:spPr>
          <a:xfrm>
            <a:off x="5797550" y="1301751"/>
            <a:ext cx="3810000" cy="3180521"/>
          </a:xfrm>
          <a:prstGeom prst="ellipse">
            <a:avLst/>
          </a:prstGeom>
          <a:ln>
            <a:noFill/>
          </a:ln>
          <a:effectLst>
            <a:softEdge rad="112500"/>
          </a:effectLst>
        </p:spPr>
      </p:pic>
      <p:pic>
        <p:nvPicPr>
          <p:cNvPr id="152595" name="Chuyện CTLN.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96400" y="5562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WordArt 21"/>
          <p:cNvSpPr>
            <a:spLocks noChangeArrowheads="1" noChangeShapeType="1" noTextEdit="1"/>
          </p:cNvSpPr>
          <p:nvPr/>
        </p:nvSpPr>
        <p:spPr bwMode="auto">
          <a:xfrm>
            <a:off x="1797050" y="1371600"/>
            <a:ext cx="8001000" cy="3962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Arial" panose="020B0604020202020204" pitchFamily="34" charset="0"/>
              </a:rPr>
              <a:t>CHÀO CÁC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Frames PPT 014"/>
          <p:cNvPicPr>
            <a:picLocks noChangeAspect="1" noChangeArrowheads="1"/>
          </p:cNvPicPr>
          <p:nvPr/>
        </p:nvPicPr>
        <p:blipFill>
          <a:blip r:embed="rId2"/>
          <a:srcRect/>
          <a:stretch>
            <a:fillRect/>
          </a:stretch>
        </p:blipFill>
        <p:spPr bwMode="auto">
          <a:xfrm>
            <a:off x="-48126" y="-152400"/>
            <a:ext cx="12300284" cy="7086600"/>
          </a:xfrm>
          <a:prstGeom prst="rect">
            <a:avLst/>
          </a:prstGeom>
          <a:noFill/>
          <a:ln w="9525">
            <a:noFill/>
            <a:miter lim="800000"/>
            <a:headEnd/>
            <a:tailEnd/>
          </a:ln>
        </p:spPr>
      </p:pic>
      <p:sp>
        <p:nvSpPr>
          <p:cNvPr id="16" name="Text Box 6"/>
          <p:cNvSpPr txBox="1">
            <a:spLocks noChangeArrowheads="1"/>
          </p:cNvSpPr>
          <p:nvPr/>
        </p:nvSpPr>
        <p:spPr bwMode="auto">
          <a:xfrm>
            <a:off x="3396588" y="51131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17" name="Text Box 7"/>
          <p:cNvSpPr txBox="1">
            <a:spLocks noChangeArrowheads="1"/>
          </p:cNvSpPr>
          <p:nvPr/>
        </p:nvSpPr>
        <p:spPr bwMode="auto">
          <a:xfrm>
            <a:off x="1371600" y="11430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17525">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i="1" dirty="0">
                <a:solidFill>
                  <a:srgbClr val="C00000"/>
                </a:solidFill>
                <a:latin typeface="Times New Roman" panose="02020603050405020304" pitchFamily="18" charset="0"/>
                <a:cs typeface="Times New Roman" panose="02020603050405020304" pitchFamily="18" charset="0"/>
              </a:rPr>
              <a:t>Một bài văn miêu tả đồ vật gồm có mấy phần? Nêu cụ thể từng phần?</a:t>
            </a:r>
          </a:p>
        </p:txBody>
      </p:sp>
      <p:sp>
        <p:nvSpPr>
          <p:cNvPr id="18" name="Text Box 8"/>
          <p:cNvSpPr txBox="1">
            <a:spLocks noChangeArrowheads="1"/>
          </p:cNvSpPr>
          <p:nvPr/>
        </p:nvSpPr>
        <p:spPr bwMode="auto">
          <a:xfrm>
            <a:off x="1371600" y="2185582"/>
            <a:ext cx="8991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 văn miêu tả đồ vật thường gồm có ba phần:   1. Mở bài: Giới thiệu đồ vật mình sẽ tả                   2. Thân bài:                                                               - Tả bao quát đồ vật.                                                    - </a:t>
            </a:r>
            <a:r>
              <a:rPr lang="en-US" sz="3200" b="1" i="0" dirty="0">
                <a:solidFill>
                  <a:schemeClr val="tx1">
                    <a:lumMod val="95000"/>
                    <a:lumOff val="5000"/>
                  </a:schemeClr>
                </a:solidFill>
                <a:effectLst/>
                <a:latin typeface="Times New Roman" panose="02020603050405020304" pitchFamily="18" charset="0"/>
                <a:cs typeface="Times New Roman" panose="02020603050405020304" pitchFamily="18" charset="0"/>
              </a:rPr>
              <a:t>Tả những bộ phận có đặc điểm nổi bật.              - Tả cách dùng và công dụng của đồ vật.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3. Kết bài: Tình cảm của em với chiếc áo </a:t>
            </a:r>
          </a:p>
          <a:p>
            <a:pPr eaLnBrk="1" hangingPunct="1">
              <a:spcBef>
                <a:spcPct val="50000"/>
              </a:spcBef>
            </a:pP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4"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spTree>
    <p:extLst>
      <p:ext uri="{BB962C8B-B14F-4D97-AF65-F5344CB8AC3E}">
        <p14:creationId xmlns:p14="http://schemas.microsoft.com/office/powerpoint/2010/main" val="399009796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396588" y="82413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8" name="Text Box 13"/>
          <p:cNvSpPr txBox="1">
            <a:spLocks noChangeArrowheads="1"/>
          </p:cNvSpPr>
          <p:nvPr/>
        </p:nvSpPr>
        <p:spPr bwMode="auto">
          <a:xfrm>
            <a:off x="1752600" y="1600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 Có mấy cách mở bài trong bài văn miêu tả đồ vật? Đó là những cách nào?</a:t>
            </a:r>
          </a:p>
        </p:txBody>
      </p:sp>
      <p:sp>
        <p:nvSpPr>
          <p:cNvPr id="9" name="Text Box 14"/>
          <p:cNvSpPr txBox="1">
            <a:spLocks noChangeArrowheads="1"/>
          </p:cNvSpPr>
          <p:nvPr/>
        </p:nvSpPr>
        <p:spPr bwMode="auto">
          <a:xfrm>
            <a:off x="1752600" y="2874815"/>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latin typeface="Times New Roman" panose="02020603050405020304" pitchFamily="18" charset="0"/>
                <a:cs typeface="Times New Roman" panose="02020603050405020304" pitchFamily="18" charset="0"/>
              </a:rPr>
              <a:t>* Có 2 cách mở bài trong bài văn miêu tả đồ vật: </a:t>
            </a:r>
            <a:r>
              <a:rPr lang="en-US" altLang="en-US" sz="4000" b="1" dirty="0">
                <a:solidFill>
                  <a:srgbClr val="FF0000"/>
                </a:solidFill>
                <a:latin typeface="Times New Roman" panose="02020603050405020304" pitchFamily="18" charset="0"/>
                <a:cs typeface="Times New Roman" panose="02020603050405020304" pitchFamily="18" charset="0"/>
              </a:rPr>
              <a:t>Mở bài trực tiếp </a:t>
            </a:r>
            <a:r>
              <a:rPr lang="en-US" altLang="en-US" sz="4000" b="1" dirty="0">
                <a:latin typeface="Times New Roman" panose="02020603050405020304" pitchFamily="18" charset="0"/>
                <a:cs typeface="Times New Roman" panose="02020603050405020304" pitchFamily="18" charset="0"/>
              </a:rPr>
              <a:t>và </a:t>
            </a:r>
            <a:r>
              <a:rPr lang="en-US" altLang="en-US" sz="4000" b="1" dirty="0">
                <a:solidFill>
                  <a:srgbClr val="FF0000"/>
                </a:solidFill>
                <a:latin typeface="Times New Roman" panose="02020603050405020304" pitchFamily="18" charset="0"/>
                <a:cs typeface="Times New Roman" panose="02020603050405020304" pitchFamily="18" charset="0"/>
              </a:rPr>
              <a:t>mở bài gián tiếp.</a:t>
            </a:r>
          </a:p>
        </p:txBody>
      </p:sp>
      <p:sp>
        <p:nvSpPr>
          <p:cNvPr id="12" name="Text Box 17"/>
          <p:cNvSpPr txBox="1">
            <a:spLocks noChangeArrowheads="1"/>
          </p:cNvSpPr>
          <p:nvPr/>
        </p:nvSpPr>
        <p:spPr bwMode="auto">
          <a:xfrm>
            <a:off x="817418" y="77982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pic>
        <p:nvPicPr>
          <p:cNvPr id="13" name="Picture 11" descr="Frames PPT 014"/>
          <p:cNvPicPr>
            <a:picLocks noChangeAspect="1" noChangeArrowheads="1"/>
          </p:cNvPicPr>
          <p:nvPr/>
        </p:nvPicPr>
        <p:blipFill>
          <a:blip r:embed="rId3"/>
          <a:srcRect/>
          <a:stretch>
            <a:fillRect/>
          </a:stretch>
        </p:blipFill>
        <p:spPr bwMode="auto">
          <a:xfrm>
            <a:off x="-76200" y="-76200"/>
            <a:ext cx="12344400" cy="7086600"/>
          </a:xfrm>
          <a:prstGeom prst="rect">
            <a:avLst/>
          </a:prstGeom>
          <a:noFill/>
          <a:ln w="9525">
            <a:noFill/>
            <a:miter lim="800000"/>
            <a:headEnd/>
            <a:tailEnd/>
          </a:ln>
        </p:spPr>
      </p:pic>
    </p:spTree>
    <p:extLst>
      <p:ext uri="{BB962C8B-B14F-4D97-AF65-F5344CB8AC3E}">
        <p14:creationId xmlns:p14="http://schemas.microsoft.com/office/powerpoint/2010/main" val="149333372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1" name="Rectangle 6"/>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2" name="Rectangle 9"/>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3" name="Rectangle 12"/>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4" name="Rectangle 15"/>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5" name="Rectangle 28"/>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6" name="Thuong lam thay co oi - Jolie Quynh Anh.mp3">
            <a:hlinkClick r:id="" action="ppaction://media"/>
          </p:cNvPr>
          <p:cNvSpPr>
            <a:spLocks noRot="1" noChangeAspect="1"/>
          </p:cNvSpPr>
          <p:nvPr>
            <a:audioFile r:link="rId1"/>
          </p:nvPr>
        </p:nvSpPr>
        <p:spPr bwMode="auto">
          <a:xfrm>
            <a:off x="-893763" y="6440488"/>
            <a:ext cx="812800" cy="609600"/>
          </a:xfrm>
          <a:prstGeom prst="rect">
            <a:avLst/>
          </a:prstGeom>
          <a:noFill/>
          <a:ln w="9525">
            <a:noFill/>
            <a:miter lim="800000"/>
            <a:headEnd/>
            <a:tailEnd/>
          </a:ln>
        </p:spPr>
        <p:txBody>
          <a:bodyPr lIns="121917" tIns="60958" rIns="121917" bIns="60958"/>
          <a:lstStyle/>
          <a:p>
            <a:endParaRPr lang="en-US"/>
          </a:p>
        </p:txBody>
      </p:sp>
      <p:sp>
        <p:nvSpPr>
          <p:cNvPr id="2058" name="WordArt 21"/>
          <p:cNvSpPr>
            <a:spLocks noChangeArrowheads="1" noChangeShapeType="1" noTextEdit="1"/>
          </p:cNvSpPr>
          <p:nvPr/>
        </p:nvSpPr>
        <p:spPr bwMode="auto">
          <a:xfrm>
            <a:off x="7112000" y="1295400"/>
            <a:ext cx="4483100" cy="1752600"/>
          </a:xfrm>
          <a:prstGeom prst="rect">
            <a:avLst/>
          </a:prstGeom>
        </p:spPr>
        <p:txBody>
          <a:bodyPr wrap="none" fromWordArt="1">
            <a:prstTxWarp prst="textPlain">
              <a:avLst>
                <a:gd name="adj" fmla="val 50000"/>
              </a:avLst>
            </a:prstTxWarp>
          </a:bodyPr>
          <a:lstStyle/>
          <a:p>
            <a:pPr algn="ctr"/>
            <a:endParaRPr lang="en-US" sz="48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62" name="WordArt 24"/>
          <p:cNvSpPr>
            <a:spLocks noChangeArrowheads="1" noChangeShapeType="1" noTextEdit="1"/>
          </p:cNvSpPr>
          <p:nvPr/>
        </p:nvSpPr>
        <p:spPr bwMode="auto">
          <a:xfrm>
            <a:off x="479376" y="2564904"/>
            <a:ext cx="11369716" cy="2714644"/>
          </a:xfrm>
          <a:prstGeom prst="rect">
            <a:avLst/>
          </a:prstGeom>
        </p:spPr>
        <p:txBody>
          <a:bodyPr wrap="none" fromWordArt="1">
            <a:prstTxWarp prst="textPlain">
              <a:avLst>
                <a:gd name="adj" fmla="val 50000"/>
              </a:avLst>
            </a:prstTxWarp>
          </a:bodyPr>
          <a:lstStyle/>
          <a:p>
            <a:r>
              <a:rPr lang="en-US" sz="4800" b="1" dirty="0" err="1">
                <a:solidFill>
                  <a:srgbClr val="FF0000"/>
                </a:solidFill>
                <a:latin typeface="Times New Roman" panose="02020603050405020304" pitchFamily="18" charset="0"/>
                <a:cs typeface="Times New Roman" panose="02020603050405020304" pitchFamily="18" charset="0"/>
              </a:rPr>
              <a:t>Luyện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err="1">
                <a:solidFill>
                  <a:srgbClr val="FF0000"/>
                </a:solidFill>
                <a:latin typeface="Times New Roman" panose="02020603050405020304" pitchFamily="18" charset="0"/>
                <a:cs typeface="Times New Roman" panose="02020603050405020304" pitchFamily="18" charset="0"/>
              </a:rPr>
              <a:t>tập</a:t>
            </a:r>
            <a:r>
              <a:rPr lang="en-US" sz="4800" b="1">
                <a:solidFill>
                  <a:srgbClr val="FF0000"/>
                </a:solidFill>
                <a:latin typeface="Times New Roman" panose="02020603050405020304" pitchFamily="18" charset="0"/>
                <a:cs typeface="Times New Roman" panose="02020603050405020304" pitchFamily="18" charset="0"/>
              </a:rPr>
              <a:t> xây </a:t>
            </a:r>
            <a:r>
              <a:rPr lang="en-US" sz="4800" b="1" dirty="0" err="1">
                <a:solidFill>
                  <a:srgbClr val="FF0000"/>
                </a:solidFill>
                <a:latin typeface="Times New Roman" panose="02020603050405020304" pitchFamily="18" charset="0"/>
                <a:cs typeface="Times New Roman" panose="02020603050405020304" pitchFamily="18" charset="0"/>
              </a:rPr>
              <a:t>dựng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mở</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endParaRPr lang="en-US" sz="4800" b="1" dirty="0">
              <a:solidFill>
                <a:srgbClr val="FF0000"/>
              </a:solidFill>
              <a:latin typeface="Times New Roman" panose="02020603050405020304" pitchFamily="18" charset="0"/>
              <a:cs typeface="Times New Roman" panose="02020603050405020304" pitchFamily="18" charset="0"/>
            </a:endParaRPr>
          </a:p>
          <a:p>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miêu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đồ</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vật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061" name="TextBox 23"/>
          <p:cNvSpPr txBox="1">
            <a:spLocks noChangeArrowheads="1"/>
          </p:cNvSpPr>
          <p:nvPr/>
        </p:nvSpPr>
        <p:spPr bwMode="auto">
          <a:xfrm>
            <a:off x="3575720" y="908720"/>
            <a:ext cx="4575175" cy="938714"/>
          </a:xfrm>
          <a:prstGeom prst="rect">
            <a:avLst/>
          </a:prstGeom>
          <a:noFill/>
          <a:ln w="9525">
            <a:noFill/>
            <a:miter lim="800000"/>
            <a:headEnd/>
            <a:tailEnd/>
          </a:ln>
        </p:spPr>
        <p:txBody>
          <a:bodyPr lIns="121917" tIns="60958" rIns="121917" bIns="60958">
            <a:spAutoFit/>
          </a:bodyPr>
          <a:lstStyle/>
          <a:p>
            <a:pPr algn="ctr"/>
            <a:r>
              <a:rPr lang="en-US" sz="5300" b="1" dirty="0">
                <a:solidFill>
                  <a:srgbClr val="FF0000"/>
                </a:solidFill>
                <a:latin typeface="Times New Roman" pitchFamily="18" charset="0"/>
                <a:cs typeface="Times New Roman" pitchFamily="18" charset="0"/>
              </a:rPr>
              <a:t>Tập </a:t>
            </a:r>
            <a:r>
              <a:rPr lang="en-US" sz="5300" b="1">
                <a:solidFill>
                  <a:srgbClr val="FF0000"/>
                </a:solidFill>
                <a:latin typeface="Times New Roman" pitchFamily="18" charset="0"/>
                <a:cs typeface="Times New Roman" pitchFamily="18" charset="0"/>
              </a:rPr>
              <a:t>làm văn</a:t>
            </a:r>
            <a:endParaRPr lang="en-US" sz="5300"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wheel(1)">
                                      <p:cBhvr>
                                        <p:cTn id="11"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0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4"/>
          <p:cNvSpPr txBox="1">
            <a:spLocks noChangeArrowheads="1"/>
          </p:cNvSpPr>
          <p:nvPr/>
        </p:nvSpPr>
        <p:spPr bwMode="auto">
          <a:xfrm>
            <a:off x="3810000" y="863025"/>
            <a:ext cx="5029200" cy="58477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C00000"/>
                </a:solidFill>
                <a:latin typeface="Times New Roman" panose="02020603050405020304" pitchFamily="18" charset="0"/>
                <a:cs typeface="Times New Roman" panose="02020603050405020304" pitchFamily="18" charset="0"/>
              </a:rPr>
              <a:t>YÊU CẦU CẦN ĐẠT</a:t>
            </a:r>
          </a:p>
        </p:txBody>
      </p:sp>
      <p:sp>
        <p:nvSpPr>
          <p:cNvPr id="3076" name="TextBox 5"/>
          <p:cNvSpPr txBox="1">
            <a:spLocks noChangeArrowheads="1"/>
          </p:cNvSpPr>
          <p:nvPr/>
        </p:nvSpPr>
        <p:spPr bwMode="auto">
          <a:xfrm>
            <a:off x="457200" y="1673802"/>
            <a:ext cx="11125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sz="3200" b="1" dirty="0">
                <a:latin typeface="Times New Roman" panose="02020603050405020304" pitchFamily="18" charset="0"/>
                <a:cs typeface="Times New Roman" panose="02020603050405020304" pitchFamily="18" charset="0"/>
              </a:rPr>
              <a:t>		- Củng cố nhận thức về 2 cách mở bài (trực tiếp, gián tiếp) trong bài văn miêu tả đồ vật.</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 Thực hành viết đoạn mở bài cho một bài văn miêu tả đồ vật theo 2 cách trên.</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 Giáo dục HS lòng say mê học văn và biết thể hiện tình cảm đối với đồ vật mà mình miêu tả.</a:t>
            </a:r>
            <a:r>
              <a:rPr lang="en-US" sz="3200" b="1" dirty="0">
                <a:latin typeface="Times New Roman" panose="02020603050405020304" pitchFamily="18" charset="0"/>
                <a:cs typeface="Times New Roman" panose="02020603050405020304" pitchFamily="18" charset="0"/>
              </a:rPr>
              <a:t>                                          	- </a:t>
            </a:r>
            <a:r>
              <a:rPr lang="nl-NL" sz="3200" b="1" dirty="0">
                <a:latin typeface="Times New Roman" panose="02020603050405020304" pitchFamily="18" charset="0"/>
                <a:cs typeface="Times New Roman" panose="02020603050405020304" pitchFamily="18" charset="0"/>
              </a:rPr>
              <a:t>Góp phần hình thành và phát triển các năng lực: tự chủ và tự học, giao tiếp, giải quyết vấn đề và sáng tạo. </a:t>
            </a:r>
            <a:endParaRPr lang="en-US" sz="3200" b="1" dirty="0">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512618" y="61940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pic>
        <p:nvPicPr>
          <p:cNvPr id="7" name="Picture 11" descr="Frames PPT 014"/>
          <p:cNvPicPr>
            <a:picLocks noChangeAspect="1" noChangeArrowheads="1"/>
          </p:cNvPicPr>
          <p:nvPr/>
        </p:nvPicPr>
        <p:blipFill>
          <a:blip r:embed="rId2"/>
          <a:srcRect/>
          <a:stretch>
            <a:fillRect/>
          </a:stretch>
        </p:blipFill>
        <p:spPr bwMode="auto">
          <a:xfrm>
            <a:off x="-76200" y="-212052"/>
            <a:ext cx="12448310" cy="714625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407368" y="260648"/>
            <a:ext cx="115560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u="sng" dirty="0">
                <a:latin typeface="Times New Roman" panose="02020603050405020304" pitchFamily="18" charset="0"/>
                <a:cs typeface="Times New Roman" panose="02020603050405020304" pitchFamily="18" charset="0"/>
              </a:rPr>
              <a:t>Bài 1</a:t>
            </a:r>
            <a:r>
              <a:rPr lang="en-US" altLang="en-US" sz="36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nhau và có gì khác nhau?</a:t>
            </a:r>
            <a:endParaRPr lang="en-US" altLang="en-US" sz="3600" dirty="0">
              <a:latin typeface="Times New Roman" panose="02020603050405020304" pitchFamily="18" charset="0"/>
              <a:cs typeface="Times New Roman" panose="02020603050405020304" pitchFamily="18" charset="0"/>
            </a:endParaRPr>
          </a:p>
        </p:txBody>
      </p:sp>
      <p:pic>
        <p:nvPicPr>
          <p:cNvPr id="13" name="Picture 15" descr="A-T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1772816"/>
            <a:ext cx="5737058" cy="498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1596189" y="2181621"/>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5123" name="Text Box 11"/>
          <p:cNvSpPr txBox="1">
            <a:spLocks noChangeArrowheads="1"/>
          </p:cNvSpPr>
          <p:nvPr/>
        </p:nvSpPr>
        <p:spPr bwMode="auto">
          <a:xfrm>
            <a:off x="442394" y="-23663"/>
            <a:ext cx="117267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dirty="0">
                <a:latin typeface="Times New Roman" panose="02020603050405020304" pitchFamily="18" charset="0"/>
                <a:cs typeface="Times New Roman" panose="02020603050405020304" pitchFamily="18" charset="0"/>
              </a:rPr>
              <a:t>Bài 1</a:t>
            </a:r>
            <a:r>
              <a:rPr lang="en-US" altLang="en-US" sz="32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1276" name="Text Box 12"/>
          <p:cNvSpPr txBox="1">
            <a:spLocks noChangeArrowheads="1"/>
          </p:cNvSpPr>
          <p:nvPr/>
        </p:nvSpPr>
        <p:spPr bwMode="auto">
          <a:xfrm>
            <a:off x="695400" y="1340768"/>
            <a:ext cx="113297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7030A0"/>
                </a:solidFill>
                <a:latin typeface="Times New Roman" panose="02020603050405020304" pitchFamily="18" charset="0"/>
                <a:cs typeface="Times New Roman" panose="02020603050405020304" pitchFamily="18" charset="0"/>
              </a:rPr>
              <a:t>a. Vào ngày khai trường, bố em mua cho em một cái cặp sách rất đẹp.</a:t>
            </a:r>
          </a:p>
        </p:txBody>
      </p:sp>
      <p:sp>
        <p:nvSpPr>
          <p:cNvPr id="11277" name="Text Box 13"/>
          <p:cNvSpPr txBox="1">
            <a:spLocks noChangeArrowheads="1"/>
          </p:cNvSpPr>
          <p:nvPr/>
        </p:nvSpPr>
        <p:spPr bwMode="auto">
          <a:xfrm>
            <a:off x="695400" y="2726850"/>
            <a:ext cx="108892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b. Ai là học sinh mà chẳng có cặp sách! Thế mà suốt mấy năm nay em chỉ có một chiếc túi vải đơn sơ mang đến trường.</a:t>
            </a:r>
          </a:p>
        </p:txBody>
      </p:sp>
      <p:sp>
        <p:nvSpPr>
          <p:cNvPr id="11278" name="Text Box 14"/>
          <p:cNvSpPr txBox="1">
            <a:spLocks noChangeArrowheads="1"/>
          </p:cNvSpPr>
          <p:nvPr/>
        </p:nvSpPr>
        <p:spPr bwMode="auto">
          <a:xfrm>
            <a:off x="695401" y="4185893"/>
            <a:ext cx="113297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solidFill>
                  <a:srgbClr val="008000"/>
                </a:solidFill>
                <a:latin typeface="Times New Roman" panose="02020603050405020304" pitchFamily="18" charset="0"/>
                <a:cs typeface="Times New Roman" panose="02020603050405020304" pitchFamily="18" charset="0"/>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Tree>
    <p:extLst>
      <p:ext uri="{BB962C8B-B14F-4D97-AF65-F5344CB8AC3E}">
        <p14:creationId xmlns:p14="http://schemas.microsoft.com/office/powerpoint/2010/main" val="42735394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wipe(down)">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wipe(down)">
                                      <p:cBhvr>
                                        <p:cTn id="17" dur="500"/>
                                        <p:tgtEl>
                                          <p:spTgt spid="11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78"/>
                                        </p:tgtEl>
                                        <p:attrNameLst>
                                          <p:attrName>style.visibility</p:attrName>
                                        </p:attrNameLst>
                                      </p:cBhvr>
                                      <p:to>
                                        <p:strVal val="visible"/>
                                      </p:to>
                                    </p:set>
                                    <p:animEffect transition="in" filter="wipe(down)">
                                      <p:cBhvr>
                                        <p:cTn id="22"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1276" grpId="0"/>
      <p:bldP spid="11277" grpId="0"/>
      <p:bldP spid="112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7700" y="1463340"/>
            <a:ext cx="11064924" cy="5062004"/>
            <a:chOff x="1524000" y="2387778"/>
            <a:chExt cx="9144000" cy="4317821"/>
          </a:xfrm>
        </p:grpSpPr>
        <p:sp>
          <p:nvSpPr>
            <p:cNvPr id="17" name="Rounded Rectangle 16"/>
            <p:cNvSpPr/>
            <p:nvPr/>
          </p:nvSpPr>
          <p:spPr>
            <a:xfrm>
              <a:off x="1524000" y="2387778"/>
              <a:ext cx="9144000" cy="4317821"/>
            </a:xfrm>
            <a:prstGeom prst="roundRect">
              <a:avLst>
                <a:gd name="adj" fmla="val 112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1" name="Straight Connector 20"/>
            <p:cNvCxnSpPr/>
            <p:nvPr/>
          </p:nvCxnSpPr>
          <p:spPr>
            <a:xfrm>
              <a:off x="1524000" y="3043988"/>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5257800" y="2419684"/>
              <a:ext cx="0" cy="42859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420" name="TextBox 27"/>
          <p:cNvSpPr txBox="1">
            <a:spLocks noChangeArrowheads="1"/>
          </p:cNvSpPr>
          <p:nvPr/>
        </p:nvSpPr>
        <p:spPr bwMode="auto">
          <a:xfrm>
            <a:off x="1526645" y="1510753"/>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Giống nhau</a:t>
            </a:r>
          </a:p>
        </p:txBody>
      </p:sp>
      <p:sp>
        <p:nvSpPr>
          <p:cNvPr id="17421" name="TextBox 28"/>
          <p:cNvSpPr txBox="1">
            <a:spLocks noChangeArrowheads="1"/>
          </p:cNvSpPr>
          <p:nvPr/>
        </p:nvSpPr>
        <p:spPr bwMode="auto">
          <a:xfrm>
            <a:off x="7350674" y="1463339"/>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Khác nhau</a:t>
            </a:r>
          </a:p>
        </p:txBody>
      </p:sp>
      <p:sp>
        <p:nvSpPr>
          <p:cNvPr id="17413" name="TextBox 29"/>
          <p:cNvSpPr txBox="1">
            <a:spLocks noChangeArrowheads="1"/>
          </p:cNvSpPr>
          <p:nvPr/>
        </p:nvSpPr>
        <p:spPr bwMode="auto">
          <a:xfrm>
            <a:off x="932334" y="234888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Các đoạn mở bài trên đều có mục đích giới thiệu đồ vật cần tả là chiếc cặp sách.</a:t>
            </a:r>
          </a:p>
        </p:txBody>
      </p:sp>
      <p:sp>
        <p:nvSpPr>
          <p:cNvPr id="32" name="TextBox 31"/>
          <p:cNvSpPr txBox="1">
            <a:spLocks noChangeArrowheads="1"/>
          </p:cNvSpPr>
          <p:nvPr/>
        </p:nvSpPr>
        <p:spPr bwMode="auto">
          <a:xfrm>
            <a:off x="5589420" y="2346531"/>
            <a:ext cx="605119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Đoạn a, b: Giới thiệu ngay đồ vật cần tả. </a:t>
            </a:r>
          </a:p>
        </p:txBody>
      </p:sp>
      <p:sp>
        <p:nvSpPr>
          <p:cNvPr id="6153" name="Text Box 18"/>
          <p:cNvSpPr txBox="1">
            <a:spLocks noChangeArrowheads="1"/>
          </p:cNvSpPr>
          <p:nvPr/>
        </p:nvSpPr>
        <p:spPr bwMode="auto">
          <a:xfrm>
            <a:off x="647700" y="149138"/>
            <a:ext cx="11544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1.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7427" name="Text Box 19"/>
          <p:cNvSpPr txBox="1">
            <a:spLocks noChangeArrowheads="1"/>
          </p:cNvSpPr>
          <p:nvPr/>
        </p:nvSpPr>
        <p:spPr bwMode="auto">
          <a:xfrm>
            <a:off x="5589420" y="4160670"/>
            <a:ext cx="605119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latin typeface="Times New Roman" panose="02020603050405020304" pitchFamily="18" charset="0"/>
                <a:cs typeface="Times New Roman" panose="02020603050405020304" pitchFamily="18" charset="0"/>
              </a:rPr>
              <a:t>- Đoạn c: nói chuyện khác để dẫn vào giới thiệu đồ vật định tả.</a:t>
            </a:r>
          </a:p>
        </p:txBody>
      </p:sp>
      <p:sp>
        <p:nvSpPr>
          <p:cNvPr id="17428" name="Text Box 20"/>
          <p:cNvSpPr txBox="1">
            <a:spLocks noChangeArrowheads="1"/>
          </p:cNvSpPr>
          <p:nvPr/>
        </p:nvSpPr>
        <p:spPr bwMode="auto">
          <a:xfrm>
            <a:off x="6477000" y="5730776"/>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gián tiếp</a:t>
            </a:r>
            <a:endParaRPr lang="en-US" altLang="en-US" sz="3600">
              <a:solidFill>
                <a:srgbClr val="0000FF"/>
              </a:solidFill>
              <a:latin typeface="Times New Roman" panose="02020603050405020304" pitchFamily="18" charset="0"/>
              <a:cs typeface="Times New Roman" panose="02020603050405020304" pitchFamily="18" charset="0"/>
            </a:endParaRPr>
          </a:p>
        </p:txBody>
      </p:sp>
      <p:sp>
        <p:nvSpPr>
          <p:cNvPr id="17429" name="Text Box 21"/>
          <p:cNvSpPr txBox="1">
            <a:spLocks noChangeArrowheads="1"/>
          </p:cNvSpPr>
          <p:nvPr/>
        </p:nvSpPr>
        <p:spPr bwMode="auto">
          <a:xfrm>
            <a:off x="6414630" y="3570369"/>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trực tiếp  </a:t>
            </a:r>
            <a:endParaRPr lang="en-US" altLang="en-US" sz="36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57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barn(inVertical)">
                                      <p:cBhvr>
                                        <p:cTn id="7" dur="500"/>
                                        <p:tgtEl>
                                          <p:spTgt spid="17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arn(inVertical)">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421"/>
                                        </p:tgtEl>
                                        <p:attrNameLst>
                                          <p:attrName>style.visibility</p:attrName>
                                        </p:attrNameLst>
                                      </p:cBhvr>
                                      <p:to>
                                        <p:strVal val="visible"/>
                                      </p:to>
                                    </p:set>
                                    <p:animEffect transition="in" filter="barn(inVertical)">
                                      <p:cBhvr>
                                        <p:cTn id="17" dur="500"/>
                                        <p:tgtEl>
                                          <p:spTgt spid="174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429"/>
                                        </p:tgtEl>
                                        <p:attrNameLst>
                                          <p:attrName>style.visibility</p:attrName>
                                        </p:attrNameLst>
                                      </p:cBhvr>
                                      <p:to>
                                        <p:strVal val="visible"/>
                                      </p:to>
                                    </p:set>
                                    <p:animEffect transition="in" filter="barn(inVertical)">
                                      <p:cBhvr>
                                        <p:cTn id="27" dur="500"/>
                                        <p:tgtEl>
                                          <p:spTgt spid="174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427"/>
                                        </p:tgtEl>
                                        <p:attrNameLst>
                                          <p:attrName>style.visibility</p:attrName>
                                        </p:attrNameLst>
                                      </p:cBhvr>
                                      <p:to>
                                        <p:strVal val="visible"/>
                                      </p:to>
                                    </p:set>
                                    <p:animEffect transition="in" filter="barn(inVertical)">
                                      <p:cBhvr>
                                        <p:cTn id="32" dur="500"/>
                                        <p:tgtEl>
                                          <p:spTgt spid="174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428"/>
                                        </p:tgtEl>
                                        <p:attrNameLst>
                                          <p:attrName>style.visibility</p:attrName>
                                        </p:attrNameLst>
                                      </p:cBhvr>
                                      <p:to>
                                        <p:strVal val="visible"/>
                                      </p:to>
                                    </p:set>
                                    <p:animEffect transition="in" filter="barn(inVertical)">
                                      <p:cBhvr>
                                        <p:cTn id="37" dur="500"/>
                                        <p:tgtEl>
                                          <p:spTgt spid="17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13" grpId="0"/>
      <p:bldP spid="32" grpId="0"/>
      <p:bldP spid="17427" grpId="0"/>
      <p:bldP spid="17428" grpId="0"/>
      <p:bldP spid="174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455899" flipV="1">
            <a:off x="2509690" y="3562376"/>
            <a:ext cx="563563" cy="2524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ight Arrow 18"/>
          <p:cNvSpPr/>
          <p:nvPr/>
        </p:nvSpPr>
        <p:spPr>
          <a:xfrm rot="19836130" flipV="1">
            <a:off x="2487465" y="2665438"/>
            <a:ext cx="563563" cy="2524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ounded Rectangle 8"/>
          <p:cNvSpPr/>
          <p:nvPr/>
        </p:nvSpPr>
        <p:spPr>
          <a:xfrm>
            <a:off x="1242864" y="2619400"/>
            <a:ext cx="12192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000" b="1" dirty="0" err="1">
                <a:solidFill>
                  <a:srgbClr val="FF0000"/>
                </a:solidFill>
                <a:latin typeface="Times New Roman" pitchFamily="18" charset="0"/>
                <a:cs typeface="Times New Roman" pitchFamily="18" charset="0"/>
              </a:rPr>
              <a:t>Mở</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endParaRPr lang="en-US" sz="4000" b="1" dirty="0">
              <a:solidFill>
                <a:srgbClr val="FF0000"/>
              </a:solidFill>
              <a:latin typeface="Times New Roman" pitchFamily="18" charset="0"/>
              <a:cs typeface="Times New Roman" pitchFamily="18" charset="0"/>
            </a:endParaRPr>
          </a:p>
        </p:txBody>
      </p:sp>
      <p:sp>
        <p:nvSpPr>
          <p:cNvPr id="16" name="Flowchart: Process 15"/>
          <p:cNvSpPr/>
          <p:nvPr/>
        </p:nvSpPr>
        <p:spPr>
          <a:xfrm>
            <a:off x="3071664" y="1628800"/>
            <a:ext cx="1219200" cy="1295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Trực tiếp</a:t>
            </a:r>
            <a:endParaRPr lang="en-US" sz="3600" b="1" dirty="0">
              <a:solidFill>
                <a:srgbClr val="0000FF"/>
              </a:solidFill>
              <a:cs typeface="Arial" charset="0"/>
            </a:endParaRPr>
          </a:p>
        </p:txBody>
      </p:sp>
      <p:sp>
        <p:nvSpPr>
          <p:cNvPr id="17" name="Flowchart: Process 16"/>
          <p:cNvSpPr/>
          <p:nvPr/>
        </p:nvSpPr>
        <p:spPr>
          <a:xfrm>
            <a:off x="3071664" y="3457600"/>
            <a:ext cx="1219200" cy="13716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Gián tiếp</a:t>
            </a:r>
            <a:endParaRPr lang="en-US" sz="3600" b="1" dirty="0">
              <a:solidFill>
                <a:srgbClr val="0000FF"/>
              </a:solidFill>
              <a:cs typeface="Arial" charset="0"/>
            </a:endParaRPr>
          </a:p>
        </p:txBody>
      </p:sp>
      <p:sp>
        <p:nvSpPr>
          <p:cNvPr id="20" name="Right Arrow 19"/>
          <p:cNvSpPr/>
          <p:nvPr/>
        </p:nvSpPr>
        <p:spPr>
          <a:xfrm flipV="1">
            <a:off x="4290865" y="2162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ight Arrow 20"/>
          <p:cNvSpPr/>
          <p:nvPr/>
        </p:nvSpPr>
        <p:spPr>
          <a:xfrm flipV="1">
            <a:off x="4290865" y="4067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p:cNvSpPr/>
          <p:nvPr/>
        </p:nvSpPr>
        <p:spPr>
          <a:xfrm>
            <a:off x="4976664" y="1628800"/>
            <a:ext cx="6447928"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Giới thiệu ngay đồ vật định tả.</a:t>
            </a:r>
          </a:p>
        </p:txBody>
      </p:sp>
      <p:sp>
        <p:nvSpPr>
          <p:cNvPr id="23" name="Rectangle 22"/>
          <p:cNvSpPr/>
          <p:nvPr/>
        </p:nvSpPr>
        <p:spPr>
          <a:xfrm>
            <a:off x="4976664" y="3381400"/>
            <a:ext cx="6447928" cy="1752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Nói chuyện khác có liên quan rồi dẫn vào giới thiệu đồ vật định tả.</a:t>
            </a:r>
          </a:p>
        </p:txBody>
      </p:sp>
    </p:spTree>
    <p:extLst>
      <p:ext uri="{BB962C8B-B14F-4D97-AF65-F5344CB8AC3E}">
        <p14:creationId xmlns:p14="http://schemas.microsoft.com/office/powerpoint/2010/main" val="1461779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Vertical)">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outVertical)">
                                      <p:cBhvr>
                                        <p:cTn id="21" dur="500"/>
                                        <p:tgtEl>
                                          <p:spTgt spid="20"/>
                                        </p:tgtEl>
                                      </p:cBhvr>
                                    </p:animEffect>
                                  </p:childTnLst>
                                </p:cTn>
                              </p:par>
                            </p:childTnLst>
                          </p:cTn>
                        </p:par>
                        <p:par>
                          <p:cTn id="22" fill="hold" nodeType="afterGroup">
                            <p:stCondLst>
                              <p:cond delay="500"/>
                            </p:stCondLst>
                            <p:childTnLst>
                              <p:par>
                                <p:cTn id="23" presetID="16" presetClass="entr" presetSubtype="37"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outVertical)">
                                      <p:cBhvr>
                                        <p:cTn id="25" dur="500"/>
                                        <p:tgtEl>
                                          <p:spTgt spid="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childTnLst>
                          </p:cTn>
                        </p:par>
                        <p:par>
                          <p:cTn id="31" fill="hold" nodeType="afterGroup">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outVertical)">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childTnLst>
                          </p:cTn>
                        </p:par>
                        <p:par>
                          <p:cTn id="40" fill="hold" nodeType="afterGroup">
                            <p:stCondLst>
                              <p:cond delay="500"/>
                            </p:stCondLst>
                            <p:childTnLst>
                              <p:par>
                                <p:cTn id="41" presetID="16" presetClass="entr" presetSubtype="37"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Vertical)">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1617</TotalTime>
  <Words>822</Words>
  <Application>Microsoft Office PowerPoint</Application>
  <PresentationFormat>Widescreen</PresentationFormat>
  <Paragraphs>67</Paragraphs>
  <Slides>16</Slides>
  <Notes>2</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Calibri Light</vt:lpstr>
      <vt:lpstr>Times New Roman</vt:lpstr>
      <vt:lpstr>Tw Cen MT</vt:lpstr>
      <vt:lpstr>Wingdings 2</vt:lpstr>
      <vt:lpstr>Default Design</vt:lpstr>
      <vt:lpstr>2_Office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148</cp:revision>
  <cp:lastPrinted>1601-01-01T00:00:00Z</cp:lastPrinted>
  <dcterms:created xsi:type="dcterms:W3CDTF">1601-01-01T00:00:00Z</dcterms:created>
  <dcterms:modified xsi:type="dcterms:W3CDTF">2023-02-03T01:59:39Z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