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7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10D5B-652C-4379-A2FC-1AE7AFD5BA1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B2A01-3368-4F46-B945-5EA79EC08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20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0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71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01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chia </a:t>
            </a:r>
            <a:r>
              <a:rPr lang="en-US" dirty="0" err="1"/>
              <a:t>sẻ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38E27-1BB1-4BA4-8FB4-15666E79B0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64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32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738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1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3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214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9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5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3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6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65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2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09E23-DA67-4EEA-B355-CA036E7BDD6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8B3E-E871-4260-AA34-9A01E60B8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4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969" y="1942313"/>
            <a:ext cx="8995848" cy="22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4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65252" y="2996234"/>
            <a:ext cx="5537512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Trạng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thái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60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Calibri" panose="020F0502020204030204" pitchFamily="34" charset="0"/>
                <a:sym typeface="+mn-lt"/>
              </a:rPr>
              <a:t>xúc</a:t>
            </a:r>
            <a:endParaRPr lang="zh-CN" altLang="en-US" sz="60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 flipV="1">
            <a:off x="4419560" y="3457465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80834" y="2015060"/>
            <a:ext cx="2537691" cy="709490"/>
            <a:chOff x="857249" y="1682281"/>
            <a:chExt cx="1903856" cy="532282"/>
          </a:xfrm>
        </p:grpSpPr>
        <p:sp>
          <p:nvSpPr>
            <p:cNvPr id="6" name="五边形 5"/>
            <p:cNvSpPr/>
            <p:nvPr/>
          </p:nvSpPr>
          <p:spPr>
            <a:xfrm>
              <a:off x="857249" y="1714500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400328" y="1682281"/>
              <a:ext cx="662844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80834" y="3080655"/>
            <a:ext cx="2537691" cy="666545"/>
            <a:chOff x="857249" y="2481722"/>
            <a:chExt cx="1903856" cy="500063"/>
          </a:xfrm>
        </p:grpSpPr>
        <p:sp>
          <p:nvSpPr>
            <p:cNvPr id="12" name="五边形 11"/>
            <p:cNvSpPr/>
            <p:nvPr/>
          </p:nvSpPr>
          <p:spPr>
            <a:xfrm>
              <a:off x="857249" y="2481722"/>
              <a:ext cx="1903856" cy="500063"/>
            </a:xfrm>
            <a:prstGeom prst="homePlate">
              <a:avLst/>
            </a:prstGeom>
            <a:solidFill>
              <a:srgbClr val="117D5C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526603" y="2492606"/>
              <a:ext cx="410293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lo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80834" y="4101460"/>
            <a:ext cx="2537691" cy="668387"/>
            <a:chOff x="857249" y="3247562"/>
            <a:chExt cx="1903856" cy="501445"/>
          </a:xfrm>
        </p:grpSpPr>
        <p:sp>
          <p:nvSpPr>
            <p:cNvPr id="16" name="五边形 15"/>
            <p:cNvSpPr/>
            <p:nvPr/>
          </p:nvSpPr>
          <p:spPr>
            <a:xfrm>
              <a:off x="857249" y="3248944"/>
              <a:ext cx="1903856" cy="500063"/>
            </a:xfrm>
            <a:prstGeom prst="homePlate">
              <a:avLst/>
            </a:prstGeom>
            <a:solidFill>
              <a:srgbClr val="62AB71"/>
            </a:solidFill>
            <a:ln w="25400" cap="flat" cmpd="sng" algn="ctr">
              <a:noFill/>
              <a:prstDash val="solid"/>
            </a:ln>
            <a:effectLst/>
          </p:spPr>
          <p:txBody>
            <a:bodyPr lIns="91412" tIns="45706" rIns="91412" bIns="45706" rtlCol="0" anchor="ctr"/>
            <a:lstStyle/>
            <a:p>
              <a:pPr algn="ctr" defTabSz="1217957">
                <a:defRPr/>
              </a:pPr>
              <a:endParaRPr lang="zh-CN" altLang="en-US" sz="3600" kern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483908" y="3247562"/>
              <a:ext cx="495680" cy="484877"/>
            </a:xfrm>
            <a:prstGeom prst="rect">
              <a:avLst/>
            </a:prstGeom>
          </p:spPr>
          <p:txBody>
            <a:bodyPr wrap="none" lIns="91412" tIns="45706" rIns="91412" bIns="45706">
              <a:spAutoFit/>
            </a:bodyPr>
            <a:lstStyle/>
            <a:p>
              <a:pPr algn="ctr" defTabSz="1217957">
                <a:defRPr/>
              </a:pPr>
              <a:r>
                <a:rPr lang="en-US" altLang="zh-CN" sz="36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sợ</a:t>
              </a:r>
              <a:endParaRPr lang="en-US" altLang="zh-CN" sz="36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1080834" y="2895948"/>
            <a:ext cx="4532888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4" name="直接连接符 23"/>
          <p:cNvCxnSpPr/>
          <p:nvPr/>
        </p:nvCxnSpPr>
        <p:spPr>
          <a:xfrm>
            <a:off x="1080834" y="3924330"/>
            <a:ext cx="4544462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25" name="直接连接符 24"/>
          <p:cNvCxnSpPr/>
          <p:nvPr/>
        </p:nvCxnSpPr>
        <p:spPr>
          <a:xfrm>
            <a:off x="1080834" y="4952713"/>
            <a:ext cx="449816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8093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5993" y="1524122"/>
            <a:ext cx="3790833" cy="473854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901386" y="2001519"/>
            <a:ext cx="6929174" cy="3014413"/>
            <a:chOff x="3901386" y="2001519"/>
            <a:chExt cx="6929174" cy="3014413"/>
          </a:xfrm>
        </p:grpSpPr>
        <p:grpSp>
          <p:nvGrpSpPr>
            <p:cNvPr id="3" name="Group 2"/>
            <p:cNvGrpSpPr/>
            <p:nvPr/>
          </p:nvGrpSpPr>
          <p:grpSpPr>
            <a:xfrm>
              <a:off x="3901386" y="2001519"/>
              <a:ext cx="6929174" cy="3014413"/>
              <a:chOff x="3718506" y="1981199"/>
              <a:chExt cx="6929174" cy="3014413"/>
            </a:xfrm>
          </p:grpSpPr>
          <p:grpSp>
            <p:nvGrpSpPr>
              <p:cNvPr id="4" name="组合 3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    <p:cNvGrpSpPr/>
              <p:nvPr/>
            </p:nvGrpSpPr>
            <p:grpSpPr>
              <a:xfrm>
                <a:off x="3718506" y="1981199"/>
                <a:ext cx="6929174" cy="3014413"/>
                <a:chOff x="2831230" y="1516614"/>
                <a:chExt cx="3573979" cy="1561442"/>
              </a:xfrm>
            </p:grpSpPr>
            <p:sp>
              <p:nvSpPr>
                <p:cNvPr id="5" name="六边形 4"/>
                <p:cNvSpPr/>
                <p:nvPr/>
              </p:nvSpPr>
              <p:spPr>
                <a:xfrm>
                  <a:off x="2831230" y="2004061"/>
                  <a:ext cx="3573979" cy="1073995"/>
                </a:xfrm>
                <a:prstGeom prst="hexagon">
                  <a:avLst>
                    <a:gd name="adj" fmla="val 40053"/>
                    <a:gd name="vf" fmla="val 115470"/>
                  </a:avLst>
                </a:prstGeom>
                <a:noFill/>
                <a:ln>
                  <a:solidFill>
                    <a:srgbClr val="62AB7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3537812" y="1516614"/>
                  <a:ext cx="2161310" cy="727025"/>
                </a:xfrm>
                <a:prstGeom prst="rect">
                  <a:avLst/>
                </a:prstGeom>
                <a:solidFill>
                  <a:srgbClr val="62AB7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256"/>
                  <a:endParaRPr lang="zh-CN" altLang="en-US" sz="1353">
                    <a:solidFill>
                      <a:prstClr val="white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文本框 6" descr="e7d195523061f1c0deeec63e560781cfd59afb0ea006f2a87ABB68BF51EA6619813959095094C18C62A12F549504892A4AAA8C1554C6663626E05CA27F281A14E6983772AFC3FB97135759321DEA3D709AACD122C08E6ED11241DF15C09E2C12DE3EE5ECBBE029142E78393D8F92674E12A8C0A9F7AD0B15E89D8F4F76499D0DF899BB6FF5AC3B6D"/>
                <p:cNvSpPr txBox="1"/>
                <p:nvPr/>
              </p:nvSpPr>
              <p:spPr>
                <a:xfrm>
                  <a:off x="3273438" y="2328637"/>
                  <a:ext cx="2780664" cy="62176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913256"/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là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từ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chỉ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hoạt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động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,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trạng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thái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của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sự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 </a:t>
                  </a:r>
                  <a:r>
                    <a:rPr lang="en-US" altLang="zh-CN" sz="3600" b="1" dirty="0" err="1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vật</a:t>
                  </a:r>
                  <a:r>
                    <a:rPr lang="en-US" altLang="zh-CN" sz="3600" b="1" dirty="0">
                      <a:solidFill>
                        <a:srgbClr val="117D5C"/>
                      </a:solidFill>
                      <a:latin typeface="Calibri" panose="020F0502020204030204" pitchFamily="34" charset="0"/>
                      <a:ea typeface="微软雅黑"/>
                      <a:cs typeface="Calibri" panose="020F0502020204030204" pitchFamily="34" charset="0"/>
                      <a:sym typeface="+mn-lt"/>
                    </a:rPr>
                    <a:t>.</a:t>
                  </a:r>
                </a:p>
              </p:txBody>
            </p:sp>
          </p:grp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flipV="1">
                <a:off x="5730527" y="3086322"/>
                <a:ext cx="2905129" cy="155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6157" y="2001519"/>
              <a:ext cx="3639627" cy="1609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8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6735" y="585455"/>
            <a:ext cx="925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354" y="1244838"/>
            <a:ext cx="4541659" cy="1871096"/>
            <a:chOff x="187354" y="1546552"/>
            <a:chExt cx="4541659" cy="1871096"/>
          </a:xfrm>
        </p:grpSpPr>
        <p:sp>
          <p:nvSpPr>
            <p:cNvPr id="5" name="矩形 13"/>
            <p:cNvSpPr/>
            <p:nvPr/>
          </p:nvSpPr>
          <p:spPr>
            <a:xfrm>
              <a:off x="385754" y="2644785"/>
              <a:ext cx="4343259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a.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Yêu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trẻ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đến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9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187354" y="1546552"/>
              <a:ext cx="1279381" cy="117738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29013" y="1329180"/>
            <a:ext cx="7085461" cy="1809461"/>
            <a:chOff x="4729013" y="1619539"/>
            <a:chExt cx="7085461" cy="1809461"/>
          </a:xfrm>
        </p:grpSpPr>
        <p:sp>
          <p:nvSpPr>
            <p:cNvPr id="6" name="矩形 19"/>
            <p:cNvSpPr/>
            <p:nvPr/>
          </p:nvSpPr>
          <p:spPr>
            <a:xfrm>
              <a:off x="4875192" y="2656137"/>
              <a:ext cx="6939282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b.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người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như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thương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thân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3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729013" y="1619539"/>
              <a:ext cx="1279381" cy="117738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27886" y="3200241"/>
            <a:ext cx="4343260" cy="1847815"/>
            <a:chOff x="385754" y="3822166"/>
            <a:chExt cx="4343260" cy="1847815"/>
          </a:xfrm>
        </p:grpSpPr>
        <p:sp>
          <p:nvSpPr>
            <p:cNvPr id="7" name="矩形 13"/>
            <p:cNvSpPr/>
            <p:nvPr/>
          </p:nvSpPr>
          <p:spPr>
            <a:xfrm>
              <a:off x="385755" y="4897118"/>
              <a:ext cx="4343259" cy="772863"/>
            </a:xfrm>
            <a:prstGeom prst="rect">
              <a:avLst/>
            </a:prstGeom>
            <a:solidFill>
              <a:srgbClr val="117D5C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c.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Uống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nước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nhớ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nguồn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4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385754" y="3822166"/>
              <a:ext cx="1279381" cy="11773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875192" y="3211594"/>
            <a:ext cx="6939281" cy="1836462"/>
            <a:chOff x="4850013" y="3833518"/>
            <a:chExt cx="6939281" cy="1836462"/>
          </a:xfrm>
        </p:grpSpPr>
        <p:sp>
          <p:nvSpPr>
            <p:cNvPr id="8" name="矩形 19"/>
            <p:cNvSpPr/>
            <p:nvPr/>
          </p:nvSpPr>
          <p:spPr>
            <a:xfrm>
              <a:off x="4850013" y="4897117"/>
              <a:ext cx="6939281" cy="772863"/>
            </a:xfrm>
            <a:prstGeom prst="rect">
              <a:avLst/>
            </a:prstGeom>
            <a:solidFill>
              <a:srgbClr val="62AB7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d.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ngày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đàng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học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1" lang="en-US" altLang="zh-CN" sz="3200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khôn</a:t>
              </a:r>
              <a:r>
                <a:rPr kumimoji="1" lang="en-US" altLang="zh-CN" sz="3200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.</a:t>
              </a:r>
              <a:endParaRPr kumimoji="1" lang="zh-CN" altLang="en-US" sz="3200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 flipH="1">
              <a:off x="4850013" y="3833518"/>
              <a:ext cx="1279381" cy="1177381"/>
            </a:xfrm>
            <a:prstGeom prst="rect">
              <a:avLst/>
            </a:prstGeom>
          </p:spPr>
        </p:pic>
      </p:grpSp>
      <p:cxnSp>
        <p:nvCxnSpPr>
          <p:cNvPr id="23" name="Straight Connector 22"/>
          <p:cNvCxnSpPr/>
          <p:nvPr/>
        </p:nvCxnSpPr>
        <p:spPr>
          <a:xfrm>
            <a:off x="775504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19743" y="2986267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32385" y="2986267"/>
            <a:ext cx="124620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98329" y="2986267"/>
            <a:ext cx="117676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33383" y="4898580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19743" y="4888933"/>
            <a:ext cx="7738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6642" y="4898580"/>
            <a:ext cx="49495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26062" y="4898580"/>
            <a:ext cx="667473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0308" y="5497582"/>
            <a:ext cx="608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lang="en-US" sz="28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191" y="5214507"/>
            <a:ext cx="4450674" cy="12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34109" y="514335"/>
            <a:ext cx="7175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927431" y="3211194"/>
            <a:ext cx="6196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i="0" dirty="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7431" y="2329489"/>
            <a:ext cx="5936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líu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lo.</a:t>
            </a:r>
          </a:p>
        </p:txBody>
      </p:sp>
    </p:spTree>
    <p:extLst>
      <p:ext uri="{BB962C8B-B14F-4D97-AF65-F5344CB8AC3E}">
        <p14:creationId xmlns:p14="http://schemas.microsoft.com/office/powerpoint/2010/main" val="7963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534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5062" y="1942313"/>
            <a:ext cx="3199790" cy="31997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338" y="2366109"/>
            <a:ext cx="8294844" cy="1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6" y="263324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0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là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42042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trạng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686663" cy="1148757"/>
            <a:chOff x="981375" y="2864057"/>
            <a:chExt cx="4686663" cy="11487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449118" y="2935596"/>
              <a:ext cx="42189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hành vi của con người.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785136"/>
            <a:ext cx="4993361" cy="1683807"/>
            <a:chOff x="981375" y="4872763"/>
            <a:chExt cx="4537107" cy="164992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3"/>
              <a:ext cx="4537107" cy="1649921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319191" y="4939726"/>
              <a:ext cx="40804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đặc điểm, tính chất của con người,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Là những từ chỉ sự vật.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78277" y="511746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79502" y="4723763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94388" cy="1831955"/>
            <a:chOff x="226633" y="-47311"/>
            <a:chExt cx="13904713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509266" y="301338"/>
              <a:ext cx="13622080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 nào dưới đây là động từ chỉ trạng thái?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Vui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buồn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truyện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893212" y="4957217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Xem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vi.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5" y="126124"/>
            <a:ext cx="10223510" cy="2270489"/>
            <a:chOff x="226633" y="-151915"/>
            <a:chExt cx="13830686" cy="2497313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608460" y="-151915"/>
              <a:ext cx="13356579" cy="233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Câu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mấy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từ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?</a:t>
              </a:r>
            </a:p>
            <a:p>
              <a:pPr lvl="0" algn="ctr">
                <a:defRPr/>
              </a:pP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Mình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sẽ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dùng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vào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việc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sáng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chế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trên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noFill/>
                    <a:prstDash val="solid"/>
                  </a:ln>
                  <a:solidFill>
                    <a:srgbClr val="117D5C"/>
                  </a:solidFill>
                  <a:latin typeface="Cambria" panose="02040503050406030204" pitchFamily="18" charset="0"/>
                  <a:ea typeface="字魂37号-波纹乖乖体"/>
                </a:rPr>
                <a:t>.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noFill/>
                  <a:prstDash val="solid"/>
                </a:ln>
                <a:solidFill>
                  <a:srgbClr val="117D5C"/>
                </a:solidFill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912421"/>
              <a:chOff x="857249" y="1714500"/>
              <a:chExt cx="2205841" cy="500063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500063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354214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Viết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lại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thơ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dưới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dây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+mn-lt"/>
                  </a:rPr>
                  <a:t>?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94672" y="1399579"/>
            <a:ext cx="92920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về một nỗi tháng giêng,</a:t>
            </a:r>
          </a:p>
          <a:p>
            <a:pPr lvl="0" algn="ctr"/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chim cái c</a:t>
            </a:r>
            <a:r>
              <a:rPr lang="en-GB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nằm nghiêng thở dài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</a:t>
            </a:r>
            <a:r>
              <a:rPr lang="en-US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vi-VN" sz="3600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dao</a:t>
            </a:r>
            <a:endParaRPr lang="en-US" sz="3600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Nằm</a:t>
            </a:r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, </a:t>
            </a:r>
            <a:r>
              <a:rPr lang="en-US" altLang="zh-CN" sz="48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thở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  <a:gd name="connsiteX0" fmla="*/ 0 w 10127565"/>
                <a:gd name="connsiteY0" fmla="*/ 0 h 3479419"/>
                <a:gd name="connsiteX1" fmla="*/ 10127565 w 10127565"/>
                <a:gd name="connsiteY1" fmla="*/ 0 h 3479419"/>
                <a:gd name="connsiteX2" fmla="*/ 10127565 w 10127565"/>
                <a:gd name="connsiteY2" fmla="*/ 3479419 h 3479419"/>
                <a:gd name="connsiteX3" fmla="*/ 0 w 10127565"/>
                <a:gd name="connsiteY3" fmla="*/ 3479419 h 3479419"/>
                <a:gd name="connsiteX4" fmla="*/ 0 w 10127565"/>
                <a:gd name="connsiteY4" fmla="*/ 0 h 347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7565" h="3479419" fill="none" extrusionOk="0">
                  <a:moveTo>
                    <a:pt x="0" y="0"/>
                  </a:moveTo>
                  <a:cubicBezTo>
                    <a:pt x="3453066" y="-194614"/>
                    <a:pt x="5477000" y="395131"/>
                    <a:pt x="10127565" y="0"/>
                  </a:cubicBezTo>
                  <a:cubicBezTo>
                    <a:pt x="9885548" y="762707"/>
                    <a:pt x="9938584" y="2451586"/>
                    <a:pt x="10127565" y="3479419"/>
                  </a:cubicBezTo>
                  <a:cubicBezTo>
                    <a:pt x="5617480" y="3245485"/>
                    <a:pt x="2187087" y="2690198"/>
                    <a:pt x="0" y="3479419"/>
                  </a:cubicBezTo>
                  <a:cubicBezTo>
                    <a:pt x="131142" y="2167349"/>
                    <a:pt x="129063" y="822156"/>
                    <a:pt x="0" y="0"/>
                  </a:cubicBezTo>
                  <a:close/>
                </a:path>
                <a:path w="10127565" h="3479419" stroke="0" extrusionOk="0">
                  <a:moveTo>
                    <a:pt x="0" y="0"/>
                  </a:moveTo>
                  <a:cubicBezTo>
                    <a:pt x="5002337" y="-170402"/>
                    <a:pt x="8151030" y="-221193"/>
                    <a:pt x="10127565" y="0"/>
                  </a:cubicBezTo>
                  <a:cubicBezTo>
                    <a:pt x="9863522" y="329862"/>
                    <a:pt x="10300591" y="2134676"/>
                    <a:pt x="10127565" y="3479419"/>
                  </a:cubicBezTo>
                  <a:cubicBezTo>
                    <a:pt x="6754511" y="3302061"/>
                    <a:pt x="2427315" y="3856454"/>
                    <a:pt x="0" y="3479419"/>
                  </a:cubicBezTo>
                  <a:cubicBezTo>
                    <a:pt x="-122411" y="2465312"/>
                    <a:pt x="87748" y="1792202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2968881" y="-609911"/>
                    <a:pt x="6149014" y="-23612"/>
                    <a:pt x="10127565" y="0"/>
                  </a:cubicBezTo>
                  <a:cubicBezTo>
                    <a:pt x="9904418" y="683406"/>
                    <a:pt x="10129719" y="2343503"/>
                    <a:pt x="10127565" y="3479419"/>
                  </a:cubicBezTo>
                  <a:cubicBezTo>
                    <a:pt x="5004957" y="2983004"/>
                    <a:pt x="2775819" y="3502631"/>
                    <a:pt x="0" y="3479419"/>
                  </a:cubicBezTo>
                  <a:cubicBezTo>
                    <a:pt x="32619" y="2229236"/>
                    <a:pt x="-22360" y="670865"/>
                    <a:pt x="0" y="0"/>
                  </a:cubicBezTo>
                  <a:close/>
                </a:path>
                <a:path w="10127565" h="3479419" fill="none" stroke="0" extrusionOk="0">
                  <a:moveTo>
                    <a:pt x="0" y="0"/>
                  </a:moveTo>
                  <a:cubicBezTo>
                    <a:pt x="3698900" y="-212191"/>
                    <a:pt x="5778132" y="195671"/>
                    <a:pt x="10127565" y="0"/>
                  </a:cubicBezTo>
                  <a:cubicBezTo>
                    <a:pt x="9805396" y="657104"/>
                    <a:pt x="9954194" y="2486595"/>
                    <a:pt x="10127565" y="3479419"/>
                  </a:cubicBezTo>
                  <a:cubicBezTo>
                    <a:pt x="5135441" y="3163528"/>
                    <a:pt x="2397713" y="2707024"/>
                    <a:pt x="0" y="3479419"/>
                  </a:cubicBezTo>
                  <a:cubicBezTo>
                    <a:pt x="127741" y="2212382"/>
                    <a:pt x="108236" y="70248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Hãy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tên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5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</a:t>
              </a:r>
              <a:r>
                <a:rPr kumimoji="0" lang="en-US" altLang="en-US" sz="5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hoạt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động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khi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trồng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.</a:t>
              </a:r>
              <a:endParaRPr kumimoji="0" lang="en-US" altLang="en-US" sz="5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76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998" y="112488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38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668132" y="760031"/>
            <a:ext cx="4927026" cy="2375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050" y="3135966"/>
            <a:ext cx="93033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1175446" cy="6297499"/>
            <a:chOff x="640524" y="349219"/>
            <a:chExt cx="11175446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1175446" cy="1796727"/>
              <a:chOff x="857249" y="1714500"/>
              <a:chExt cx="2313289" cy="984717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313289" cy="984717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37754"/>
                <a:ext cx="2075409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lvl="0"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 sau đây có những hoạt động nào được so sánh với nhau ?</a:t>
                </a:r>
                <a:r>
                  <a:rPr lang="vi-VN" sz="3600" b="1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3600" b="1" dirty="0">
                  <a:solidFill>
                    <a:srgbClr val="117D5C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 defTabSz="1217957">
                  <a:defRPr/>
                </a:pPr>
                <a:r>
                  <a:rPr lang="vi-VN" sz="3600" b="1" dirty="0">
                    <a:solidFill>
                      <a:schemeClr val="accent4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Mỏ chị Cốc dùi xuống như muốn chọc xuyên cả đất.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20075" y="1726595"/>
            <a:ext cx="10151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3600" b="1" dirty="0">
              <a:solidFill>
                <a:srgbClr val="117D5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>
            <a:off x="3723909" y="2296639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đất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Freeform 46"/>
          <p:cNvSpPr/>
          <p:nvPr/>
        </p:nvSpPr>
        <p:spPr bwMode="auto">
          <a:xfrm>
            <a:off x="3723909" y="3750301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Mỏ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chị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Cốc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Freeform 46"/>
          <p:cNvSpPr/>
          <p:nvPr/>
        </p:nvSpPr>
        <p:spPr bwMode="auto">
          <a:xfrm>
            <a:off x="3661109" y="5241076"/>
            <a:ext cx="4869781" cy="1349238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Dùi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xuống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–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chọc</a:t>
            </a:r>
            <a:r>
              <a:rPr lang="en-US" altLang="zh-CN" sz="36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xuyên</a:t>
            </a:r>
            <a:endParaRPr lang="zh-CN" altLang="en-US" sz="36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37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1076" y="349219"/>
            <a:ext cx="10656367" cy="6297499"/>
            <a:chOff x="640524" y="349219"/>
            <a:chExt cx="10656367" cy="6297499"/>
          </a:xfrm>
        </p:grpSpPr>
        <p:grpSp>
          <p:nvGrpSpPr>
            <p:cNvPr id="3" name="组合 4"/>
            <p:cNvGrpSpPr/>
            <p:nvPr/>
          </p:nvGrpSpPr>
          <p:grpSpPr>
            <a:xfrm>
              <a:off x="640524" y="349220"/>
              <a:ext cx="10656367" cy="1971948"/>
              <a:chOff x="857249" y="1714500"/>
              <a:chExt cx="2205841" cy="1080749"/>
            </a:xfrm>
          </p:grpSpPr>
          <p:sp>
            <p:nvSpPr>
              <p:cNvPr id="5" name="五边形 5"/>
              <p:cNvSpPr/>
              <p:nvPr/>
            </p:nvSpPr>
            <p:spPr>
              <a:xfrm>
                <a:off x="857249" y="1714500"/>
                <a:ext cx="2205841" cy="1080749"/>
              </a:xfrm>
              <a:prstGeom prst="homePlate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117D5C"/>
                </a:solidFill>
                <a:prstDash val="sysDash"/>
              </a:ln>
              <a:effectLst/>
            </p:spPr>
            <p:txBody>
              <a:bodyPr lIns="91412" tIns="45706" rIns="91412" bIns="45706" rtlCol="0" anchor="ctr"/>
              <a:lstStyle/>
              <a:p>
                <a:pPr algn="ctr" defTabSz="1217957">
                  <a:defRPr/>
                </a:pPr>
                <a:endParaRPr lang="zh-CN" altLang="en-US" sz="3600" kern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6" name="矩形 7"/>
              <p:cNvSpPr/>
              <p:nvPr/>
            </p:nvSpPr>
            <p:spPr>
              <a:xfrm>
                <a:off x="917147" y="1774736"/>
                <a:ext cx="1979038" cy="961463"/>
              </a:xfrm>
              <a:prstGeom prst="rect">
                <a:avLst/>
              </a:prstGeom>
            </p:spPr>
            <p:txBody>
              <a:bodyPr wrap="square" lIns="91412" tIns="45706" rIns="91412" bIns="45706">
                <a:spAutoFit/>
              </a:bodyPr>
              <a:lstStyle/>
              <a:p>
                <a:pPr algn="ctr" defTabSz="1217957">
                  <a:defRPr/>
                </a:pP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Thêm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từ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ngữ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chỉ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hoạt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động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câu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b="1" kern="0" dirty="0" err="1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sau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Chuồn chuồn ….. thấp thì mưa,</a:t>
                </a:r>
              </a:p>
              <a:p>
                <a:pPr algn="ctr" defTabSz="1217957">
                  <a:defRPr/>
                </a:pP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...</a:t>
                </a:r>
                <a:r>
                  <a:rPr lang="en-US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</a:t>
                </a:r>
                <a:r>
                  <a:rPr lang="vi-VN" altLang="zh-CN" sz="3600" b="1" kern="0" dirty="0">
                    <a:solidFill>
                      <a:srgbClr val="117D5C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. cao thì nắng, ….. vừa thì râm.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640524" y="349219"/>
              <a:ext cx="0" cy="6297499"/>
            </a:xfrm>
            <a:prstGeom prst="line">
              <a:avLst/>
            </a:prstGeom>
            <a:ln w="190500">
              <a:solidFill>
                <a:srgbClr val="117D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46"/>
          <p:cNvSpPr/>
          <p:nvPr/>
        </p:nvSpPr>
        <p:spPr bwMode="auto">
          <a:xfrm>
            <a:off x="4155639" y="3153905"/>
            <a:ext cx="4742176" cy="2874144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800" dirty="0">
                <a:solidFill>
                  <a:srgbClr val="117D5C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Bay</a:t>
            </a:r>
            <a:endParaRPr lang="zh-CN" altLang="en-US" sz="4800" dirty="0">
              <a:solidFill>
                <a:srgbClr val="117D5C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8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60120" y="2246807"/>
            <a:ext cx="2671760" cy="12883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814" y="1479576"/>
            <a:ext cx="3560373" cy="13473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124" y="0"/>
            <a:ext cx="6931753" cy="17375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948" y="3217087"/>
            <a:ext cx="8596105" cy="2444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702" y="5622167"/>
            <a:ext cx="281659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352072" y="1734079"/>
            <a:ext cx="9235896" cy="1094764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r>
              <a:rPr lang="vi-VN" sz="3200" dirty="0"/>
              <a:t>- Biết danh từ là từ chỉ hoạt động, trạng thái của sự vật.</a:t>
            </a:r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94087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Tìm được động từ trong các câu tục ngữ.</a:t>
            </a:r>
            <a:endParaRPr lang="en-US" sz="2800" dirty="0">
              <a:effectLst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0670" y="5598375"/>
            <a:ext cx="7047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just"/>
            <a:r>
              <a:rPr lang="vi-VN" sz="2800" dirty="0">
                <a:effectLst/>
              </a:rPr>
              <a:t>- Đặt được câu có chứa động từ phù hợp.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7069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0" y="211283"/>
            <a:ext cx="10430381" cy="64354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413060" y="443736"/>
            <a:ext cx="7497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9" name="Group 78"/>
          <p:cNvGrpSpPr/>
          <p:nvPr/>
        </p:nvGrpSpPr>
        <p:grpSpPr>
          <a:xfrm rot="21057294">
            <a:off x="506238" y="1806298"/>
            <a:ext cx="1841963" cy="1748592"/>
            <a:chOff x="669736" y="1754847"/>
            <a:chExt cx="1841963" cy="174859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/>
        </p:nvGrpSpPr>
        <p:grpSpPr>
          <a:xfrm>
            <a:off x="2854887" y="1795409"/>
            <a:ext cx="1572653" cy="1568462"/>
            <a:chOff x="3276110" y="1884369"/>
            <a:chExt cx="1572653" cy="156846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1495747" y="5168542"/>
            <a:ext cx="1841963" cy="1748592"/>
            <a:chOff x="-383143" y="3491935"/>
            <a:chExt cx="1841963" cy="174859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61360" y="3940448"/>
            <a:ext cx="1748592" cy="2080129"/>
            <a:chOff x="112693" y="4512595"/>
            <a:chExt cx="1748592" cy="20801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1725344" y="3136635"/>
            <a:ext cx="1841963" cy="1748592"/>
            <a:chOff x="1624002" y="3206068"/>
            <a:chExt cx="1841963" cy="174859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4889231" y="4989885"/>
            <a:ext cx="1748592" cy="1841963"/>
            <a:chOff x="4635003" y="5147688"/>
            <a:chExt cx="1748592" cy="18419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85" name="Group 84"/>
          <p:cNvGrpSpPr/>
          <p:nvPr/>
        </p:nvGrpSpPr>
        <p:grpSpPr>
          <a:xfrm>
            <a:off x="3274757" y="4943752"/>
            <a:ext cx="1557036" cy="1555168"/>
            <a:chOff x="1905014" y="5083603"/>
            <a:chExt cx="1557036" cy="155516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5269355" y="2613531"/>
            <a:ext cx="1748592" cy="1841963"/>
            <a:chOff x="6172841" y="1563307"/>
            <a:chExt cx="1748592" cy="184196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3675056" y="3019467"/>
            <a:ext cx="1748592" cy="1841963"/>
            <a:chOff x="3452713" y="3963681"/>
            <a:chExt cx="1748592" cy="18419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6521527" y="907625"/>
            <a:ext cx="2949870" cy="2706690"/>
            <a:chOff x="6007462" y="315095"/>
            <a:chExt cx="2949870" cy="2706690"/>
          </a:xfrm>
        </p:grpSpPr>
        <p:pic>
          <p:nvPicPr>
            <p:cNvPr id="89" name="图片 7"/>
            <p:cNvPicPr>
              <a:picLocks noChangeAspect="1"/>
            </p:cNvPicPr>
            <p:nvPr/>
          </p:nvPicPr>
          <p:blipFill>
            <a:blip r:embed="rId15" cstate="screen"/>
            <a:stretch>
              <a:fillRect/>
            </a:stretch>
          </p:blipFill>
          <p:spPr>
            <a:xfrm>
              <a:off x="6007462" y="315095"/>
              <a:ext cx="2949870" cy="1422501"/>
            </a:xfrm>
            <a:prstGeom prst="rect">
              <a:avLst/>
            </a:prstGeom>
          </p:spPr>
        </p:pic>
        <p:sp>
          <p:nvSpPr>
            <p:cNvPr id="88" name="Freeform 23"/>
            <p:cNvSpPr/>
            <p:nvPr/>
          </p:nvSpPr>
          <p:spPr bwMode="auto">
            <a:xfrm>
              <a:off x="6427372" y="1381705"/>
              <a:ext cx="1834802" cy="1640080"/>
            </a:xfrm>
            <a:custGeom>
              <a:avLst/>
              <a:gdLst>
                <a:gd name="T0" fmla="*/ 167 w 511"/>
                <a:gd name="T1" fmla="*/ 459 h 459"/>
                <a:gd name="T2" fmla="*/ 101 w 511"/>
                <a:gd name="T3" fmla="*/ 420 h 459"/>
                <a:gd name="T4" fmla="*/ 12 w 511"/>
                <a:gd name="T5" fmla="*/ 267 h 459"/>
                <a:gd name="T6" fmla="*/ 12 w 511"/>
                <a:gd name="T7" fmla="*/ 191 h 459"/>
                <a:gd name="T8" fmla="*/ 101 w 511"/>
                <a:gd name="T9" fmla="*/ 38 h 459"/>
                <a:gd name="T10" fmla="*/ 167 w 511"/>
                <a:gd name="T11" fmla="*/ 0 h 459"/>
                <a:gd name="T12" fmla="*/ 344 w 511"/>
                <a:gd name="T13" fmla="*/ 0 h 459"/>
                <a:gd name="T14" fmla="*/ 410 w 511"/>
                <a:gd name="T15" fmla="*/ 38 h 459"/>
                <a:gd name="T16" fmla="*/ 498 w 511"/>
                <a:gd name="T17" fmla="*/ 191 h 459"/>
                <a:gd name="T18" fmla="*/ 498 w 511"/>
                <a:gd name="T19" fmla="*/ 267 h 459"/>
                <a:gd name="T20" fmla="*/ 410 w 511"/>
                <a:gd name="T21" fmla="*/ 420 h 459"/>
                <a:gd name="T22" fmla="*/ 344 w 511"/>
                <a:gd name="T23" fmla="*/ 459 h 459"/>
                <a:gd name="T24" fmla="*/ 167 w 511"/>
                <a:gd name="T25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1" h="459">
                  <a:moveTo>
                    <a:pt x="167" y="459"/>
                  </a:moveTo>
                  <a:cubicBezTo>
                    <a:pt x="141" y="459"/>
                    <a:pt x="113" y="443"/>
                    <a:pt x="101" y="420"/>
                  </a:cubicBezTo>
                  <a:cubicBezTo>
                    <a:pt x="12" y="267"/>
                    <a:pt x="12" y="267"/>
                    <a:pt x="12" y="267"/>
                  </a:cubicBezTo>
                  <a:cubicBezTo>
                    <a:pt x="0" y="245"/>
                    <a:pt x="0" y="213"/>
                    <a:pt x="12" y="191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113" y="16"/>
                    <a:pt x="141" y="0"/>
                    <a:pt x="167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69" y="0"/>
                    <a:pt x="397" y="16"/>
                    <a:pt x="410" y="38"/>
                  </a:cubicBezTo>
                  <a:cubicBezTo>
                    <a:pt x="498" y="191"/>
                    <a:pt x="498" y="191"/>
                    <a:pt x="498" y="191"/>
                  </a:cubicBezTo>
                  <a:cubicBezTo>
                    <a:pt x="511" y="213"/>
                    <a:pt x="511" y="245"/>
                    <a:pt x="498" y="267"/>
                  </a:cubicBezTo>
                  <a:cubicBezTo>
                    <a:pt x="410" y="420"/>
                    <a:pt x="410" y="420"/>
                    <a:pt x="410" y="420"/>
                  </a:cubicBezTo>
                  <a:cubicBezTo>
                    <a:pt x="397" y="443"/>
                    <a:pt x="369" y="459"/>
                    <a:pt x="344" y="459"/>
                  </a:cubicBezTo>
                  <a:lnTo>
                    <a:pt x="167" y="459"/>
                  </a:lnTo>
                  <a:close/>
                </a:path>
              </a:pathLst>
            </a:custGeom>
            <a:solidFill>
              <a:srgbClr val="FF0000"/>
            </a:soli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 anchor="ctr"/>
            <a:lstStyle/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Thảo</a:t>
              </a:r>
              <a:r>
                <a:rPr lang="en-US" altLang="zh-CN" sz="28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luận</a:t>
              </a:r>
              <a:endParaRPr lang="en-US" altLang="zh-CN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  <a:p>
              <a:pPr algn="ctr" defTabSz="913256">
                <a:defRPr/>
              </a:pPr>
              <a:r>
                <a:rPr lang="en-US" altLang="zh-CN" sz="2800" b="1" kern="0" dirty="0" err="1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+mn-lt"/>
                </a:rPr>
                <a:t>nhóm</a:t>
              </a:r>
              <a:endParaRPr lang="zh-CN" altLang="en-US" sz="2800" b="1" kern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412816" y="698055"/>
            <a:ext cx="7010933" cy="10156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Từ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chỉ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hoạt</a:t>
            </a:r>
            <a:r>
              <a:rPr lang="en-US" altLang="zh-CN" sz="6600" dirty="0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117D5C"/>
                </a:solidFill>
                <a:latin typeface="UVF Connie" panose="04030505020202020503" pitchFamily="82" charset="0"/>
                <a:ea typeface="微软雅黑"/>
                <a:cs typeface="+mn-ea"/>
                <a:sym typeface="+mn-lt"/>
              </a:rPr>
              <a:t>động</a:t>
            </a:r>
            <a:endParaRPr lang="zh-CN" altLang="en-US" sz="6600" dirty="0">
              <a:solidFill>
                <a:srgbClr val="117D5C"/>
              </a:solidFill>
              <a:latin typeface="UVF Connie" panose="04030505020202020503" pitchFamily="82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V="1">
            <a:off x="4528725" y="1791314"/>
            <a:ext cx="2905129" cy="15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46"/>
          <p:cNvSpPr/>
          <p:nvPr/>
        </p:nvSpPr>
        <p:spPr bwMode="auto">
          <a:xfrm>
            <a:off x="2670607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62AB71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Freeform 46"/>
          <p:cNvSpPr/>
          <p:nvPr/>
        </p:nvSpPr>
        <p:spPr bwMode="auto">
          <a:xfrm>
            <a:off x="6349894" y="2031212"/>
            <a:ext cx="3247676" cy="3656471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17D5C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endParaRPr lang="zh-CN" altLang="en-US" sz="1599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68430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62AB71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Người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9166442" y="3000296"/>
            <a:ext cx="1933306" cy="1718302"/>
          </a:xfrm>
          <a:custGeom>
            <a:avLst/>
            <a:gdLst>
              <a:gd name="T0" fmla="*/ 145 w 477"/>
              <a:gd name="T1" fmla="*/ 0 h 423"/>
              <a:gd name="T2" fmla="*/ 331 w 477"/>
              <a:gd name="T3" fmla="*/ 0 h 423"/>
              <a:gd name="T4" fmla="*/ 375 w 477"/>
              <a:gd name="T5" fmla="*/ 25 h 423"/>
              <a:gd name="T6" fmla="*/ 468 w 477"/>
              <a:gd name="T7" fmla="*/ 186 h 423"/>
              <a:gd name="T8" fmla="*/ 468 w 477"/>
              <a:gd name="T9" fmla="*/ 237 h 423"/>
              <a:gd name="T10" fmla="*/ 375 w 477"/>
              <a:gd name="T11" fmla="*/ 398 h 423"/>
              <a:gd name="T12" fmla="*/ 331 w 477"/>
              <a:gd name="T13" fmla="*/ 423 h 423"/>
              <a:gd name="T14" fmla="*/ 146 w 477"/>
              <a:gd name="T15" fmla="*/ 423 h 423"/>
              <a:gd name="T16" fmla="*/ 101 w 477"/>
              <a:gd name="T17" fmla="*/ 398 h 423"/>
              <a:gd name="T18" fmla="*/ 55 w 477"/>
              <a:gd name="T19" fmla="*/ 317 h 423"/>
              <a:gd name="T20" fmla="*/ 9 w 477"/>
              <a:gd name="T21" fmla="*/ 237 h 423"/>
              <a:gd name="T22" fmla="*/ 9 w 477"/>
              <a:gd name="T23" fmla="*/ 186 h 423"/>
              <a:gd name="T24" fmla="*/ 101 w 477"/>
              <a:gd name="T25" fmla="*/ 25 h 423"/>
              <a:gd name="T26" fmla="*/ 145 w 477"/>
              <a:gd name="T27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7" h="423">
                <a:moveTo>
                  <a:pt x="145" y="0"/>
                </a:moveTo>
                <a:cubicBezTo>
                  <a:pt x="207" y="0"/>
                  <a:pt x="269" y="0"/>
                  <a:pt x="331" y="0"/>
                </a:cubicBezTo>
                <a:cubicBezTo>
                  <a:pt x="349" y="1"/>
                  <a:pt x="366" y="10"/>
                  <a:pt x="375" y="25"/>
                </a:cubicBezTo>
                <a:cubicBezTo>
                  <a:pt x="406" y="79"/>
                  <a:pt x="437" y="132"/>
                  <a:pt x="468" y="186"/>
                </a:cubicBezTo>
                <a:cubicBezTo>
                  <a:pt x="476" y="202"/>
                  <a:pt x="477" y="221"/>
                  <a:pt x="468" y="237"/>
                </a:cubicBezTo>
                <a:cubicBezTo>
                  <a:pt x="375" y="398"/>
                  <a:pt x="375" y="398"/>
                  <a:pt x="375" y="398"/>
                </a:cubicBezTo>
                <a:cubicBezTo>
                  <a:pt x="366" y="413"/>
                  <a:pt x="349" y="423"/>
                  <a:pt x="331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28" y="423"/>
                  <a:pt x="111" y="413"/>
                  <a:pt x="101" y="398"/>
                </a:cubicBezTo>
                <a:cubicBezTo>
                  <a:pt x="55" y="317"/>
                  <a:pt x="55" y="317"/>
                  <a:pt x="55" y="317"/>
                </a:cubicBezTo>
                <a:cubicBezTo>
                  <a:pt x="9" y="237"/>
                  <a:pt x="9" y="237"/>
                  <a:pt x="9" y="237"/>
                </a:cubicBezTo>
                <a:cubicBezTo>
                  <a:pt x="0" y="222"/>
                  <a:pt x="0" y="202"/>
                  <a:pt x="9" y="186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11" y="10"/>
                  <a:pt x="128" y="1"/>
                  <a:pt x="145" y="0"/>
                </a:cubicBezTo>
                <a:close/>
              </a:path>
            </a:pathLst>
          </a:custGeom>
          <a:solidFill>
            <a:srgbClr val="117D5C"/>
          </a:solidFill>
          <a:ln w="25400">
            <a:noFill/>
          </a:ln>
          <a:effectLst>
            <a:outerShdw blurRad="2413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noAutofit/>
          </a:bodyPr>
          <a:lstStyle/>
          <a:p>
            <a:pPr algn="ctr" defTabSz="913256"/>
            <a:r>
              <a:rPr lang="en-US" altLang="zh-CN" sz="4400" dirty="0" err="1">
                <a:solidFill>
                  <a:srgbClr val="FFFF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+mn-lt"/>
              </a:rPr>
              <a:t>Vật</a:t>
            </a:r>
            <a:endParaRPr lang="zh-CN" altLang="en-US" sz="4400" dirty="0">
              <a:solidFill>
                <a:srgbClr val="FFFF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 rot="21057294">
            <a:off x="-196210" y="3646812"/>
            <a:ext cx="1841963" cy="1748592"/>
            <a:chOff x="669736" y="1754847"/>
            <a:chExt cx="1841963" cy="174859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4667" r="64666" b="63185"/>
            <a:stretch/>
          </p:blipFill>
          <p:spPr>
            <a:xfrm rot="7047270">
              <a:off x="716422" y="1708161"/>
              <a:ext cx="1748592" cy="184196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022" y="2035787"/>
              <a:ext cx="1670449" cy="117663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51917" y="5037234"/>
            <a:ext cx="1572653" cy="1568462"/>
            <a:chOff x="3276110" y="1884369"/>
            <a:chExt cx="1572653" cy="156846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79" t="37885" r="4773" b="34741"/>
            <a:stretch/>
          </p:blipFill>
          <p:spPr>
            <a:xfrm rot="9348374">
              <a:off x="3276110" y="1884369"/>
              <a:ext cx="1572653" cy="156846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7190" y="2109709"/>
              <a:ext cx="1438781" cy="117663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0631074" y="4023531"/>
            <a:ext cx="1841963" cy="1748592"/>
            <a:chOff x="-383143" y="3491935"/>
            <a:chExt cx="1841963" cy="174859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4" t="65704" r="65407" b="2148"/>
            <a:stretch/>
          </p:blipFill>
          <p:spPr>
            <a:xfrm rot="6352249">
              <a:off x="-336457" y="3445249"/>
              <a:ext cx="1748592" cy="184196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4802" y="3833072"/>
              <a:ext cx="1420491" cy="118272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022225" y="5026601"/>
            <a:ext cx="1748592" cy="2080129"/>
            <a:chOff x="112693" y="4512595"/>
            <a:chExt cx="1748592" cy="2080129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79" t="1843" r="5702" b="61852"/>
            <a:stretch/>
          </p:blipFill>
          <p:spPr>
            <a:xfrm rot="1436216">
              <a:off x="112693" y="4512595"/>
              <a:ext cx="1748592" cy="20801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7040" y="5089510"/>
              <a:ext cx="1420491" cy="11827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327162" y="5127351"/>
            <a:ext cx="1841963" cy="1748592"/>
            <a:chOff x="1624002" y="3206068"/>
            <a:chExt cx="1841963" cy="174859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6074" r="64370" b="31778"/>
            <a:stretch/>
          </p:blipFill>
          <p:spPr>
            <a:xfrm rot="15050195">
              <a:off x="1670688" y="3159382"/>
              <a:ext cx="1748592" cy="18419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54584" y="3621994"/>
              <a:ext cx="1408298" cy="118272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772681" y="5166979"/>
            <a:ext cx="1748592" cy="1841963"/>
            <a:chOff x="4635003" y="5147688"/>
            <a:chExt cx="1748592" cy="184196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0" t="67926" r="34591" b="-74"/>
            <a:stretch/>
          </p:blipFill>
          <p:spPr>
            <a:xfrm rot="19490239">
              <a:off x="4635003" y="5147688"/>
              <a:ext cx="1748592" cy="18419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6225" y="5459060"/>
              <a:ext cx="1426588" cy="117663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363273" y="5197310"/>
            <a:ext cx="1557036" cy="1555168"/>
            <a:chOff x="1905014" y="5083603"/>
            <a:chExt cx="1557036" cy="15551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15" t="35630" r="32666" b="32222"/>
            <a:stretch/>
          </p:blipFill>
          <p:spPr>
            <a:xfrm>
              <a:off x="1985715" y="5083603"/>
              <a:ext cx="1476335" cy="15551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14" y="5318057"/>
              <a:ext cx="1536325" cy="118272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36127" y="5166978"/>
            <a:ext cx="1748592" cy="1841963"/>
            <a:chOff x="6172841" y="1563307"/>
            <a:chExt cx="1748592" cy="184196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60" t="66000" r="4221" b="1852"/>
            <a:stretch/>
          </p:blipFill>
          <p:spPr>
            <a:xfrm rot="563981">
              <a:off x="6172841" y="1563307"/>
              <a:ext cx="1748592" cy="18419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311874" y="2049787"/>
              <a:ext cx="1408298" cy="1182727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872703" y="5080666"/>
            <a:ext cx="1748592" cy="1841963"/>
            <a:chOff x="3452713" y="3963681"/>
            <a:chExt cx="1748592" cy="1841963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75" t="2593" r="33406" b="65259"/>
            <a:stretch/>
          </p:blipFill>
          <p:spPr>
            <a:xfrm rot="1764229">
              <a:off x="3452713" y="3963681"/>
              <a:ext cx="1748592" cy="18419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33370" y="4476943"/>
              <a:ext cx="1426588" cy="1182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82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3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3888 L 0 -0.1481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4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30000" decel="3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3857 L 0 7.37427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4206 -0.25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53868 -0.3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0.31914 -0.4682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12213 -0.2768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59519 -0.4238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03047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30651 -0.314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-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47891 -0.1800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5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0704 -0.2733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5" grpId="0" animBg="1"/>
      <p:bldP spid="6" grpId="0" animBg="1"/>
      <p:bldP spid="6" grpId="1" animBg="1"/>
      <p:bldP spid="6" grpId="2" animBg="1"/>
      <p:bldP spid="8" grpId="0" animBg="1"/>
      <p:bldP spid="8" grpId="1" animBg="1"/>
      <p:bldP spid="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709" y="211282"/>
            <a:ext cx="11628582" cy="6435436"/>
          </a:xfrm>
          <a:prstGeom prst="rect">
            <a:avLst/>
          </a:prstGeom>
          <a:solidFill>
            <a:schemeClr val="bg1"/>
          </a:solidFill>
          <a:ln w="19050">
            <a:solidFill>
              <a:srgbClr val="117D5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1709" y="463666"/>
            <a:ext cx="1171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600" b="1" dirty="0">
                <a:solidFill>
                  <a:srgbClr val="117D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120" y="1897896"/>
            <a:ext cx="6319520" cy="45299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0415" y="1201437"/>
            <a:ext cx="48260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nỗi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diều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Thoáng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5000"/>
              </a:lnSpc>
            </a:pP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nấp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800" y="5976111"/>
            <a:ext cx="287146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555</Words>
  <Application>Microsoft Office PowerPoint</Application>
  <PresentationFormat>Widescreen</PresentationFormat>
  <Paragraphs>84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UVF Connie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Linh</cp:lastModifiedBy>
  <cp:revision>5</cp:revision>
  <dcterms:created xsi:type="dcterms:W3CDTF">2023-09-08T03:55:38Z</dcterms:created>
  <dcterms:modified xsi:type="dcterms:W3CDTF">2023-10-02T09:24:37Z</dcterms:modified>
</cp:coreProperties>
</file>