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98" r:id="rId3"/>
    <p:sldMasterId id="2147483711" r:id="rId4"/>
    <p:sldMasterId id="2147483723" r:id="rId5"/>
  </p:sldMasterIdLst>
  <p:notesMasterIdLst>
    <p:notesMasterId r:id="rId19"/>
  </p:notesMasterIdLst>
  <p:sldIdLst>
    <p:sldId id="300" r:id="rId6"/>
    <p:sldId id="272" r:id="rId7"/>
    <p:sldId id="294" r:id="rId8"/>
    <p:sldId id="298" r:id="rId9"/>
    <p:sldId id="299" r:id="rId10"/>
    <p:sldId id="264" r:id="rId11"/>
    <p:sldId id="301" r:id="rId12"/>
    <p:sldId id="269" r:id="rId13"/>
    <p:sldId id="275" r:id="rId14"/>
    <p:sldId id="273" r:id="rId15"/>
    <p:sldId id="279" r:id="rId16"/>
    <p:sldId id="295" r:id="rId17"/>
    <p:sldId id="285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00"/>
    <a:srgbClr val="0033CC"/>
    <a:srgbClr val="FF0066"/>
    <a:srgbClr val="CC0000"/>
    <a:srgbClr val="D6009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56A610-6BEE-4C3A-8B02-9A91AFCB99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03/05/2022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altLang="x-none" dirty="0"/>
              <a:t>Bấm &amp; sửa kiểu tiêu đề</a:t>
            </a:r>
          </a:p>
          <a:p>
            <a:pPr lvl="1"/>
            <a:r>
              <a:rPr lang="vi-VN" altLang="x-none" dirty="0"/>
              <a:t>Mức hai</a:t>
            </a:r>
          </a:p>
          <a:p>
            <a:pPr lvl="2"/>
            <a:r>
              <a:rPr lang="vi-VN" altLang="x-none" dirty="0"/>
              <a:t>Mức ba</a:t>
            </a:r>
          </a:p>
          <a:p>
            <a:pPr lvl="3"/>
            <a:r>
              <a:rPr lang="vi-VN" altLang="x-none" dirty="0"/>
              <a:t>Mức bốn</a:t>
            </a:r>
          </a:p>
          <a:p>
            <a:pPr lvl="4"/>
            <a:r>
              <a:rPr lang="vi-VN" altLang="x-none" dirty="0"/>
              <a:t>Mức năm</a:t>
            </a:r>
            <a:endParaRPr dirty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1114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ơi giữ chỗ cho Ghi chú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31748" name="Nơi giữ chỗ cho Số hiệu Bản chiế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9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11" name="Hình chữ nhật góc tròn 10"/>
          <p:cNvSpPr/>
          <p:nvPr/>
        </p:nvSpPr>
        <p:spPr>
          <a:xfrm>
            <a:off x="65093" y="6986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63500" y="144939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63500" y="297657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 hasCustomPrompt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ctrTitle" hasCustomPrompt="1"/>
          </p:nvPr>
        </p:nvSpPr>
        <p:spPr>
          <a:xfrm>
            <a:off x="457200" y="150594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6" name="Nơi giữ chỗ cho Ngày tháng 27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Nơi giữ chỗ cho Chân trang 16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Nơi giữ chỗ cho Số hiệu Bản chiếu 28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buNone/>
            </a:pPr>
            <a:fld id="{9A0DB2DC-4C9A-4742-B13C-FB6460FD3503}" type="slidenum">
              <a:rPr lang="en-US" dirty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8" name="Nơi giữ chỗ cho Nội dung 7"/>
          <p:cNvSpPr>
            <a:spLocks noGrp="1"/>
          </p:cNvSpPr>
          <p:nvPr>
            <p:ph sz="quarter" idx="1" hasCustomPrompt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11" name="Hình chữ nhật góc tròn 10"/>
          <p:cNvSpPr/>
          <p:nvPr/>
        </p:nvSpPr>
        <p:spPr>
          <a:xfrm>
            <a:off x="65313" y="6976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Hình Chữ nhật 11"/>
          <p:cNvSpPr/>
          <p:nvPr/>
        </p:nvSpPr>
        <p:spPr>
          <a:xfrm flipV="1">
            <a:off x="69855" y="237649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69855" y="2341563"/>
            <a:ext cx="9013825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68268" y="2468563"/>
            <a:ext cx="9015413" cy="460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95251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16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buNone/>
            </a:pPr>
            <a:fld id="{9A0DB2DC-4C9A-4742-B13C-FB6460FD3503}" type="slidenum">
              <a:rPr lang="en-US" dirty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9" name="Nơi giữ chỗ cho Nội dung 8"/>
          <p:cNvSpPr>
            <a:spLocks noGrp="1"/>
          </p:cNvSpPr>
          <p:nvPr>
            <p:ph sz="quarter" idx="1" hasCustomPrompt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2" hasCustomPrompt="1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 hasCustomPrompt="1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11" name="Nơi giữ chỗ cho Nội dung 10"/>
          <p:cNvSpPr>
            <a:spLocks noGrp="1"/>
          </p:cNvSpPr>
          <p:nvPr>
            <p:ph sz="half" idx="2" hasCustomPrompt="1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half" idx="4" hasCustomPrompt="1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Hình chữ nhật góc tròn 10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 hasCustomPrompt="1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1" hasCustomPrompt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12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buNone/>
            </a:pPr>
            <a:fld id="{9A0DB2DC-4C9A-4742-B13C-FB6460FD3503}" type="slidenum">
              <a:rPr lang="en-US" dirty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/>
          <p:cNvSpPr/>
          <p:nvPr/>
        </p:nvSpPr>
        <p:spPr>
          <a:xfrm flipV="1">
            <a:off x="68268" y="468313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68268" y="4649788"/>
            <a:ext cx="9007475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68268" y="477362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 hasCustomPrompt="1"/>
          </p:nvPr>
        </p:nvSpPr>
        <p:spPr>
          <a:xfrm>
            <a:off x="68313" y="6668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Bấm biểu tượng để thêm hình ảnh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buNone/>
            </a:pPr>
            <a:fld id="{9A0DB2DC-4C9A-4742-B13C-FB6460FD3503}" type="slidenum">
              <a:rPr lang="en-US" dirty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51"/>
            <a:ext cx="20116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0" y="274650"/>
            <a:ext cx="55626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080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231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7155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51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540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1880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1689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0562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4874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956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2979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226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80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92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5" y="1535114"/>
            <a:ext cx="404177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5" y="2174875"/>
            <a:ext cx="404177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5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71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16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80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50"/>
            <a:ext cx="54864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67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29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9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CA44B-F075-4BC3-AE05-FF3929F841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0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BDDB4-8E2A-428B-9BEA-4E628016F1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0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6A6BE-10B3-44AE-A01D-87D2BEFC44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AAEB0-F507-4AB5-AB5B-AF60628001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8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9A33F-325C-4E39-B363-569CF654DD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3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D3EA7-8F86-4158-B252-EFEFCC4E98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13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376BC-F307-4362-B569-5C0CA838FF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7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46ADC-3FDB-46BB-8BA0-60E78E132E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1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33318-32D1-4744-B54B-C8937D2A9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5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7063D-3149-4CFD-B047-AFED4A26A7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6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AE1EE-2D8C-4252-BD5F-41E89B1A91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8" name="Hình chữ nhật góc tròn 7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Nơi giữ chỗ cho Tiêu đề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bIns="91440" anchor="b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2053" name="Nơi giữ chỗ cho Văn bản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14" name="Nơi giữ chỗ cho Ngày tháng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7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 advTm="24000">
    <p:wheel spokes="8"/>
    <p:sndAc>
      <p:stSnd loop="1">
        <p:snd r:embed="rId14" name="applause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>
                <a:defRPr/>
              </a:pPr>
              <a:t>03/05/2022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72E523-415A-42BD-9762-3BED727DBF32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116388" y="1927225"/>
            <a:ext cx="3427412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04800" y="4495800"/>
            <a:ext cx="533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2052" name="WordArt 16"/>
          <p:cNvSpPr>
            <a:spLocks noChangeArrowheads="1" noChangeShapeType="1" noTextEdit="1"/>
          </p:cNvSpPr>
          <p:nvPr/>
        </p:nvSpPr>
        <p:spPr bwMode="auto">
          <a:xfrm>
            <a:off x="904875" y="152400"/>
            <a:ext cx="6867525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6657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133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 altLang="en-US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353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57200" y="1524000"/>
            <a:ext cx="8382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tục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977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95842"/>
              </p:ext>
            </p:extLst>
          </p:nvPr>
        </p:nvGraphicFramePr>
        <p:xfrm>
          <a:off x="152400" y="2590802"/>
          <a:ext cx="8991600" cy="3047999"/>
        </p:xfrm>
        <a:graphic>
          <a:graphicData uri="http://schemas.openxmlformats.org/drawingml/2006/table">
            <a:tbl>
              <a:tblPr/>
              <a:tblGrid>
                <a:gridCol w="328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i="0" u="none" kern="1200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525651" y="5661706"/>
            <a:ext cx="32766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21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6096000" y="5678496"/>
            <a:ext cx="2286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</a:t>
            </a:r>
            <a:endParaRPr kumimoji="0" lang="en-US" sz="2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6096000" y="6172210"/>
            <a:ext cx="2286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non dễ uốn</a:t>
            </a: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533400" y="6172210"/>
            <a:ext cx="2667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già, măng mọc</a:t>
            </a:r>
          </a:p>
        </p:txBody>
      </p:sp>
      <p:sp>
        <p:nvSpPr>
          <p:cNvPr id="26653" name="Line 73"/>
          <p:cNvSpPr/>
          <p:nvPr/>
        </p:nvSpPr>
        <p:spPr>
          <a:xfrm>
            <a:off x="2971800" y="3476625"/>
            <a:ext cx="4572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4" name="Line 74"/>
          <p:cNvSpPr/>
          <p:nvPr/>
        </p:nvSpPr>
        <p:spPr>
          <a:xfrm>
            <a:off x="2971800" y="3962400"/>
            <a:ext cx="4572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5" name="Line 75"/>
          <p:cNvSpPr/>
          <p:nvPr/>
        </p:nvSpPr>
        <p:spPr>
          <a:xfrm>
            <a:off x="3024753" y="4343400"/>
            <a:ext cx="4572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6" name="Line 76"/>
          <p:cNvSpPr/>
          <p:nvPr/>
        </p:nvSpPr>
        <p:spPr>
          <a:xfrm>
            <a:off x="3124200" y="5257800"/>
            <a:ext cx="3048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75" name="Text Box 79"/>
          <p:cNvSpPr txBox="1"/>
          <p:nvPr/>
        </p:nvSpPr>
        <p:spPr>
          <a:xfrm>
            <a:off x="76200" y="5257810"/>
            <a:ext cx="381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8000" dirty="0"/>
              <a:t>(</a:t>
            </a:r>
          </a:p>
        </p:txBody>
      </p:sp>
      <p:sp>
        <p:nvSpPr>
          <p:cNvPr id="29776" name="Text Box 80"/>
          <p:cNvSpPr txBox="1"/>
          <p:nvPr/>
        </p:nvSpPr>
        <p:spPr>
          <a:xfrm rot="10800000">
            <a:off x="8382000" y="5470535"/>
            <a:ext cx="381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8000" dirty="0"/>
              <a:t>(</a:t>
            </a:r>
          </a:p>
        </p:txBody>
      </p:sp>
      <p:pic>
        <p:nvPicPr>
          <p:cNvPr id="29807" name="Picture 111" descr="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2" y="5562600"/>
            <a:ext cx="123666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ình chữ nhật 1"/>
          <p:cNvSpPr/>
          <p:nvPr/>
        </p:nvSpPr>
        <p:spPr>
          <a:xfrm>
            <a:off x="190500" y="2726410"/>
            <a:ext cx="33528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5558838" y="2743200"/>
            <a:ext cx="117371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3429000" y="3200405"/>
            <a:ext cx="5556250" cy="25299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dột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khiến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084 -0.4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63334 -0.3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3334 -0.2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83 -0.1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5" grpId="0"/>
      <p:bldP spid="297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03" name="Group 167"/>
          <p:cNvGraphicFramePr>
            <a:graphicFrameLocks noGrp="1"/>
          </p:cNvGraphicFramePr>
          <p:nvPr>
            <p:ph idx="1"/>
          </p:nvPr>
        </p:nvGraphicFramePr>
        <p:xfrm>
          <a:off x="2438400" y="1524000"/>
          <a:ext cx="54864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696" name="Table 28695"/>
          <p:cNvGraphicFramePr/>
          <p:nvPr/>
        </p:nvGraphicFramePr>
        <p:xfrm>
          <a:off x="609600" y="2179638"/>
          <a:ext cx="6096000" cy="639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20" name="Table 28719"/>
          <p:cNvGraphicFramePr/>
          <p:nvPr/>
        </p:nvGraphicFramePr>
        <p:xfrm>
          <a:off x="2438400" y="2838450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Ẻ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15" name="Group 179"/>
          <p:cNvGraphicFramePr>
            <a:graphicFrameLocks noGrp="1"/>
          </p:cNvGraphicFramePr>
          <p:nvPr/>
        </p:nvGraphicFramePr>
        <p:xfrm>
          <a:off x="4267200" y="3505200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17" name="Group 181"/>
          <p:cNvGraphicFramePr>
            <a:graphicFrameLocks noGrp="1"/>
          </p:cNvGraphicFramePr>
          <p:nvPr/>
        </p:nvGraphicFramePr>
        <p:xfrm>
          <a:off x="3657600" y="4143375"/>
          <a:ext cx="54864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19" name="Group 183"/>
          <p:cNvGraphicFramePr>
            <a:graphicFrameLocks noGrp="1"/>
          </p:cNvGraphicFramePr>
          <p:nvPr/>
        </p:nvGraphicFramePr>
        <p:xfrm>
          <a:off x="3657600" y="4813300"/>
          <a:ext cx="36576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0" name="Group 354"/>
          <p:cNvGraphicFramePr>
            <a:graphicFrameLocks noGrp="1"/>
          </p:cNvGraphicFramePr>
          <p:nvPr/>
        </p:nvGraphicFramePr>
        <p:xfrm>
          <a:off x="2438400" y="1522413"/>
          <a:ext cx="5486400" cy="639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1" name="Group 355"/>
          <p:cNvGraphicFramePr>
            <a:graphicFrameLocks noGrp="1"/>
          </p:cNvGraphicFramePr>
          <p:nvPr/>
        </p:nvGraphicFramePr>
        <p:xfrm>
          <a:off x="609600" y="2187575"/>
          <a:ext cx="60960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3" name="Group 357"/>
          <p:cNvGraphicFramePr>
            <a:graphicFrameLocks noGrp="1"/>
          </p:cNvGraphicFramePr>
          <p:nvPr/>
        </p:nvGraphicFramePr>
        <p:xfrm>
          <a:off x="4267200" y="3476625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4" name="Group 358"/>
          <p:cNvGraphicFramePr>
            <a:graphicFrameLocks noGrp="1"/>
          </p:cNvGraphicFramePr>
          <p:nvPr/>
        </p:nvGraphicFramePr>
        <p:xfrm>
          <a:off x="3657600" y="4130675"/>
          <a:ext cx="54864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2" name="Group 356"/>
          <p:cNvGraphicFramePr>
            <a:graphicFrameLocks noGrp="1"/>
          </p:cNvGraphicFramePr>
          <p:nvPr/>
        </p:nvGraphicFramePr>
        <p:xfrm>
          <a:off x="2438400" y="2841625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5" name="Group 359"/>
          <p:cNvGraphicFramePr>
            <a:graphicFrameLocks noGrp="1"/>
          </p:cNvGraphicFramePr>
          <p:nvPr/>
        </p:nvGraphicFramePr>
        <p:xfrm>
          <a:off x="3657600" y="4800600"/>
          <a:ext cx="36576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256" name="Oval 320"/>
          <p:cNvSpPr/>
          <p:nvPr/>
        </p:nvSpPr>
        <p:spPr>
          <a:xfrm>
            <a:off x="0" y="15240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40257" name="Oval 321"/>
          <p:cNvSpPr/>
          <p:nvPr/>
        </p:nvSpPr>
        <p:spPr>
          <a:xfrm>
            <a:off x="0" y="220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0258" name="Oval 322"/>
          <p:cNvSpPr/>
          <p:nvPr/>
        </p:nvSpPr>
        <p:spPr>
          <a:xfrm>
            <a:off x="0" y="28956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40259" name="Oval 323"/>
          <p:cNvSpPr/>
          <p:nvPr/>
        </p:nvSpPr>
        <p:spPr>
          <a:xfrm>
            <a:off x="0" y="35814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40260" name="Oval 324"/>
          <p:cNvSpPr/>
          <p:nvPr/>
        </p:nvSpPr>
        <p:spPr>
          <a:xfrm>
            <a:off x="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40261" name="Oval 325"/>
          <p:cNvSpPr/>
          <p:nvPr/>
        </p:nvSpPr>
        <p:spPr>
          <a:xfrm>
            <a:off x="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0262" name="AutoShape 326"/>
          <p:cNvSpPr>
            <a:spLocks noChangeArrowheads="1"/>
          </p:cNvSpPr>
          <p:nvPr/>
        </p:nvSpPr>
        <p:spPr bwMode="auto">
          <a:xfrm>
            <a:off x="2209800" y="5715000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chỉ tình cảm mà mọi người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dành cho nhau </a:t>
            </a: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(9 chữ cái)</a:t>
            </a:r>
          </a:p>
        </p:txBody>
      </p:sp>
      <p:sp>
        <p:nvSpPr>
          <p:cNvPr id="40263" name="AutoShape 327"/>
          <p:cNvSpPr>
            <a:spLocks noChangeArrowheads="1"/>
          </p:cNvSpPr>
          <p:nvPr/>
        </p:nvSpPr>
        <p:spPr bwMode="auto">
          <a:xfrm>
            <a:off x="2209800" y="5715000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Từ láy nói về tâm hồn trẻ 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(10 chữ cái)</a:t>
            </a:r>
          </a:p>
        </p:txBody>
      </p:sp>
      <p:sp>
        <p:nvSpPr>
          <p:cNvPr id="40264" name="AutoShape 328"/>
          <p:cNvSpPr>
            <a:spLocks noChangeArrowheads="1"/>
          </p:cNvSpPr>
          <p:nvPr/>
        </p:nvSpPr>
        <p:spPr bwMode="auto">
          <a:xfrm>
            <a:off x="2209800" y="5709745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Từ trái nghĩa với ốm yếu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(8 chữ cái)</a:t>
            </a:r>
          </a:p>
        </p:txBody>
      </p:sp>
      <p:sp>
        <p:nvSpPr>
          <p:cNvPr id="40265" name="AutoShape 329"/>
          <p:cNvSpPr>
            <a:spLocks noChangeArrowheads="1"/>
          </p:cNvSpPr>
          <p:nvPr/>
        </p:nvSpPr>
        <p:spPr bwMode="auto">
          <a:xfrm>
            <a:off x="1905000" y="5717630"/>
            <a:ext cx="692547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Nói về những việc còn ở phía trước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(8 chữ cái)</a:t>
            </a:r>
          </a:p>
        </p:txBody>
      </p:sp>
      <p:sp>
        <p:nvSpPr>
          <p:cNvPr id="40266" name="AutoShape 330"/>
          <p:cNvSpPr>
            <a:spLocks noChangeArrowheads="1"/>
          </p:cNvSpPr>
          <p:nvPr/>
        </p:nvSpPr>
        <p:spPr bwMode="auto">
          <a:xfrm>
            <a:off x="2057400" y="5709745"/>
            <a:ext cx="65532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Từ chỉ về sự nhạy bén và sáng dạ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(9 chữ cái)</a:t>
            </a:r>
          </a:p>
        </p:txBody>
      </p:sp>
      <p:sp>
        <p:nvSpPr>
          <p:cNvPr id="40267" name="AutoShape 331"/>
          <p:cNvSpPr>
            <a:spLocks noChangeArrowheads="1"/>
          </p:cNvSpPr>
          <p:nvPr/>
        </p:nvSpPr>
        <p:spPr bwMode="auto">
          <a:xfrm>
            <a:off x="2209800" y="5709745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endParaRPr kumimoji="0" lang="en-US" sz="2800" b="1" i="0" u="none" strike="noStrike" kern="1200" cap="none" spc="50" normalizeH="0" baseline="0" noProof="0" dirty="0">
              <a:ln w="11430">
                <a:solidFill>
                  <a:srgbClr val="0033CC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(6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50" normalizeH="0" baseline="0" noProof="0" dirty="0">
              <a:ln w="11430">
                <a:solidFill>
                  <a:srgbClr val="0033CC"/>
                </a:solidFill>
              </a:ln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288" name="AutoShape 352"/>
          <p:cNvSpPr>
            <a:spLocks noChangeArrowheads="1"/>
          </p:cNvSpPr>
          <p:nvPr/>
        </p:nvSpPr>
        <p:spPr bwMode="auto">
          <a:xfrm>
            <a:off x="4267200" y="990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35" name="WordArt 353"/>
          <p:cNvSpPr>
            <a:spLocks noTextEdit="1"/>
          </p:cNvSpPr>
          <p:nvPr/>
        </p:nvSpPr>
        <p:spPr>
          <a:xfrm>
            <a:off x="1600202" y="609610"/>
            <a:ext cx="6029325" cy="9874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3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Trò chơi ô chữ</a:t>
            </a:r>
          </a:p>
        </p:txBody>
      </p:sp>
      <p:sp>
        <p:nvSpPr>
          <p:cNvPr id="31" name="Hình chữ nhật Cắt Góc cùng Phía 30">
            <a:hlinkClick r:id="" action="ppaction://noaction"/>
          </p:cNvPr>
          <p:cNvSpPr/>
          <p:nvPr/>
        </p:nvSpPr>
        <p:spPr>
          <a:xfrm>
            <a:off x="0" y="5715000"/>
            <a:ext cx="1828800" cy="1143000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KHÓA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4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4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4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0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2000"/>
                                        <p:tgtEl>
                                          <p:spTgt spid="4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5" dur="2000"/>
                                        <p:tgtEl>
                                          <p:spTgt spid="4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4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4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61"/>
                  </p:tgtEl>
                </p:cond>
              </p:nextCondLst>
            </p:seq>
          </p:childTnLst>
        </p:cTn>
      </p:par>
    </p:tnLst>
    <p:bldLst>
      <p:bldP spid="40256" grpId="0" animBg="1"/>
      <p:bldP spid="40257" grpId="0" animBg="1"/>
      <p:bldP spid="40258" grpId="0" animBg="1"/>
      <p:bldP spid="40259" grpId="0" animBg="1"/>
      <p:bldP spid="40260" grpId="0" animBg="1"/>
      <p:bldP spid="402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3"/>
          <p:cNvSpPr txBox="1"/>
          <p:nvPr/>
        </p:nvSpPr>
        <p:spPr>
          <a:xfrm>
            <a:off x="3505200" y="236221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428038" name="WordArt 6"/>
          <p:cNvSpPr>
            <a:spLocks noChangeArrowheads="1" noChangeShapeType="1" noTextEdit="1"/>
          </p:cNvSpPr>
          <p:nvPr/>
        </p:nvSpPr>
        <p:spPr bwMode="auto">
          <a:xfrm>
            <a:off x="3962400" y="685800"/>
            <a:ext cx="3048000" cy="1066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VÂN</a:t>
            </a:r>
            <a:r>
              <a:rPr kumimoji="0" lang="en-US" sz="3600" b="1" i="0" u="none" strike="noStrike" kern="1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DỤNG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</a:p>
        </p:txBody>
      </p:sp>
      <p:sp>
        <p:nvSpPr>
          <p:cNvPr id="29701" name="Text Box 6"/>
          <p:cNvSpPr txBox="1"/>
          <p:nvPr/>
        </p:nvSpPr>
        <p:spPr>
          <a:xfrm>
            <a:off x="2286000" y="3733800"/>
            <a:ext cx="434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219200" y="2286000"/>
            <a:ext cx="7924800" cy="3352800"/>
          </a:xfrm>
          <a:prstGeom prst="cloudCallout">
            <a:avLst>
              <a:gd name="adj1" fmla="val -33292"/>
              <a:gd name="adj2" fmla="val 79782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nb-NO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Tìm những từ ngữ nói về đặc điểm tính cách của trẻ em.</a:t>
            </a:r>
          </a:p>
          <a:p>
            <a:pPr lvl="0">
              <a:defRPr/>
            </a:pPr>
            <a:endParaRPr lang="nb-NO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da-DK" sz="2800" dirty="0">
                <a:solidFill>
                  <a:srgbClr val="FF0000"/>
                </a:solidFill>
                <a:latin typeface="Times New Roman"/>
                <a:ea typeface="Times New Roman"/>
              </a:rPr>
              <a:t>hồn nhiên, ngây thơ, tinh nghịch, </a:t>
            </a:r>
            <a:r>
              <a:rPr lang="da-DK" sz="2800" dirty="0">
                <a:solidFill>
                  <a:srgbClr val="0000FF"/>
                </a:solidFill>
                <a:latin typeface="Times New Roman"/>
                <a:ea typeface="Times New Roman"/>
              </a:rPr>
              <a:t>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3"/>
          <p:cNvSpPr txBox="1"/>
          <p:nvPr/>
        </p:nvSpPr>
        <p:spPr>
          <a:xfrm>
            <a:off x="3505200" y="236221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428038" name="WordArt 6"/>
          <p:cNvSpPr>
            <a:spLocks noChangeArrowheads="1" noChangeShapeType="1" noTextEdit="1"/>
          </p:cNvSpPr>
          <p:nvPr/>
        </p:nvSpPr>
        <p:spPr bwMode="auto">
          <a:xfrm>
            <a:off x="3962400" y="685800"/>
            <a:ext cx="3048000" cy="1066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SÁNG</a:t>
            </a:r>
            <a:r>
              <a:rPr kumimoji="0" lang="en-US" sz="3600" b="1" i="0" u="none" strike="noStrike" kern="1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TẠO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</a:p>
        </p:txBody>
      </p:sp>
      <p:sp>
        <p:nvSpPr>
          <p:cNvPr id="29701" name="Text Box 6"/>
          <p:cNvSpPr txBox="1"/>
          <p:nvPr/>
        </p:nvSpPr>
        <p:spPr>
          <a:xfrm>
            <a:off x="2286000" y="3733800"/>
            <a:ext cx="434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219200" y="2286000"/>
            <a:ext cx="7924800" cy="3352800"/>
          </a:xfrm>
          <a:prstGeom prst="cloudCallout">
            <a:avLst>
              <a:gd name="adj1" fmla="val -33292"/>
              <a:gd name="adj2" fmla="val 79782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Ghi nhớ các kiến thức học hôm nay.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Chuẩn bị bài sau : Ôn tập về dấu câu (Dấu ngoặc kép).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14400" y="151984"/>
            <a:ext cx="7277100" cy="1238666"/>
            <a:chOff x="360" y="780"/>
            <a:chExt cx="4584" cy="652"/>
          </a:xfrm>
        </p:grpSpPr>
        <p:sp>
          <p:nvSpPr>
            <p:cNvPr id="21511" name="AutoShape 5"/>
            <p:cNvSpPr/>
            <p:nvPr/>
          </p:nvSpPr>
          <p:spPr>
            <a:xfrm>
              <a:off x="360" y="844"/>
              <a:ext cx="4584" cy="588"/>
            </a:xfrm>
            <a:prstGeom prst="ribbon2">
              <a:avLst>
                <a:gd name="adj1" fmla="val 18991"/>
                <a:gd name="adj2" fmla="val 52657"/>
              </a:avLst>
            </a:prstGeom>
            <a:gradFill rotWithShape="1">
              <a:gsLst>
                <a:gs pos="0">
                  <a:srgbClr val="FFCCFF"/>
                </a:gs>
                <a:gs pos="50000">
                  <a:srgbClr val="CCFF99"/>
                </a:gs>
                <a:gs pos="100000">
                  <a:srgbClr val="FFCC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dirty="0"/>
            </a:p>
          </p:txBody>
        </p:sp>
        <p:sp>
          <p:nvSpPr>
            <p:cNvPr id="21512" name="Rectangle 6"/>
            <p:cNvSpPr/>
            <p:nvPr/>
          </p:nvSpPr>
          <p:spPr>
            <a:xfrm>
              <a:off x="1200" y="780"/>
              <a:ext cx="3036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3600" dirty="0">
                  <a:solidFill>
                    <a:srgbClr val="CC0099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  <p:sp>
        <p:nvSpPr>
          <p:cNvPr id="27655" name="Text Box 7"/>
          <p:cNvSpPr txBox="1"/>
          <p:nvPr/>
        </p:nvSpPr>
        <p:spPr>
          <a:xfrm>
            <a:off x="1676400" y="1828800"/>
            <a:ext cx="6629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pic>
        <p:nvPicPr>
          <p:cNvPr id="27656" name="Picture 8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Rectangle 9"/>
          <p:cNvSpPr/>
          <p:nvPr/>
        </p:nvSpPr>
        <p:spPr>
          <a:xfrm>
            <a:off x="1104255" y="2543106"/>
            <a:ext cx="5963296" cy="99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Dấu hai chấm có tác dụng :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593730" y="3541459"/>
            <a:ext cx="809307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04799" y="3505200"/>
            <a:ext cx="7942881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Nam: “Ở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</a:p>
          <a:p>
            <a:pPr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!”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304800" y="916988"/>
            <a:ext cx="8001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6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PinkFlow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6045200"/>
            <a:ext cx="1219200" cy="68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7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863" y="0"/>
            <a:ext cx="5715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8" descr="FloralCorner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8" y="5080000"/>
            <a:ext cx="14446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0" descr="FloralCorner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" y="114300"/>
            <a:ext cx="1768475" cy="1201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12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613" y="317500"/>
            <a:ext cx="5715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3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931863"/>
            <a:ext cx="571500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WordArt 16"/>
          <p:cNvSpPr>
            <a:spLocks noTextEdit="1"/>
          </p:cNvSpPr>
          <p:nvPr/>
        </p:nvSpPr>
        <p:spPr>
          <a:xfrm>
            <a:off x="2659063" y="2057410"/>
            <a:ext cx="4343400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en-US" sz="4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TLUYỆN TỪ VÀ CÂU</a:t>
            </a:r>
          </a:p>
        </p:txBody>
      </p:sp>
      <p:sp>
        <p:nvSpPr>
          <p:cNvPr id="20490" name="WordArt 17"/>
          <p:cNvSpPr>
            <a:spLocks noTextEdit="1"/>
          </p:cNvSpPr>
          <p:nvPr/>
        </p:nvSpPr>
        <p:spPr>
          <a:xfrm>
            <a:off x="2032001" y="2852742"/>
            <a:ext cx="6257925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eaLnBrk="0" hangingPunct="0"/>
            <a:r>
              <a:rPr lang="en-US" sz="4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Mở rộng vốn từ</a:t>
            </a:r>
          </a:p>
          <a:p>
            <a:pPr eaLnBrk="0" hangingPunct="0"/>
            <a:r>
              <a:rPr lang="en-US" sz="4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Trẻ em</a:t>
            </a:r>
          </a:p>
        </p:txBody>
      </p:sp>
      <p:sp>
        <p:nvSpPr>
          <p:cNvPr id="20491" name="WordArt 5"/>
          <p:cNvSpPr>
            <a:spLocks noTextEdit="1"/>
          </p:cNvSpPr>
          <p:nvPr/>
        </p:nvSpPr>
        <p:spPr>
          <a:xfrm>
            <a:off x="2511425" y="1138248"/>
            <a:ext cx="4638675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eaLnBrk="0" hangingPunct="0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0492" name="WordArt 5"/>
          <p:cNvSpPr>
            <a:spLocks noTextEdit="1"/>
          </p:cNvSpPr>
          <p:nvPr/>
        </p:nvSpPr>
        <p:spPr>
          <a:xfrm>
            <a:off x="3821114" y="6045200"/>
            <a:ext cx="4638675" cy="45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eaLnBrk="0" hangingPunct="0"/>
            <a:endParaRPr 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3" name="WordArt 5"/>
          <p:cNvSpPr>
            <a:spLocks noTextEdit="1"/>
          </p:cNvSpPr>
          <p:nvPr/>
        </p:nvSpPr>
        <p:spPr>
          <a:xfrm>
            <a:off x="2324100" y="388948"/>
            <a:ext cx="4495800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eaLnBrk="0" hangingPunct="0"/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28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9"/>
            <a:ext cx="8229600" cy="1925773"/>
          </a:xfrm>
        </p:spPr>
        <p:txBody>
          <a:bodyPr/>
          <a:lstStyle/>
          <a:p>
            <a:br>
              <a:rPr lang="en-US" sz="6000" dirty="0">
                <a:solidFill>
                  <a:srgbClr val="C00000"/>
                </a:solidFill>
                <a:latin typeface=".VnArabia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Picture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3102050" y="2254102"/>
            <a:ext cx="3500769" cy="37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1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8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FFFF99"/>
              </a:gs>
              <a:gs pos="100000">
                <a:srgbClr val="66CC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3556" name="Text Box 84"/>
          <p:cNvSpPr txBox="1"/>
          <p:nvPr/>
        </p:nvSpPr>
        <p:spPr>
          <a:xfrm>
            <a:off x="3505200" y="185738"/>
            <a:ext cx="449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u="sng" dirty="0">
                <a:solidFill>
                  <a:srgbClr val="000000"/>
                </a:solidFill>
              </a:rPr>
              <a:t>Thứ năm ngày 8 tháng 4 năm 2010.</a:t>
            </a:r>
          </a:p>
        </p:txBody>
      </p:sp>
      <p:grpSp>
        <p:nvGrpSpPr>
          <p:cNvPr id="23557" name="Group 85"/>
          <p:cNvGrpSpPr/>
          <p:nvPr/>
        </p:nvGrpSpPr>
        <p:grpSpPr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23585" name="Picture 86" descr="1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86" name="Picture 87" descr="1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8" name="Rectangle 8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3560" name="Rectangle 92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2800" dirty="0"/>
          </a:p>
        </p:txBody>
      </p:sp>
      <p:sp>
        <p:nvSpPr>
          <p:cNvPr id="12393" name="Text Box 105"/>
          <p:cNvSpPr txBox="1"/>
          <p:nvPr/>
        </p:nvSpPr>
        <p:spPr>
          <a:xfrm>
            <a:off x="228600" y="185742"/>
            <a:ext cx="8763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rộng vốn từ: Trẻ em</a:t>
            </a:r>
          </a:p>
        </p:txBody>
      </p:sp>
      <p:sp>
        <p:nvSpPr>
          <p:cNvPr id="12400" name="Text Box 112"/>
          <p:cNvSpPr txBox="1"/>
          <p:nvPr/>
        </p:nvSpPr>
        <p:spPr>
          <a:xfrm>
            <a:off x="1066800" y="2422535"/>
            <a:ext cx="4038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Trẻ từ sơ sinh đến 6 tuổi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Trẻ từ sơ sinh đến 11 tuổi.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c. Người dưới 16 tuổi.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d. Người dưới 18 tuổi</a:t>
            </a:r>
          </a:p>
        </p:txBody>
      </p:sp>
      <p:sp>
        <p:nvSpPr>
          <p:cNvPr id="12401" name="AutoShape 113"/>
          <p:cNvSpPr/>
          <p:nvPr/>
        </p:nvSpPr>
        <p:spPr>
          <a:xfrm>
            <a:off x="2133600" y="3810000"/>
            <a:ext cx="4800600" cy="1233488"/>
          </a:xfrm>
          <a:prstGeom prst="cloudCallout">
            <a:avLst>
              <a:gd name="adj1" fmla="val -1190"/>
              <a:gd name="adj2" fmla="val 517310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Quan sát tranh 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và thảo luận theo nhóm đôi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12402" name="Picture 114" descr="be ye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410"/>
            <a:ext cx="3352800" cy="19907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3" name="Picture 115" descr="tre 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057410"/>
            <a:ext cx="2743200" cy="19669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4" name="Picture 116" descr="be g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057410"/>
            <a:ext cx="3048000" cy="19907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5" name="Picture 117" descr="bab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419600"/>
            <a:ext cx="2590800" cy="2133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6" name="Picture 118" descr="images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495800"/>
            <a:ext cx="3048000" cy="2057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07" name="Rectangle 119"/>
          <p:cNvSpPr/>
          <p:nvPr/>
        </p:nvSpPr>
        <p:spPr>
          <a:xfrm>
            <a:off x="609600" y="40386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H1.7 tháng tuổi</a:t>
            </a:r>
          </a:p>
        </p:txBody>
      </p:sp>
      <p:sp>
        <p:nvSpPr>
          <p:cNvPr id="12408" name="Rectangle 120"/>
          <p:cNvSpPr/>
          <p:nvPr/>
        </p:nvSpPr>
        <p:spPr>
          <a:xfrm>
            <a:off x="533400" y="657225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H4.15 tuổi</a:t>
            </a:r>
          </a:p>
        </p:txBody>
      </p:sp>
      <p:sp>
        <p:nvSpPr>
          <p:cNvPr id="12409" name="Rectangle 121"/>
          <p:cNvSpPr/>
          <p:nvPr/>
        </p:nvSpPr>
        <p:spPr>
          <a:xfrm>
            <a:off x="3810000" y="41148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H2.10 tuổi</a:t>
            </a:r>
          </a:p>
        </p:txBody>
      </p:sp>
      <p:sp>
        <p:nvSpPr>
          <p:cNvPr id="12410" name="Rectangle 122"/>
          <p:cNvSpPr/>
          <p:nvPr/>
        </p:nvSpPr>
        <p:spPr>
          <a:xfrm>
            <a:off x="3733800" y="657225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H5.16 tuổi</a:t>
            </a:r>
          </a:p>
        </p:txBody>
      </p:sp>
      <p:sp>
        <p:nvSpPr>
          <p:cNvPr id="12411" name="Rectangle 123"/>
          <p:cNvSpPr/>
          <p:nvPr/>
        </p:nvSpPr>
        <p:spPr>
          <a:xfrm>
            <a:off x="6934200" y="65532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H6.4 tuổi</a:t>
            </a:r>
          </a:p>
        </p:txBody>
      </p:sp>
      <p:sp>
        <p:nvSpPr>
          <p:cNvPr id="12412" name="Rectangle 124"/>
          <p:cNvSpPr/>
          <p:nvPr/>
        </p:nvSpPr>
        <p:spPr>
          <a:xfrm>
            <a:off x="6934200" y="40386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H3.7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tuổi</a:t>
            </a:r>
          </a:p>
        </p:txBody>
      </p:sp>
      <p:pic>
        <p:nvPicPr>
          <p:cNvPr id="12413" name="Picture 125" descr="nghi thu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19610"/>
            <a:ext cx="3124200" cy="21447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74" name="Text Box 186"/>
          <p:cNvSpPr txBox="1"/>
          <p:nvPr/>
        </p:nvSpPr>
        <p:spPr>
          <a:xfrm>
            <a:off x="100013" y="1040576"/>
            <a:ext cx="902017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Em hiểu nghĩa của từ 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trẻ 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như thế nào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?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ý đúng:</a:t>
            </a:r>
            <a:endParaRPr lang="en-US" altLang="en-US" sz="2800" dirty="0">
              <a:solidFill>
                <a:srgbClr val="D60093"/>
              </a:solidFill>
            </a:endParaRPr>
          </a:p>
        </p:txBody>
      </p:sp>
      <p:sp>
        <p:nvSpPr>
          <p:cNvPr id="12475" name="Text Box 187"/>
          <p:cNvSpPr txBox="1"/>
          <p:nvPr/>
        </p:nvSpPr>
        <p:spPr>
          <a:xfrm>
            <a:off x="938213" y="3028950"/>
            <a:ext cx="2743200" cy="40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c. Người dưới 16 tuổi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2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" grpId="0"/>
      <p:bldP spid="12400" grpId="0"/>
      <p:bldP spid="12401" grpId="0" animBg="1"/>
      <p:bldP spid="12401" grpId="1" animBg="1"/>
      <p:bldP spid="12407" grpId="0"/>
      <p:bldP spid="12407" grpId="1"/>
      <p:bldP spid="12408" grpId="0"/>
      <p:bldP spid="12408" grpId="1"/>
      <p:bldP spid="12409" grpId="0"/>
      <p:bldP spid="12409" grpId="1"/>
      <p:bldP spid="12410" grpId="0"/>
      <p:bldP spid="12410" grpId="1"/>
      <p:bldP spid="12411" grpId="0"/>
      <p:bldP spid="12411" grpId="1"/>
      <p:bldP spid="12412" grpId="0"/>
      <p:bldP spid="12412" grpId="1"/>
      <p:bldP spid="12474" grpId="0"/>
      <p:bldP spid="124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4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solidFill>
                <a:srgbClr val="000000"/>
              </a:solidFill>
            </a:endParaRP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20057" y="1981210"/>
            <a:ext cx="87725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35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279183" cy="27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107" y="3581400"/>
            <a:ext cx="318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THẢO LUẬN:</a:t>
            </a:r>
          </a:p>
        </p:txBody>
      </p:sp>
    </p:spTree>
    <p:extLst>
      <p:ext uri="{BB962C8B-B14F-4D97-AF65-F5344CB8AC3E}">
        <p14:creationId xmlns:p14="http://schemas.microsoft.com/office/powerpoint/2010/main" val="36185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4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2800" dirty="0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20057" y="1981210"/>
            <a:ext cx="87725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64764" y="3124208"/>
            <a:ext cx="87725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con,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nhóc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con,…</a:t>
            </a:r>
          </a:p>
        </p:txBody>
      </p:sp>
      <p:sp>
        <p:nvSpPr>
          <p:cNvPr id="20524" name="Text Box 44"/>
          <p:cNvSpPr txBox="1"/>
          <p:nvPr/>
        </p:nvSpPr>
        <p:spPr>
          <a:xfrm>
            <a:off x="609600" y="4191000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Đặt câu: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0" name="Text Box 100"/>
          <p:cNvSpPr txBox="1"/>
          <p:nvPr/>
        </p:nvSpPr>
        <p:spPr>
          <a:xfrm>
            <a:off x="457200" y="4800600"/>
            <a:ext cx="8001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Thiếu nhi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là măng non của đất nước.</a:t>
            </a:r>
          </a:p>
        </p:txBody>
      </p:sp>
      <p:sp>
        <p:nvSpPr>
          <p:cNvPr id="20582" name="Text Box 102"/>
          <p:cNvSpPr txBox="1"/>
          <p:nvPr/>
        </p:nvSpPr>
        <p:spPr>
          <a:xfrm>
            <a:off x="338137" y="5410200"/>
            <a:ext cx="8839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Mấy đứa 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nhóc con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đang nô đùa ngoài vườn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/>
      <p:bldP spid="20580" grpId="0"/>
      <p:bldP spid="205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23826" y="1498601"/>
            <a:ext cx="87915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3: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2801" name="Picture 33" descr="bayby1 (6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0"/>
            <a:ext cx="2286000" cy="1981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802" name="Picture 34" descr="tre 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67200"/>
            <a:ext cx="2286000" cy="2133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803" name="Picture 35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286000"/>
            <a:ext cx="2057400" cy="1981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804" name="Picture 36" descr="nghi thu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4267200"/>
            <a:ext cx="2057400" cy="2133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0" y="2743205"/>
            <a:ext cx="5105400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kumimoji="0" lang="en-US" sz="2400" b="1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nay,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ríu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bầy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sớm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ông bằng">
  <a:themeElements>
    <a:clrScheme name="Công bằng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ông bằng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ông bằng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728</Words>
  <Application>Microsoft Office PowerPoint</Application>
  <PresentationFormat>On-screen Show (4:3)</PresentationFormat>
  <Paragraphs>143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.VnArabia</vt:lpstr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Default Design</vt:lpstr>
      <vt:lpstr>Công bằng</vt:lpstr>
      <vt:lpstr>4_Default Design</vt:lpstr>
      <vt:lpstr>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 LUYỆN TẬP,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thang</dc:creator>
  <cp:lastModifiedBy>This MC</cp:lastModifiedBy>
  <cp:revision>186</cp:revision>
  <dcterms:created xsi:type="dcterms:W3CDTF">2010-04-03T23:09:36Z</dcterms:created>
  <dcterms:modified xsi:type="dcterms:W3CDTF">2022-05-03T10:53:41Z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