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62" r:id="rId5"/>
    <p:sldId id="260" r:id="rId6"/>
    <p:sldId id="259" r:id="rId7"/>
    <p:sldId id="261" r:id="rId8"/>
    <p:sldId id="263" r:id="rId9"/>
    <p:sldId id="264" r:id="rId10"/>
    <p:sldId id="281" r:id="rId11"/>
    <p:sldId id="266" r:id="rId12"/>
    <p:sldId id="267" r:id="rId13"/>
    <p:sldId id="269" r:id="rId14"/>
    <p:sldId id="270" r:id="rId15"/>
    <p:sldId id="268"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1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16</a:t>
            </a:fld>
            <a:endParaRPr lang="en-US"/>
          </a:p>
        </p:txBody>
      </p:sp>
    </p:spTree>
    <p:extLst>
      <p:ext uri="{BB962C8B-B14F-4D97-AF65-F5344CB8AC3E}">
        <p14:creationId xmlns:p14="http://schemas.microsoft.com/office/powerpoint/2010/main" val="2597277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2/3/2023</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2/3/2023</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3" cstate="hq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3.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13.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7.pn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0.sv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9.png"/><Relationship Id="rId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53.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2.png"/><Relationship Id="rId5" Type="http://schemas.openxmlformats.org/officeDocument/2006/relationships/image" Target="../media/image50.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4.png"/><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4.png"/><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110.svg"/><Relationship Id="rId4" Type="http://schemas.openxmlformats.org/officeDocument/2006/relationships/image" Target="../media/image63.png"/><Relationship Id="rId9" Type="http://schemas.openxmlformats.org/officeDocument/2006/relationships/image" Target="../media/image128.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8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79.png"/><Relationship Id="rId4" Type="http://schemas.openxmlformats.org/officeDocument/2006/relationships/image" Target="../media/image54.png"/><Relationship Id="rId9" Type="http://schemas.openxmlformats.org/officeDocument/2006/relationships/image" Target="../media/image132.sv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4.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4.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19.png"/><Relationship Id="rId21" Type="http://schemas.openxmlformats.org/officeDocument/2006/relationships/image" Target="../media/image28.png"/><Relationship Id="rId7" Type="http://schemas.openxmlformats.org/officeDocument/2006/relationships/image" Target="../media/image21.png"/><Relationship Id="rId12" Type="http://schemas.openxmlformats.org/officeDocument/2006/relationships/image" Target="../media/image41.svg"/><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3.png"/><Relationship Id="rId24" Type="http://schemas.openxmlformats.org/officeDocument/2006/relationships/image" Target="../media/image53.svg"/><Relationship Id="rId32" Type="http://schemas.openxmlformats.org/officeDocument/2006/relationships/image" Target="../media/image34.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image" Target="../media/image29.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27.png"/><Relationship Id="rId31" Type="http://schemas.openxmlformats.org/officeDocument/2006/relationships/image" Target="../media/image33.png"/><Relationship Id="rId4" Type="http://schemas.openxmlformats.org/officeDocument/2006/relationships/image" Target="../media/image33.svg"/><Relationship Id="rId9" Type="http://schemas.openxmlformats.org/officeDocument/2006/relationships/image" Target="../media/image22.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31.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43.png"/><Relationship Id="rId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54.png"/><Relationship Id="rId7" Type="http://schemas.openxmlformats.org/officeDocument/2006/relationships/image" Target="../media/image79.sv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image" Target="../media/image44.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51.png"/><Relationship Id="rId23" Type="http://schemas.openxmlformats.org/officeDocument/2006/relationships/image" Target="../media/image55.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88.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13.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9599865" y="152889"/>
            <a:ext cx="1976001" cy="3103335"/>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0"/>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1">
            <a:extLst>
              <a:ext uri="{96DAC541-7B7A-43D3-8B79-37D633B846F1}">
                <asvg:svgBlip xmlns:asvg="http://schemas.microsoft.com/office/drawing/2016/SVG/main" xmlns="" r:embed="rId23"/>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3443737" y="3817998"/>
            <a:ext cx="180975" cy="1400175"/>
          </a:xfrm>
          <a:prstGeom prst="rect">
            <a:avLst/>
          </a:prstGeom>
        </p:spPr>
      </p:pic>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outVertical)">
                                      <p:cBhvr>
                                        <p:cTn id="27" dur="500"/>
                                        <p:tgtEl>
                                          <p:spTgt spid="38"/>
                                        </p:tgtEl>
                                      </p:cBhvr>
                                    </p:animEffect>
                                  </p:childTnLst>
                                </p:cTn>
                              </p:par>
                              <p:par>
                                <p:cTn id="28" presetID="10"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32" presetClass="emph" presetSubtype="0" repeatCount="indefinite" fill="hold" nodeType="withEffect">
                                  <p:stCondLst>
                                    <p:cond delay="0"/>
                                  </p:stCondLst>
                                  <p:endCondLst>
                                    <p:cond evt="onNext" delay="0">
                                      <p:tgtEl>
                                        <p:sldTgt/>
                                      </p:tgtEl>
                                    </p:cond>
                                  </p:endCondLst>
                                  <p:childTnLst>
                                    <p:animRot by="120000">
                                      <p:cBhvr>
                                        <p:cTn id="35" dur="100" fill="hold">
                                          <p:stCondLst>
                                            <p:cond delay="0"/>
                                          </p:stCondLst>
                                        </p:cTn>
                                        <p:tgtEl>
                                          <p:spTgt spid="29"/>
                                        </p:tgtEl>
                                        <p:attrNameLst>
                                          <p:attrName>r</p:attrName>
                                        </p:attrNameLst>
                                      </p:cBhvr>
                                    </p:animRot>
                                    <p:animRot by="-240000">
                                      <p:cBhvr>
                                        <p:cTn id="36" dur="200" fill="hold">
                                          <p:stCondLst>
                                            <p:cond delay="200"/>
                                          </p:stCondLst>
                                        </p:cTn>
                                        <p:tgtEl>
                                          <p:spTgt spid="29"/>
                                        </p:tgtEl>
                                        <p:attrNameLst>
                                          <p:attrName>r</p:attrName>
                                        </p:attrNameLst>
                                      </p:cBhvr>
                                    </p:animRot>
                                    <p:animRot by="240000">
                                      <p:cBhvr>
                                        <p:cTn id="37" dur="200" fill="hold">
                                          <p:stCondLst>
                                            <p:cond delay="400"/>
                                          </p:stCondLst>
                                        </p:cTn>
                                        <p:tgtEl>
                                          <p:spTgt spid="29"/>
                                        </p:tgtEl>
                                        <p:attrNameLst>
                                          <p:attrName>r</p:attrName>
                                        </p:attrNameLst>
                                      </p:cBhvr>
                                    </p:animRot>
                                    <p:animRot by="-240000">
                                      <p:cBhvr>
                                        <p:cTn id="38" dur="200" fill="hold">
                                          <p:stCondLst>
                                            <p:cond delay="600"/>
                                          </p:stCondLst>
                                        </p:cTn>
                                        <p:tgtEl>
                                          <p:spTgt spid="29"/>
                                        </p:tgtEl>
                                        <p:attrNameLst>
                                          <p:attrName>r</p:attrName>
                                        </p:attrNameLst>
                                      </p:cBhvr>
                                    </p:animRot>
                                    <p:animRot by="120000">
                                      <p:cBhvr>
                                        <p:cTn id="39" dur="200" fill="hold">
                                          <p:stCondLst>
                                            <p:cond delay="800"/>
                                          </p:stCondLst>
                                        </p:cTn>
                                        <p:tgtEl>
                                          <p:spTgt spid="29"/>
                                        </p:tgtEl>
                                        <p:attrNameLst>
                                          <p:attrName>r</p:attrName>
                                        </p:attrNameLst>
                                      </p:cBhvr>
                                    </p:animRot>
                                  </p:childTnLst>
                                </p:cTn>
                              </p:par>
                              <p:par>
                                <p:cTn id="40" presetID="32" presetClass="emph" presetSubtype="0" repeatCount="indefinite" fill="hold" nodeType="withEffect">
                                  <p:stCondLst>
                                    <p:cond delay="0"/>
                                  </p:stCondLst>
                                  <p:endCondLst>
                                    <p:cond evt="onNext" delay="0">
                                      <p:tgtEl>
                                        <p:sldTgt/>
                                      </p:tgtEl>
                                    </p:cond>
                                  </p:endCondLst>
                                  <p:childTnLst>
                                    <p:animRot by="120000">
                                      <p:cBhvr>
                                        <p:cTn id="41" dur="100" fill="hold">
                                          <p:stCondLst>
                                            <p:cond delay="0"/>
                                          </p:stCondLst>
                                        </p:cTn>
                                        <p:tgtEl>
                                          <p:spTgt spid="33"/>
                                        </p:tgtEl>
                                        <p:attrNameLst>
                                          <p:attrName>r</p:attrName>
                                        </p:attrNameLst>
                                      </p:cBhvr>
                                    </p:animRot>
                                    <p:animRot by="-240000">
                                      <p:cBhvr>
                                        <p:cTn id="42" dur="200" fill="hold">
                                          <p:stCondLst>
                                            <p:cond delay="200"/>
                                          </p:stCondLst>
                                        </p:cTn>
                                        <p:tgtEl>
                                          <p:spTgt spid="33"/>
                                        </p:tgtEl>
                                        <p:attrNameLst>
                                          <p:attrName>r</p:attrName>
                                        </p:attrNameLst>
                                      </p:cBhvr>
                                    </p:animRot>
                                    <p:animRot by="240000">
                                      <p:cBhvr>
                                        <p:cTn id="43" dur="200" fill="hold">
                                          <p:stCondLst>
                                            <p:cond delay="400"/>
                                          </p:stCondLst>
                                        </p:cTn>
                                        <p:tgtEl>
                                          <p:spTgt spid="33"/>
                                        </p:tgtEl>
                                        <p:attrNameLst>
                                          <p:attrName>r</p:attrName>
                                        </p:attrNameLst>
                                      </p:cBhvr>
                                    </p:animRot>
                                    <p:animRot by="-240000">
                                      <p:cBhvr>
                                        <p:cTn id="44" dur="200" fill="hold">
                                          <p:stCondLst>
                                            <p:cond delay="600"/>
                                          </p:stCondLst>
                                        </p:cTn>
                                        <p:tgtEl>
                                          <p:spTgt spid="33"/>
                                        </p:tgtEl>
                                        <p:attrNameLst>
                                          <p:attrName>r</p:attrName>
                                        </p:attrNameLst>
                                      </p:cBhvr>
                                    </p:animRot>
                                    <p:animRot by="120000">
                                      <p:cBhvr>
                                        <p:cTn id="45"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343962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Lớp 5/1 có 50 học sinh. Trong đó có 50% học sinh là nữ. Số học sinh nữ trong lớp 5/1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25 học sinh</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65 học sinh</a:t>
            </a: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9251851" y="1325883"/>
            <a:ext cx="2281777" cy="3300683"/>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xanh?</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đỏ?</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trắng?</a:t>
            </a:r>
          </a:p>
          <a:p>
            <a:pPr marL="514350" indent="-514350" algn="just">
              <a:lnSpc>
                <a:spcPct val="150000"/>
              </a:lnSpc>
              <a:buAutoNum type="alphaLcParenR"/>
            </a:pPr>
            <a:r>
              <a:rPr lang="en-US" sz="3000">
                <a:latin typeface="Arial" panose="020B0604020202020204" pitchFamily="34" charset="0"/>
                <a:cs typeface="Arial" panose="020B0604020202020204" pitchFamily="34" charset="0"/>
              </a:rPr>
              <a:t>Thích màu tím?</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525206" y="3060000"/>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4999277" y="5537551"/>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p:cNvCxnSpPr>
          <p:nvPr/>
        </p:nvCxnSpPr>
        <p:spPr>
          <a:xfrm flipV="1">
            <a:off x="3681510" y="3386578"/>
            <a:ext cx="1216276" cy="27595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p:cNvCxnSpPr>
          <p:nvPr/>
        </p:nvCxnSpPr>
        <p:spPr>
          <a:xfrm flipH="1" flipV="1">
            <a:off x="6627258" y="4722549"/>
            <a:ext cx="768602" cy="965183"/>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611418" y="316425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40%</a:t>
            </a:r>
          </a:p>
        </p:txBody>
      </p:sp>
      <p:sp>
        <p:nvSpPr>
          <p:cNvPr id="31" name="TextBox 30">
            <a:extLst>
              <a:ext uri="{FF2B5EF4-FFF2-40B4-BE49-F238E27FC236}">
                <a16:creationId xmlns:a16="http://schemas.microsoft.com/office/drawing/2014/main" id="{E38E6460-937D-4FA3-A5F8-7E7C2932934B}"/>
              </a:ext>
            </a:extLst>
          </p:cNvPr>
          <p:cNvSpPr txBox="1"/>
          <p:nvPr/>
        </p:nvSpPr>
        <p:spPr>
          <a:xfrm>
            <a:off x="9325611" y="1425739"/>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25%</a:t>
            </a: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15%</a:t>
            </a:r>
          </a:p>
        </p:txBody>
      </p:sp>
      <p:sp>
        <p:nvSpPr>
          <p:cNvPr id="33" name="TextBox 32">
            <a:extLst>
              <a:ext uri="{FF2B5EF4-FFF2-40B4-BE49-F238E27FC236}">
                <a16:creationId xmlns:a16="http://schemas.microsoft.com/office/drawing/2014/main" id="{5C7D773D-CFA5-4FC1-BD44-9CC90BFC0A46}"/>
              </a:ext>
            </a:extLst>
          </p:cNvPr>
          <p:cNvSpPr txBox="1"/>
          <p:nvPr/>
        </p:nvSpPr>
        <p:spPr>
          <a:xfrm>
            <a:off x="6496748" y="5610370"/>
            <a:ext cx="933451" cy="461665"/>
          </a:xfrm>
          <a:prstGeom prst="rect">
            <a:avLst/>
          </a:prstGeom>
          <a:noFill/>
        </p:spPr>
        <p:txBody>
          <a:bodyPr wrap="square" rtlCol="0">
            <a:spAutoFit/>
          </a:bodyPr>
          <a:lstStyle/>
          <a:p>
            <a:r>
              <a:rPr lang="en-US" sz="2400" b="1">
                <a:solidFill>
                  <a:srgbClr val="C00000"/>
                </a:solidFill>
                <a:latin typeface="Arial" panose="020B0604020202020204" pitchFamily="34" charset="0"/>
                <a:cs typeface="Arial" panose="020B0604020202020204" pitchFamily="34" charset="0"/>
              </a:rPr>
              <a:t>20%</a:t>
            </a:r>
          </a:p>
        </p:txBody>
      </p:sp>
      <p:sp>
        <p:nvSpPr>
          <p:cNvPr id="27" name="TextBox 26">
            <a:extLst>
              <a:ext uri="{FF2B5EF4-FFF2-40B4-BE49-F238E27FC236}">
                <a16:creationId xmlns:a16="http://schemas.microsoft.com/office/drawing/2014/main" id="{C11ADA2A-3877-41A6-B73F-539FBD774183}"/>
              </a:ext>
            </a:extLst>
          </p:cNvPr>
          <p:cNvSpPr txBox="1"/>
          <p:nvPr/>
        </p:nvSpPr>
        <p:spPr>
          <a:xfrm>
            <a:off x="19170" y="4313013"/>
            <a:ext cx="4777435" cy="1107996"/>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marL="457200" indent="-457200" algn="ctr">
              <a:lnSpc>
                <a:spcPct val="150000"/>
              </a:lnSpc>
              <a:buAutoNum type="alphaLcParenR"/>
            </a:pPr>
            <a:r>
              <a:rPr lang="en-US" sz="2200" smtClean="0">
                <a:solidFill>
                  <a:srgbClr val="0070C0"/>
                </a:solidFill>
                <a:latin typeface="Arial" panose="020B0604020202020204" pitchFamily="34" charset="0"/>
                <a:cs typeface="Arial" panose="020B0604020202020204" pitchFamily="34" charset="0"/>
              </a:rPr>
              <a:t>Số học </a:t>
            </a:r>
            <a:r>
              <a:rPr lang="en-US" sz="2200">
                <a:solidFill>
                  <a:srgbClr val="0070C0"/>
                </a:solidFill>
                <a:latin typeface="Arial" panose="020B0604020202020204" pitchFamily="34" charset="0"/>
                <a:cs typeface="Arial" panose="020B0604020202020204" pitchFamily="34" charset="0"/>
              </a:rPr>
              <a:t>sinh thích màu </a:t>
            </a:r>
            <a:r>
              <a:rPr lang="en-US" sz="2200" smtClean="0">
                <a:solidFill>
                  <a:srgbClr val="0070C0"/>
                </a:solidFill>
                <a:latin typeface="Arial" panose="020B0604020202020204" pitchFamily="34" charset="0"/>
                <a:cs typeface="Arial" panose="020B0604020202020204" pitchFamily="34" charset="0"/>
              </a:rPr>
              <a:t>xanh là: 120 : 100 x 40 = 48 (hs)</a:t>
            </a:r>
            <a:endParaRPr lang="en-US" sz="22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righ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right)">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500"/>
                                        <p:tgtEl>
                                          <p:spTgt spid="3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xmlns=""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395593" y="3673697"/>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7408293" y="4648936"/>
            <a:ext cx="1066800" cy="461665"/>
          </a:xfrm>
          <a:prstGeom prst="rect">
            <a:avLst/>
          </a:prstGeom>
          <a:solidFill>
            <a:srgbClr val="DE752D"/>
          </a:solid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8563993" y="5545931"/>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barn(inVertical)">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a:latin typeface="Arial" panose="020B0604020202020204" pitchFamily="34" charset="0"/>
                <a:cs typeface="Arial" panose="020B0604020202020204" pitchFamily="34" charset="0"/>
              </a:rPr>
              <a:t>Số phần trăm gạo nếp cửa hàng bán được là bao nhiêu?</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Biểu đồ hình quạt sau cho biết tỉ số phần trăm các loại gạo bán ra của một cửa hàng trong một tháng:</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1384995"/>
          </a:xfrm>
          <a:prstGeom prst="rect">
            <a:avLst/>
          </a:prstGeom>
          <a:solidFill>
            <a:srgbClr val="EAD5A7"/>
          </a:solidFill>
        </p:spPr>
        <p:txBody>
          <a:bodyPr wrap="square" rtlCol="0">
            <a:spAutoFit/>
          </a:bodyPr>
          <a:lstStyle/>
          <a:p>
            <a:pPr algn="ctr"/>
            <a:r>
              <a:rPr lang="en-US" sz="2800">
                <a:latin typeface="Arial" panose="020B0604020202020204" pitchFamily="34" charset="0"/>
                <a:cs typeface="Arial" panose="020B0604020202020204" pitchFamily="34" charset="0"/>
              </a:rPr>
              <a:t>Biết số gạo nếp bán được là 42 kg. Tổng số gạo cửa hàng bán được là bao nhiêu ki – lô – gam?</a:t>
            </a: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78 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120 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ki – lô – gam gạo cửa hàng bán được = 42 : 35 x 100 = 120 (kg)</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pic>
        <p:nvPicPr>
          <p:cNvPr id="45" name="Picture 44">
            <a:extLst>
              <a:ext uri="{FF2B5EF4-FFF2-40B4-BE49-F238E27FC236}">
                <a16:creationId xmlns:a16="http://schemas.microsoft.com/office/drawing/2014/main" id="{ED61AE4E-F3AE-462A-B78F-2E4553B764D7}"/>
              </a:ext>
            </a:extLst>
          </p:cNvPr>
          <p:cNvPicPr>
            <a:picLocks noChangeAspect="1"/>
          </p:cNvPicPr>
          <p:nvPr/>
        </p:nvPicPr>
        <p:blipFill>
          <a:blip r:embed="rId32"/>
          <a:stretch>
            <a:fillRect/>
          </a:stretch>
        </p:blipFill>
        <p:spPr>
          <a:xfrm>
            <a:off x="3908189" y="618059"/>
            <a:ext cx="4084674" cy="1603387"/>
          </a:xfrm>
          <a:prstGeom prst="rect">
            <a:avLst/>
          </a:prstGeom>
        </p:spPr>
      </p:pic>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par>
                                <p:cTn id="20" presetID="55"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 calcmode="lin" valueType="num">
                                      <p:cBhvr>
                                        <p:cTn id="22" dur="1000" fill="hold"/>
                                        <p:tgtEl>
                                          <p:spTgt spid="45"/>
                                        </p:tgtEl>
                                        <p:attrNameLst>
                                          <p:attrName>ppt_w</p:attrName>
                                        </p:attrNameLst>
                                      </p:cBhvr>
                                      <p:tavLst>
                                        <p:tav tm="0">
                                          <p:val>
                                            <p:strVal val="#ppt_w*0.70"/>
                                          </p:val>
                                        </p:tav>
                                        <p:tav tm="100000">
                                          <p:val>
                                            <p:strVal val="#ppt_w"/>
                                          </p:val>
                                        </p:tav>
                                      </p:tavLst>
                                    </p:anim>
                                    <p:anim calcmode="lin" valueType="num">
                                      <p:cBhvr>
                                        <p:cTn id="23" dur="1000" fill="hold"/>
                                        <p:tgtEl>
                                          <p:spTgt spid="45"/>
                                        </p:tgtEl>
                                        <p:attrNameLst>
                                          <p:attrName>ppt_h</p:attrName>
                                        </p:attrNameLst>
                                      </p:cBhvr>
                                      <p:tavLst>
                                        <p:tav tm="0">
                                          <p:val>
                                            <p:strVal val="#ppt_h"/>
                                          </p:val>
                                        </p:tav>
                                        <p:tav tm="100000">
                                          <p:val>
                                            <p:strVal val="#ppt_h"/>
                                          </p:val>
                                        </p:tav>
                                      </p:tavLst>
                                    </p:anim>
                                    <p:animEffect transition="in" filter="fade">
                                      <p:cBhvr>
                                        <p:cTn id="24" dur="10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barn(inVertical)">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wipe(left)">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Effect transition="in" filter="wipe(left)">
                                      <p:cBhvr>
                                        <p:cTn id="39" dur="500"/>
                                        <p:tgtEl>
                                          <p:spTgt spid="35">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796106" y="0"/>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60249" y="835187"/>
            <a:ext cx="2796106" cy="2682750"/>
          </a:xfrm>
          <a:prstGeom prst="rect">
            <a:avLst/>
          </a:prstGeom>
        </p:spPr>
      </p:pic>
      <p:grpSp>
        <p:nvGrpSpPr>
          <p:cNvPr id="9" name="Group 8"/>
          <p:cNvGrpSpPr/>
          <p:nvPr/>
        </p:nvGrpSpPr>
        <p:grpSpPr>
          <a:xfrm>
            <a:off x="1829837" y="791567"/>
            <a:ext cx="9505950" cy="1384995"/>
            <a:chOff x="1829837" y="1181860"/>
            <a:chExt cx="9505950" cy="1384995"/>
          </a:xfrm>
        </p:grpSpPr>
        <p:sp>
          <p:nvSpPr>
            <p:cNvPr id="3" name="Rectangle: Rounded Corners 2">
              <a:extLst>
                <a:ext uri="{FF2B5EF4-FFF2-40B4-BE49-F238E27FC236}">
                  <a16:creationId xmlns:a16="http://schemas.microsoft.com/office/drawing/2014/main" id="{A26D0101-5FB8-4CC4-935C-6620EB142AAC}"/>
                </a:ext>
              </a:extLst>
            </p:cNvPr>
            <p:cNvSpPr/>
            <p:nvPr/>
          </p:nvSpPr>
          <p:spPr>
            <a:xfrm>
              <a:off x="1829837" y="1181860"/>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4248928" y="1412717"/>
              <a:ext cx="4667767" cy="95410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just"/>
              <a:r>
                <a:rPr lang="en-US" sz="5600" b="1" smtClean="0">
                  <a:ln/>
                  <a:solidFill>
                    <a:srgbClr val="FF0000"/>
                  </a:solidFill>
                  <a:latin typeface="Arial" panose="020B0604020202020204" pitchFamily="34" charset="0"/>
                  <a:cs typeface="Arial" panose="020B0604020202020204" pitchFamily="34" charset="0"/>
                </a:rPr>
                <a:t>KHỞI ĐỘNG</a:t>
              </a:r>
              <a:endParaRPr lang="en-US" sz="5600" b="1">
                <a:ln/>
                <a:solidFill>
                  <a:srgbClr val="FF0000"/>
                </a:solidFill>
                <a:latin typeface="Arial" panose="020B0604020202020204" pitchFamily="34" charset="0"/>
                <a:cs typeface="Arial" panose="020B0604020202020204" pitchFamily="34" charset="0"/>
              </a:endParaRPr>
            </a:p>
          </p:txBody>
        </p:sp>
      </p:gr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06937" y="5120700"/>
            <a:ext cx="2228850" cy="1428750"/>
          </a:xfrm>
          <a:prstGeom prst="rect">
            <a:avLst/>
          </a:prstGeom>
        </p:spPr>
      </p:pic>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08" fill="hold"/>
                                        <p:tgtEl>
                                          <p:spTgt spid="17"/>
                                        </p:tgtEl>
                                      </p:cBhvr>
                                    </p:cmd>
                                  </p:childTnLst>
                                </p:cTn>
                              </p:par>
                              <p:par>
                                <p:cTn id="7" presetID="2" presetClass="entr" presetSubtype="4"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1408</TotalTime>
  <Words>1154</Words>
  <Application>Microsoft Office PowerPoint</Application>
  <PresentationFormat>Widescreen</PresentationFormat>
  <Paragraphs>132</Paragraphs>
  <Slides>25</Slides>
  <Notes>4</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 Light</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Techsi.vn</cp:lastModifiedBy>
  <cp:revision>7</cp:revision>
  <dcterms:created xsi:type="dcterms:W3CDTF">2022-01-05T09:43:23Z</dcterms:created>
  <dcterms:modified xsi:type="dcterms:W3CDTF">2023-02-03T02:06:48Z</dcterms:modified>
</cp:coreProperties>
</file>