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9" r:id="rId2"/>
  </p:sldMasterIdLst>
  <p:notesMasterIdLst>
    <p:notesMasterId r:id="rId25"/>
  </p:notesMasterIdLst>
  <p:sldIdLst>
    <p:sldId id="256" r:id="rId3"/>
    <p:sldId id="257" r:id="rId4"/>
    <p:sldId id="260" r:id="rId5"/>
    <p:sldId id="290" r:id="rId6"/>
    <p:sldId id="291" r:id="rId7"/>
    <p:sldId id="293" r:id="rId8"/>
    <p:sldId id="301" r:id="rId9"/>
    <p:sldId id="288" r:id="rId10"/>
    <p:sldId id="286" r:id="rId11"/>
    <p:sldId id="289" r:id="rId12"/>
    <p:sldId id="281" r:id="rId13"/>
    <p:sldId id="302" r:id="rId14"/>
    <p:sldId id="265" r:id="rId15"/>
    <p:sldId id="266" r:id="rId16"/>
    <p:sldId id="296" r:id="rId17"/>
    <p:sldId id="297" r:id="rId18"/>
    <p:sldId id="298" r:id="rId19"/>
    <p:sldId id="294" r:id="rId20"/>
    <p:sldId id="295" r:id="rId21"/>
    <p:sldId id="303" r:id="rId22"/>
    <p:sldId id="304" r:id="rId23"/>
    <p:sldId id="262" r:id="rId24"/>
  </p:sldIdLst>
  <p:sldSz cx="12192000" cy="6858000"/>
  <p:notesSz cx="6858000" cy="9144000"/>
  <p:embeddedFontLst>
    <p:embeddedFont>
      <p:font typeface="等线 Light" panose="020B0604020202020204" charset="-122"/>
      <p:regular r:id="rId26"/>
    </p:embeddedFont>
    <p:embeddedFont>
      <p:font typeface="宋体" panose="02010600030101010101" pitchFamily="2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等线" panose="020B0604020202020204" charset="-122"/>
      <p:regular r:id="rId33"/>
      <p:bold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0962"/>
    <a:srgbClr val="FFC91D"/>
    <a:srgbClr val="396F73"/>
    <a:srgbClr val="448388"/>
    <a:srgbClr val="002060"/>
    <a:srgbClr val="4B9298"/>
    <a:srgbClr val="52ACD3"/>
    <a:srgbClr val="4EA6CD"/>
    <a:srgbClr val="E9C44A"/>
    <a:srgbClr val="979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94624" autoAdjust="0"/>
  </p:normalViewPr>
  <p:slideViewPr>
    <p:cSldViewPr snapToGrid="0" snapToObjects="1" showGuides="1">
      <p:cViewPr varScale="1">
        <p:scale>
          <a:sx n="86" d="100"/>
          <a:sy n="86" d="100"/>
        </p:scale>
        <p:origin x="558" y="9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2B203-19BB-48E4-8CCC-3354C733C4FE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40AF1-85C8-4546-9DAE-DC5ED3E76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52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90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606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606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301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24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50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win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win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807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814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301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606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-2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-2" y="-16024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829506" y="-201805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1338411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97359"/>
            <a:ext cx="12192000" cy="33885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0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91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88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5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7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42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85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32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2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4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F88A095-6A88-40A1-AC22-DA0DCF287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2FF811-4369-48F5-8A02-B99CA04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EAA6D0-A711-47E1-9007-53713BE19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6822C1FE-4CAA-924C-801F-9691AFFA5783}"/>
              </a:ext>
            </a:extLst>
          </p:cNvPr>
          <p:cNvSpPr/>
          <p:nvPr userDrawn="1"/>
        </p:nvSpPr>
        <p:spPr>
          <a:xfrm>
            <a:off x="4513624" y="1261313"/>
            <a:ext cx="7295745" cy="367705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C674F19-D888-4220-A827-8E70EE41503E}"/>
              </a:ext>
            </a:extLst>
          </p:cNvPr>
          <p:cNvGrpSpPr/>
          <p:nvPr userDrawn="1"/>
        </p:nvGrpSpPr>
        <p:grpSpPr>
          <a:xfrm>
            <a:off x="3013024" y="267955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72B8865-A94B-4DA6-A1BF-6AA8A3430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73B7601-F812-4BCE-854F-183BAB7C2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97827C4-E248-4215-9D0C-5460BF8C6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95886"/>
            <a:ext cx="12192000" cy="3388573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1BB8119C-A368-4AA7-99BD-200483692589}"/>
              </a:ext>
            </a:extLst>
          </p:cNvPr>
          <p:cNvSpPr/>
          <p:nvPr userDrawn="1"/>
        </p:nvSpPr>
        <p:spPr>
          <a:xfrm>
            <a:off x="1004341" y="1656707"/>
            <a:ext cx="2559927" cy="2559927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9C27671-80DD-4266-A14D-AA478EBC7B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-209864" y="4056595"/>
            <a:ext cx="4980743" cy="2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20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7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29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5ABDE630-E80D-1C4C-AECB-6365B6C3BCD9}"/>
              </a:ext>
            </a:extLst>
          </p:cNvPr>
          <p:cNvSpPr/>
          <p:nvPr userDrawn="1"/>
        </p:nvSpPr>
        <p:spPr>
          <a:xfrm>
            <a:off x="3787302" y="518806"/>
            <a:ext cx="4617398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FD6883-297C-4169-A265-87C2510580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-434715" y="3466413"/>
            <a:ext cx="6030054" cy="33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955C33-7863-4DB4-902A-FE3A3A456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F62AB0-8063-4981-8907-17EBC300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6">
            <a:extLst>
              <a:ext uri="{FF2B5EF4-FFF2-40B4-BE49-F238E27FC236}">
                <a16:creationId xmlns:a16="http://schemas.microsoft.com/office/drawing/2014/main" id="{E976251F-C0B2-4E5D-B199-AEC2F8163890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4EA86C9-2A5B-4CD2-B79C-1F5F3F4C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CE727CE-5C2B-497B-B172-7DE6BC28F73B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E839F1D-39A4-4E46-B981-75A2AF7E6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0167213-1813-4379-A24F-A110B9FE3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376A967-8EAC-4FBA-A6CB-7A4CAE8D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2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4AF4300-0EAB-45A5-8806-A2B74DAE9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08857112-2AA7-47F8-B3E7-E3A8DF758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11A4D9-6CC5-4471-B019-193E074A0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0BF770-D624-49DD-91FB-53A70AAC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2" name="圆角矩形 6">
            <a:extLst>
              <a:ext uri="{FF2B5EF4-FFF2-40B4-BE49-F238E27FC236}">
                <a16:creationId xmlns:a16="http://schemas.microsoft.com/office/drawing/2014/main" id="{F44B02B0-28D1-4DEE-9C3E-DB5ABA117788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0241B5A-EFE9-44C8-A9AD-07B08208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F53E02B-677B-49F9-8C31-DE93D52146B4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3DD04B-3989-42CF-ACED-3AEB5A3774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6F90870-9CC8-4DE8-AF57-841BFC816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F4A75E2F-733F-43A5-9757-1DF965E40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4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7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374EB71-031D-43A0-B870-E283BC2C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90FFB5-CB31-4412-B0B7-38BE34327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296D60-676F-4A32-B009-6FD07B59F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id="{566E82B8-0C60-4897-8294-F5AA26C07B6E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42D8559-AB1B-41DC-9810-A80CC535DD07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FC946E6-3286-4C5E-9FCE-73BF770DA6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3826EA3-4D57-4A6E-8E9D-C576824D59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480D6F3-6228-4302-9B16-00049A8B6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56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3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12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5" Type="http://schemas.openxmlformats.org/officeDocument/2006/relationships/image" Target="../media/image8.jpeg"/><Relationship Id="rId15" Type="http://schemas.openxmlformats.org/officeDocument/2006/relationships/slide" Target="slide7.xml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4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svg"/><Relationship Id="rId1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15.svg"/><Relationship Id="rId12" Type="http://schemas.openxmlformats.org/officeDocument/2006/relationships/image" Target="../media/image26.png"/><Relationship Id="rId17" Type="http://schemas.openxmlformats.org/officeDocument/2006/relationships/image" Target="../media/image34.svg"/><Relationship Id="rId2" Type="http://schemas.openxmlformats.org/officeDocument/2006/relationships/image" Target="../media/image20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11" Type="http://schemas.openxmlformats.org/officeDocument/2006/relationships/image" Target="../media/image28.svg"/><Relationship Id="rId5" Type="http://schemas.openxmlformats.org/officeDocument/2006/relationships/image" Target="../media/image5.png"/><Relationship Id="rId15" Type="http://schemas.openxmlformats.org/officeDocument/2006/relationships/image" Target="../media/image32.svg"/><Relationship Id="rId10" Type="http://schemas.openxmlformats.org/officeDocument/2006/relationships/image" Target="../media/image25.png"/><Relationship Id="rId19" Type="http://schemas.openxmlformats.org/officeDocument/2006/relationships/image" Target="../media/image36.svg"/><Relationship Id="rId4" Type="http://schemas.openxmlformats.org/officeDocument/2006/relationships/image" Target="../media/image4.png"/><Relationship Id="rId9" Type="http://schemas.openxmlformats.org/officeDocument/2006/relationships/image" Target="../media/image26.sv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86212F3-1443-4A46-B50B-43FC25456617}"/>
              </a:ext>
            </a:extLst>
          </p:cNvPr>
          <p:cNvSpPr txBox="1"/>
          <p:nvPr/>
        </p:nvSpPr>
        <p:spPr>
          <a:xfrm>
            <a:off x="2302602" y="1816900"/>
            <a:ext cx="76438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Hans" sz="5000" b="1" spc="-300" dirty="0">
                <a:solidFill>
                  <a:srgbClr val="002060"/>
                </a:solidFill>
                <a:latin typeface="UTM Fire House" pitchFamily="18" charset="0"/>
                <a:ea typeface="字魂27号-布丁体" pitchFamily="2" charset="-122"/>
              </a:rPr>
              <a:t>HÀNG CỦA SỐ THẬP PHÂN. </a:t>
            </a:r>
          </a:p>
          <a:p>
            <a:pPr algn="just"/>
            <a:r>
              <a:rPr kumimoji="1" lang="en-US" altLang="zh-Hans" sz="5000" b="1" spc="-300" dirty="0">
                <a:solidFill>
                  <a:srgbClr val="002060"/>
                </a:solidFill>
                <a:latin typeface="UTM Fire House" pitchFamily="18" charset="0"/>
                <a:ea typeface="字魂27号-布丁体" pitchFamily="2" charset="-122"/>
              </a:rPr>
              <a:t>ĐỌC, VIẾT SỐ THẬP PHÂN</a:t>
            </a:r>
            <a:endParaRPr kumimoji="1" lang="zh-CN" altLang="en-US" sz="5000" b="1" spc="-300" dirty="0">
              <a:solidFill>
                <a:srgbClr val="002060"/>
              </a:solidFill>
              <a:latin typeface="UTM Fire House" pitchFamily="18" charset="0"/>
              <a:ea typeface="字魂27号-布丁体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EF5BEF5-F25D-4640-8BC8-FD55CD0D0CEE}"/>
              </a:ext>
            </a:extLst>
          </p:cNvPr>
          <p:cNvGrpSpPr/>
          <p:nvPr/>
        </p:nvGrpSpPr>
        <p:grpSpPr>
          <a:xfrm>
            <a:off x="4728321" y="216082"/>
            <a:ext cx="2423071" cy="830997"/>
            <a:chOff x="3790950" y="1413953"/>
            <a:chExt cx="2038350" cy="699056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647A6C07-1F21-0944-9C20-4B25F2E42E36}"/>
                </a:ext>
              </a:extLst>
            </p:cNvPr>
            <p:cNvSpPr/>
            <p:nvPr/>
          </p:nvSpPr>
          <p:spPr>
            <a:xfrm>
              <a:off x="3790950" y="1517868"/>
              <a:ext cx="2038350" cy="539532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BD31FAB-7C9B-DD42-85EC-B266FFABFB1F}"/>
                </a:ext>
              </a:extLst>
            </p:cNvPr>
            <p:cNvSpPr txBox="1"/>
            <p:nvPr/>
          </p:nvSpPr>
          <p:spPr>
            <a:xfrm>
              <a:off x="3841588" y="1413953"/>
              <a:ext cx="1943100" cy="69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Hans" sz="4800" spc="-300" dirty="0" err="1">
                  <a:solidFill>
                    <a:schemeClr val="bg1"/>
                  </a:solidFill>
                  <a:latin typeface="UTM Isadora" pitchFamily="18" charset="0"/>
                  <a:ea typeface="字魂27号-布丁体" pitchFamily="2" charset="-122"/>
                </a:rPr>
                <a:t>Toán</a:t>
              </a:r>
              <a:endParaRPr kumimoji="1" lang="zh-CN" altLang="en-US" sz="4800" spc="-300" dirty="0">
                <a:solidFill>
                  <a:schemeClr val="bg1"/>
                </a:solidFill>
                <a:latin typeface="UTM Isadora" pitchFamily="18" charset="0"/>
                <a:ea typeface="字魂27号-布丁体" pitchFamily="2" charset="-122"/>
              </a:endParaRPr>
            </a:p>
          </p:txBody>
        </p:sp>
      </p:grpSp>
      <p:sp>
        <p:nvSpPr>
          <p:cNvPr id="9" name="矩形: 圆角 3">
            <a:extLst>
              <a:ext uri="{FF2B5EF4-FFF2-40B4-BE49-F238E27FC236}">
                <a16:creationId xmlns:a16="http://schemas.microsoft.com/office/drawing/2014/main" id="{73631C15-84B5-4252-A130-F790EAAAFF9A}"/>
              </a:ext>
            </a:extLst>
          </p:cNvPr>
          <p:cNvSpPr/>
          <p:nvPr/>
        </p:nvSpPr>
        <p:spPr>
          <a:xfrm>
            <a:off x="392768" y="6203458"/>
            <a:ext cx="1810106" cy="626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Hans" sz="3600" b="1" dirty="0" err="1">
                <a:solidFill>
                  <a:srgbClr val="002060"/>
                </a:solidFill>
                <a:latin typeface="UTM LinotypeZapfino KT" pitchFamily="18" charset="0"/>
                <a:ea typeface="字魂27号-布丁体" panose="00000500000000000000" pitchFamily="2" charset="-122"/>
              </a:rPr>
              <a:t>Trang</a:t>
            </a:r>
            <a:r>
              <a:rPr lang="en-US" altLang="zh-Hans" sz="3600" b="1" dirty="0">
                <a:solidFill>
                  <a:srgbClr val="002060"/>
                </a:solidFill>
                <a:latin typeface="UTM LinotypeZapfino KT" pitchFamily="18" charset="0"/>
                <a:ea typeface="字魂27号-布丁体" panose="00000500000000000000" pitchFamily="2" charset="-122"/>
              </a:rPr>
              <a:t> 37,38</a:t>
            </a:r>
          </a:p>
        </p:txBody>
      </p:sp>
    </p:spTree>
    <p:extLst>
      <p:ext uri="{BB962C8B-B14F-4D97-AF65-F5344CB8AC3E}">
        <p14:creationId xmlns:p14="http://schemas.microsoft.com/office/powerpoint/2010/main" val="16939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521579" y="62158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84714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33920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42312" y="791716"/>
            <a:ext cx="3385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C3096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083126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632332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32749" y="100447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0,1985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274278" y="1529391"/>
            <a:ext cx="6245724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828788" y="1529391"/>
            <a:ext cx="1938549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072370" y="1669302"/>
            <a:ext cx="1463040" cy="1785210"/>
            <a:chOff x="2401993" y="1892595"/>
            <a:chExt cx="1270796" cy="1371600"/>
          </a:xfrm>
        </p:grpSpPr>
        <p:pic>
          <p:nvPicPr>
            <p:cNvPr id="40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2515254" y="2576493"/>
              <a:ext cx="1034257" cy="2877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Đơn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vị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97574" y="1669302"/>
            <a:ext cx="1463040" cy="1785210"/>
            <a:chOff x="2401993" y="1892595"/>
            <a:chExt cx="1270796" cy="1371600"/>
          </a:xfrm>
        </p:grpSpPr>
        <p:pic>
          <p:nvPicPr>
            <p:cNvPr id="4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2477895" y="2466015"/>
              <a:ext cx="1052623" cy="510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mười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57366" y="1664301"/>
            <a:ext cx="1463040" cy="1780496"/>
            <a:chOff x="2401993" y="1892595"/>
            <a:chExt cx="1270796" cy="1371600"/>
          </a:xfrm>
        </p:grpSpPr>
        <p:pic>
          <p:nvPicPr>
            <p:cNvPr id="4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2477895" y="2482847"/>
              <a:ext cx="1052623" cy="511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trăm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621387" y="1681928"/>
            <a:ext cx="1463040" cy="1753207"/>
            <a:chOff x="2401993" y="1892595"/>
            <a:chExt cx="1270796" cy="1371600"/>
          </a:xfrm>
        </p:grpSpPr>
        <p:pic>
          <p:nvPicPr>
            <p:cNvPr id="50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445996" y="2502416"/>
              <a:ext cx="1194894" cy="519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nghìn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174775" y="1678290"/>
            <a:ext cx="1463040" cy="1746211"/>
            <a:chOff x="2401993" y="1892594"/>
            <a:chExt cx="1270796" cy="1746211"/>
          </a:xfrm>
        </p:grpSpPr>
        <p:pic>
          <p:nvPicPr>
            <p:cNvPr id="53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4"/>
              <a:ext cx="1270796" cy="1746211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2477895" y="2528380"/>
              <a:ext cx="1194894" cy="946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chục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nghìn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sp>
        <p:nvSpPr>
          <p:cNvPr id="58" name="Rounded Rectangle 57"/>
          <p:cNvSpPr/>
          <p:nvPr/>
        </p:nvSpPr>
        <p:spPr>
          <a:xfrm>
            <a:off x="1403491" y="3677796"/>
            <a:ext cx="9548038" cy="296755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505480" y="3838353"/>
            <a:ext cx="95745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thập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0,1985:</a:t>
            </a:r>
          </a:p>
          <a:p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: 0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thập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: 1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mười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, 9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, 8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nghìn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, 5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chục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nghìn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.</a:t>
            </a:r>
          </a:p>
          <a:p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thập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0,1985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phẩy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nghìn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chín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tám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mươi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lăm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80396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4" grpId="0"/>
      <p:bldP spid="34" grpId="1"/>
      <p:bldP spid="58" grpId="0" animBg="1"/>
      <p:bldP spid="5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503" y="1105792"/>
            <a:ext cx="957456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Tên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các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của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.</a:t>
            </a: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Muốn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một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, ta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lần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lượt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từ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cao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đến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thấp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: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trước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hết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nguyên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,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dấu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“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phẩy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”,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sau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đó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.</a:t>
            </a: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Muốn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một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ta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lượt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từ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cao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đến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thấp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: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trước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nguyên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dấu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“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phẩy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”,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sau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đó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60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3904275" y="1982438"/>
            <a:ext cx="427713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Hans" sz="8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Luyện</a:t>
            </a:r>
            <a:r>
              <a:rPr kumimoji="1" lang="en-US" altLang="zh-Hans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 </a:t>
            </a:r>
            <a:r>
              <a:rPr kumimoji="1" lang="en-US" altLang="zh-Hans" sz="8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tập</a:t>
            </a:r>
            <a:endParaRPr kumimoji="1" lang="en-US" altLang="zh-CN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0010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76737" y="939210"/>
            <a:ext cx="8556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1/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Đọc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;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nêu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phần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nguyên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,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phần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và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giá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trị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theo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vị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trí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của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mỗi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chữ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ở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từng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hàng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.</a:t>
            </a:r>
            <a:endParaRPr kumimoji="1" lang="zh-CN" altLang="en-US" sz="3200" b="1" dirty="0">
              <a:solidFill>
                <a:schemeClr val="bg1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441548" y="2749678"/>
            <a:ext cx="200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a) 2,35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953387" y="2749678"/>
            <a:ext cx="237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b) 301,80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402135" y="3656745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c) 1942,54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910821" y="3656745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d) 0,032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3548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2002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400" b="1" dirty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a) 2,35</a:t>
            </a:r>
            <a:endParaRPr kumimoji="1" lang="zh-CN" altLang="en-US" sz="4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1662289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hai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ba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lăm</a:t>
            </a:r>
            <a:endParaRPr kumimoji="1" lang="zh-CN" altLang="en-US" sz="36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2370223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1881566" y="2835806"/>
                <a:ext cx="7379392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-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Phần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thập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phân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là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𝟑𝟓</m:t>
                        </m:r>
                      </m:num>
                      <m:den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en-US" altLang="zh-CN" sz="3600" b="1" dirty="0">
                  <a:solidFill>
                    <a:schemeClr val="tx1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566" y="2835806"/>
                <a:ext cx="7379392" cy="1080424"/>
              </a:xfrm>
              <a:prstGeom prst="rect">
                <a:avLst/>
              </a:prstGeom>
              <a:blipFill rotWithShape="1">
                <a:blip r:embed="rId3"/>
                <a:stretch>
                  <a:fillRect l="-2562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3854387"/>
            <a:ext cx="943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2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3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5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endParaRPr kumimoji="1" lang="en-US" altLang="zh-CN" sz="3600" b="1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0649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3385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400" b="1" dirty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b) 301,80</a:t>
            </a:r>
            <a:endParaRPr kumimoji="1" lang="zh-CN" altLang="en-US" sz="4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1555959"/>
            <a:ext cx="993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ba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linh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một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tám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endParaRPr kumimoji="1" lang="zh-CN" altLang="en-US" sz="36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2263893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301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1881566" y="2729476"/>
                <a:ext cx="7379392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-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Phần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thập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phân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là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𝟖𝟎</m:t>
                        </m:r>
                      </m:num>
                      <m:den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en-US" altLang="zh-CN" sz="3600" b="1" dirty="0">
                  <a:solidFill>
                    <a:schemeClr val="tx1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566" y="2729476"/>
                <a:ext cx="7379392" cy="1112997"/>
              </a:xfrm>
              <a:prstGeom prst="rect">
                <a:avLst/>
              </a:prstGeom>
              <a:blipFill rotWithShape="1">
                <a:blip r:embed="rId3"/>
                <a:stretch>
                  <a:fillRect l="-2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3748057"/>
            <a:ext cx="9431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3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0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chục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1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8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0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endParaRPr kumimoji="1" lang="en-US" altLang="zh-CN" sz="3600" b="1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1859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49587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c) 1942,54</a:t>
            </a:r>
            <a:endParaRPr kumimoji="1" lang="zh-CN" altLang="en-US" sz="3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41310" y="1300767"/>
            <a:ext cx="94314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một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nghìn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chín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bốn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hai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năm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tư</a:t>
            </a:r>
            <a:endParaRPr kumimoji="1" lang="zh-CN" altLang="en-US" sz="34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41310" y="2423388"/>
            <a:ext cx="73793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nguyên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1942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1541310" y="3059099"/>
                <a:ext cx="7379392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4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- </a:t>
                </a:r>
                <a:r>
                  <a:rPr kumimoji="1" lang="en-US" altLang="zh-CN" sz="34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Phần</a:t>
                </a:r>
                <a:r>
                  <a:rPr kumimoji="1" lang="en-US" altLang="zh-CN" sz="34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4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thập</a:t>
                </a:r>
                <a:r>
                  <a:rPr kumimoji="1" lang="en-US" altLang="zh-CN" sz="34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4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phân</a:t>
                </a:r>
                <a:r>
                  <a:rPr kumimoji="1" lang="en-US" altLang="zh-CN" sz="34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4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là</a:t>
                </a:r>
                <a:r>
                  <a:rPr kumimoji="1" lang="en-US" altLang="zh-CN" sz="34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000" b="1" i="1" spc="-15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000" b="1" i="1" spc="-150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𝟓𝟒</m:t>
                        </m:r>
                      </m:num>
                      <m:den>
                        <m:r>
                          <a:rPr kumimoji="1" lang="en-US" altLang="zh-CN" sz="4000" b="1" i="1" spc="-150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en-US" altLang="zh-CN" sz="3400" b="1" spc="-150" dirty="0">
                  <a:solidFill>
                    <a:schemeClr val="tx1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310" y="3059099"/>
                <a:ext cx="7379392" cy="990656"/>
              </a:xfrm>
              <a:prstGeom prst="rect">
                <a:avLst/>
              </a:prstGeom>
              <a:blipFill rotWithShape="1">
                <a:blip r:embed="rId3"/>
                <a:stretch>
                  <a:fillRect l="-2314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41310" y="4067047"/>
            <a:ext cx="94314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1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nghìn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9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4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chục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2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5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4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endParaRPr kumimoji="1" lang="en-US" altLang="zh-CN" sz="3400" b="1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683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3268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400" b="1" dirty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d) 0,032</a:t>
            </a:r>
            <a:endParaRPr kumimoji="1" lang="zh-CN" altLang="en-US" sz="4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1555959"/>
            <a:ext cx="9973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không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không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ba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hai</a:t>
            </a:r>
            <a:endParaRPr kumimoji="1" lang="zh-CN" altLang="en-US" sz="36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2263893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1881566" y="2729476"/>
                <a:ext cx="7379392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-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Phần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thập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phân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là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𝟑𝟐</m:t>
                        </m:r>
                      </m:num>
                      <m:den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𝟏𝟎𝟎𝟎</m:t>
                        </m:r>
                      </m:den>
                    </m:f>
                  </m:oMath>
                </a14:m>
                <a:endParaRPr kumimoji="1" lang="en-US" altLang="zh-CN" sz="3600" b="1" dirty="0">
                  <a:solidFill>
                    <a:schemeClr val="tx1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566" y="2729476"/>
                <a:ext cx="7379392" cy="1080424"/>
              </a:xfrm>
              <a:prstGeom prst="rect">
                <a:avLst/>
              </a:prstGeom>
              <a:blipFill rotWithShape="1">
                <a:blip r:embed="rId3"/>
                <a:stretch>
                  <a:fillRect l="-2562" b="-2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7" y="3748057"/>
            <a:ext cx="8953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0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0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3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2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nghìn</a:t>
            </a:r>
            <a:endParaRPr kumimoji="1" lang="en-US" altLang="zh-CN" sz="3600" b="1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88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604410"/>
              </p:ext>
            </p:extLst>
          </p:nvPr>
        </p:nvGraphicFramePr>
        <p:xfrm>
          <a:off x="1106964" y="1687229"/>
          <a:ext cx="10025322" cy="37052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84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1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301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UTM Khuccamt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UTM Khuccamta" pitchFamily="18" charset="0"/>
                        </a:rPr>
                        <a:t>Viết</a:t>
                      </a:r>
                      <a:r>
                        <a:rPr lang="en-US" sz="3000" baseline="0" dirty="0">
                          <a:latin typeface="UTM Khuccamta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UTM Khuccamta" pitchFamily="18" charset="0"/>
                        </a:rPr>
                        <a:t>số</a:t>
                      </a:r>
                      <a:endParaRPr lang="en-US" sz="3000" dirty="0">
                        <a:latin typeface="UTM Khuccamta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067">
                <a:tc>
                  <a:txBody>
                    <a:bodyPr/>
                    <a:lstStyle/>
                    <a:p>
                      <a:r>
                        <a:rPr kumimoji="1" lang="en-US" altLang="zh-CN" sz="3000" dirty="0">
                          <a:latin typeface="UTM Khuccamta" pitchFamily="18" charset="0"/>
                        </a:rPr>
                        <a:t>a)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đơn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vị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chín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mười</a:t>
                      </a:r>
                      <a:endParaRPr lang="en-US" sz="3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UTM Khuccamt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C30962"/>
                        </a:solidFill>
                        <a:latin typeface="UTM Khuccamt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9892">
                <a:tc>
                  <a:txBody>
                    <a:bodyPr/>
                    <a:lstStyle/>
                    <a:p>
                      <a:pPr algn="just"/>
                      <a:r>
                        <a:rPr kumimoji="1" lang="en-US" altLang="zh-CN" sz="3000" dirty="0">
                          <a:latin typeface="UTM Khuccamta" pitchFamily="18" charset="0"/>
                        </a:rPr>
                        <a:t>c)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mươi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lăm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đơn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vị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mười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trăm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nghìn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(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tức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là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mươi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lăm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đơn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vị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và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trăm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mươi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lăm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nghìn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).</a:t>
                      </a:r>
                      <a:endParaRPr lang="en-US" sz="3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UTM Khuccamt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C30962"/>
                        </a:solidFill>
                        <a:latin typeface="UTM Khuccamt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76737" y="875412"/>
            <a:ext cx="8556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2/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Viết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có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:</a:t>
            </a:r>
            <a:endParaRPr kumimoji="1" lang="zh-CN" altLang="en-US" sz="3200" b="1" dirty="0">
              <a:solidFill>
                <a:schemeClr val="bg1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9480269" y="2441941"/>
            <a:ext cx="82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rgbClr val="FF0000"/>
                </a:solidFill>
                <a:latin typeface="UTM Seagull" pitchFamily="18" charset="0"/>
                <a:ea typeface="字魂27号-布丁体" pitchFamily="2" charset="-122"/>
              </a:rPr>
              <a:t>5,9</a:t>
            </a:r>
            <a:endParaRPr kumimoji="1" lang="zh-CN" altLang="en-US" sz="3200" b="1" dirty="0">
              <a:solidFill>
                <a:srgbClr val="FF0000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9157978" y="3912741"/>
            <a:ext cx="1800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rgbClr val="FF0000"/>
                </a:solidFill>
                <a:latin typeface="UTM Seagull" pitchFamily="18" charset="0"/>
                <a:ea typeface="字魂27号-布丁体" pitchFamily="2" charset="-122"/>
              </a:rPr>
              <a:t>55,555</a:t>
            </a:r>
            <a:endParaRPr kumimoji="1" lang="zh-CN" altLang="en-US" sz="3200" b="1" dirty="0">
              <a:solidFill>
                <a:srgbClr val="FF0000"/>
              </a:solidFill>
              <a:latin typeface="UTM Seagull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23325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76737" y="875412"/>
            <a:ext cx="8556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3/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Viết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các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sau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thành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hỗn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có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chứa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(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theo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mẫu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).</a:t>
            </a:r>
            <a:endParaRPr kumimoji="1" lang="zh-CN" altLang="en-US" sz="3200" b="1" dirty="0">
              <a:solidFill>
                <a:schemeClr val="bg1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144322" y="2420055"/>
            <a:ext cx="200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a) 3,5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315407" y="2409422"/>
            <a:ext cx="237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b) 6,33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104909" y="3571681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c) 18,05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272841" y="3561048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d) 217,908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2423763" y="2186129"/>
                <a:ext cx="2371487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3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𝟓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763" y="2186129"/>
                <a:ext cx="2371487" cy="1080424"/>
              </a:xfrm>
              <a:prstGeom prst="rect">
                <a:avLst/>
              </a:prstGeom>
              <a:blipFill rotWithShape="1">
                <a:blip r:embed="rId3"/>
                <a:stretch>
                  <a:fillRect l="-7969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7913722" y="2168401"/>
                <a:ext cx="2371487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6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𝟑𝟑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722" y="2168401"/>
                <a:ext cx="2371487" cy="1112997"/>
              </a:xfrm>
              <a:prstGeom prst="rect">
                <a:avLst/>
              </a:prstGeom>
              <a:blipFill rotWithShape="1">
                <a:blip r:embed="rId4"/>
                <a:stretch>
                  <a:fillRect l="-7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2834695" y="3327480"/>
                <a:ext cx="2371487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18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𝟓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695" y="3327480"/>
                <a:ext cx="2371487" cy="1080424"/>
              </a:xfrm>
              <a:prstGeom prst="rect">
                <a:avLst/>
              </a:prstGeom>
              <a:blipFill rotWithShape="1">
                <a:blip r:embed="rId5"/>
                <a:stretch>
                  <a:fillRect l="-7712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8404820" y="3322860"/>
                <a:ext cx="2371487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217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𝟗𝟎𝟖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820" y="3322860"/>
                <a:ext cx="2371487" cy="1080424"/>
              </a:xfrm>
              <a:prstGeom prst="rect">
                <a:avLst/>
              </a:prstGeom>
              <a:blipFill rotWithShape="1">
                <a:blip r:embed="rId6"/>
                <a:stretch>
                  <a:fillRect l="-7969" b="-2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02978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7949905-BC39-3B4E-999C-8CF543078E94}"/>
              </a:ext>
            </a:extLst>
          </p:cNvPr>
          <p:cNvSpPr txBox="1"/>
          <p:nvPr/>
        </p:nvSpPr>
        <p:spPr>
          <a:xfrm>
            <a:off x="613348" y="2250087"/>
            <a:ext cx="337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spc="-300" dirty="0" err="1">
                <a:solidFill>
                  <a:srgbClr val="002060"/>
                </a:solidFill>
                <a:latin typeface="UTM Cool Blue" pitchFamily="18" charset="0"/>
                <a:ea typeface="字魂27号-布丁体" pitchFamily="2" charset="-122"/>
              </a:rPr>
              <a:t>Mục</a:t>
            </a:r>
            <a:r>
              <a:rPr kumimoji="1" lang="en-US" altLang="zh-CN" sz="4800" spc="-300" dirty="0">
                <a:solidFill>
                  <a:srgbClr val="002060"/>
                </a:solidFill>
                <a:latin typeface="UTM Cool Blue" pitchFamily="18" charset="0"/>
                <a:ea typeface="字魂27号-布丁体" pitchFamily="2" charset="-122"/>
              </a:rPr>
              <a:t> </a:t>
            </a:r>
            <a:r>
              <a:rPr kumimoji="1" lang="en-US" altLang="zh-CN" sz="4800" spc="-300" dirty="0" err="1">
                <a:solidFill>
                  <a:srgbClr val="002060"/>
                </a:solidFill>
                <a:latin typeface="UTM Cool Blue" pitchFamily="18" charset="0"/>
                <a:ea typeface="字魂27号-布丁体" pitchFamily="2" charset="-122"/>
              </a:rPr>
              <a:t>tiêu</a:t>
            </a:r>
            <a:endParaRPr kumimoji="1" lang="zh-CN" altLang="en-US" sz="4800" spc="-300" dirty="0">
              <a:solidFill>
                <a:srgbClr val="002060"/>
              </a:solidFill>
              <a:latin typeface="UTM Cool Blue" pitchFamily="18" charset="0"/>
              <a:ea typeface="字魂27号-布丁体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03A445B-725D-4930-B5FF-3788C136DE1D}"/>
              </a:ext>
            </a:extLst>
          </p:cNvPr>
          <p:cNvGrpSpPr/>
          <p:nvPr/>
        </p:nvGrpSpPr>
        <p:grpSpPr>
          <a:xfrm>
            <a:off x="5156616" y="1605509"/>
            <a:ext cx="5826817" cy="629587"/>
            <a:chOff x="7689954" y="779489"/>
            <a:chExt cx="5826817" cy="6295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73631C15-84B5-4252-A130-F790EAAAFF9A}"/>
                </a:ext>
              </a:extLst>
            </p:cNvPr>
            <p:cNvSpPr/>
            <p:nvPr/>
          </p:nvSpPr>
          <p:spPr>
            <a:xfrm>
              <a:off x="8529403" y="779489"/>
              <a:ext cx="4987368" cy="6145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Tên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các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hàng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của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endParaRPr lang="en-US" altLang="zh-Hans" sz="2000" dirty="0">
                <a:solidFill>
                  <a:schemeClr val="tx1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BFF59C25-B98F-49A1-B7CA-DF5CECD87156}"/>
                </a:ext>
              </a:extLst>
            </p:cNvPr>
            <p:cNvSpPr/>
            <p:nvPr/>
          </p:nvSpPr>
          <p:spPr>
            <a:xfrm>
              <a:off x="7689954" y="779489"/>
              <a:ext cx="629587" cy="629587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1</a:t>
              </a:r>
              <a:endParaRPr lang="zh-CN" altLang="en-US" sz="3600" dirty="0">
                <a:solidFill>
                  <a:srgbClr val="002060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4BF67D5-3C32-4401-ABE8-65E33360FB38}"/>
              </a:ext>
            </a:extLst>
          </p:cNvPr>
          <p:cNvGrpSpPr/>
          <p:nvPr/>
        </p:nvGrpSpPr>
        <p:grpSpPr>
          <a:xfrm>
            <a:off x="5156616" y="2690141"/>
            <a:ext cx="5826817" cy="629587"/>
            <a:chOff x="7689954" y="779489"/>
            <a:chExt cx="5826817" cy="6295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1C76810E-841B-4ADC-B7D0-C533DC1FEC95}"/>
                </a:ext>
              </a:extLst>
            </p:cNvPr>
            <p:cNvSpPr/>
            <p:nvPr/>
          </p:nvSpPr>
          <p:spPr>
            <a:xfrm>
              <a:off x="8529403" y="779489"/>
              <a:ext cx="4987368" cy="6145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Đọc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,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viết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endParaRPr lang="en-US" altLang="zh-CN" sz="2000" dirty="0">
                <a:solidFill>
                  <a:schemeClr val="tx1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587A3FBD-E7EF-4D21-8829-F1AFEF82B6D4}"/>
                </a:ext>
              </a:extLst>
            </p:cNvPr>
            <p:cNvSpPr/>
            <p:nvPr/>
          </p:nvSpPr>
          <p:spPr>
            <a:xfrm>
              <a:off x="7689954" y="779489"/>
              <a:ext cx="629587" cy="629587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2</a:t>
              </a:r>
              <a:endParaRPr lang="zh-CN" altLang="en-US" sz="3600" dirty="0">
                <a:solidFill>
                  <a:srgbClr val="002060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7329CB5-FAB0-4F64-B943-55F969EA979E}"/>
              </a:ext>
            </a:extLst>
          </p:cNvPr>
          <p:cNvGrpSpPr/>
          <p:nvPr/>
        </p:nvGrpSpPr>
        <p:grpSpPr>
          <a:xfrm>
            <a:off x="5156616" y="3721395"/>
            <a:ext cx="5826817" cy="701294"/>
            <a:chOff x="7689954" y="692791"/>
            <a:chExt cx="5486575" cy="7012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C55E13B-77AE-4286-8EE5-528D55D864DB}"/>
                </a:ext>
              </a:extLst>
            </p:cNvPr>
            <p:cNvSpPr/>
            <p:nvPr/>
          </p:nvSpPr>
          <p:spPr>
            <a:xfrm>
              <a:off x="8529403" y="692791"/>
              <a:ext cx="4647126" cy="7012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Chuyển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thành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hỗn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có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chứa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endParaRPr lang="en-US" altLang="zh-Hans" sz="2000" dirty="0">
                <a:solidFill>
                  <a:schemeClr val="tx1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AFA5FE5-6772-48ED-A479-3C4B45660E88}"/>
                </a:ext>
              </a:extLst>
            </p:cNvPr>
            <p:cNvSpPr/>
            <p:nvPr/>
          </p:nvSpPr>
          <p:spPr>
            <a:xfrm>
              <a:off x="7689954" y="747590"/>
              <a:ext cx="592824" cy="629587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3</a:t>
              </a:r>
              <a:endParaRPr lang="zh-CN" altLang="en-US" sz="3600" dirty="0">
                <a:solidFill>
                  <a:srgbClr val="002060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8059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4338690" y="1982438"/>
            <a:ext cx="340830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8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Củng</a:t>
            </a:r>
            <a:r>
              <a:rPr kumimoji="1" lang="en-US" altLang="zh-CN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 </a:t>
            </a:r>
            <a:r>
              <a:rPr kumimoji="1" lang="en-US" altLang="zh-CN" sz="8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cố</a:t>
            </a:r>
            <a:endParaRPr kumimoji="1" lang="en-US" altLang="zh-CN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77844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503" y="1105792"/>
            <a:ext cx="957456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Tên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các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của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.</a:t>
            </a: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Muốn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một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, ta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lần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lượt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từ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cao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đến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thấp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: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trước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hết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nguyên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,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dấu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“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phẩy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”,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sau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đó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.</a:t>
            </a: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Muốn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một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ta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lượt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từ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cao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đến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thấp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: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trước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nguyên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dấu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“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phẩy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”,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sau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đó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3802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1295641-742C-D041-8A10-C70EF0349979}"/>
              </a:ext>
            </a:extLst>
          </p:cNvPr>
          <p:cNvSpPr txBox="1"/>
          <p:nvPr/>
        </p:nvSpPr>
        <p:spPr>
          <a:xfrm>
            <a:off x="3086100" y="1844752"/>
            <a:ext cx="6591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800" spc="-300" dirty="0">
                <a:solidFill>
                  <a:srgbClr val="002060"/>
                </a:solidFill>
                <a:latin typeface="UTM Seagull" pitchFamily="18" charset="0"/>
                <a:ea typeface="字魂27号-布丁体" pitchFamily="2" charset="-122"/>
              </a:rPr>
              <a:t>Thank you!</a:t>
            </a:r>
            <a:endParaRPr kumimoji="1" lang="zh-CN" altLang="en-US" sz="8800" spc="-300" dirty="0">
              <a:solidFill>
                <a:srgbClr val="002060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FBABBD6B-5354-4FC8-8145-6B02E424D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51" b="85517"/>
          <a:stretch/>
        </p:blipFill>
        <p:spPr>
          <a:xfrm>
            <a:off x="1505535" y="104580"/>
            <a:ext cx="1736528" cy="1911188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C755AFA6-43F3-4BD4-B39E-313ACFC9B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08" t="7922" r="73707" b="82166"/>
          <a:stretch/>
        </p:blipFill>
        <p:spPr>
          <a:xfrm rot="1487251">
            <a:off x="2363114" y="452520"/>
            <a:ext cx="1502273" cy="1541147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631B394-4044-4D5F-B05F-F918BC5EF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115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3974802" y="1074073"/>
            <a:ext cx="4136069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kumimoji="1" lang="en-US" altLang="zh-Han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  <a:p>
            <a:pPr algn="ctr"/>
            <a:r>
              <a:rPr kumimoji="1"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Khởi</a:t>
            </a:r>
            <a:r>
              <a:rPr kumimoji="1"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 </a:t>
            </a:r>
            <a:r>
              <a:rPr kumimoji="1"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động</a:t>
            </a:r>
            <a:endParaRPr kumimoji="1" lang="en-US" altLang="zh-CN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8549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7375" y="3671346"/>
            <a:ext cx="12395200" cy="3647059"/>
          </a:xfrm>
          <a:prstGeom prst="rect">
            <a:avLst/>
          </a:prstGeom>
        </p:spPr>
      </p:pic>
      <p:pic>
        <p:nvPicPr>
          <p:cNvPr id="24" name="Picture 23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90313" y="4309328"/>
            <a:ext cx="3088535" cy="2699290"/>
          </a:xfrm>
          <a:prstGeom prst="rect">
            <a:avLst/>
          </a:prstGeom>
        </p:spPr>
      </p:pic>
      <p:pic>
        <p:nvPicPr>
          <p:cNvPr id="26" name="Picture 25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1873" y="4263657"/>
            <a:ext cx="3126325" cy="2713062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382228" y="2797012"/>
            <a:ext cx="2157227" cy="173697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ca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66847" y="2797012"/>
            <a:ext cx="1844747" cy="1832023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8983669" y="2797012"/>
            <a:ext cx="2079208" cy="17805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ca1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45628" y="3031491"/>
            <a:ext cx="1917249" cy="13630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99313" l="2079" r="96767">
                        <a14:foregroundMark x1="12471" y1="27835" x2="89838" y2="64261"/>
                        <a14:foregroundMark x1="39723" y1="4124" x2="47344" y2="59450"/>
                        <a14:foregroundMark x1="37875" y1="6873" x2="25404" y2="25430"/>
                        <a14:foregroundMark x1="24480" y1="16151" x2="25866" y2="19931"/>
                        <a14:foregroundMark x1="20785" y1="23711" x2="10162" y2="29897"/>
                        <a14:foregroundMark x1="12009" y1="27835" x2="20785" y2="21993"/>
                        <a14:foregroundMark x1="21709" y1="21993" x2="32794" y2="24399"/>
                        <a14:foregroundMark x1="28406" y1="20962" x2="39492" y2="4467"/>
                        <a14:foregroundMark x1="37875" y1="5842" x2="33487" y2="8247"/>
                        <a14:foregroundMark x1="12471" y1="80756" x2="18476" y2="85223"/>
                        <a14:foregroundMark x1="33487" y1="88316" x2="39492" y2="92784"/>
                        <a14:foregroundMark x1="19861" y1="85567" x2="31178" y2="82818"/>
                        <a14:foregroundMark x1="9700" y1="34021" x2="11547" y2="53608"/>
                        <a14:foregroundMark x1="9700" y1="32646" x2="7852" y2="42955"/>
                        <a14:foregroundMark x1="8314" y1="43299" x2="12471" y2="56357"/>
                        <a14:foregroundMark x1="12933" y1="56701" x2="9238" y2="64605"/>
                        <a14:foregroundMark x1="8776" y1="64605" x2="8314" y2="74914"/>
                        <a14:foregroundMark x1="8314" y1="74914" x2="12933" y2="81100"/>
                        <a14:foregroundMark x1="12240" y1="69072" x2="15935" y2="78007"/>
                        <a14:foregroundMark x1="13164" y1="76632" x2="67206" y2="40550"/>
                        <a14:foregroundMark x1="41339" y1="27835" x2="36721" y2="62199"/>
                        <a14:foregroundMark x1="37182" y1="12715" x2="33256" y2="52921"/>
                        <a14:foregroundMark x1="37182" y1="27835" x2="88684" y2="56701"/>
                        <a14:foregroundMark x1="40416" y1="12371" x2="89607" y2="48110"/>
                        <a14:foregroundMark x1="43418" y1="9966" x2="80600" y2="36082"/>
                        <a14:foregroundMark x1="65358" y1="15464" x2="75982" y2="29553"/>
                        <a14:foregroundMark x1="63510" y1="50859" x2="37413" y2="85223"/>
                        <a14:foregroundMark x1="52887" y1="69416" x2="64203" y2="83162"/>
                        <a14:foregroundMark x1="16628" y1="74570" x2="29330" y2="32646"/>
                        <a14:foregroundMark x1="12933" y1="41581" x2="35797" y2="49141"/>
                        <a14:foregroundMark x1="25635" y1="43643" x2="41801" y2="37457"/>
                        <a14:foregroundMark x1="22171" y1="40206" x2="18476" y2="69072"/>
                        <a14:foregroundMark x1="17090" y1="39863" x2="12471" y2="71821"/>
                        <a14:foregroundMark x1="16166" y1="72509" x2="51501" y2="89003"/>
                        <a14:foregroundMark x1="40416" y1="94502" x2="47344" y2="92784"/>
                        <a14:foregroundMark x1="59122" y1="56357" x2="79446" y2="61512"/>
                        <a14:foregroundMark x1="70670" y1="37113" x2="71132" y2="44674"/>
                        <a14:foregroundMark x1="84296" y1="19244" x2="84988" y2="26460"/>
                        <a14:foregroundMark x1="59353" y1="10653" x2="64203" y2="13402"/>
                        <a14:backgroundMark x1="11085" y1="11684" x2="6005" y2="28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"/>
          <a:stretch/>
        </p:blipFill>
        <p:spPr bwMode="auto">
          <a:xfrm>
            <a:off x="3645785" y="139199"/>
            <a:ext cx="5100432" cy="369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562031" y="3713023"/>
            <a:ext cx="3557748" cy="26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143E-6 4.81481E-6 L -0.00416 0.2942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763E-7 4.81481E-6 L -2.70763E-7 0.2942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67355"/>
            <a:ext cx="124968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1537" y="1412363"/>
                <a:ext cx="8787219" cy="1685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hỗn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rồi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37" y="1412363"/>
                <a:ext cx="8787219" cy="1685911"/>
              </a:xfrm>
              <a:prstGeom prst="rect">
                <a:avLst/>
              </a:prstGeom>
              <a:blipFill rotWithShape="1">
                <a:blip r:embed="rId5"/>
                <a:stretch>
                  <a:fillRect l="-2080" r="-1110" b="-9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4004" y="4110039"/>
            <a:ext cx="8939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7,21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24823"/>
            <a:ext cx="124968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1537" y="1369831"/>
                <a:ext cx="8787219" cy="1666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𝟓𝟖𝟏</m:t>
                        </m:r>
                      </m:num>
                      <m:den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rồi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37" y="1369831"/>
                <a:ext cx="8787219" cy="1666995"/>
              </a:xfrm>
              <a:prstGeom prst="rect">
                <a:avLst/>
              </a:prstGeom>
              <a:blipFill rotWithShape="1">
                <a:blip r:embed="rId4"/>
                <a:stretch>
                  <a:fillRect l="-2080" b="-10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935" y="3905715"/>
            <a:ext cx="11398102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4950" y="4219851"/>
            <a:ext cx="1110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0,581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1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3824069" y="2110034"/>
            <a:ext cx="43524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Hans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Khám</a:t>
            </a:r>
            <a:r>
              <a:rPr kumimoji="1" lang="en-US" altLang="zh-Han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 </a:t>
            </a:r>
            <a:r>
              <a:rPr kumimoji="1" lang="en-US" altLang="zh-Hans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phá</a:t>
            </a:r>
            <a:endParaRPr kumimoji="1" lang="en-US" altLang="zh-CN" sz="8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205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919403"/>
              </p:ext>
            </p:extLst>
          </p:nvPr>
        </p:nvGraphicFramePr>
        <p:xfrm>
          <a:off x="235524" y="1426137"/>
          <a:ext cx="11704320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tabLst/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4480">
                <a:tc rowSpan="2"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liền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59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6" name="Straight Arrow Connector 25"/>
          <p:cNvCxnSpPr/>
          <p:nvPr/>
        </p:nvCxnSpPr>
        <p:spPr>
          <a:xfrm>
            <a:off x="3214251" y="3546776"/>
            <a:ext cx="8506691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186540" y="5070768"/>
            <a:ext cx="8506691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117265" y="2456107"/>
            <a:ext cx="1058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200" dirty="0"/>
          </a:p>
        </p:txBody>
      </p:sp>
      <p:sp>
        <p:nvSpPr>
          <p:cNvPr id="29" name="Rectangle 28"/>
          <p:cNvSpPr/>
          <p:nvPr/>
        </p:nvSpPr>
        <p:spPr>
          <a:xfrm>
            <a:off x="4369560" y="2456107"/>
            <a:ext cx="1051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200" dirty="0"/>
          </a:p>
        </p:txBody>
      </p:sp>
      <p:sp>
        <p:nvSpPr>
          <p:cNvPr id="30" name="Rectangle 29"/>
          <p:cNvSpPr/>
          <p:nvPr/>
        </p:nvSpPr>
        <p:spPr>
          <a:xfrm>
            <a:off x="5546169" y="2456107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dirty="0"/>
          </a:p>
        </p:txBody>
      </p:sp>
      <p:sp>
        <p:nvSpPr>
          <p:cNvPr id="31" name="Rectangle 30"/>
          <p:cNvSpPr/>
          <p:nvPr/>
        </p:nvSpPr>
        <p:spPr>
          <a:xfrm>
            <a:off x="8198799" y="2279160"/>
            <a:ext cx="10567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3200" dirty="0"/>
          </a:p>
        </p:txBody>
      </p:sp>
      <p:sp>
        <p:nvSpPr>
          <p:cNvPr id="32" name="Rectangle 31"/>
          <p:cNvSpPr/>
          <p:nvPr/>
        </p:nvSpPr>
        <p:spPr>
          <a:xfrm>
            <a:off x="9535362" y="2279160"/>
            <a:ext cx="10054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200" dirty="0"/>
          </a:p>
        </p:txBody>
      </p:sp>
      <p:sp>
        <p:nvSpPr>
          <p:cNvPr id="33" name="Rectangle 32"/>
          <p:cNvSpPr/>
          <p:nvPr/>
        </p:nvSpPr>
        <p:spPr>
          <a:xfrm>
            <a:off x="10765208" y="2279160"/>
            <a:ext cx="1119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nghìn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03411" y="3769884"/>
            <a:ext cx="8659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3089556" y="5095366"/>
                <a:ext cx="8659096" cy="1457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Mỗi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hàng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pc="-300">
                            <a:solidFill>
                              <a:srgbClr val="C3096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spc="-300">
                            <a:solidFill>
                              <a:srgbClr val="C30962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000" spc="-300">
                            <a:solidFill>
                              <a:srgbClr val="C30962"/>
                            </a:solidFill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(hay 0,1)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hàng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cao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hơn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liền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trước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556" y="5095366"/>
                <a:ext cx="8659096" cy="1457835"/>
              </a:xfrm>
              <a:prstGeom prst="rect">
                <a:avLst/>
              </a:prstGeom>
              <a:blipFill rotWithShape="1">
                <a:blip r:embed="rId3"/>
                <a:stretch>
                  <a:fillRect l="-1831" r="-1761" b="-12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3451491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700580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022681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348945" y="1382168"/>
            <a:ext cx="298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532224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843138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1129891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8198799" y="2209882"/>
            <a:ext cx="3685625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3094257" y="2209885"/>
            <a:ext cx="3685625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2" name="图片 13">
            <a:extLst>
              <a:ext uri="{FF2B5EF4-FFF2-40B4-BE49-F238E27FC236}">
                <a16:creationId xmlns:a16="http://schemas.microsoft.com/office/drawing/2014/main" id="{FBABBD6B-5354-4FC8-8145-6B02E424D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451" b="85517"/>
          <a:stretch/>
        </p:blipFill>
        <p:spPr>
          <a:xfrm>
            <a:off x="-239916" y="-288840"/>
            <a:ext cx="1736528" cy="1911188"/>
          </a:xfrm>
          <a:prstGeom prst="rect">
            <a:avLst/>
          </a:prstGeom>
        </p:spPr>
      </p:pic>
      <p:pic>
        <p:nvPicPr>
          <p:cNvPr id="53" name="图片 14">
            <a:extLst>
              <a:ext uri="{FF2B5EF4-FFF2-40B4-BE49-F238E27FC236}">
                <a16:creationId xmlns:a16="http://schemas.microsoft.com/office/drawing/2014/main" id="{C755AFA6-43F3-4BD4-B39E-313ACFC9BB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08" t="7922" r="73707" b="82166"/>
          <a:stretch/>
        </p:blipFill>
        <p:spPr>
          <a:xfrm rot="1487251">
            <a:off x="617663" y="59100"/>
            <a:ext cx="1502273" cy="1541147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47493" y="554267"/>
            <a:ext cx="796671" cy="914400"/>
          </a:xfrm>
          <a:prstGeom prst="rect">
            <a:avLst/>
          </a:prstGeom>
        </p:spPr>
      </p:pic>
      <p:pic>
        <p:nvPicPr>
          <p:cNvPr id="5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998013" y="5627"/>
            <a:ext cx="1336854" cy="1463040"/>
          </a:xfrm>
          <a:prstGeom prst="rect">
            <a:avLst/>
          </a:prstGeom>
        </p:spPr>
      </p:pic>
      <p:pic>
        <p:nvPicPr>
          <p:cNvPr id="56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441192" y="188507"/>
            <a:ext cx="1086536" cy="1280160"/>
          </a:xfrm>
          <a:prstGeom prst="rect">
            <a:avLst/>
          </a:prstGeom>
        </p:spPr>
      </p:pic>
      <p:pic>
        <p:nvPicPr>
          <p:cNvPr id="57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592964" y="737147"/>
            <a:ext cx="827745" cy="731520"/>
          </a:xfrm>
          <a:prstGeom prst="rect">
            <a:avLst/>
          </a:prstGeom>
        </p:spPr>
      </p:pic>
      <p:pic>
        <p:nvPicPr>
          <p:cNvPr id="60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737554" y="371387"/>
            <a:ext cx="1008126" cy="1097280"/>
          </a:xfrm>
          <a:prstGeom prst="rect">
            <a:avLst/>
          </a:prstGeom>
        </p:spPr>
      </p:pic>
      <p:pic>
        <p:nvPicPr>
          <p:cNvPr id="61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1077760" y="920027"/>
            <a:ext cx="499262" cy="548640"/>
          </a:xfrm>
          <a:prstGeom prst="rect">
            <a:avLst/>
          </a:prstGeom>
        </p:spPr>
      </p:pic>
      <p:pic>
        <p:nvPicPr>
          <p:cNvPr id="6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348945" y="942933"/>
            <a:ext cx="430266" cy="53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848319"/>
              </p:ext>
            </p:extLst>
          </p:nvPr>
        </p:nvGraphicFramePr>
        <p:xfrm>
          <a:off x="720449" y="705678"/>
          <a:ext cx="10515583" cy="53009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5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8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8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33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437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0910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2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tabLst/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="1" kern="12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số</a:t>
                      </a:r>
                      <a:endParaRPr lang="en-US" sz="3200" b="1" kern="12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369095" y="1960495"/>
            <a:ext cx="8655175" cy="1026350"/>
            <a:chOff x="2493790" y="1918930"/>
            <a:chExt cx="8655175" cy="1026350"/>
          </a:xfrm>
        </p:grpSpPr>
        <p:sp>
          <p:nvSpPr>
            <p:cNvPr id="4" name="Rectangle 3"/>
            <p:cNvSpPr/>
            <p:nvPr/>
          </p:nvSpPr>
          <p:spPr>
            <a:xfrm>
              <a:off x="2493790" y="2151297"/>
              <a:ext cx="100630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Trăm</a:t>
              </a:r>
              <a:endParaRPr lang="en-US" sz="30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593680" y="2151297"/>
              <a:ext cx="99738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Chục</a:t>
              </a:r>
              <a:endParaRPr lang="en-US" sz="30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5709" y="1929617"/>
              <a:ext cx="95410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vị</a:t>
              </a:r>
              <a:endParaRPr lang="en-US" sz="30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293757" y="1918930"/>
              <a:ext cx="101021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mười</a:t>
              </a:r>
              <a:endParaRPr lang="en-US" sz="30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715855" y="1918930"/>
              <a:ext cx="95410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trăm</a:t>
              </a:r>
              <a:endParaRPr lang="en-US" sz="3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087457" y="1918930"/>
              <a:ext cx="106150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nghìn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617342" y="4194221"/>
            <a:ext cx="3120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 7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 5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58741" y="1021938"/>
            <a:ext cx="7985120" cy="598631"/>
            <a:chOff x="2855726" y="1021938"/>
            <a:chExt cx="7985120" cy="598631"/>
          </a:xfrm>
        </p:grpSpPr>
        <p:sp>
          <p:nvSpPr>
            <p:cNvPr id="12" name="Rectangle 11"/>
            <p:cNvSpPr/>
            <p:nvPr/>
          </p:nvSpPr>
          <p:spPr>
            <a:xfrm>
              <a:off x="2855726" y="1021939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52410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94396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95965" y="1021938"/>
              <a:ext cx="2984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562374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039548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450996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sp>
        <p:nvSpPr>
          <p:cNvPr id="19" name="Left Brace 18"/>
          <p:cNvSpPr/>
          <p:nvPr/>
        </p:nvSpPr>
        <p:spPr>
          <a:xfrm rot="16200000">
            <a:off x="3906800" y="1677860"/>
            <a:ext cx="234206" cy="3337319"/>
          </a:xfrm>
          <a:prstGeom prst="leftBrace">
            <a:avLst>
              <a:gd name="adj1" fmla="val 82277"/>
              <a:gd name="adj2" fmla="val 50000"/>
            </a:avLst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40502" y="3494256"/>
            <a:ext cx="2806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eft Brace 20"/>
          <p:cNvSpPr/>
          <p:nvPr/>
        </p:nvSpPr>
        <p:spPr>
          <a:xfrm rot="16200000">
            <a:off x="8931499" y="1225197"/>
            <a:ext cx="220350" cy="4256504"/>
          </a:xfrm>
          <a:prstGeom prst="leftBrace">
            <a:avLst>
              <a:gd name="adj1" fmla="val 82277"/>
              <a:gd name="adj2" fmla="val 50000"/>
            </a:avLst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92195" y="3494256"/>
            <a:ext cx="33209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74559" y="4162162"/>
            <a:ext cx="4627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4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mười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</a:t>
            </a:r>
            <a:r>
              <a:rPr lang="en-US" sz="3200" b="1" spc="-150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0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 6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07380" y="5136329"/>
            <a:ext cx="8762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Ba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trăm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bảy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mươi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lăm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phẩy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trăm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linh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sáu</a:t>
            </a:r>
            <a:endParaRPr lang="en-US" sz="3600" b="1" dirty="0">
              <a:solidFill>
                <a:srgbClr val="C30962"/>
              </a:solidFill>
              <a:latin typeface="UTM Duepuntozero" pitchFamily="18" charset="0"/>
              <a:cs typeface="Times New Roman" pitchFamily="18" charset="0"/>
            </a:endParaRPr>
          </a:p>
        </p:txBody>
      </p:sp>
      <p:pic>
        <p:nvPicPr>
          <p:cNvPr id="25" name="图片 16">
            <a:extLst>
              <a:ext uri="{FF2B5EF4-FFF2-40B4-BE49-F238E27FC236}">
                <a16:creationId xmlns:a16="http://schemas.microsoft.com/office/drawing/2014/main" id="{F631B394-4044-4D5F-B05F-F918BC5EF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51" b="85517"/>
          <a:stretch/>
        </p:blipFill>
        <p:spPr>
          <a:xfrm rot="2319077">
            <a:off x="11003503" y="-235355"/>
            <a:ext cx="1339621" cy="14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20" grpId="0"/>
      <p:bldP spid="21" grpId="0" animBg="1"/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795</Words>
  <Application>Microsoft Office PowerPoint</Application>
  <PresentationFormat>Widescreen</PresentationFormat>
  <Paragraphs>151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UTM A&amp;S Signwriter</vt:lpstr>
      <vt:lpstr>等线 Light</vt:lpstr>
      <vt:lpstr>UTM Duepuntozero</vt:lpstr>
      <vt:lpstr>UTM LinotypeZapfino KT</vt:lpstr>
      <vt:lpstr>宋体</vt:lpstr>
      <vt:lpstr>UTM Seagull</vt:lpstr>
      <vt:lpstr>UTM Isadora</vt:lpstr>
      <vt:lpstr>UTM Aristote</vt:lpstr>
      <vt:lpstr>字魂27号-布丁体</vt:lpstr>
      <vt:lpstr>UTM Cool Blue</vt:lpstr>
      <vt:lpstr>UTM Silk Script</vt:lpstr>
      <vt:lpstr>Times New Roman</vt:lpstr>
      <vt:lpstr>UTM Khuccamta</vt:lpstr>
      <vt:lpstr>Calibri</vt:lpstr>
      <vt:lpstr>Cambria Math</vt:lpstr>
      <vt:lpstr>等线</vt:lpstr>
      <vt:lpstr>UTM Fire House</vt:lpstr>
      <vt:lpstr>Arial</vt:lpstr>
      <vt:lpstr>千图网海量PPT模板www.58pic.com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Fung Olivia</dc:creator>
  <cp:lastModifiedBy>Techsi.vn</cp:lastModifiedBy>
  <cp:revision>162</cp:revision>
  <dcterms:created xsi:type="dcterms:W3CDTF">2019-06-07T12:40:32Z</dcterms:created>
  <dcterms:modified xsi:type="dcterms:W3CDTF">2022-10-20T02:14:12Z</dcterms:modified>
</cp:coreProperties>
</file>