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9.xml" ContentType="application/vnd.openxmlformats-officedocument.presentationml.notesSlide+xml"/>
  <Override PartName="/ppt/tags/tag30.xml" ContentType="application/vnd.openxmlformats-officedocument.presentationml.tags+xml"/>
  <Override PartName="/ppt/notesSlides/notesSlide10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1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  <p:sldMasterId id="2147483686" r:id="rId3"/>
  </p:sldMasterIdLst>
  <p:notesMasterIdLst>
    <p:notesMasterId r:id="rId35"/>
  </p:notesMasterIdLst>
  <p:sldIdLst>
    <p:sldId id="11088781" r:id="rId4"/>
    <p:sldId id="11088811" r:id="rId5"/>
    <p:sldId id="256" r:id="rId6"/>
    <p:sldId id="11088780" r:id="rId7"/>
    <p:sldId id="11088783" r:id="rId8"/>
    <p:sldId id="11088813" r:id="rId9"/>
    <p:sldId id="11088812" r:id="rId10"/>
    <p:sldId id="11088784" r:id="rId11"/>
    <p:sldId id="11088785" r:id="rId12"/>
    <p:sldId id="11088814" r:id="rId13"/>
    <p:sldId id="11088782" r:id="rId14"/>
    <p:sldId id="11088794" r:id="rId15"/>
    <p:sldId id="11088808" r:id="rId16"/>
    <p:sldId id="11088795" r:id="rId17"/>
    <p:sldId id="11088809" r:id="rId18"/>
    <p:sldId id="11088796" r:id="rId19"/>
    <p:sldId id="11088810" r:id="rId20"/>
    <p:sldId id="11088797" r:id="rId21"/>
    <p:sldId id="11088793" r:id="rId22"/>
    <p:sldId id="4251" r:id="rId23"/>
    <p:sldId id="11088786" r:id="rId24"/>
    <p:sldId id="11088799" r:id="rId25"/>
    <p:sldId id="11088800" r:id="rId26"/>
    <p:sldId id="11088801" r:id="rId27"/>
    <p:sldId id="11088803" r:id="rId28"/>
    <p:sldId id="1298" r:id="rId29"/>
    <p:sldId id="11088804" r:id="rId30"/>
    <p:sldId id="11088806" r:id="rId31"/>
    <p:sldId id="303" r:id="rId32"/>
    <p:sldId id="11088815" r:id="rId33"/>
    <p:sldId id="11088807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9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79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D73"/>
    <a:srgbClr val="FAA9F0"/>
    <a:srgbClr val="EAF3B0"/>
    <a:srgbClr val="000000"/>
    <a:srgbClr val="04CF9F"/>
    <a:srgbClr val="003567"/>
    <a:srgbClr val="F2EE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192" y="90"/>
      </p:cViewPr>
      <p:guideLst>
        <p:guide orient="horz" pos="2159"/>
        <p:guide pos="3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880" y="84"/>
      </p:cViewPr>
      <p:guideLst>
        <p:guide orient="horz" pos="2879"/>
        <p:guide pos="22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7F879-224A-4E67-B6B7-DEB9DF26218B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281E5D-536A-44EA-8A9C-81518484F1C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281E5D-536A-44EA-8A9C-81518484F1C8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497E2D-5F28-475B-9CBB-6C9DE49F4EB6}" type="slidenum">
              <a:rPr lang="zh-CN" altLang="en-US" smtClean="0"/>
              <a:t>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67815" y="-187960"/>
            <a:ext cx="1348740" cy="13487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" y="45860"/>
            <a:ext cx="12064807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64" b="35100"/>
          <a:stretch>
            <a:fillRect/>
          </a:stretch>
        </p:blipFill>
        <p:spPr>
          <a:xfrm>
            <a:off x="9420850" y="3428999"/>
            <a:ext cx="2771150" cy="3474861"/>
          </a:xfrm>
          <a:custGeom>
            <a:avLst/>
            <a:gdLst>
              <a:gd name="connsiteX0" fmla="*/ 0 w 3549445"/>
              <a:gd name="connsiteY0" fmla="*/ 0 h 4450798"/>
              <a:gd name="connsiteX1" fmla="*/ 3549445 w 3549445"/>
              <a:gd name="connsiteY1" fmla="*/ 0 h 4450798"/>
              <a:gd name="connsiteX2" fmla="*/ 3549445 w 3549445"/>
              <a:gd name="connsiteY2" fmla="*/ 4450798 h 4450798"/>
              <a:gd name="connsiteX3" fmla="*/ 522014 w 3549445"/>
              <a:gd name="connsiteY3" fmla="*/ 4450798 h 4450798"/>
              <a:gd name="connsiteX4" fmla="*/ 496937 w 3549445"/>
              <a:gd name="connsiteY4" fmla="*/ 4428007 h 4450798"/>
              <a:gd name="connsiteX5" fmla="*/ 32344 w 3549445"/>
              <a:gd name="connsiteY5" fmla="*/ 4176465 h 4450798"/>
              <a:gd name="connsiteX6" fmla="*/ 0 w 3549445"/>
              <a:gd name="connsiteY6" fmla="*/ 4168148 h 4450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9445" h="4450798">
                <a:moveTo>
                  <a:pt x="0" y="0"/>
                </a:moveTo>
                <a:lnTo>
                  <a:pt x="3549445" y="0"/>
                </a:lnTo>
                <a:lnTo>
                  <a:pt x="3549445" y="4450798"/>
                </a:lnTo>
                <a:lnTo>
                  <a:pt x="522014" y="4450798"/>
                </a:lnTo>
                <a:lnTo>
                  <a:pt x="496937" y="4428007"/>
                </a:lnTo>
                <a:cubicBezTo>
                  <a:pt x="361455" y="4316197"/>
                  <a:pt x="204139" y="4229899"/>
                  <a:pt x="32344" y="4176465"/>
                </a:cubicBezTo>
                <a:lnTo>
                  <a:pt x="0" y="4168148"/>
                </a:lnTo>
                <a:close/>
              </a:path>
            </a:pathLst>
          </a:cu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FDE934FF-F4E1-47C5-9CA5-30A81DDE2BE4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3561BA9-CDCF-4958-B8AB-66F3BF063E1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851728" y="343640"/>
            <a:ext cx="44885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4000" kern="0" dirty="0">
                <a:latin typeface="字魂141号-活力悦动体" panose="00000500000000000000" pitchFamily="2" charset="-122"/>
                <a:ea typeface="字魂141号-活力悦动体" panose="00000500000000000000" pitchFamily="2" charset="-122"/>
                <a:sym typeface="FZHei-B01S" panose="02010601030101010101" pitchFamily="2" charset="-122"/>
              </a:rPr>
              <a:t>请替换文字内容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FFF3C-7F7E-458E-B1A7-804451C3E31E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79201B-078C-4482-ABBB-CFDC3D63C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cover/>
      </p:transition>
    </mc:Choice>
    <mc:Fallback xmlns="">
      <p:transition spd="slow" advTm="0">
        <p:cover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E329F5-05DC-44A2-8438-C5D43ADF6F5F}" type="datetimeFigureOut">
              <a:rPr lang="zh-CN" altLang="en-US" smtClean="0"/>
              <a:t>2023/10/19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4FC4C9-8DB1-462E-B7CB-22F1888541E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1173" y="-1721174"/>
            <a:ext cx="6882753" cy="10325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88074" y="-1721173"/>
            <a:ext cx="6882753" cy="10325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412" b="7861"/>
          <a:stretch>
            <a:fillRect/>
          </a:stretch>
        </p:blipFill>
        <p:spPr>
          <a:xfrm>
            <a:off x="0" y="24754"/>
            <a:ext cx="2038350" cy="63188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0" t="14083"/>
          <a:stretch>
            <a:fillRect/>
          </a:stretch>
        </p:blipFill>
        <p:spPr>
          <a:xfrm>
            <a:off x="10515600" y="990600"/>
            <a:ext cx="1676402" cy="58921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9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" Target="slide29.xml"/><Relationship Id="rId5" Type="http://schemas.openxmlformats.org/officeDocument/2006/relationships/tags" Target="../tags/tag16.xml"/><Relationship Id="rId10" Type="http://schemas.openxmlformats.org/officeDocument/2006/relationships/slide" Target="slide1.xml"/><Relationship Id="rId4" Type="http://schemas.openxmlformats.org/officeDocument/2006/relationships/tags" Target="../tags/tag15.xml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3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30.jpeg"/><Relationship Id="rId5" Type="http://schemas.openxmlformats.org/officeDocument/2006/relationships/tags" Target="../tags/tag23.xml"/><Relationship Id="rId10" Type="http://schemas.openxmlformats.org/officeDocument/2006/relationships/image" Target="../media/image29.png"/><Relationship Id="rId4" Type="http://schemas.openxmlformats.org/officeDocument/2006/relationships/tags" Target="../tags/tag22.xml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7" Type="http://schemas.openxmlformats.org/officeDocument/2006/relationships/image" Target="../media/image31.pn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4.xml"/><Relationship Id="rId1" Type="http://schemas.openxmlformats.org/officeDocument/2006/relationships/tags" Target="../tags/tag30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7" Type="http://schemas.openxmlformats.org/officeDocument/2006/relationships/image" Target="../media/image31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44.xml"/><Relationship Id="rId4" Type="http://schemas.openxmlformats.org/officeDocument/2006/relationships/tags" Target="../tags/tag3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image" Target="../media/image36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2.svg"/><Relationship Id="rId5" Type="http://schemas.openxmlformats.org/officeDocument/2006/relationships/image" Target="../media/image35.png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7.sv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openxmlformats.org/officeDocument/2006/relationships/image" Target="../media/image51.svg"/><Relationship Id="rId4" Type="http://schemas.openxmlformats.org/officeDocument/2006/relationships/image" Target="../media/image45.svg"/><Relationship Id="rId9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5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9.svg"/><Relationship Id="rId11" Type="http://schemas.openxmlformats.org/officeDocument/2006/relationships/image" Target="../media/image42.png"/><Relationship Id="rId5" Type="http://schemas.openxmlformats.org/officeDocument/2006/relationships/image" Target="../media/image39.png"/><Relationship Id="rId10" Type="http://schemas.openxmlformats.org/officeDocument/2006/relationships/image" Target="../media/image53.svg"/><Relationship Id="rId4" Type="http://schemas.openxmlformats.org/officeDocument/2006/relationships/image" Target="../media/image45.svg"/><Relationship Id="rId9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svg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4.svg"/><Relationship Id="rId10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svg"/><Relationship Id="rId5" Type="http://schemas.openxmlformats.org/officeDocument/2006/relationships/image" Target="../media/image21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95" y="553720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" y="165735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65"/>
            <a:ext cx="7957185" cy="2506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80" y="2670810"/>
            <a:ext cx="2952750" cy="1000125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8C554-0E62-4768-A2CD-337717D0108A}"/>
              </a:ext>
            </a:extLst>
          </p:cNvPr>
          <p:cNvSpPr/>
          <p:nvPr/>
        </p:nvSpPr>
        <p:spPr>
          <a:xfrm>
            <a:off x="5973237" y="2026079"/>
            <a:ext cx="4083169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THỰC</a:t>
            </a:r>
          </a:p>
          <a:p>
            <a:pPr algn="ctr"/>
            <a:r>
              <a:rPr lang="vi-VN" sz="96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iCiel Gotham Ultra" pitchFamily="50" charset="0"/>
                <a:cs typeface="iCiel Gotham Ultra" pitchFamily="50" charset="0"/>
              </a:rPr>
              <a:t>HÀNH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26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1515745"/>
            <a:ext cx="960755" cy="7886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8891270" y="1515745"/>
            <a:ext cx="1026795" cy="78867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5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5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7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48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hibi America Running GIF by SelexiaOfTheHeart on DeviantArt">
            <a:extLst>
              <a:ext uri="{FF2B5EF4-FFF2-40B4-BE49-F238E27FC236}">
                <a16:creationId xmlns:a16="http://schemas.microsoft.com/office/drawing/2014/main" id="{D3FE86F8-2BBC-465B-86C7-14731076B6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614" y="758825"/>
            <a:ext cx="5930900" cy="444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353871047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A60D7CA9-67BD-437D-BB83-C89480793918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Tàu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 đường ray.</a:t>
            </a:r>
          </a:p>
        </p:txBody>
      </p:sp>
      <p:pic>
        <p:nvPicPr>
          <p:cNvPr id="1026" name="Picture 2" descr="Steam is down... Upvote real steam engine to alert others. - Album on Imgur">
            <a:extLst>
              <a:ext uri="{FF2B5EF4-FFF2-40B4-BE49-F238E27FC236}">
                <a16:creationId xmlns:a16="http://schemas.microsoft.com/office/drawing/2014/main" id="{0F93A310-2AA1-476C-ADA4-62E498F80D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032" y="770587"/>
            <a:ext cx="7899935" cy="443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337638059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DE11C708-037E-492D-A10C-ECFA8EFD8DA5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</a:p>
        </p:txBody>
      </p:sp>
      <p:pic>
        <p:nvPicPr>
          <p:cNvPr id="2052" name="Picture 4" descr="12 Clock GIFs - Get the best GIF on GIPHY">
            <a:extLst>
              <a:ext uri="{FF2B5EF4-FFF2-40B4-BE49-F238E27FC236}">
                <a16:creationId xmlns:a16="http://schemas.microsoft.com/office/drawing/2014/main" id="{9D9B7E11-B83E-4F2A-A40F-9373A35F8D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80" y="975861"/>
            <a:ext cx="3930149" cy="39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7" idx="3"/>
            <a:endCxn id="20" idx="1"/>
          </p:cNvCxnSpPr>
          <p:nvPr/>
        </p:nvCxnSpPr>
        <p:spPr>
          <a:xfrm flipV="1">
            <a:off x="5267960" y="2845753"/>
            <a:ext cx="1118235" cy="2255202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  <p:extLst>
      <p:ext uri="{BB962C8B-B14F-4D97-AF65-F5344CB8AC3E}">
        <p14:creationId xmlns:p14="http://schemas.microsoft.com/office/powerpoint/2010/main" val="23483768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8924289F-C1B6-42B1-AA75-447135FBFCD9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19" name="Rounded Rectangle 18">
            <a:hlinkClick r:id="" action="ppaction://noaction"/>
          </p:cNvPr>
          <p:cNvSpPr/>
          <p:nvPr/>
        </p:nvSpPr>
        <p:spPr>
          <a:xfrm>
            <a:off x="580390" y="5067300"/>
            <a:ext cx="11022330" cy="148526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làng khẩn trương 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</a:p>
        </p:txBody>
      </p:sp>
      <p:pic>
        <p:nvPicPr>
          <p:cNvPr id="5" name="Content Placeholder 4" descr="hii9TtT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73538" y="818147"/>
            <a:ext cx="9244924" cy="447858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hlinkClick r:id="" action="ppaction://noaction"/>
          </p:cNvPr>
          <p:cNvSpPr/>
          <p:nvPr/>
        </p:nvSpPr>
        <p:spPr>
          <a:xfrm>
            <a:off x="247650" y="2683510"/>
            <a:ext cx="502031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Bé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 ton trên sân.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>
            <a:hlinkClick r:id="" action="ppaction://noaction"/>
          </p:cNvPr>
          <p:cNvSpPr/>
          <p:nvPr/>
        </p:nvSpPr>
        <p:spPr>
          <a:xfrm>
            <a:off x="247650" y="3613150"/>
            <a:ext cx="5020310" cy="89344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 T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băng băng trên</a:t>
            </a:r>
          </a:p>
          <a:p>
            <a:pPr lvl="0">
              <a:buNone/>
            </a:pP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đường ray.</a:t>
            </a:r>
            <a:endParaRPr lang="en-US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>
            <a:hlinkClick r:id="" action="ppaction://noaction"/>
          </p:cNvPr>
          <p:cNvSpPr/>
          <p:nvPr/>
        </p:nvSpPr>
        <p:spPr>
          <a:xfrm>
            <a:off x="247650" y="4719955"/>
            <a:ext cx="5020310" cy="76200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(3) Đồng hồ </a:t>
            </a: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 giờ.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>
            <a:hlinkClick r:id="" action="ppaction://noaction"/>
          </p:cNvPr>
          <p:cNvSpPr/>
          <p:nvPr/>
        </p:nvSpPr>
        <p:spPr>
          <a:xfrm>
            <a:off x="247650" y="5695315"/>
            <a:ext cx="5020310" cy="929005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(4) Dân l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khẩn trương </a:t>
            </a:r>
          </a:p>
          <a:p>
            <a:pPr lvl="0">
              <a:buNone/>
            </a:pPr>
            <a:r>
              <a:rPr lang="vi-VN" altLang="en-US" sz="32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chạy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lũ.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2124710" y="2098675"/>
            <a:ext cx="859155" cy="50355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9089390" y="1973898"/>
            <a:ext cx="608013" cy="5032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386195" y="2477770"/>
            <a:ext cx="5618480" cy="735965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Hoạt động của máy móc.</a:t>
            </a:r>
            <a:endParaRPr lang="vi-VN" altLang="en-US" sz="3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376670" y="3553460"/>
            <a:ext cx="56305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b) Khẩn trương tránh những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điều không may sắp xảy đến.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363970" y="4747895"/>
            <a:ext cx="5643245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c) Sự di chuyển nhanh của phương</a:t>
            </a:r>
            <a:r>
              <a:rPr lang="en-US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tiện giao thông.</a:t>
            </a:r>
          </a:p>
        </p:txBody>
      </p:sp>
      <p:sp>
        <p:nvSpPr>
          <p:cNvPr id="23" name="Rounded Rectangle 22">
            <a:hlinkClick r:id="" action="ppaction://noaction"/>
          </p:cNvPr>
          <p:cNvSpPr/>
          <p:nvPr/>
        </p:nvSpPr>
        <p:spPr>
          <a:xfrm>
            <a:off x="6313805" y="5942330"/>
            <a:ext cx="5690870" cy="854710"/>
          </a:xfrm>
          <a:prstGeom prst="roundRect">
            <a:avLst/>
          </a:prstGeom>
          <a:solidFill>
            <a:srgbClr val="E3ED73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d) Sự di chuyển nhanh bằng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chân</a:t>
            </a:r>
            <a:r>
              <a:rPr kumimoji="0" lang="en-US" altLang="en-US" sz="320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cxnSp>
        <p:nvCxnSpPr>
          <p:cNvPr id="26" name="Straight Arrow Connector 25"/>
          <p:cNvCxnSpPr>
            <a:cxnSpLocks/>
            <a:stCxn id="3" idx="3"/>
            <a:endCxn id="23" idx="1"/>
          </p:cNvCxnSpPr>
          <p:nvPr/>
        </p:nvCxnSpPr>
        <p:spPr>
          <a:xfrm>
            <a:off x="5267960" y="3041650"/>
            <a:ext cx="1045845" cy="332803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stCxn id="16" idx="3"/>
            <a:endCxn id="22" idx="1"/>
          </p:cNvCxnSpPr>
          <p:nvPr/>
        </p:nvCxnSpPr>
        <p:spPr>
          <a:xfrm>
            <a:off x="5267960" y="4059873"/>
            <a:ext cx="1096010" cy="1115377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  <a:stCxn id="17" idx="3"/>
            <a:endCxn id="20" idx="1"/>
          </p:cNvCxnSpPr>
          <p:nvPr/>
        </p:nvCxnSpPr>
        <p:spPr>
          <a:xfrm flipV="1">
            <a:off x="5267960" y="2845753"/>
            <a:ext cx="1118235" cy="2255202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cxnSpLocks/>
            <a:stCxn id="18" idx="3"/>
            <a:endCxn id="21" idx="1"/>
          </p:cNvCxnSpPr>
          <p:nvPr/>
        </p:nvCxnSpPr>
        <p:spPr>
          <a:xfrm flipV="1">
            <a:off x="5267960" y="3980815"/>
            <a:ext cx="1108710" cy="217900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1229360" y="-81915"/>
            <a:ext cx="876935" cy="1191260"/>
            <a:chOff x="1815" y="-785"/>
            <a:chExt cx="1381" cy="1876"/>
          </a:xfrm>
        </p:grpSpPr>
        <p:sp>
          <p:nvSpPr>
            <p:cNvPr id="11" name="MH_Others_2"/>
            <p:cNvSpPr/>
            <p:nvPr>
              <p:custDataLst>
                <p:tags r:id="rId1"/>
              </p:custDataLst>
            </p:nvPr>
          </p:nvSpPr>
          <p:spPr>
            <a:xfrm rot="8275313">
              <a:off x="2350" y="-785"/>
              <a:ext cx="60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12" name="MH_Others_3"/>
            <p:cNvSpPr/>
            <p:nvPr>
              <p:custDataLst>
                <p:tags r:id="rId2"/>
              </p:custDataLst>
            </p:nvPr>
          </p:nvSpPr>
          <p:spPr>
            <a:xfrm rot="5747767">
              <a:off x="2189" y="84"/>
              <a:ext cx="633" cy="1381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47106" name="Text Box 7"/>
          <p:cNvSpPr txBox="1"/>
          <p:nvPr/>
        </p:nvSpPr>
        <p:spPr>
          <a:xfrm>
            <a:off x="2124710" y="400050"/>
            <a:ext cx="8915400" cy="1016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Bài tập 1: Tìm ở cột B lời giải thích hợp cho từ chạy trong mỗi câu ở cột A: 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8C554-0E62-4768-A2CD-337717D0108A}"/>
              </a:ext>
            </a:extLst>
          </p:cNvPr>
          <p:cNvSpPr/>
          <p:nvPr/>
        </p:nvSpPr>
        <p:spPr>
          <a:xfrm>
            <a:off x="5936815" y="2026079"/>
            <a:ext cx="4156010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KHỞI</a:t>
            </a:r>
          </a:p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ĐỘNG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20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rId10" action="ppaction://hlinksldjump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rId10" action="ppaction://hlinksldjump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rId11" action="ppaction://hlinksldjump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52449" y="215900"/>
            <a:ext cx="9402445" cy="610425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793240" y="1304290"/>
            <a:ext cx="7200265" cy="3046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chạy</a:t>
            </a:r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(động từ): người hoặc 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động vật di chuyển bằng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những bước nhanh, mạnh</a:t>
            </a:r>
          </a:p>
          <a:p>
            <a:pPr algn="ctr"/>
            <a:r>
              <a:rPr lang="en-GB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  <a:sym typeface="+mn-ea"/>
              </a:rPr>
              <a:t> và liên tiếp.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124" y="3022600"/>
            <a:ext cx="4642802" cy="4642802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06818" y="238550"/>
            <a:ext cx="4153788" cy="4153788"/>
          </a:xfrm>
          <a:prstGeom prst="rect">
            <a:avLst/>
          </a:prstGeom>
        </p:spPr>
      </p:pic>
      <p:sp>
        <p:nvSpPr>
          <p:cNvPr id="11" name="MH_Entry_2">
            <a:hlinkClick r:id="" action="ppaction://noaction"/>
          </p:cNvPr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79415" y="4509135"/>
            <a:ext cx="822325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vi-VN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vận động nhanh.</a:t>
            </a:r>
            <a:endParaRPr lang="vi-VN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5" name="MH_Entry_1">
            <a:hlinkClick r:id="" action="ppaction://noaction"/>
          </p:cNvPr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479415" y="3273425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Sự di chuyển.</a:t>
            </a:r>
            <a:endParaRPr lang="en-US" altLang="en-US" sz="40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sp>
        <p:nvSpPr>
          <p:cNvPr id="14" name="MH_Entry_3">
            <a:hlinkClick r:id="" action="ppaction://noaction"/>
          </p:cNvPr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79415" y="5875020"/>
            <a:ext cx="6993890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tx1"/>
                </a:solidFill>
                <a:latin typeface="Times New Roman" panose="02020603050405020304" pitchFamily="18" charset="0"/>
                <a:sym typeface="+mn-ea"/>
              </a:rPr>
              <a:t>Di chuyển bằng chân.</a:t>
            </a:r>
            <a:endParaRPr lang="en-US" altLang="en-US" sz="3600" b="1" kern="0" dirty="0">
              <a:solidFill>
                <a:schemeClr val="tx1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sym typeface="+mn-e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179830" y="-6350"/>
            <a:ext cx="9079865" cy="2663825"/>
            <a:chOff x="1858" y="-10"/>
            <a:chExt cx="14299" cy="4195"/>
          </a:xfrm>
        </p:grpSpPr>
        <p:sp>
          <p:nvSpPr>
            <p:cNvPr id="21" name="MH_Others_1"/>
            <p:cNvSpPr/>
            <p:nvPr>
              <p:custDataLst>
                <p:tags r:id="rId5"/>
              </p:custDataLst>
            </p:nvPr>
          </p:nvSpPr>
          <p:spPr>
            <a:xfrm>
              <a:off x="2815" y="823"/>
              <a:ext cx="13343" cy="3362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2: Dòng nào dưới đây nêu đúng nét nghĩa chung của từ 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chạy</a:t>
              </a:r>
              <a:r>
                <a:rPr lang="en-GB" altLang="en-US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lang="en-US" altLang="zh-CN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có trong tất cả các câu trên? 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6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7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4486275" y="3164840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7" name="Rectangles 6"/>
          <p:cNvSpPr/>
          <p:nvPr/>
        </p:nvSpPr>
        <p:spPr>
          <a:xfrm>
            <a:off x="4486275" y="431609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sp>
        <p:nvSpPr>
          <p:cNvPr id="8" name="Rectangles 7"/>
          <p:cNvSpPr/>
          <p:nvPr/>
        </p:nvSpPr>
        <p:spPr>
          <a:xfrm>
            <a:off x="4486275" y="5596255"/>
            <a:ext cx="788670" cy="78867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12" name="图片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1"/>
          <a:stretch>
            <a:fillRect/>
          </a:stretch>
        </p:blipFill>
        <p:spPr>
          <a:xfrm>
            <a:off x="342900" y="3128010"/>
            <a:ext cx="3405505" cy="3164205"/>
          </a:xfrm>
          <a:prstGeom prst="rect">
            <a:avLst/>
          </a:prstGeom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B70F04C-A8AE-4F75-9E69-72474DDB1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210811" y="401447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1179830" y="-6350"/>
            <a:ext cx="9658985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912620" y="2917825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912620" y="3901440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912620" y="5438775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210248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344233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15" y="4742815"/>
            <a:ext cx="2115185" cy="21151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bldLvl="0" animBg="1"/>
      <p:bldP spid="13" grpId="0" bldLvl="0" animBg="1"/>
      <p:bldP spid="2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">
            <a:extLst>
              <a:ext uri="{FF2B5EF4-FFF2-40B4-BE49-F238E27FC236}">
                <a16:creationId xmlns:a16="http://schemas.microsoft.com/office/drawing/2014/main" id="{3A83AA3C-C16C-48DE-91A4-B9C308CD061E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61117" y="4651216"/>
            <a:ext cx="1466850" cy="1224280"/>
            <a:chOff x="553" y="1772"/>
            <a:chExt cx="2310" cy="1928"/>
          </a:xfrm>
        </p:grpSpPr>
        <p:sp>
          <p:nvSpPr>
            <p:cNvPr id="4" name="Oval 3"/>
            <p:cNvSpPr/>
            <p:nvPr/>
          </p:nvSpPr>
          <p:spPr>
            <a:xfrm>
              <a:off x="553" y="1772"/>
              <a:ext cx="2144" cy="192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en-US"/>
            </a:p>
          </p:txBody>
        </p:sp>
        <p:sp>
          <p:nvSpPr>
            <p:cNvPr id="5" name="MH_Entry_1">
              <a:hlinkClick r:id="" action="ppaction://noaction"/>
            </p:cNvPr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1143" y="2153"/>
              <a:ext cx="1720" cy="1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altLang="en-US" sz="40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sym typeface="+mn-ea"/>
                </a:rPr>
                <a:t>ăn</a:t>
              </a:r>
            </a:p>
          </p:txBody>
        </p:sp>
      </p:grpSp>
      <p:pic>
        <p:nvPicPr>
          <p:cNvPr id="12" name="Picture 11" descr="hat-nem-tezh-6014-14706441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646" y="3580262"/>
            <a:ext cx="3387289" cy="2384928"/>
          </a:xfrm>
          <a:prstGeom prst="rect">
            <a:avLst/>
          </a:prstGeom>
        </p:spPr>
      </p:pic>
      <p:pic>
        <p:nvPicPr>
          <p:cNvPr id="13" name="Picture 12" descr="than_da_vov_ogb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7376" y="800724"/>
            <a:ext cx="4213350" cy="2336811"/>
          </a:xfrm>
          <a:prstGeom prst="rect">
            <a:avLst/>
          </a:prstGeom>
        </p:spPr>
      </p:pic>
      <p:pic>
        <p:nvPicPr>
          <p:cNvPr id="15" name="Picture 14" descr="Unti2tled_resiz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541" y="761999"/>
            <a:ext cx="4213349" cy="237553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2223995" y="2745105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chân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862035" y="2753741"/>
            <a:ext cx="2398395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058687" y="5378418"/>
            <a:ext cx="1701800" cy="715645"/>
          </a:xfrm>
          <a:prstGeom prst="roundRect">
            <a:avLst/>
          </a:prstGeom>
          <a:solidFill>
            <a:schemeClr val="tx2"/>
          </a:solidFill>
          <a:ln>
            <a:gradFill>
              <a:gsLst>
                <a:gs pos="0">
                  <a:srgbClr val="012D86"/>
                </a:gs>
                <a:gs pos="100000">
                  <a:srgbClr val="0E2557"/>
                </a:gs>
              </a:gsLst>
            </a:gra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GB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tối</a:t>
            </a:r>
          </a:p>
        </p:txBody>
      </p:sp>
      <p:cxnSp>
        <p:nvCxnSpPr>
          <p:cNvPr id="22" name="Straight Arrow Connector 21"/>
          <p:cNvCxnSpPr>
            <a:cxnSpLocks/>
            <a:stCxn id="4" idx="7"/>
            <a:endCxn id="19" idx="2"/>
          </p:cNvCxnSpPr>
          <p:nvPr/>
        </p:nvCxnSpPr>
        <p:spPr>
          <a:xfrm flipV="1">
            <a:off x="2423179" y="3460750"/>
            <a:ext cx="1000014" cy="136975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cxnSpLocks/>
          </p:cNvCxnSpPr>
          <p:nvPr/>
        </p:nvCxnSpPr>
        <p:spPr>
          <a:xfrm flipV="1">
            <a:off x="2532982" y="3137534"/>
            <a:ext cx="4329053" cy="21367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  <a:stCxn id="4" idx="5"/>
            <a:endCxn id="21" idx="1"/>
          </p:cNvCxnSpPr>
          <p:nvPr/>
        </p:nvCxnSpPr>
        <p:spPr>
          <a:xfrm>
            <a:off x="2423179" y="5696204"/>
            <a:ext cx="3635508" cy="400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330200" y="86995"/>
            <a:ext cx="11099800" cy="2153285"/>
            <a:chOff x="1858" y="-10"/>
            <a:chExt cx="15211" cy="3391"/>
          </a:xfrm>
        </p:grpSpPr>
        <p:sp>
          <p:nvSpPr>
            <p:cNvPr id="21" name="MH_Others_1"/>
            <p:cNvSpPr/>
            <p:nvPr>
              <p:custDataLst>
                <p:tags r:id="rId2"/>
              </p:custDataLst>
            </p:nvPr>
          </p:nvSpPr>
          <p:spPr>
            <a:xfrm>
              <a:off x="2815" y="823"/>
              <a:ext cx="14254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3: Khoanh tròn vào chữ cái trước câu có từ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“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ăn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”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 được dùng với nghĩa gốc.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3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4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104465" name="Text Box 17"/>
          <p:cNvSpPr txBox="1"/>
          <p:nvPr/>
        </p:nvSpPr>
        <p:spPr>
          <a:xfrm>
            <a:off x="1417320" y="2672080"/>
            <a:ext cx="9634855" cy="64389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A.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Bác Lê lội ruộng nhiều nên bị nước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chân.</a:t>
            </a:r>
          </a:p>
        </p:txBody>
      </p:sp>
      <p:sp>
        <p:nvSpPr>
          <p:cNvPr id="13" name="Text Box 17"/>
          <p:cNvSpPr txBox="1"/>
          <p:nvPr/>
        </p:nvSpPr>
        <p:spPr>
          <a:xfrm>
            <a:off x="1417320" y="3655695"/>
            <a:ext cx="9635490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Cứ chiều chiều,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Vũ lại nghe tiếng còi tàu vào cảng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than.</a:t>
            </a:r>
          </a:p>
        </p:txBody>
      </p:sp>
      <p:sp>
        <p:nvSpPr>
          <p:cNvPr id="2" name="Text Box 17"/>
          <p:cNvSpPr txBox="1"/>
          <p:nvPr/>
        </p:nvSpPr>
        <p:spPr>
          <a:xfrm>
            <a:off x="1417320" y="5193030"/>
            <a:ext cx="9634855" cy="11976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C.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Hôm nào cũng vậy,</a:t>
            </a:r>
            <a:r>
              <a:rPr lang="en-GB" altLang="vi-VN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cả gia đình tôi cùng 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ăn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bữa cơm tối rất vui vẻ.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2146935"/>
            <a:ext cx="2115185" cy="2115185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3486785"/>
            <a:ext cx="2115185" cy="2115185"/>
          </a:xfrm>
          <a:prstGeom prst="rect">
            <a:avLst/>
          </a:prstGeom>
        </p:spPr>
      </p:pic>
      <p:pic>
        <p:nvPicPr>
          <p:cNvPr id="4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7246" y="4787265"/>
            <a:ext cx="2115185" cy="2115185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6ADA11F-2752-4A2A-9DD7-62EB949B47D9}"/>
              </a:ext>
            </a:extLst>
          </p:cNvPr>
          <p:cNvSpPr/>
          <p:nvPr/>
        </p:nvSpPr>
        <p:spPr>
          <a:xfrm>
            <a:off x="1417320" y="522033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65" grpId="0" animBg="1"/>
      <p:bldP spid="13" grpId="0" animBg="1"/>
      <p:bldP spid="1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994910" y="2146935"/>
            <a:ext cx="5555615" cy="455612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80" y="1604010"/>
            <a:ext cx="5415915" cy="541591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179830" y="-6350"/>
            <a:ext cx="10271125" cy="2153285"/>
            <a:chOff x="1858" y="-10"/>
            <a:chExt cx="16175" cy="3391"/>
          </a:xfrm>
        </p:grpSpPr>
        <p:sp>
          <p:nvSpPr>
            <p:cNvPr id="21" name="MH_Others_1"/>
            <p:cNvSpPr/>
            <p:nvPr>
              <p:custDataLst>
                <p:tags r:id="rId1"/>
              </p:custDataLst>
            </p:nvPr>
          </p:nvSpPr>
          <p:spPr>
            <a:xfrm>
              <a:off x="2815" y="823"/>
              <a:ext cx="15218" cy="2558"/>
            </a:xfrm>
            <a:custGeom>
              <a:avLst/>
              <a:gdLst>
                <a:gd name="connsiteX0" fmla="*/ 0 w 3254309"/>
                <a:gd name="connsiteY0" fmla="*/ 0 h 696722"/>
                <a:gd name="connsiteX1" fmla="*/ 3254309 w 3254309"/>
                <a:gd name="connsiteY1" fmla="*/ 0 h 696722"/>
                <a:gd name="connsiteX2" fmla="*/ 3254309 w 3254309"/>
                <a:gd name="connsiteY2" fmla="*/ 696722 h 696722"/>
                <a:gd name="connsiteX3" fmla="*/ 0 w 3254309"/>
                <a:gd name="connsiteY3" fmla="*/ 696722 h 696722"/>
                <a:gd name="connsiteX4" fmla="*/ 0 w 3254309"/>
                <a:gd name="connsiteY4" fmla="*/ 0 h 696722"/>
                <a:gd name="connsiteX0-1" fmla="*/ 0 w 3254309"/>
                <a:gd name="connsiteY0-2" fmla="*/ 2004 h 698726"/>
                <a:gd name="connsiteX1-3" fmla="*/ 206017 w 3254309"/>
                <a:gd name="connsiteY1-4" fmla="*/ 0 h 698726"/>
                <a:gd name="connsiteX2-5" fmla="*/ 3254309 w 3254309"/>
                <a:gd name="connsiteY2-6" fmla="*/ 2004 h 698726"/>
                <a:gd name="connsiteX3-7" fmla="*/ 3254309 w 3254309"/>
                <a:gd name="connsiteY3-8" fmla="*/ 698726 h 698726"/>
                <a:gd name="connsiteX4-9" fmla="*/ 0 w 3254309"/>
                <a:gd name="connsiteY4-10" fmla="*/ 698726 h 698726"/>
                <a:gd name="connsiteX5" fmla="*/ 0 w 3254309"/>
                <a:gd name="connsiteY5" fmla="*/ 2004 h 698726"/>
                <a:gd name="connsiteX0-11" fmla="*/ 11697 w 3266006"/>
                <a:gd name="connsiteY0-12" fmla="*/ 2004 h 698726"/>
                <a:gd name="connsiteX1-13" fmla="*/ 217714 w 3266006"/>
                <a:gd name="connsiteY1-14" fmla="*/ 0 h 698726"/>
                <a:gd name="connsiteX2-15" fmla="*/ 3266006 w 3266006"/>
                <a:gd name="connsiteY2-16" fmla="*/ 2004 h 698726"/>
                <a:gd name="connsiteX3-17" fmla="*/ 3266006 w 3266006"/>
                <a:gd name="connsiteY3-18" fmla="*/ 698726 h 698726"/>
                <a:gd name="connsiteX4-19" fmla="*/ 11697 w 3266006"/>
                <a:gd name="connsiteY4-20" fmla="*/ 698726 h 698726"/>
                <a:gd name="connsiteX5-21" fmla="*/ 0 w 3266006"/>
                <a:gd name="connsiteY5-22" fmla="*/ 203200 h 698726"/>
                <a:gd name="connsiteX6" fmla="*/ 11697 w 3266006"/>
                <a:gd name="connsiteY6" fmla="*/ 2004 h 698726"/>
                <a:gd name="connsiteX0-23" fmla="*/ 0 w 3266006"/>
                <a:gd name="connsiteY0-24" fmla="*/ 203200 h 698726"/>
                <a:gd name="connsiteX1-25" fmla="*/ 217714 w 3266006"/>
                <a:gd name="connsiteY1-26" fmla="*/ 0 h 698726"/>
                <a:gd name="connsiteX2-27" fmla="*/ 3266006 w 3266006"/>
                <a:gd name="connsiteY2-28" fmla="*/ 2004 h 698726"/>
                <a:gd name="connsiteX3-29" fmla="*/ 3266006 w 3266006"/>
                <a:gd name="connsiteY3-30" fmla="*/ 698726 h 698726"/>
                <a:gd name="connsiteX4-31" fmla="*/ 11697 w 3266006"/>
                <a:gd name="connsiteY4-32" fmla="*/ 698726 h 698726"/>
                <a:gd name="connsiteX5-33" fmla="*/ 0 w 3266006"/>
                <a:gd name="connsiteY5-34" fmla="*/ 203200 h 698726"/>
                <a:gd name="connsiteX0-35" fmla="*/ 217714 w 3266006"/>
                <a:gd name="connsiteY0-36" fmla="*/ 0 h 698726"/>
                <a:gd name="connsiteX1-37" fmla="*/ 3266006 w 3266006"/>
                <a:gd name="connsiteY1-38" fmla="*/ 2004 h 698726"/>
                <a:gd name="connsiteX2-39" fmla="*/ 3266006 w 3266006"/>
                <a:gd name="connsiteY2-40" fmla="*/ 698726 h 698726"/>
                <a:gd name="connsiteX3-41" fmla="*/ 11697 w 3266006"/>
                <a:gd name="connsiteY3-42" fmla="*/ 698726 h 698726"/>
                <a:gd name="connsiteX4-43" fmla="*/ 0 w 3266006"/>
                <a:gd name="connsiteY4-44" fmla="*/ 203200 h 698726"/>
                <a:gd name="connsiteX5-45" fmla="*/ 309154 w 3266006"/>
                <a:gd name="connsiteY5-46" fmla="*/ 91440 h 698726"/>
                <a:gd name="connsiteX0-47" fmla="*/ 217714 w 3266006"/>
                <a:gd name="connsiteY0-48" fmla="*/ 0 h 698726"/>
                <a:gd name="connsiteX1-49" fmla="*/ 3266006 w 3266006"/>
                <a:gd name="connsiteY1-50" fmla="*/ 2004 h 698726"/>
                <a:gd name="connsiteX2-51" fmla="*/ 3266006 w 3266006"/>
                <a:gd name="connsiteY2-52" fmla="*/ 698726 h 698726"/>
                <a:gd name="connsiteX3-53" fmla="*/ 11697 w 3266006"/>
                <a:gd name="connsiteY3-54" fmla="*/ 698726 h 698726"/>
                <a:gd name="connsiteX4-55" fmla="*/ 0 w 3266006"/>
                <a:gd name="connsiteY4-56" fmla="*/ 203200 h 698726"/>
                <a:gd name="connsiteX0-57" fmla="*/ 206017 w 3254309"/>
                <a:gd name="connsiteY0-58" fmla="*/ 0 h 698726"/>
                <a:gd name="connsiteX1-59" fmla="*/ 3254309 w 3254309"/>
                <a:gd name="connsiteY1-60" fmla="*/ 2004 h 698726"/>
                <a:gd name="connsiteX2-61" fmla="*/ 3254309 w 3254309"/>
                <a:gd name="connsiteY2-62" fmla="*/ 698726 h 698726"/>
                <a:gd name="connsiteX3-63" fmla="*/ 0 w 3254309"/>
                <a:gd name="connsiteY3-64" fmla="*/ 698726 h 698726"/>
                <a:gd name="connsiteX4-65" fmla="*/ 209 w 3254309"/>
                <a:gd name="connsiteY4-66" fmla="*/ 203200 h 6987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54309" h="698726">
                  <a:moveTo>
                    <a:pt x="206017" y="0"/>
                  </a:moveTo>
                  <a:lnTo>
                    <a:pt x="3254309" y="2004"/>
                  </a:lnTo>
                  <a:lnTo>
                    <a:pt x="3254309" y="698726"/>
                  </a:lnTo>
                  <a:lnTo>
                    <a:pt x="0" y="698726"/>
                  </a:lnTo>
                  <a:cubicBezTo>
                    <a:pt x="70" y="533551"/>
                    <a:pt x="139" y="368375"/>
                    <a:pt x="209" y="203200"/>
                  </a:cubicBezTo>
                </a:path>
              </a:pathLst>
            </a:custGeom>
            <a:solidFill>
              <a:schemeClr val="bg1"/>
            </a:solidFill>
            <a:ln w="2540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Bài </a:t>
              </a:r>
              <a:r>
                <a:rPr lang="en-GB"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4</a:t>
              </a:r>
              <a:r>
                <a:rPr sz="40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字魂141号-活力悦动体" panose="00000500000000000000" pitchFamily="2" charset="-122"/>
                  <a:cs typeface="Times New Roman" panose="02020603050405020304" pitchFamily="18" charset="0"/>
                </a:rPr>
                <a:t>: Chọn một trong hai từ đi hoặc đứng, đặt câu để phân biệt các nghĩa của từ ấy:</a:t>
              </a:r>
            </a:p>
          </p:txBody>
        </p:sp>
        <p:sp>
          <p:nvSpPr>
            <p:cNvPr id="22" name="MH_Others_2"/>
            <p:cNvSpPr/>
            <p:nvPr>
              <p:custDataLst>
                <p:tags r:id="rId2"/>
              </p:custDataLst>
            </p:nvPr>
          </p:nvSpPr>
          <p:spPr>
            <a:xfrm rot="8275313">
              <a:off x="2404" y="-10"/>
              <a:ext cx="511" cy="1410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  <p:sp>
          <p:nvSpPr>
            <p:cNvPr id="23" name="MH_Others_3"/>
            <p:cNvSpPr/>
            <p:nvPr>
              <p:custDataLst>
                <p:tags r:id="rId3"/>
              </p:custDataLst>
            </p:nvPr>
          </p:nvSpPr>
          <p:spPr>
            <a:xfrm rot="5747767">
              <a:off x="2128" y="922"/>
              <a:ext cx="633" cy="1173"/>
            </a:xfrm>
            <a:prstGeom prst="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5">
                <a:latin typeface="字魂141号-活力悦动体" panose="00000500000000000000" pitchFamily="2" charset="-122"/>
                <a:ea typeface="字魂141号-活力悦动体" panose="00000500000000000000" pitchFamily="2" charset="-122"/>
              </a:endParaRPr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5753735" y="3039110"/>
            <a:ext cx="4378325" cy="181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i="1" u="sng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Chú ý: </a:t>
            </a:r>
            <a:r>
              <a:rPr lang="en-US" altLang="en-US" sz="2800" i="1" dirty="0">
                <a:solidFill>
                  <a:schemeClr val="tx2"/>
                </a:solidFill>
                <a:latin typeface="Times New Roman" panose="02020603050405020304" pitchFamily="18" charset="0"/>
                <a:sym typeface="+mn-ea"/>
              </a:rPr>
              <a:t>Chỉ đặt câu với các nghĩa đã cho của từ “đi” và “đứng”. Không đặt câu với các nghĩa khác.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7427C624-DBC6-45D9-9C1B-9DC82D286442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5040630" y="422275"/>
            <a:ext cx="211010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a. Đi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1091565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tự di chuyển bằng bàn chân.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3696335"/>
            <a:ext cx="734441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mang (xỏ) vào chân hoặc tay để che, giữ.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632710" y="2134870"/>
            <a:ext cx="630555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dụ: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Na 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đang tập </a:t>
            </a:r>
            <a:r>
              <a:rPr lang="en-US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Text Box 30"/>
          <p:cNvSpPr txBox="1"/>
          <p:nvPr/>
        </p:nvSpPr>
        <p:spPr>
          <a:xfrm>
            <a:off x="2632710" y="5101590"/>
            <a:ext cx="6170930" cy="119761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Bé Na thích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đi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đôi giày màu hồng.</a:t>
            </a:r>
          </a:p>
        </p:txBody>
      </p:sp>
      <p:pic>
        <p:nvPicPr>
          <p:cNvPr id="1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155113" y="2496694"/>
            <a:ext cx="3687890" cy="4114800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073910" y="3124835"/>
            <a:ext cx="5795010" cy="24638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1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EB5E9295-6AB4-4DB1-8517-2B64C6EE20DD}"/>
              </a:ext>
            </a:extLst>
          </p:cNvPr>
          <p:cNvSpPr/>
          <p:nvPr/>
        </p:nvSpPr>
        <p:spPr>
          <a:xfrm>
            <a:off x="828469" y="495935"/>
            <a:ext cx="10526172" cy="589534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altLang="en-US"/>
          </a:p>
        </p:txBody>
      </p:sp>
      <p:pic>
        <p:nvPicPr>
          <p:cNvPr id="3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362450" y="192405"/>
            <a:ext cx="3011805" cy="1289050"/>
          </a:xfrm>
          <a:prstGeom prst="rect">
            <a:avLst/>
          </a:prstGeom>
        </p:spPr>
      </p:pic>
      <p:sp>
        <p:nvSpPr>
          <p:cNvPr id="3" name="Text Box 11"/>
          <p:cNvSpPr txBox="1"/>
          <p:nvPr/>
        </p:nvSpPr>
        <p:spPr>
          <a:xfrm>
            <a:off x="4545965" y="422275"/>
            <a:ext cx="2604770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 Đ</a:t>
            </a:r>
            <a:r>
              <a:rPr lang="en-GB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ứng</a:t>
            </a:r>
            <a:r>
              <a:rPr lang="en-US" altLang="en-US" sz="48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" name="Text Box 13"/>
          <p:cNvSpPr txBox="1"/>
          <p:nvPr/>
        </p:nvSpPr>
        <p:spPr>
          <a:xfrm>
            <a:off x="1610995" y="1421765"/>
            <a:ext cx="6851015" cy="1751965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1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ở tư thế thân thẳng, chân đặt trên mặt nền.</a:t>
            </a:r>
          </a:p>
          <a:p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16"/>
          <p:cNvSpPr txBox="1"/>
          <p:nvPr/>
        </p:nvSpPr>
        <p:spPr>
          <a:xfrm>
            <a:off x="1610995" y="4363085"/>
            <a:ext cx="6867525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Nghĩa 2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ngừng chuyển động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  </a:t>
            </a:r>
          </a:p>
        </p:txBody>
      </p:sp>
      <p:sp>
        <p:nvSpPr>
          <p:cNvPr id="11" name="Text Box 29"/>
          <p:cNvSpPr txBox="1"/>
          <p:nvPr/>
        </p:nvSpPr>
        <p:spPr>
          <a:xfrm>
            <a:off x="2306955" y="2687955"/>
            <a:ext cx="7109460" cy="646329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 algn="l">
              <a:spcBef>
                <a:spcPct val="50000"/>
              </a:spcBef>
              <a:buClrTx/>
              <a:buSzTx/>
              <a:buFontTx/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Ví dụ</a:t>
            </a:r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Em  </a:t>
            </a:r>
            <a:r>
              <a:rPr lang="en-GB" alt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smtClean="0">
                <a:solidFill>
                  <a:srgbClr val="002060"/>
                </a:solidFill>
                <a:latin typeface="Times New Roman" panose="02020603050405020304" pitchFamily="18" charset="0"/>
              </a:rPr>
              <a:t> lại chờ bạn Nam.</a:t>
            </a:r>
            <a:endParaRPr lang="en-GB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30"/>
          <p:cNvSpPr txBox="1"/>
          <p:nvPr/>
        </p:nvSpPr>
        <p:spPr>
          <a:xfrm>
            <a:off x="2306955" y="5006975"/>
            <a:ext cx="6170930" cy="643890"/>
          </a:xfrm>
          <a:prstGeom prst="rect">
            <a:avLst/>
          </a:prstGeom>
          <a:noFill/>
          <a:ln w="9525">
            <a:noFill/>
          </a:ln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sym typeface="+mn-ea"/>
              </a:rPr>
              <a:t>Ví dụ: 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Trời đang </a:t>
            </a:r>
            <a:r>
              <a:rPr lang="en-GB" alt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đứng</a:t>
            </a:r>
            <a:r>
              <a:rPr lang="en-GB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gió.</a:t>
            </a:r>
          </a:p>
        </p:txBody>
      </p:sp>
      <p:pic>
        <p:nvPicPr>
          <p:cNvPr id="2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73910" y="3664585"/>
            <a:ext cx="6500495" cy="276225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0" y="4500245"/>
            <a:ext cx="1845945" cy="235775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10497820" y="501650"/>
            <a:ext cx="1503680" cy="3037840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8938149" y="2619375"/>
            <a:ext cx="2875216" cy="411480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charRg st="0" end="3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/>
      <p:bldP spid="7" grpId="0"/>
      <p:bldP spid="11" grpId="0"/>
      <p:bldP spid="1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" y="1724061"/>
            <a:ext cx="5487190" cy="6858000"/>
          </a:xfrm>
          <a:prstGeom prst="rect">
            <a:avLst/>
          </a:prstGeom>
        </p:spPr>
      </p:pic>
      <p:pic>
        <p:nvPicPr>
          <p:cNvPr id="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77385" y="952500"/>
            <a:ext cx="6938010" cy="4495165"/>
          </a:xfrm>
          <a:prstGeom prst="rect">
            <a:avLst/>
          </a:prstGeom>
        </p:spPr>
      </p:pic>
      <p:sp>
        <p:nvSpPr>
          <p:cNvPr id="5" name="Rectangles 4"/>
          <p:cNvSpPr/>
          <p:nvPr/>
        </p:nvSpPr>
        <p:spPr>
          <a:xfrm>
            <a:off x="5045710" y="2348865"/>
            <a:ext cx="5763260" cy="132207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GB" altLang="en-US" sz="4000" b="1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Thử xem câu mình đặt có đúng và hay không nhé!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113780" y="57594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NGHĨA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113780" y="217487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TRÁI NGHĨA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13780" y="377380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113780" y="5372735"/>
            <a:ext cx="4643120" cy="1122680"/>
          </a:xfrm>
          <a:prstGeom prst="roundRect">
            <a:avLst/>
          </a:prstGeom>
          <a:ln w="38100">
            <a:solidFill>
              <a:srgbClr val="002060"/>
            </a:solidFill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altLang="en-US" sz="3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NHIỀU NGHĨA</a:t>
            </a:r>
          </a:p>
        </p:txBody>
      </p:sp>
      <p:pic>
        <p:nvPicPr>
          <p:cNvPr id="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" y="-133985"/>
            <a:ext cx="5593715" cy="6991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7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2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6" grpId="0" animBg="1"/>
      <p:bldP spid="6" grpId="1" animBg="1"/>
      <p:bldP spid="7" grpId="0" animBg="1"/>
      <p:bldP spid="7" grpId="2" animBg="1"/>
      <p:bldP spid="7" grpId="3" animBg="1"/>
      <p:bldP spid="7" grpId="4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8C554-0E62-4768-A2CD-337717D0108A}"/>
              </a:ext>
            </a:extLst>
          </p:cNvPr>
          <p:cNvSpPr/>
          <p:nvPr/>
        </p:nvSpPr>
        <p:spPr>
          <a:xfrm>
            <a:off x="4799249" y="1664044"/>
            <a:ext cx="70231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Dặn dò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  <p:sp>
        <p:nvSpPr>
          <p:cNvPr id="6" name="MH_Others_1">
            <a:extLst>
              <a:ext uri="{FF2B5EF4-FFF2-40B4-BE49-F238E27FC236}">
                <a16:creationId xmlns:a16="http://schemas.microsoft.com/office/drawing/2014/main" id="{F29F76D2-BE68-4725-9FB2-4F1AA1A3D08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896524" y="3233704"/>
            <a:ext cx="7023100" cy="1624330"/>
          </a:xfrm>
          <a:custGeom>
            <a:avLst/>
            <a:gdLst>
              <a:gd name="connsiteX0" fmla="*/ 0 w 3254309"/>
              <a:gd name="connsiteY0" fmla="*/ 0 h 696722"/>
              <a:gd name="connsiteX1" fmla="*/ 3254309 w 3254309"/>
              <a:gd name="connsiteY1" fmla="*/ 0 h 696722"/>
              <a:gd name="connsiteX2" fmla="*/ 3254309 w 3254309"/>
              <a:gd name="connsiteY2" fmla="*/ 696722 h 696722"/>
              <a:gd name="connsiteX3" fmla="*/ 0 w 3254309"/>
              <a:gd name="connsiteY3" fmla="*/ 696722 h 696722"/>
              <a:gd name="connsiteX4" fmla="*/ 0 w 3254309"/>
              <a:gd name="connsiteY4" fmla="*/ 0 h 696722"/>
              <a:gd name="connsiteX0-1" fmla="*/ 0 w 3254309"/>
              <a:gd name="connsiteY0-2" fmla="*/ 2004 h 698726"/>
              <a:gd name="connsiteX1-3" fmla="*/ 206017 w 3254309"/>
              <a:gd name="connsiteY1-4" fmla="*/ 0 h 698726"/>
              <a:gd name="connsiteX2-5" fmla="*/ 3254309 w 3254309"/>
              <a:gd name="connsiteY2-6" fmla="*/ 2004 h 698726"/>
              <a:gd name="connsiteX3-7" fmla="*/ 3254309 w 3254309"/>
              <a:gd name="connsiteY3-8" fmla="*/ 698726 h 698726"/>
              <a:gd name="connsiteX4-9" fmla="*/ 0 w 3254309"/>
              <a:gd name="connsiteY4-10" fmla="*/ 698726 h 698726"/>
              <a:gd name="connsiteX5" fmla="*/ 0 w 3254309"/>
              <a:gd name="connsiteY5" fmla="*/ 2004 h 698726"/>
              <a:gd name="connsiteX0-11" fmla="*/ 11697 w 3266006"/>
              <a:gd name="connsiteY0-12" fmla="*/ 2004 h 698726"/>
              <a:gd name="connsiteX1-13" fmla="*/ 217714 w 3266006"/>
              <a:gd name="connsiteY1-14" fmla="*/ 0 h 698726"/>
              <a:gd name="connsiteX2-15" fmla="*/ 3266006 w 3266006"/>
              <a:gd name="connsiteY2-16" fmla="*/ 2004 h 698726"/>
              <a:gd name="connsiteX3-17" fmla="*/ 3266006 w 3266006"/>
              <a:gd name="connsiteY3-18" fmla="*/ 698726 h 698726"/>
              <a:gd name="connsiteX4-19" fmla="*/ 11697 w 3266006"/>
              <a:gd name="connsiteY4-20" fmla="*/ 698726 h 698726"/>
              <a:gd name="connsiteX5-21" fmla="*/ 0 w 3266006"/>
              <a:gd name="connsiteY5-22" fmla="*/ 203200 h 698726"/>
              <a:gd name="connsiteX6" fmla="*/ 11697 w 3266006"/>
              <a:gd name="connsiteY6" fmla="*/ 2004 h 698726"/>
              <a:gd name="connsiteX0-23" fmla="*/ 0 w 3266006"/>
              <a:gd name="connsiteY0-24" fmla="*/ 203200 h 698726"/>
              <a:gd name="connsiteX1-25" fmla="*/ 217714 w 3266006"/>
              <a:gd name="connsiteY1-26" fmla="*/ 0 h 698726"/>
              <a:gd name="connsiteX2-27" fmla="*/ 3266006 w 3266006"/>
              <a:gd name="connsiteY2-28" fmla="*/ 2004 h 698726"/>
              <a:gd name="connsiteX3-29" fmla="*/ 3266006 w 3266006"/>
              <a:gd name="connsiteY3-30" fmla="*/ 698726 h 698726"/>
              <a:gd name="connsiteX4-31" fmla="*/ 11697 w 3266006"/>
              <a:gd name="connsiteY4-32" fmla="*/ 698726 h 698726"/>
              <a:gd name="connsiteX5-33" fmla="*/ 0 w 3266006"/>
              <a:gd name="connsiteY5-34" fmla="*/ 203200 h 698726"/>
              <a:gd name="connsiteX0-35" fmla="*/ 217714 w 3266006"/>
              <a:gd name="connsiteY0-36" fmla="*/ 0 h 698726"/>
              <a:gd name="connsiteX1-37" fmla="*/ 3266006 w 3266006"/>
              <a:gd name="connsiteY1-38" fmla="*/ 2004 h 698726"/>
              <a:gd name="connsiteX2-39" fmla="*/ 3266006 w 3266006"/>
              <a:gd name="connsiteY2-40" fmla="*/ 698726 h 698726"/>
              <a:gd name="connsiteX3-41" fmla="*/ 11697 w 3266006"/>
              <a:gd name="connsiteY3-42" fmla="*/ 698726 h 698726"/>
              <a:gd name="connsiteX4-43" fmla="*/ 0 w 3266006"/>
              <a:gd name="connsiteY4-44" fmla="*/ 203200 h 698726"/>
              <a:gd name="connsiteX5-45" fmla="*/ 309154 w 3266006"/>
              <a:gd name="connsiteY5-46" fmla="*/ 91440 h 698726"/>
              <a:gd name="connsiteX0-47" fmla="*/ 217714 w 3266006"/>
              <a:gd name="connsiteY0-48" fmla="*/ 0 h 698726"/>
              <a:gd name="connsiteX1-49" fmla="*/ 3266006 w 3266006"/>
              <a:gd name="connsiteY1-50" fmla="*/ 2004 h 698726"/>
              <a:gd name="connsiteX2-51" fmla="*/ 3266006 w 3266006"/>
              <a:gd name="connsiteY2-52" fmla="*/ 698726 h 698726"/>
              <a:gd name="connsiteX3-53" fmla="*/ 11697 w 3266006"/>
              <a:gd name="connsiteY3-54" fmla="*/ 698726 h 698726"/>
              <a:gd name="connsiteX4-55" fmla="*/ 0 w 3266006"/>
              <a:gd name="connsiteY4-56" fmla="*/ 203200 h 698726"/>
              <a:gd name="connsiteX0-57" fmla="*/ 206017 w 3254309"/>
              <a:gd name="connsiteY0-58" fmla="*/ 0 h 698726"/>
              <a:gd name="connsiteX1-59" fmla="*/ 3254309 w 3254309"/>
              <a:gd name="connsiteY1-60" fmla="*/ 2004 h 698726"/>
              <a:gd name="connsiteX2-61" fmla="*/ 3254309 w 3254309"/>
              <a:gd name="connsiteY2-62" fmla="*/ 698726 h 698726"/>
              <a:gd name="connsiteX3-63" fmla="*/ 0 w 3254309"/>
              <a:gd name="connsiteY3-64" fmla="*/ 698726 h 698726"/>
              <a:gd name="connsiteX4-65" fmla="*/ 209 w 3254309"/>
              <a:gd name="connsiteY4-66" fmla="*/ 203200 h 69872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254309" h="698726">
                <a:moveTo>
                  <a:pt x="206017" y="0"/>
                </a:moveTo>
                <a:lnTo>
                  <a:pt x="3254309" y="2004"/>
                </a:lnTo>
                <a:lnTo>
                  <a:pt x="3254309" y="698726"/>
                </a:lnTo>
                <a:lnTo>
                  <a:pt x="0" y="698726"/>
                </a:lnTo>
                <a:cubicBezTo>
                  <a:pt x="70" y="533551"/>
                  <a:pt x="139" y="368375"/>
                  <a:pt x="209" y="203200"/>
                </a:cubicBezTo>
              </a:path>
            </a:pathLst>
          </a:cu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- Ôn tập về Từ nhiều nghĩa</a:t>
            </a:r>
          </a:p>
          <a:p>
            <a:pPr algn="ctr"/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字魂141号-活力悦动体" panose="00000500000000000000" pitchFamily="2" charset="-122"/>
                <a:cs typeface="Times New Roman" panose="02020603050405020304" pitchFamily="18" charset="0"/>
              </a:rPr>
              <a:t>- Chuẩn bị bài mới</a:t>
            </a:r>
            <a:endParaRPr sz="4000" b="1" dirty="0">
              <a:solidFill>
                <a:srgbClr val="000000"/>
              </a:solidFill>
              <a:latin typeface="Times New Roman" panose="02020603050405020304" pitchFamily="18" charset="0"/>
              <a:ea typeface="字魂141号-活力悦动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09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075" y="1498600"/>
            <a:ext cx="5658485" cy="56584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" y="1271270"/>
            <a:ext cx="11163300" cy="1571625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480" y="424815"/>
            <a:ext cx="8533130" cy="600519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854" y="2694354"/>
            <a:ext cx="4463859" cy="4463859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4023360" y="2191385"/>
            <a:ext cx="7166610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defTabSz="684530">
              <a:spcBef>
                <a:spcPct val="20000"/>
              </a:spcBef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Từ “đi” trong câu sau mang nghĩa gốc hay nghĩa chuyển?</a:t>
            </a:r>
          </a:p>
          <a:p>
            <a:pPr lvl="0" defTabSz="684530">
              <a:spcBef>
                <a:spcPct val="20000"/>
              </a:spcBef>
              <a:buNone/>
            </a:pP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Bác Tư </a:t>
            </a:r>
            <a:r>
              <a:rPr lang="en-GB" altLang="en-US" sz="36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GB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nước cờ này thật cao tay!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5198745" y="4271645"/>
            <a:ext cx="4815840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Nghĩa chuyển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Nghĩa gốc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5198745" y="4363085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965960" y="382270"/>
            <a:ext cx="8987790" cy="677608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205" y="3285490"/>
            <a:ext cx="3872865" cy="38728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451860" y="1522095"/>
            <a:ext cx="6015355" cy="13093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Dòng nào sau đây có từ </a:t>
            </a:r>
          </a:p>
          <a:p>
            <a:pPr lvl="0" algn="ctr" defTabSz="684530">
              <a:spcBef>
                <a:spcPct val="20000"/>
              </a:spcBef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“tay” mang </a:t>
            </a:r>
            <a:r>
              <a:rPr lang="en-GB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nghĩa </a:t>
            </a:r>
            <a:r>
              <a:rPr lang="vi-VN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gốc</a:t>
            </a:r>
            <a:r>
              <a:rPr lang="en-GB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GB"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323465" y="2831465"/>
            <a:ext cx="8272145" cy="263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Tay áo của bố bị bẩn rồi ạ!</a:t>
            </a:r>
            <a:endParaRPr sz="3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</a:t>
            </a:r>
            <a:r>
              <a:rPr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B. </a:t>
            </a: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Anh ấy là một tay lái cừ khôi.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C. Em yêu đôi bàn tay chai sần của </a:t>
            </a:r>
          </a:p>
          <a:p>
            <a:pPr lvl="0" algn="l" defTabSz="684530">
              <a:spcBef>
                <a:spcPct val="20000"/>
              </a:spcBef>
              <a:buClrTx/>
              <a:buSzTx/>
              <a:buFontTx/>
              <a:buNone/>
            </a:pPr>
            <a:r>
              <a:rPr lang="en-GB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mẹ vì đã vất vả nuôi em khôn lớn.</a:t>
            </a:r>
          </a:p>
        </p:txBody>
      </p:sp>
      <p:sp>
        <p:nvSpPr>
          <p:cNvPr id="9" name="Oval 8"/>
          <p:cNvSpPr/>
          <p:nvPr/>
        </p:nvSpPr>
        <p:spPr>
          <a:xfrm>
            <a:off x="3147060" y="4150360"/>
            <a:ext cx="609600" cy="5715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953750" y="120015"/>
            <a:ext cx="1109345" cy="1258570"/>
          </a:xfrm>
          <a:prstGeom prst="rect">
            <a:avLst/>
          </a:prstGeom>
        </p:spPr>
      </p:pic>
      <p:pic>
        <p:nvPicPr>
          <p:cNvPr id="3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518015" y="0"/>
            <a:ext cx="1187450" cy="137858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50" y="2857515"/>
            <a:ext cx="4019551" cy="4029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295" y="553720"/>
            <a:ext cx="5438775" cy="1228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470" y="1657350"/>
            <a:ext cx="11782425" cy="12001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865"/>
            <a:ext cx="7957185" cy="25063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080" y="2670810"/>
            <a:ext cx="2952750" cy="10001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3275" y="4081780"/>
            <a:ext cx="434340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7996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193;p47">
            <a:extLst>
              <a:ext uri="{FF2B5EF4-FFF2-40B4-BE49-F238E27FC236}">
                <a16:creationId xmlns:a16="http://schemas.microsoft.com/office/drawing/2014/main" id="{233F5C72-0AF1-4BE9-ADC6-8252B0057D17}"/>
              </a:ext>
            </a:extLst>
          </p:cNvPr>
          <p:cNvSpPr/>
          <p:nvPr/>
        </p:nvSpPr>
        <p:spPr>
          <a:xfrm rot="10171928">
            <a:off x="3417855" y="547785"/>
            <a:ext cx="8427501" cy="5591171"/>
          </a:xfrm>
          <a:custGeom>
            <a:avLst/>
            <a:gdLst/>
            <a:ahLst/>
            <a:cxnLst/>
            <a:rect l="l" t="t" r="r" b="b"/>
            <a:pathLst>
              <a:path w="48469" h="41838" extrusionOk="0">
                <a:moveTo>
                  <a:pt x="20413" y="1"/>
                </a:moveTo>
                <a:cubicBezTo>
                  <a:pt x="18987" y="1"/>
                  <a:pt x="17569" y="147"/>
                  <a:pt x="16179" y="464"/>
                </a:cubicBezTo>
                <a:cubicBezTo>
                  <a:pt x="9107" y="2065"/>
                  <a:pt x="3736" y="8070"/>
                  <a:pt x="1968" y="14975"/>
                </a:cubicBezTo>
                <a:cubicBezTo>
                  <a:pt x="0" y="22547"/>
                  <a:pt x="2002" y="31253"/>
                  <a:pt x="6272" y="37758"/>
                </a:cubicBezTo>
                <a:cubicBezTo>
                  <a:pt x="7072" y="38925"/>
                  <a:pt x="7939" y="40093"/>
                  <a:pt x="9107" y="40893"/>
                </a:cubicBezTo>
                <a:cubicBezTo>
                  <a:pt x="9947" y="41469"/>
                  <a:pt x="10994" y="41838"/>
                  <a:pt x="12013" y="41838"/>
                </a:cubicBezTo>
                <a:cubicBezTo>
                  <a:pt x="12410" y="41838"/>
                  <a:pt x="12802" y="41782"/>
                  <a:pt x="13176" y="41660"/>
                </a:cubicBezTo>
                <a:cubicBezTo>
                  <a:pt x="15511" y="40860"/>
                  <a:pt x="16345" y="38058"/>
                  <a:pt x="18013" y="36223"/>
                </a:cubicBezTo>
                <a:cubicBezTo>
                  <a:pt x="19838" y="34232"/>
                  <a:pt x="22557" y="33572"/>
                  <a:pt x="25341" y="33572"/>
                </a:cubicBezTo>
                <a:cubicBezTo>
                  <a:pt x="26475" y="33572"/>
                  <a:pt x="27620" y="33681"/>
                  <a:pt x="28721" y="33855"/>
                </a:cubicBezTo>
                <a:cubicBezTo>
                  <a:pt x="31320" y="34220"/>
                  <a:pt x="33950" y="34849"/>
                  <a:pt x="36526" y="34849"/>
                </a:cubicBezTo>
                <a:cubicBezTo>
                  <a:pt x="37719" y="34849"/>
                  <a:pt x="38901" y="34714"/>
                  <a:pt x="40062" y="34355"/>
                </a:cubicBezTo>
                <a:cubicBezTo>
                  <a:pt x="45399" y="32721"/>
                  <a:pt x="48468" y="26550"/>
                  <a:pt x="47801" y="21012"/>
                </a:cubicBezTo>
                <a:cubicBezTo>
                  <a:pt x="47167" y="15475"/>
                  <a:pt x="43465" y="10638"/>
                  <a:pt x="39062" y="7202"/>
                </a:cubicBezTo>
                <a:cubicBezTo>
                  <a:pt x="33949" y="3216"/>
                  <a:pt x="27091" y="1"/>
                  <a:pt x="2041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图片 43">
            <a:extLst>
              <a:ext uri="{FF2B5EF4-FFF2-40B4-BE49-F238E27FC236}">
                <a16:creationId xmlns:a16="http://schemas.microsoft.com/office/drawing/2014/main" id="{34E59147-7F58-4DA2-8919-C5E476957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00" y="-171260"/>
            <a:ext cx="7023100" cy="696802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2F8C554-0E62-4768-A2CD-337717D0108A}"/>
              </a:ext>
            </a:extLst>
          </p:cNvPr>
          <p:cNvSpPr/>
          <p:nvPr/>
        </p:nvSpPr>
        <p:spPr>
          <a:xfrm>
            <a:off x="5923831" y="2026079"/>
            <a:ext cx="418197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cap="none" spc="0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effectLst/>
                <a:latin typeface="iCiel Gotham Ultra" pitchFamily="50" charset="0"/>
                <a:cs typeface="iCiel Gotham Ultra" pitchFamily="50" charset="0"/>
              </a:rPr>
              <a:t>KHÁM</a:t>
            </a:r>
          </a:p>
          <a:p>
            <a:pPr algn="ctr"/>
            <a:r>
              <a:rPr lang="vi-VN" sz="9600" b="1">
                <a:ln w="57150">
                  <a:solidFill>
                    <a:sysClr val="windowText" lastClr="000000"/>
                  </a:solidFill>
                  <a:prstDash val="solid"/>
                </a:ln>
                <a:solidFill>
                  <a:srgbClr val="FFFF00"/>
                </a:solidFill>
                <a:latin typeface="iCiel Gotham Ultra" pitchFamily="50" charset="0"/>
                <a:cs typeface="iCiel Gotham Ultra" pitchFamily="50" charset="0"/>
              </a:rPr>
              <a:t>PHÁ</a:t>
            </a:r>
            <a:endParaRPr lang="en-US" sz="9600" b="1" cap="none" spc="0">
              <a:ln w="57150">
                <a:solidFill>
                  <a:sysClr val="windowText" lastClr="000000"/>
                </a:solidFill>
                <a:prstDash val="solid"/>
              </a:ln>
              <a:solidFill>
                <a:srgbClr val="FFFF00"/>
              </a:solidFill>
              <a:effectLst/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9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585" y="73180"/>
            <a:ext cx="5673717" cy="567371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229485" y="4013037"/>
            <a:ext cx="4568190" cy="2827020"/>
            <a:chOff x="2011" y="5926"/>
            <a:chExt cx="7194" cy="4452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 rot="21300000" flipV="1">
              <a:off x="2011" y="5926"/>
              <a:ext cx="7195" cy="4452"/>
            </a:xfrm>
            <a:prstGeom prst="rect">
              <a:avLst/>
            </a:prstGeom>
          </p:spPr>
        </p:pic>
        <p:sp>
          <p:nvSpPr>
            <p:cNvPr id="6" name="Rectangles 5"/>
            <p:cNvSpPr/>
            <p:nvPr/>
          </p:nvSpPr>
          <p:spPr>
            <a:xfrm>
              <a:off x="3340" y="7111"/>
              <a:ext cx="5035" cy="208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 nào là từ </a:t>
              </a:r>
            </a:p>
            <a:p>
              <a:pPr algn="ctr"/>
              <a:r>
                <a:rPr lang="en-GB" altLang="en-US" sz="4000" b="1">
                  <a:ln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nhiều nghĩa?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42019" y="-14170"/>
            <a:ext cx="6417814" cy="4940765"/>
            <a:chOff x="7135" y="146"/>
            <a:chExt cx="10654" cy="8202"/>
          </a:xfrm>
        </p:grpSpPr>
        <p:pic>
          <p:nvPicPr>
            <p:cNvPr id="14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080000">
              <a:off x="7135" y="146"/>
              <a:ext cx="10654" cy="8203"/>
            </a:xfrm>
            <a:prstGeom prst="rect">
              <a:avLst/>
            </a:prstGeom>
          </p:spPr>
        </p:pic>
        <p:sp>
          <p:nvSpPr>
            <p:cNvPr id="11" name="Rectangles 10"/>
            <p:cNvSpPr/>
            <p:nvPr/>
          </p:nvSpPr>
          <p:spPr>
            <a:xfrm>
              <a:off x="9078" y="2339"/>
              <a:ext cx="8249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Từ nhiều nghĩa là từ có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gốc và </a:t>
              </a:r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hay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một số nghĩa chuyển</a:t>
              </a:r>
            </a:p>
          </p:txBody>
        </p:sp>
      </p:grp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082925" y="104140"/>
            <a:ext cx="9109075" cy="4237355"/>
            <a:chOff x="3518" y="479"/>
            <a:chExt cx="12546" cy="6673"/>
          </a:xfrm>
        </p:grpSpPr>
        <p:pic>
          <p:nvPicPr>
            <p:cNvPr id="4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11460000" flipH="1" flipV="1">
              <a:off x="3518" y="479"/>
              <a:ext cx="12546" cy="6673"/>
            </a:xfrm>
            <a:prstGeom prst="rect">
              <a:avLst/>
            </a:prstGeom>
          </p:spPr>
        </p:pic>
        <p:sp>
          <p:nvSpPr>
            <p:cNvPr id="2" name="Rectangles 1"/>
            <p:cNvSpPr/>
            <p:nvPr/>
          </p:nvSpPr>
          <p:spPr>
            <a:xfrm>
              <a:off x="5595" y="1951"/>
              <a:ext cx="8391" cy="30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nghĩa của từ nhiều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 bao giờ cũng có </a:t>
              </a:r>
            </a:p>
            <a:p>
              <a:pPr algn="ctr"/>
              <a:r>
                <a:rPr lang="en-GB" altLang="en-US" sz="4000" b="1"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mối liên hệ với nhau.</a:t>
              </a: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8F66ABDC-A8BA-483C-9BBC-9A08B60A7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0585" y="73180"/>
            <a:ext cx="5673717" cy="5673717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英语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AUTOCOLOR" val="TRUE"/>
  <p:tag name="MH_TYPE" val="CONTENTS"/>
  <p:tag name="ID" val="5471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OTHERS"/>
  <p:tag name="ID" val="547125"/>
</p:tagLst>
</file>

<file path=ppt/theme/theme1.xml><?xml version="1.0" encoding="utf-8"?>
<a:theme xmlns:a="http://schemas.openxmlformats.org/drawingml/2006/main" name="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自定义 2456">
      <a:dk1>
        <a:srgbClr val="FFFFFF"/>
      </a:dk1>
      <a:lt1>
        <a:sysClr val="window" lastClr="FFFFFF"/>
      </a:lt1>
      <a:dk2>
        <a:srgbClr val="FFFFFF"/>
      </a:dk2>
      <a:lt2>
        <a:srgbClr val="FFFFFF"/>
      </a:lt2>
      <a:accent1>
        <a:srgbClr val="75BBE8"/>
      </a:accent1>
      <a:accent2>
        <a:srgbClr val="75BBE8"/>
      </a:accent2>
      <a:accent3>
        <a:srgbClr val="75BBE8"/>
      </a:accent3>
      <a:accent4>
        <a:srgbClr val="75BBE8"/>
      </a:accent4>
      <a:accent5>
        <a:srgbClr val="75BBE8"/>
      </a:accent5>
      <a:accent6>
        <a:srgbClr val="75BBE8"/>
      </a:accent6>
      <a:hlink>
        <a:srgbClr val="EFD600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1161</Words>
  <Application>Microsoft Office PowerPoint</Application>
  <PresentationFormat>Widescreen</PresentationFormat>
  <Paragraphs>149</Paragraphs>
  <Slides>31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等线</vt:lpstr>
      <vt:lpstr>等线 Light</vt:lpstr>
      <vt:lpstr>FZHei-B01S</vt:lpstr>
      <vt:lpstr>iCiel Gotham Ultra</vt:lpstr>
      <vt:lpstr>Times New Roman</vt:lpstr>
      <vt:lpstr>字魂141号-活力悦动体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</dc:title>
  <dc:creator>qqqqq</dc:creator>
  <cp:lastModifiedBy>Techsi.vn</cp:lastModifiedBy>
  <cp:revision>49</cp:revision>
  <dcterms:created xsi:type="dcterms:W3CDTF">2020-04-17T07:28:00Z</dcterms:created>
  <dcterms:modified xsi:type="dcterms:W3CDTF">2023-10-19T03:31:00Z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B95C3DF80392469D8BBA403EBCC5CA85</vt:lpwstr>
  </property>
  <property fmtid="{D5CDD505-2E9C-101B-9397-08002B2CF9AE}" pid="3" name="KSOProductBuildVer">
    <vt:lpwstr>2057-11.2.0.10323</vt:lpwstr>
  </property>
</Properties>
</file>