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0" r:id="rId2"/>
    <p:sldId id="314" r:id="rId3"/>
    <p:sldId id="301" r:id="rId4"/>
    <p:sldId id="267" r:id="rId5"/>
    <p:sldId id="269" r:id="rId6"/>
    <p:sldId id="268" r:id="rId7"/>
    <p:sldId id="270" r:id="rId8"/>
    <p:sldId id="287" r:id="rId9"/>
    <p:sldId id="274" r:id="rId10"/>
    <p:sldId id="263" r:id="rId11"/>
    <p:sldId id="302" r:id="rId12"/>
    <p:sldId id="303" r:id="rId13"/>
    <p:sldId id="304" r:id="rId14"/>
    <p:sldId id="299" r:id="rId15"/>
    <p:sldId id="307" r:id="rId16"/>
    <p:sldId id="308" r:id="rId17"/>
    <p:sldId id="310" r:id="rId18"/>
    <p:sldId id="309" r:id="rId19"/>
    <p:sldId id="283" r:id="rId20"/>
    <p:sldId id="315" r:id="rId21"/>
    <p:sldId id="313" r:id="rId22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 Math" panose="02040503050406030204" pitchFamily="18" charset="0"/>
      <p:regular r:id="rId29"/>
    </p:embeddedFont>
    <p:embeddedFont>
      <p:font typeface="iCiel Cadena" panose="020B0604020202020204" charset="0"/>
      <p:bold r:id="rId30"/>
    </p:embeddedFont>
    <p:embeddedFont>
      <p:font typeface="UTM Bell" panose="02040603050506020204" pitchFamily="18" charset="0"/>
      <p:regular r:id="rId31"/>
    </p:embeddedFont>
    <p:embeddedFont>
      <p:font typeface="UTM Bustamalaka" panose="02040603050506020204" pitchFamily="18" charset="0"/>
      <p:regular r:id="rId32"/>
    </p:embeddedFont>
    <p:embeddedFont>
      <p:font typeface="UTM Cookies" panose="0204060305050602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842"/>
    <a:srgbClr val="D98B39"/>
    <a:srgbClr val="FFAF2E"/>
    <a:srgbClr val="9ED8DD"/>
    <a:srgbClr val="3B7A33"/>
    <a:srgbClr val="3A7933"/>
    <a:srgbClr val="204D22"/>
    <a:srgbClr val="CBE1C1"/>
    <a:srgbClr val="ADD09D"/>
    <a:srgbClr val="84B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63" d="100"/>
          <a:sy n="63" d="100"/>
        </p:scale>
        <p:origin x="9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jp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audio" Target="../media/media1.mp3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slide" Target="slide6.xml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openxmlformats.org/officeDocument/2006/relationships/slide" Target="slide7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openxmlformats.org/officeDocument/2006/relationships/image" Target="../media/image21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70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8.xml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13.jpg"/><Relationship Id="rId9" Type="http://schemas.openxmlformats.org/officeDocument/2006/relationships/image" Target="../media/image19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openxmlformats.org/officeDocument/2006/relationships/image" Target="../media/image21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0.xml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1C61DB-4D2C-4320-876C-AC64606B9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07704" y="0"/>
            <a:ext cx="17449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668B1D"/>
                </a:solidFill>
                <a:latin typeface="UTM Bustamalaka" panose="02040603050506020204" pitchFamily="18" charset="0"/>
                <a:cs typeface="Aharoni" panose="02010803020104030203" pitchFamily="2" charset="-79"/>
              </a:rPr>
              <a:t>Toán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3544" y="953891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ED7211"/>
                </a:solidFill>
                <a:latin typeface="UTM Cookies" panose="02040603050506020204" pitchFamily="18" charset="0"/>
              </a:rPr>
              <a:t>LUYỆN TẬP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6205" y="2669979"/>
            <a:ext cx="2737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A85E00"/>
                </a:solidFill>
                <a:latin typeface="UTM Bustamalaka" panose="02040603050506020204" pitchFamily="18" charset="0"/>
              </a:rPr>
              <a:t>Trang 38; 39</a:t>
            </a:r>
          </a:p>
        </p:txBody>
      </p:sp>
    </p:spTree>
    <p:extLst>
      <p:ext uri="{BB962C8B-B14F-4D97-AF65-F5344CB8AC3E}">
        <p14:creationId xmlns:p14="http://schemas.microsoft.com/office/powerpoint/2010/main" val="42683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39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80095" y="1805091"/>
            <a:ext cx="6015325" cy="5052909"/>
            <a:chOff x="2284009" y="1692761"/>
            <a:chExt cx="6015325" cy="5052909"/>
          </a:xfrm>
        </p:grpSpPr>
        <p:grpSp>
          <p:nvGrpSpPr>
            <p:cNvPr id="3" name="Group 2"/>
            <p:cNvGrpSpPr/>
            <p:nvPr/>
          </p:nvGrpSpPr>
          <p:grpSpPr>
            <a:xfrm>
              <a:off x="6625059" y="4018943"/>
              <a:ext cx="1674275" cy="1936767"/>
              <a:chOff x="7321520" y="4412839"/>
              <a:chExt cx="1674275" cy="1936767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7321520" y="4412839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8771" y="5213506"/>
                <a:ext cx="734392" cy="658330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5967" y="4909625"/>
                <a:ext cx="706186" cy="633046"/>
              </a:xfrm>
              <a:prstGeom prst="rect">
                <a:avLst/>
              </a:prstGeom>
            </p:spPr>
          </p:pic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009" y="1692761"/>
              <a:ext cx="5178188" cy="5052909"/>
            </a:xfrm>
            <a:prstGeom prst="rect">
              <a:avLst/>
            </a:prstGeom>
          </p:spPr>
        </p:pic>
      </p:grpSp>
      <p:pic>
        <p:nvPicPr>
          <p:cNvPr id="4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084947"/>
            <a:ext cx="12192000" cy="1773053"/>
          </a:xfrm>
          <a:prstGeom prst="rect">
            <a:avLst/>
          </a:prstGeom>
        </p:spPr>
      </p:pic>
      <p:pic>
        <p:nvPicPr>
          <p:cNvPr id="5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5" r="25096"/>
          <a:stretch/>
        </p:blipFill>
        <p:spPr>
          <a:xfrm flipV="1">
            <a:off x="0" y="32038"/>
            <a:ext cx="6147579" cy="1773053"/>
          </a:xfrm>
          <a:prstGeom prst="rect">
            <a:avLst/>
          </a:prstGeom>
        </p:spPr>
      </p:pic>
      <p:pic>
        <p:nvPicPr>
          <p:cNvPr id="51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5237347"/>
            <a:ext cx="12192000" cy="1773053"/>
          </a:xfrm>
          <a:prstGeom prst="rect">
            <a:avLst/>
          </a:prstGeom>
        </p:spPr>
      </p:pic>
      <p:pic>
        <p:nvPicPr>
          <p:cNvPr id="5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5" r="25096"/>
          <a:stretch/>
        </p:blipFill>
        <p:spPr>
          <a:xfrm flipH="1" flipV="1">
            <a:off x="6147579" y="32038"/>
            <a:ext cx="6147579" cy="177305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408711" y="396341"/>
            <a:ext cx="4886449" cy="2110673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Được 2 quả rồi, mình tiếp tục đi hái nha!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320098" y="5383005"/>
            <a:ext cx="12192000" cy="2398542"/>
          </a:xfrm>
          <a:prstGeom prst="rect">
            <a:avLst/>
          </a:prstGeom>
        </p:spPr>
      </p:pic>
      <p:pic>
        <p:nvPicPr>
          <p:cNvPr id="35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5" t="-1026" r="8573" b="1026"/>
          <a:stretch/>
        </p:blipFill>
        <p:spPr>
          <a:xfrm flipH="1">
            <a:off x="-1956843" y="242777"/>
            <a:ext cx="3587679" cy="7665516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1368"/>
            <a:ext cx="12192000" cy="1773053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34050" y="-124509"/>
            <a:ext cx="1046731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</a:pPr>
            <a:r>
              <a:rPr lang="en-US" altLang="en-US" sz="3200" b="1" i="1">
                <a:solidFill>
                  <a:srgbClr val="C00000"/>
                </a:solidFill>
              </a:rPr>
              <a:t>Bài 1: </a:t>
            </a:r>
            <a:r>
              <a:rPr lang="en-US" altLang="en-US" sz="3200" b="1"/>
              <a:t>a) Chuyển các phân số thập phân sau thành hỗn số (theo mẫu):</a:t>
            </a: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3086247" y="538384"/>
            <a:ext cx="803275" cy="993775"/>
            <a:chOff x="578" y="1550"/>
            <a:chExt cx="506" cy="626"/>
          </a:xfrm>
        </p:grpSpPr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919685" y="6939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4684860" y="528859"/>
            <a:ext cx="817562" cy="1006475"/>
            <a:chOff x="452" y="1542"/>
            <a:chExt cx="515" cy="634"/>
          </a:xfrm>
        </p:grpSpPr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452" y="1542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734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501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480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5511947" y="684434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6196160" y="498696"/>
            <a:ext cx="1004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5608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6340622" y="9114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7883672" y="503459"/>
            <a:ext cx="144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 605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8004322" y="8733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 flipV="1">
            <a:off x="7963047" y="986059"/>
            <a:ext cx="8778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78"/>
          <p:cNvSpPr>
            <a:spLocks noChangeShapeType="1"/>
          </p:cNvSpPr>
          <p:nvPr/>
        </p:nvSpPr>
        <p:spPr bwMode="auto">
          <a:xfrm>
            <a:off x="6239022" y="1013046"/>
            <a:ext cx="1023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7239147" y="6558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50" name="Rectangle 41"/>
          <p:cNvSpPr>
            <a:spLocks noChangeArrowheads="1"/>
          </p:cNvSpPr>
          <p:nvPr/>
        </p:nvSpPr>
        <p:spPr bwMode="auto">
          <a:xfrm>
            <a:off x="733931" y="1532159"/>
            <a:ext cx="1951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u="sng"/>
              <a:t>Cách làm:</a:t>
            </a:r>
          </a:p>
        </p:txBody>
      </p:sp>
      <p:grpSp>
        <p:nvGrpSpPr>
          <p:cNvPr id="67" name="Group 10"/>
          <p:cNvGrpSpPr>
            <a:grpSpLocks/>
          </p:cNvGrpSpPr>
          <p:nvPr/>
        </p:nvGrpSpPr>
        <p:grpSpPr bwMode="auto">
          <a:xfrm>
            <a:off x="2931872" y="1503736"/>
            <a:ext cx="803275" cy="993775"/>
            <a:chOff x="578" y="1550"/>
            <a:chExt cx="506" cy="626"/>
          </a:xfrm>
        </p:grpSpPr>
        <p:sp>
          <p:nvSpPr>
            <p:cNvPr id="68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69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70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789852" y="1686983"/>
            <a:ext cx="60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30"/>
          <p:cNvSpPr>
            <a:spLocks noChangeArrowheads="1"/>
          </p:cNvSpPr>
          <p:nvPr/>
        </p:nvSpPr>
        <p:spPr bwMode="auto">
          <a:xfrm>
            <a:off x="10130106" y="3270617"/>
            <a:ext cx="184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altLang="en-US" sz="4800"/>
          </a:p>
        </p:txBody>
      </p:sp>
      <p:sp>
        <p:nvSpPr>
          <p:cNvPr id="75" name="Rectangle 38"/>
          <p:cNvSpPr>
            <a:spLocks noChangeArrowheads="1"/>
          </p:cNvSpPr>
          <p:nvPr/>
        </p:nvSpPr>
        <p:spPr bwMode="auto">
          <a:xfrm>
            <a:off x="8939481" y="2800717"/>
            <a:ext cx="139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altLang="en-US" sz="3200" b="1"/>
          </a:p>
        </p:txBody>
      </p:sp>
      <p:sp>
        <p:nvSpPr>
          <p:cNvPr id="76" name="Rectangle 42"/>
          <p:cNvSpPr>
            <a:spLocks noChangeArrowheads="1"/>
          </p:cNvSpPr>
          <p:nvPr/>
        </p:nvSpPr>
        <p:spPr bwMode="auto">
          <a:xfrm>
            <a:off x="4351606" y="2973754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162</a:t>
            </a:r>
          </a:p>
        </p:txBody>
      </p:sp>
      <p:sp>
        <p:nvSpPr>
          <p:cNvPr id="77" name="Rectangle 43"/>
          <p:cNvSpPr>
            <a:spLocks noChangeArrowheads="1"/>
          </p:cNvSpPr>
          <p:nvPr/>
        </p:nvSpPr>
        <p:spPr bwMode="auto">
          <a:xfrm>
            <a:off x="5026294" y="2973754"/>
            <a:ext cx="696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 10</a:t>
            </a:r>
          </a:p>
        </p:txBody>
      </p:sp>
      <p:sp>
        <p:nvSpPr>
          <p:cNvPr id="78" name="Rectangle 44"/>
          <p:cNvSpPr>
            <a:spLocks noChangeArrowheads="1"/>
          </p:cNvSpPr>
          <p:nvPr/>
        </p:nvSpPr>
        <p:spPr bwMode="auto">
          <a:xfrm>
            <a:off x="5129481" y="3354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9" name="Rectangle 45"/>
          <p:cNvSpPr>
            <a:spLocks noChangeArrowheads="1"/>
          </p:cNvSpPr>
          <p:nvPr/>
        </p:nvSpPr>
        <p:spPr bwMode="auto">
          <a:xfrm>
            <a:off x="4542106" y="3354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0" name="Rectangle 46"/>
          <p:cNvSpPr>
            <a:spLocks noChangeArrowheads="1"/>
          </p:cNvSpPr>
          <p:nvPr/>
        </p:nvSpPr>
        <p:spPr bwMode="auto">
          <a:xfrm>
            <a:off x="4748481" y="3735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81" name="Group 47"/>
          <p:cNvGrpSpPr>
            <a:grpSpLocks/>
          </p:cNvGrpSpPr>
          <p:nvPr/>
        </p:nvGrpSpPr>
        <p:grpSpPr bwMode="auto">
          <a:xfrm>
            <a:off x="5113606" y="3024554"/>
            <a:ext cx="739775" cy="990600"/>
            <a:chOff x="3120" y="2844"/>
            <a:chExt cx="672" cy="624"/>
          </a:xfrm>
        </p:grpSpPr>
        <p:sp>
          <p:nvSpPr>
            <p:cNvPr id="82" name="Line 48"/>
            <p:cNvSpPr>
              <a:spLocks noChangeShapeType="1"/>
            </p:cNvSpPr>
            <p:nvPr/>
          </p:nvSpPr>
          <p:spPr bwMode="auto">
            <a:xfrm>
              <a:off x="3120" y="2844"/>
              <a:ext cx="0" cy="624"/>
            </a:xfrm>
            <a:prstGeom prst="line">
              <a:avLst/>
            </a:prstGeom>
            <a:noFill/>
            <a:ln w="38100">
              <a:solidFill>
                <a:srgbClr val="250D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49"/>
            <p:cNvSpPr>
              <a:spLocks noChangeShapeType="1"/>
            </p:cNvSpPr>
            <p:nvPr/>
          </p:nvSpPr>
          <p:spPr bwMode="auto">
            <a:xfrm>
              <a:off x="3120" y="3120"/>
              <a:ext cx="672" cy="0"/>
            </a:xfrm>
            <a:prstGeom prst="line">
              <a:avLst/>
            </a:prstGeom>
            <a:noFill/>
            <a:ln w="38100">
              <a:solidFill>
                <a:srgbClr val="250D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" name="Rectangle 50"/>
          <p:cNvSpPr>
            <a:spLocks noChangeArrowheads="1"/>
          </p:cNvSpPr>
          <p:nvPr/>
        </p:nvSpPr>
        <p:spPr bwMode="auto">
          <a:xfrm>
            <a:off x="5329506" y="3354754"/>
            <a:ext cx="523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5" name="Rectangle 51"/>
          <p:cNvSpPr>
            <a:spLocks noChangeArrowheads="1"/>
          </p:cNvSpPr>
          <p:nvPr/>
        </p:nvSpPr>
        <p:spPr bwMode="auto">
          <a:xfrm>
            <a:off x="4758006" y="3354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6" name="Rectangle 41"/>
          <p:cNvSpPr>
            <a:spLocks noChangeArrowheads="1"/>
          </p:cNvSpPr>
          <p:nvPr/>
        </p:nvSpPr>
        <p:spPr bwMode="auto">
          <a:xfrm>
            <a:off x="6013719" y="3126154"/>
            <a:ext cx="4510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>
                <a:solidFill>
                  <a:srgbClr val="250DD5"/>
                </a:solidFill>
              </a:rPr>
              <a:t>* Lấy tử số chia cho mẫu số.</a:t>
            </a:r>
          </a:p>
        </p:txBody>
      </p:sp>
      <p:sp>
        <p:nvSpPr>
          <p:cNvPr id="88" name="Rectangle 41"/>
          <p:cNvSpPr>
            <a:spLocks noChangeArrowheads="1"/>
          </p:cNvSpPr>
          <p:nvPr/>
        </p:nvSpPr>
        <p:spPr bwMode="auto">
          <a:xfrm>
            <a:off x="6034356" y="3625215"/>
            <a:ext cx="567313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250DD5"/>
                </a:solidFill>
              </a:rPr>
              <a:t>*Thương tìm được là phần nguyên, viết phần nguyên kèm theo một phân số có tử số là số dư, mẫu số là số  chia.</a:t>
            </a:r>
          </a:p>
        </p:txBody>
      </p:sp>
      <p:sp>
        <p:nvSpPr>
          <p:cNvPr id="89" name="Rectangle 39"/>
          <p:cNvSpPr>
            <a:spLocks noChangeArrowheads="1"/>
          </p:cNvSpPr>
          <p:nvPr/>
        </p:nvSpPr>
        <p:spPr bwMode="auto">
          <a:xfrm>
            <a:off x="5125144" y="3359925"/>
            <a:ext cx="59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16</a:t>
            </a:r>
          </a:p>
        </p:txBody>
      </p:sp>
      <p:sp>
        <p:nvSpPr>
          <p:cNvPr id="90" name="Text Box 35"/>
          <p:cNvSpPr txBox="1">
            <a:spLocks noChangeArrowheads="1"/>
          </p:cNvSpPr>
          <p:nvPr/>
        </p:nvSpPr>
        <p:spPr bwMode="auto">
          <a:xfrm>
            <a:off x="4545500" y="373590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  </a:t>
            </a:r>
            <a:r>
              <a:rPr lang="en-US" altLang="en-US" sz="32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91" name="Line 37"/>
          <p:cNvSpPr>
            <a:spLocks noChangeShapeType="1"/>
          </p:cNvSpPr>
          <p:nvPr/>
        </p:nvSpPr>
        <p:spPr bwMode="auto">
          <a:xfrm flipV="1">
            <a:off x="4712103" y="1990930"/>
            <a:ext cx="595312" cy="15530"/>
          </a:xfrm>
          <a:prstGeom prst="line">
            <a:avLst/>
          </a:prstGeom>
          <a:noFill/>
          <a:ln w="38100">
            <a:solidFill>
              <a:srgbClr val="250D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" name="Text Box 36"/>
          <p:cNvSpPr txBox="1">
            <a:spLocks noChangeArrowheads="1"/>
          </p:cNvSpPr>
          <p:nvPr/>
        </p:nvSpPr>
        <p:spPr bwMode="auto">
          <a:xfrm>
            <a:off x="5109954" y="2978774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7239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59259E-6 C 0.01016 -0.01574 -0.00482 -0.04977 -0.01341 -0.06644 C -0.01862 -0.10602 -0.03385 -0.14537 -0.04245 -0.18496 C -0.04583 -0.20093 -0.04857 -0.21435 -0.06185 -0.22847 C -0.07213 -0.23982 -0.06094 -0.23611 -0.07513 -0.23935 " pathEditMode="relative" rAng="0" ptsTypes="AAAAA">
                                      <p:cBhvr>
                                        <p:cTn id="11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C 0.00026 -0.01551 0.00052 -0.02871 0.00078 -0.04838 C 0.00078 -0.05486 0.00078 -0.05556 0.00091 -0.06134 C 0.00091 -0.06574 0.00104 -0.0757 0.00104 -0.07546 C 0.00117 -0.08727 0.00117 -0.09583 0.0013 -0.10556 C 0.00143 -0.11111 0.00156 -0.12199 0.00156 -0.12176 C 0.00169 -0.13171 0.00195 -0.15232 0.00208 -0.16065 C 0.00221 -0.16898 0.00221 -0.17593 0.00234 -0.1831 C 0.00234 -0.18773 0.00247 -0.19306 0.00247 -0.19769 C 0.00247 -0.2081 0.0026 -0.21736 0.00273 -0.22732 C 0.00286 -0.24097 0.00286 -0.25556 0.00299 -0.26991 C 0.00299 -0.27894 0.00312 -0.2882 0.00312 -0.29746 C 0.00312 -0.3088 0.00312 -0.31551 0.00325 -0.325 C 0.00325 -0.33889 0.00325 -0.34421 0.00351 -0.34884 C 0.00351 -0.34815 0.00364 -0.34699 0.00364 -0.34676 C 0.00377 -0.34699 0.00364 -0.35023 0.00364 -0.34884 C 0.00351 -0.34769 0.00351 -0.33982 0.00351 -0.33796 " pathEditMode="relative" rAng="0" ptsTypes="AAAAAAAAAAAAAAAAA">
                                      <p:cBhvr>
                                        <p:cTn id="12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C -0.00208 -0.00486 -0.00325 -0.01018 -0.00547 -0.01389 C -0.00846 -0.02523 -0.01185 -0.03565 -0.01575 -0.0456 C -0.01862 -0.0537 -0.01601 -0.04745 -0.02083 -0.05625 C -0.02135 -0.05694 -0.02266 -0.05926 -0.02266 -0.05903 C -0.02409 -0.06551 -0.02578 -0.06805 -0.02825 -0.07129 C -0.03229 -0.09213 -0.02643 -0.06389 -0.03112 -0.08148 C -0.03164 -0.0831 -0.03138 -0.08495 -0.0319 -0.08611 C -0.03216 -0.08796 -0.03307 -0.08889 -0.03359 -0.09074 C -0.03476 -0.09537 -0.03594 -0.10208 -0.03698 -0.10717 C -0.03776 -0.11643 -0.0375 -0.12546 -0.03633 -0.13449 C -0.0375 -0.15602 -0.03659 -0.13912 -0.03958 -0.15254 C -0.03893 -0.16227 -0.03919 -0.16088 -0.03919 -0.14815 " pathEditMode="relative" rAng="0" ptsTypes="AAAAAAAAAAAAA">
                                      <p:cBhvr>
                                        <p:cTn id="13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2" grpId="0"/>
      <p:bldP spid="23" grpId="0"/>
      <p:bldP spid="24" grpId="0"/>
      <p:bldP spid="25" grpId="0"/>
      <p:bldP spid="26" grpId="0"/>
      <p:bldP spid="27" grpId="0" animBg="1"/>
      <p:bldP spid="30" grpId="0" animBg="1"/>
      <p:bldP spid="31" grpId="0"/>
      <p:bldP spid="50" grpId="0"/>
      <p:bldP spid="71" grpId="0"/>
      <p:bldP spid="76" grpId="0"/>
      <p:bldP spid="77" grpId="0"/>
      <p:bldP spid="78" grpId="0"/>
      <p:bldP spid="79" grpId="0"/>
      <p:bldP spid="80" grpId="0"/>
      <p:bldP spid="84" grpId="0"/>
      <p:bldP spid="85" grpId="0"/>
      <p:bldP spid="86" grpId="0"/>
      <p:bldP spid="88" grpId="0"/>
      <p:bldP spid="89" grpId="0"/>
      <p:bldP spid="89" grpId="1"/>
      <p:bldP spid="90" grpId="0"/>
      <p:bldP spid="90" grpId="1"/>
      <p:bldP spid="92" grpId="0"/>
      <p:bldP spid="9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320098" y="5383005"/>
            <a:ext cx="12192000" cy="2398542"/>
          </a:xfrm>
          <a:prstGeom prst="rect">
            <a:avLst/>
          </a:prstGeom>
        </p:spPr>
      </p:pic>
      <p:pic>
        <p:nvPicPr>
          <p:cNvPr id="7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5" t="-1026" r="8573" b="1026"/>
          <a:stretch/>
        </p:blipFill>
        <p:spPr>
          <a:xfrm flipH="1">
            <a:off x="-1956843" y="242777"/>
            <a:ext cx="3587679" cy="7665516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1368"/>
            <a:ext cx="12192000" cy="1773053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34050" y="-124509"/>
            <a:ext cx="1046731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</a:pPr>
            <a:r>
              <a:rPr lang="en-US" altLang="en-US" sz="3200" b="1" i="1">
                <a:solidFill>
                  <a:srgbClr val="C00000"/>
                </a:solidFill>
              </a:rPr>
              <a:t>Bài 1: </a:t>
            </a:r>
            <a:r>
              <a:rPr lang="en-US" altLang="en-US" sz="3200" b="1"/>
              <a:t>a) Chuyển các phân số thập phân sau thành hỗn số (theo mẫu):</a:t>
            </a: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3086247" y="538384"/>
            <a:ext cx="803275" cy="993775"/>
            <a:chOff x="578" y="1550"/>
            <a:chExt cx="506" cy="626"/>
          </a:xfrm>
        </p:grpSpPr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19685" y="6939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684860" y="528859"/>
            <a:ext cx="817562" cy="1006475"/>
            <a:chOff x="452" y="1542"/>
            <a:chExt cx="515" cy="634"/>
          </a:xfrm>
        </p:grpSpPr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452" y="1542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734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501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480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511947" y="684434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6196160" y="498696"/>
            <a:ext cx="1004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5608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340622" y="9114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7883672" y="503459"/>
            <a:ext cx="144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 605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8004322" y="8733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 flipV="1">
            <a:off x="7963047" y="986059"/>
            <a:ext cx="8778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78"/>
          <p:cNvSpPr>
            <a:spLocks noChangeShapeType="1"/>
          </p:cNvSpPr>
          <p:nvPr/>
        </p:nvSpPr>
        <p:spPr bwMode="auto">
          <a:xfrm>
            <a:off x="6239022" y="1013046"/>
            <a:ext cx="1023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7239147" y="6558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27" name="Rectangle 41"/>
          <p:cNvSpPr>
            <a:spLocks noChangeArrowheads="1"/>
          </p:cNvSpPr>
          <p:nvPr/>
        </p:nvSpPr>
        <p:spPr bwMode="auto">
          <a:xfrm>
            <a:off x="733931" y="1532159"/>
            <a:ext cx="1951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u="sng"/>
              <a:t>Cách làm:</a:t>
            </a:r>
          </a:p>
        </p:txBody>
      </p:sp>
      <p:grpSp>
        <p:nvGrpSpPr>
          <p:cNvPr id="28" name="Group 10"/>
          <p:cNvGrpSpPr>
            <a:grpSpLocks/>
          </p:cNvGrpSpPr>
          <p:nvPr/>
        </p:nvGrpSpPr>
        <p:grpSpPr bwMode="auto">
          <a:xfrm>
            <a:off x="2931872" y="1503736"/>
            <a:ext cx="803275" cy="993775"/>
            <a:chOff x="578" y="1550"/>
            <a:chExt cx="506" cy="626"/>
          </a:xfrm>
        </p:grpSpPr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789852" y="1686983"/>
            <a:ext cx="60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4156328" y="1486841"/>
            <a:ext cx="1109655" cy="1090799"/>
            <a:chOff x="4156328" y="1486841"/>
            <a:chExt cx="1109655" cy="1090799"/>
          </a:xfrm>
        </p:grpSpPr>
        <p:sp>
          <p:nvSpPr>
            <p:cNvPr id="49" name="Line 37"/>
            <p:cNvSpPr>
              <a:spLocks noChangeShapeType="1"/>
            </p:cNvSpPr>
            <p:nvPr/>
          </p:nvSpPr>
          <p:spPr bwMode="auto">
            <a:xfrm flipV="1">
              <a:off x="4712103" y="1992172"/>
              <a:ext cx="547687" cy="14288"/>
            </a:xfrm>
            <a:prstGeom prst="line">
              <a:avLst/>
            </a:prstGeom>
            <a:noFill/>
            <a:ln w="38100">
              <a:solidFill>
                <a:srgbClr val="250D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39"/>
            <p:cNvSpPr>
              <a:spLocks noChangeArrowheads="1"/>
            </p:cNvSpPr>
            <p:nvPr/>
          </p:nvSpPr>
          <p:spPr bwMode="auto">
            <a:xfrm>
              <a:off x="4156328" y="1653495"/>
              <a:ext cx="5953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16</a:t>
              </a:r>
            </a:p>
          </p:txBody>
        </p:sp>
        <p:sp>
          <p:nvSpPr>
            <p:cNvPr id="52" name="Text Box 35"/>
            <p:cNvSpPr txBox="1">
              <a:spLocks noChangeArrowheads="1"/>
            </p:cNvSpPr>
            <p:nvPr/>
          </p:nvSpPr>
          <p:spPr bwMode="auto">
            <a:xfrm>
              <a:off x="4558115" y="1486841"/>
              <a:ext cx="6096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  </a:t>
              </a:r>
              <a:r>
                <a:rPr lang="en-US" altLang="en-US" sz="3200" b="1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53" name="Text Box 36"/>
            <p:cNvSpPr txBox="1">
              <a:spLocks noChangeArrowheads="1"/>
            </p:cNvSpPr>
            <p:nvPr/>
          </p:nvSpPr>
          <p:spPr bwMode="auto">
            <a:xfrm>
              <a:off x="4656383" y="1993440"/>
              <a:ext cx="6096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10</a:t>
              </a:r>
            </a:p>
          </p:txBody>
        </p:sp>
      </p:grpSp>
      <p:grpSp>
        <p:nvGrpSpPr>
          <p:cNvPr id="55" name="Group 14"/>
          <p:cNvGrpSpPr>
            <a:grpSpLocks/>
          </p:cNvGrpSpPr>
          <p:nvPr/>
        </p:nvGrpSpPr>
        <p:grpSpPr bwMode="auto">
          <a:xfrm>
            <a:off x="6652925" y="1572595"/>
            <a:ext cx="817562" cy="1006475"/>
            <a:chOff x="452" y="1542"/>
            <a:chExt cx="515" cy="634"/>
          </a:xfrm>
        </p:grpSpPr>
        <p:sp>
          <p:nvSpPr>
            <p:cNvPr id="56" name="Text Box 15"/>
            <p:cNvSpPr txBox="1">
              <a:spLocks noChangeArrowheads="1"/>
            </p:cNvSpPr>
            <p:nvPr/>
          </p:nvSpPr>
          <p:spPr bwMode="auto">
            <a:xfrm>
              <a:off x="452" y="1542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734</a:t>
              </a:r>
            </a:p>
          </p:txBody>
        </p:sp>
        <p:sp>
          <p:nvSpPr>
            <p:cNvPr id="57" name="Text Box 16"/>
            <p:cNvSpPr txBox="1">
              <a:spLocks noChangeArrowheads="1"/>
            </p:cNvSpPr>
            <p:nvPr/>
          </p:nvSpPr>
          <p:spPr bwMode="auto">
            <a:xfrm>
              <a:off x="501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58" name="Line 17"/>
            <p:cNvSpPr>
              <a:spLocks noChangeShapeType="1"/>
            </p:cNvSpPr>
            <p:nvPr/>
          </p:nvSpPr>
          <p:spPr bwMode="auto">
            <a:xfrm>
              <a:off x="480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1"/>
          <p:cNvGrpSpPr>
            <a:grpSpLocks/>
          </p:cNvGrpSpPr>
          <p:nvPr/>
        </p:nvGrpSpPr>
        <p:grpSpPr bwMode="auto">
          <a:xfrm>
            <a:off x="2872760" y="3021238"/>
            <a:ext cx="1004888" cy="996950"/>
            <a:chOff x="4071938" y="1981200"/>
            <a:chExt cx="1004887" cy="996950"/>
          </a:xfrm>
        </p:grpSpPr>
        <p:sp>
          <p:nvSpPr>
            <p:cNvPr id="60" name="Text Box 21"/>
            <p:cNvSpPr txBox="1">
              <a:spLocks noChangeArrowheads="1"/>
            </p:cNvSpPr>
            <p:nvPr/>
          </p:nvSpPr>
          <p:spPr bwMode="auto">
            <a:xfrm>
              <a:off x="4071938" y="1981200"/>
              <a:ext cx="100488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5608</a:t>
              </a:r>
            </a:p>
          </p:txBody>
        </p:sp>
        <p:sp>
          <p:nvSpPr>
            <p:cNvPr id="61" name="Text Box 22"/>
            <p:cNvSpPr txBox="1">
              <a:spLocks noChangeArrowheads="1"/>
            </p:cNvSpPr>
            <p:nvPr/>
          </p:nvSpPr>
          <p:spPr bwMode="auto">
            <a:xfrm>
              <a:off x="4216400" y="239395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</a:t>
              </a:r>
            </a:p>
          </p:txBody>
        </p:sp>
      </p:grpSp>
      <p:grpSp>
        <p:nvGrpSpPr>
          <p:cNvPr id="62" name="Group 2"/>
          <p:cNvGrpSpPr>
            <a:grpSpLocks/>
          </p:cNvGrpSpPr>
          <p:nvPr/>
        </p:nvGrpSpPr>
        <p:grpSpPr bwMode="auto">
          <a:xfrm>
            <a:off x="6732300" y="3059337"/>
            <a:ext cx="1441450" cy="954087"/>
            <a:chOff x="5759450" y="1985962"/>
            <a:chExt cx="1441450" cy="954088"/>
          </a:xfrm>
        </p:grpSpPr>
        <p:sp>
          <p:nvSpPr>
            <p:cNvPr id="63" name="Text Box 27"/>
            <p:cNvSpPr txBox="1">
              <a:spLocks noChangeArrowheads="1"/>
            </p:cNvSpPr>
            <p:nvPr/>
          </p:nvSpPr>
          <p:spPr bwMode="auto">
            <a:xfrm>
              <a:off x="5759450" y="1985962"/>
              <a:ext cx="1441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 605</a:t>
              </a:r>
            </a:p>
          </p:txBody>
        </p:sp>
        <p:sp>
          <p:nvSpPr>
            <p:cNvPr id="64" name="Text Box 28"/>
            <p:cNvSpPr txBox="1">
              <a:spLocks noChangeArrowheads="1"/>
            </p:cNvSpPr>
            <p:nvPr/>
          </p:nvSpPr>
          <p:spPr bwMode="auto">
            <a:xfrm>
              <a:off x="5880100" y="235585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</a:t>
              </a:r>
            </a:p>
          </p:txBody>
        </p:sp>
      </p:grpSp>
      <p:sp>
        <p:nvSpPr>
          <p:cNvPr id="65" name="Line 29"/>
          <p:cNvSpPr>
            <a:spLocks noChangeShapeType="1"/>
          </p:cNvSpPr>
          <p:nvPr/>
        </p:nvSpPr>
        <p:spPr bwMode="auto">
          <a:xfrm flipV="1">
            <a:off x="6814850" y="3548287"/>
            <a:ext cx="8778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78"/>
          <p:cNvSpPr>
            <a:spLocks noChangeShapeType="1"/>
          </p:cNvSpPr>
          <p:nvPr/>
        </p:nvSpPr>
        <p:spPr bwMode="auto">
          <a:xfrm>
            <a:off x="2872760" y="3529238"/>
            <a:ext cx="1023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Rectangle 38"/>
          <p:cNvSpPr>
            <a:spLocks noChangeArrowheads="1"/>
          </p:cNvSpPr>
          <p:nvPr/>
        </p:nvSpPr>
        <p:spPr bwMode="auto">
          <a:xfrm>
            <a:off x="7460635" y="2695801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altLang="en-US" sz="3200" b="1"/>
          </a:p>
        </p:txBody>
      </p: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4117360" y="3003776"/>
            <a:ext cx="1989138" cy="982662"/>
            <a:chOff x="3683696" y="3487390"/>
            <a:chExt cx="1988442" cy="982662"/>
          </a:xfrm>
        </p:grpSpPr>
        <p:grpSp>
          <p:nvGrpSpPr>
            <p:cNvPr id="69" name="Group 20"/>
            <p:cNvGrpSpPr>
              <a:grpSpLocks/>
            </p:cNvGrpSpPr>
            <p:nvPr/>
          </p:nvGrpSpPr>
          <p:grpSpPr bwMode="auto">
            <a:xfrm>
              <a:off x="4343400" y="3487390"/>
              <a:ext cx="1328738" cy="982662"/>
              <a:chOff x="431" y="1544"/>
              <a:chExt cx="837" cy="619"/>
            </a:xfrm>
          </p:grpSpPr>
          <p:grpSp>
            <p:nvGrpSpPr>
              <p:cNvPr id="71" name="Group 21"/>
              <p:cNvGrpSpPr>
                <a:grpSpLocks/>
              </p:cNvGrpSpPr>
              <p:nvPr/>
            </p:nvGrpSpPr>
            <p:grpSpPr bwMode="auto">
              <a:xfrm>
                <a:off x="431" y="1544"/>
                <a:ext cx="525" cy="619"/>
                <a:chOff x="431" y="1544"/>
                <a:chExt cx="525" cy="619"/>
              </a:xfrm>
            </p:grpSpPr>
            <p:sp>
              <p:nvSpPr>
                <p:cNvPr id="73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31" y="1544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en-US" sz="3200" b="1">
                      <a:solidFill>
                        <a:srgbClr val="FF0000"/>
                      </a:solidFill>
                    </a:rPr>
                    <a:t> 8</a:t>
                  </a:r>
                </a:p>
              </p:txBody>
            </p:sp>
            <p:sp>
              <p:nvSpPr>
                <p:cNvPr id="74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31" y="1795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100</a:t>
                  </a:r>
                </a:p>
              </p:txBody>
            </p:sp>
            <p:sp>
              <p:nvSpPr>
                <p:cNvPr id="75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9" y="1847"/>
                  <a:ext cx="477" cy="1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2" name="Rectangle 2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70" name="Rectangle 26"/>
            <p:cNvSpPr>
              <a:spLocks noChangeArrowheads="1"/>
            </p:cNvSpPr>
            <p:nvPr/>
          </p:nvSpPr>
          <p:spPr bwMode="auto">
            <a:xfrm>
              <a:off x="3683696" y="3658992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>
                  <a:solidFill>
                    <a:srgbClr val="FF0000"/>
                  </a:solidFill>
                </a:rPr>
                <a:t>  </a:t>
              </a:r>
              <a:r>
                <a:rPr lang="en-US" altLang="en-US" sz="3200" b="1">
                  <a:solidFill>
                    <a:srgbClr val="FF0000"/>
                  </a:solidFill>
                </a:rPr>
                <a:t>56</a:t>
              </a:r>
            </a:p>
          </p:txBody>
        </p:sp>
      </p:grpSp>
      <p:grpSp>
        <p:nvGrpSpPr>
          <p:cNvPr id="76" name="Group 75"/>
          <p:cNvGrpSpPr>
            <a:grpSpLocks/>
          </p:cNvGrpSpPr>
          <p:nvPr/>
        </p:nvGrpSpPr>
        <p:grpSpPr bwMode="auto">
          <a:xfrm>
            <a:off x="7932450" y="3035524"/>
            <a:ext cx="1792288" cy="1028700"/>
            <a:chOff x="3645074" y="4812952"/>
            <a:chExt cx="1792788" cy="1028700"/>
          </a:xfrm>
        </p:grpSpPr>
        <p:grpSp>
          <p:nvGrpSpPr>
            <p:cNvPr id="77" name="Group 27"/>
            <p:cNvGrpSpPr>
              <a:grpSpLocks/>
            </p:cNvGrpSpPr>
            <p:nvPr/>
          </p:nvGrpSpPr>
          <p:grpSpPr bwMode="auto">
            <a:xfrm>
              <a:off x="4104362" y="4812952"/>
              <a:ext cx="1333500" cy="1028700"/>
              <a:chOff x="428" y="1447"/>
              <a:chExt cx="840" cy="648"/>
            </a:xfrm>
          </p:grpSpPr>
          <p:grpSp>
            <p:nvGrpSpPr>
              <p:cNvPr id="79" name="Group 28"/>
              <p:cNvGrpSpPr>
                <a:grpSpLocks/>
              </p:cNvGrpSpPr>
              <p:nvPr/>
            </p:nvGrpSpPr>
            <p:grpSpPr bwMode="auto">
              <a:xfrm>
                <a:off x="428" y="1447"/>
                <a:ext cx="507" cy="648"/>
                <a:chOff x="428" y="1447"/>
                <a:chExt cx="507" cy="648"/>
              </a:xfrm>
            </p:grpSpPr>
            <p:sp>
              <p:nvSpPr>
                <p:cNvPr id="8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28" y="1447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>
                      <a:solidFill>
                        <a:srgbClr val="FF0000"/>
                      </a:solidFill>
                    </a:rPr>
                    <a:t>  </a:t>
                  </a:r>
                  <a:r>
                    <a:rPr lang="en-US" altLang="en-US" sz="3200" b="1">
                      <a:solidFill>
                        <a:srgbClr val="FF0000"/>
                      </a:solidFill>
                    </a:rPr>
                    <a:t>5</a:t>
                  </a:r>
                </a:p>
              </p:txBody>
            </p:sp>
            <p:sp>
              <p:nvSpPr>
                <p:cNvPr id="8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31" y="1727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100</a:t>
                  </a:r>
                </a:p>
              </p:txBody>
            </p:sp>
            <p:sp>
              <p:nvSpPr>
                <p:cNvPr id="83" name="Line 31"/>
                <p:cNvSpPr>
                  <a:spLocks noChangeShapeType="1"/>
                </p:cNvSpPr>
                <p:nvPr/>
              </p:nvSpPr>
              <p:spPr bwMode="auto">
                <a:xfrm>
                  <a:off x="480" y="1777"/>
                  <a:ext cx="454" cy="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0" name="Rectangle 32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78" name="Rectangle 33"/>
            <p:cNvSpPr>
              <a:spLocks noChangeArrowheads="1"/>
            </p:cNvSpPr>
            <p:nvPr/>
          </p:nvSpPr>
          <p:spPr bwMode="auto">
            <a:xfrm>
              <a:off x="3645074" y="5016674"/>
              <a:ext cx="5953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  <a:r>
                <a:rPr lang="en-US" altLang="en-US" sz="3200" b="1">
                  <a:solidFill>
                    <a:srgbClr val="FF0000"/>
                  </a:solidFill>
                </a:rPr>
                <a:t>6</a:t>
              </a:r>
            </a:p>
          </p:txBody>
        </p:sp>
      </p:grpSp>
      <p:sp>
        <p:nvSpPr>
          <p:cNvPr id="84" name="Rectangle 36"/>
          <p:cNvSpPr>
            <a:spLocks noChangeArrowheads="1"/>
          </p:cNvSpPr>
          <p:nvPr/>
        </p:nvSpPr>
        <p:spPr bwMode="auto">
          <a:xfrm>
            <a:off x="7481600" y="1790082"/>
            <a:ext cx="450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/>
              <a:t>=</a:t>
            </a:r>
          </a:p>
        </p:txBody>
      </p:sp>
      <p:sp>
        <p:nvSpPr>
          <p:cNvPr id="85" name="Rectangle 38"/>
          <p:cNvSpPr>
            <a:spLocks noChangeArrowheads="1"/>
          </p:cNvSpPr>
          <p:nvPr/>
        </p:nvSpPr>
        <p:spPr bwMode="auto">
          <a:xfrm>
            <a:off x="7716550" y="3245074"/>
            <a:ext cx="44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/>
              <a:t>=</a:t>
            </a:r>
          </a:p>
        </p:txBody>
      </p:sp>
      <p:sp>
        <p:nvSpPr>
          <p:cNvPr id="86" name="Rectangle 38"/>
          <p:cNvSpPr>
            <a:spLocks noChangeArrowheads="1"/>
          </p:cNvSpPr>
          <p:nvPr/>
        </p:nvSpPr>
        <p:spPr bwMode="auto">
          <a:xfrm>
            <a:off x="3903048" y="3213326"/>
            <a:ext cx="442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/>
              <a:t>=</a:t>
            </a:r>
          </a:p>
        </p:txBody>
      </p:sp>
      <p:grpSp>
        <p:nvGrpSpPr>
          <p:cNvPr id="87" name="Group 86"/>
          <p:cNvGrpSpPr>
            <a:grpSpLocks/>
          </p:cNvGrpSpPr>
          <p:nvPr/>
        </p:nvGrpSpPr>
        <p:grpSpPr bwMode="auto">
          <a:xfrm>
            <a:off x="7819737" y="1567832"/>
            <a:ext cx="1835150" cy="995363"/>
            <a:chOff x="3646488" y="2191294"/>
            <a:chExt cx="1834432" cy="995362"/>
          </a:xfrm>
        </p:grpSpPr>
        <p:sp>
          <p:nvSpPr>
            <p:cNvPr id="88" name="Rectangle 19"/>
            <p:cNvSpPr>
              <a:spLocks noChangeArrowheads="1"/>
            </p:cNvSpPr>
            <p:nvPr/>
          </p:nvSpPr>
          <p:spPr bwMode="auto">
            <a:xfrm>
              <a:off x="3646488" y="2351762"/>
              <a:ext cx="6969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>
                  <a:solidFill>
                    <a:srgbClr val="FF0000"/>
                  </a:solidFill>
                </a:rPr>
                <a:t> </a:t>
              </a:r>
              <a:r>
                <a:rPr lang="en-US" altLang="en-US" sz="3200" b="1">
                  <a:solidFill>
                    <a:srgbClr val="FF0000"/>
                  </a:solidFill>
                </a:rPr>
                <a:t>73</a:t>
              </a:r>
            </a:p>
          </p:txBody>
        </p:sp>
        <p:grpSp>
          <p:nvGrpSpPr>
            <p:cNvPr id="89" name="Group 24"/>
            <p:cNvGrpSpPr>
              <a:grpSpLocks/>
            </p:cNvGrpSpPr>
            <p:nvPr/>
          </p:nvGrpSpPr>
          <p:grpSpPr bwMode="auto">
            <a:xfrm>
              <a:off x="4204570" y="2191294"/>
              <a:ext cx="1276350" cy="995362"/>
              <a:chOff x="428" y="1439"/>
              <a:chExt cx="847" cy="627"/>
            </a:xfrm>
          </p:grpSpPr>
          <p:grpSp>
            <p:nvGrpSpPr>
              <p:cNvPr id="90" name="Group 25"/>
              <p:cNvGrpSpPr>
                <a:grpSpLocks/>
              </p:cNvGrpSpPr>
              <p:nvPr/>
            </p:nvGrpSpPr>
            <p:grpSpPr bwMode="auto">
              <a:xfrm>
                <a:off x="428" y="1439"/>
                <a:ext cx="507" cy="627"/>
                <a:chOff x="428" y="1439"/>
                <a:chExt cx="507" cy="627"/>
              </a:xfrm>
            </p:grpSpPr>
            <p:sp>
              <p:nvSpPr>
                <p:cNvPr id="9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28" y="1439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>
                      <a:solidFill>
                        <a:srgbClr val="FF0000"/>
                      </a:solidFill>
                    </a:rPr>
                    <a:t>  </a:t>
                  </a:r>
                  <a:r>
                    <a:rPr lang="en-US" altLang="en-US" sz="3200" b="1">
                      <a:solidFill>
                        <a:srgbClr val="FF0000"/>
                      </a:solidFill>
                    </a:rPr>
                    <a:t>4</a:t>
                  </a:r>
                </a:p>
              </p:txBody>
            </p:sp>
            <p:sp>
              <p:nvSpPr>
                <p:cNvPr id="9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512" y="1698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</a:t>
                  </a:r>
                </a:p>
              </p:txBody>
            </p:sp>
            <p:sp>
              <p:nvSpPr>
                <p:cNvPr id="94" name="Line 28"/>
                <p:cNvSpPr>
                  <a:spLocks noChangeShapeType="1"/>
                </p:cNvSpPr>
                <p:nvPr/>
              </p:nvSpPr>
              <p:spPr bwMode="auto">
                <a:xfrm>
                  <a:off x="480" y="1754"/>
                  <a:ext cx="455" cy="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1" name="Rectangle 29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2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5735090" y="1737961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5801837" y="3141888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5797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84" grpId="0"/>
      <p:bldP spid="85" grpId="0"/>
      <p:bldP spid="86" grpId="0"/>
      <p:bldP spid="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320098" y="5383005"/>
            <a:ext cx="12192000" cy="2398542"/>
          </a:xfrm>
          <a:prstGeom prst="rect">
            <a:avLst/>
          </a:prstGeom>
        </p:spPr>
      </p:pic>
      <p:pic>
        <p:nvPicPr>
          <p:cNvPr id="7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5" t="-1026" r="8573" b="1026"/>
          <a:stretch/>
        </p:blipFill>
        <p:spPr>
          <a:xfrm flipH="1">
            <a:off x="-1916697" y="660154"/>
            <a:ext cx="3587679" cy="7665516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1368"/>
            <a:ext cx="12192000" cy="1773053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11914" y="126239"/>
            <a:ext cx="109399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/>
            <a:r>
              <a:rPr lang="en-US" altLang="en-US" sz="3200" b="1" i="1">
                <a:solidFill>
                  <a:srgbClr val="C00000"/>
                </a:solidFill>
              </a:rPr>
              <a:t>Bài 1: </a:t>
            </a:r>
            <a:r>
              <a:rPr lang="en-US" altLang="en-US" sz="3200" b="1"/>
              <a:t>b) Chuyển các hỗn số của phần a) thành số thập phân (theo mẫu):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843408" y="1935570"/>
            <a:ext cx="1803400" cy="965200"/>
            <a:chOff x="1981200" y="3734148"/>
            <a:chExt cx="1803400" cy="965200"/>
          </a:xfrm>
        </p:grpSpPr>
        <p:grpSp>
          <p:nvGrpSpPr>
            <p:cNvPr id="11" name="Group 33"/>
            <p:cNvGrpSpPr>
              <a:grpSpLocks/>
            </p:cNvGrpSpPr>
            <p:nvPr/>
          </p:nvGrpSpPr>
          <p:grpSpPr bwMode="auto">
            <a:xfrm>
              <a:off x="2438400" y="3734148"/>
              <a:ext cx="1346200" cy="965200"/>
              <a:chOff x="420" y="1551"/>
              <a:chExt cx="848" cy="608"/>
            </a:xfrm>
          </p:grpSpPr>
          <p:grpSp>
            <p:nvGrpSpPr>
              <p:cNvPr id="13" name="Group 34"/>
              <p:cNvGrpSpPr>
                <a:grpSpLocks/>
              </p:cNvGrpSpPr>
              <p:nvPr/>
            </p:nvGrpSpPr>
            <p:grpSpPr bwMode="auto">
              <a:xfrm>
                <a:off x="420" y="1551"/>
                <a:ext cx="447" cy="608"/>
                <a:chOff x="420" y="1551"/>
                <a:chExt cx="447" cy="608"/>
              </a:xfrm>
            </p:grpSpPr>
            <p:sp>
              <p:nvSpPr>
                <p:cNvPr id="1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20" y="155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2</a:t>
                  </a:r>
                </a:p>
              </p:txBody>
            </p:sp>
            <p:sp>
              <p:nvSpPr>
                <p:cNvPr id="1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4" y="179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17" name="Line 37"/>
                <p:cNvSpPr>
                  <a:spLocks noChangeShapeType="1"/>
                </p:cNvSpPr>
                <p:nvPr/>
              </p:nvSpPr>
              <p:spPr bwMode="auto">
                <a:xfrm>
                  <a:off x="496" y="1869"/>
                  <a:ext cx="37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" name="Rectangle 38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1981200" y="3886200"/>
              <a:ext cx="5953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</a:t>
              </a:r>
            </a:p>
          </p:txBody>
        </p:sp>
      </p:grp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1548008" y="2113370"/>
            <a:ext cx="1141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>
                <a:solidFill>
                  <a:srgbClr val="C00000"/>
                </a:solidFill>
              </a:rPr>
              <a:t>Mẫu:</a:t>
            </a:r>
          </a:p>
        </p:txBody>
      </p:sp>
      <p:sp>
        <p:nvSpPr>
          <p:cNvPr id="19" name="Rectangle 49"/>
          <p:cNvSpPr>
            <a:spLocks noChangeArrowheads="1"/>
          </p:cNvSpPr>
          <p:nvPr/>
        </p:nvSpPr>
        <p:spPr bwMode="auto">
          <a:xfrm>
            <a:off x="3949896" y="2130833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  <p:sp>
        <p:nvSpPr>
          <p:cNvPr id="20" name="Rectangle 50"/>
          <p:cNvSpPr>
            <a:spLocks noChangeArrowheads="1"/>
          </p:cNvSpPr>
          <p:nvPr/>
        </p:nvSpPr>
        <p:spPr bwMode="auto">
          <a:xfrm>
            <a:off x="4400746" y="2080033"/>
            <a:ext cx="6985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16,</a:t>
            </a:r>
          </a:p>
        </p:txBody>
      </p:sp>
      <p:sp>
        <p:nvSpPr>
          <p:cNvPr id="25" name="Rectangle 50"/>
          <p:cNvSpPr>
            <a:spLocks noChangeArrowheads="1"/>
          </p:cNvSpPr>
          <p:nvPr/>
        </p:nvSpPr>
        <p:spPr bwMode="auto">
          <a:xfrm>
            <a:off x="4938908" y="2075270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2</a:t>
            </a: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4465350" y="931776"/>
            <a:ext cx="1819275" cy="995362"/>
            <a:chOff x="2371963" y="2068513"/>
            <a:chExt cx="1819037" cy="995362"/>
          </a:xfrm>
        </p:grpSpPr>
        <p:sp>
          <p:nvSpPr>
            <p:cNvPr id="27" name="Rectangle 30"/>
            <p:cNvSpPr>
              <a:spLocks noChangeArrowheads="1"/>
            </p:cNvSpPr>
            <p:nvPr/>
          </p:nvSpPr>
          <p:spPr bwMode="auto">
            <a:xfrm>
              <a:off x="2371963" y="229887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</a:t>
              </a:r>
              <a:r>
                <a:rPr lang="en-US" altLang="en-US" sz="3200" b="1"/>
                <a:t>73</a:t>
              </a:r>
            </a:p>
          </p:txBody>
        </p:sp>
        <p:grpSp>
          <p:nvGrpSpPr>
            <p:cNvPr id="28" name="Group 24"/>
            <p:cNvGrpSpPr>
              <a:grpSpLocks/>
            </p:cNvGrpSpPr>
            <p:nvPr/>
          </p:nvGrpSpPr>
          <p:grpSpPr bwMode="auto">
            <a:xfrm>
              <a:off x="2830265" y="2068513"/>
              <a:ext cx="1360735" cy="995362"/>
              <a:chOff x="372" y="1447"/>
              <a:chExt cx="903" cy="627"/>
            </a:xfrm>
          </p:grpSpPr>
          <p:grpSp>
            <p:nvGrpSpPr>
              <p:cNvPr id="29" name="Group 25"/>
              <p:cNvGrpSpPr>
                <a:grpSpLocks/>
              </p:cNvGrpSpPr>
              <p:nvPr/>
            </p:nvGrpSpPr>
            <p:grpSpPr bwMode="auto">
              <a:xfrm>
                <a:off x="372" y="1447"/>
                <a:ext cx="459" cy="627"/>
                <a:chOff x="372" y="1447"/>
                <a:chExt cx="459" cy="627"/>
              </a:xfrm>
            </p:grpSpPr>
            <p:sp>
              <p:nvSpPr>
                <p:cNvPr id="3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72" y="1447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4</a:t>
                  </a:r>
                </a:p>
              </p:txBody>
            </p:sp>
            <p:sp>
              <p:nvSpPr>
                <p:cNvPr id="32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36" y="1706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33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496" y="1770"/>
                  <a:ext cx="287" cy="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2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2843408" y="938895"/>
            <a:ext cx="1752600" cy="965200"/>
            <a:chOff x="620038" y="2120030"/>
            <a:chExt cx="1753296" cy="965200"/>
          </a:xfrm>
        </p:grpSpPr>
        <p:grpSp>
          <p:nvGrpSpPr>
            <p:cNvPr id="35" name="Group 33"/>
            <p:cNvGrpSpPr>
              <a:grpSpLocks/>
            </p:cNvGrpSpPr>
            <p:nvPr/>
          </p:nvGrpSpPr>
          <p:grpSpPr bwMode="auto">
            <a:xfrm>
              <a:off x="1027134" y="2120030"/>
              <a:ext cx="1346200" cy="965200"/>
              <a:chOff x="420" y="1551"/>
              <a:chExt cx="848" cy="608"/>
            </a:xfrm>
          </p:grpSpPr>
          <p:grpSp>
            <p:nvGrpSpPr>
              <p:cNvPr id="37" name="Group 34"/>
              <p:cNvGrpSpPr>
                <a:grpSpLocks/>
              </p:cNvGrpSpPr>
              <p:nvPr/>
            </p:nvGrpSpPr>
            <p:grpSpPr bwMode="auto">
              <a:xfrm>
                <a:off x="420" y="1551"/>
                <a:ext cx="447" cy="608"/>
                <a:chOff x="420" y="1551"/>
                <a:chExt cx="447" cy="608"/>
              </a:xfrm>
            </p:grpSpPr>
            <p:sp>
              <p:nvSpPr>
                <p:cNvPr id="39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20" y="155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2</a:t>
                  </a:r>
                </a:p>
              </p:txBody>
            </p:sp>
            <p:sp>
              <p:nvSpPr>
                <p:cNvPr id="4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4" y="179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41" name="Line 37"/>
                <p:cNvSpPr>
                  <a:spLocks noChangeShapeType="1"/>
                </p:cNvSpPr>
                <p:nvPr/>
              </p:nvSpPr>
              <p:spPr bwMode="auto">
                <a:xfrm>
                  <a:off x="496" y="1869"/>
                  <a:ext cx="37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" name="Rectangle 38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36" name="Rectangle 39"/>
            <p:cNvSpPr>
              <a:spLocks noChangeArrowheads="1"/>
            </p:cNvSpPr>
            <p:nvPr/>
          </p:nvSpPr>
          <p:spPr bwMode="auto">
            <a:xfrm>
              <a:off x="620038" y="2299570"/>
              <a:ext cx="5953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</a:t>
              </a: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6017770" y="967883"/>
            <a:ext cx="2020887" cy="957263"/>
            <a:chOff x="4227012" y="2006602"/>
            <a:chExt cx="2021388" cy="957263"/>
          </a:xfrm>
        </p:grpSpPr>
        <p:grpSp>
          <p:nvGrpSpPr>
            <p:cNvPr id="43" name="Group 37"/>
            <p:cNvGrpSpPr>
              <a:grpSpLocks/>
            </p:cNvGrpSpPr>
            <p:nvPr/>
          </p:nvGrpSpPr>
          <p:grpSpPr bwMode="auto">
            <a:xfrm>
              <a:off x="4914900" y="2006602"/>
              <a:ext cx="1333500" cy="957263"/>
              <a:chOff x="428" y="1439"/>
              <a:chExt cx="840" cy="603"/>
            </a:xfrm>
          </p:grpSpPr>
          <p:grpSp>
            <p:nvGrpSpPr>
              <p:cNvPr id="45" name="Group 38"/>
              <p:cNvGrpSpPr>
                <a:grpSpLocks/>
              </p:cNvGrpSpPr>
              <p:nvPr/>
            </p:nvGrpSpPr>
            <p:grpSpPr bwMode="auto">
              <a:xfrm>
                <a:off x="428" y="1439"/>
                <a:ext cx="528" cy="603"/>
                <a:chOff x="428" y="1439"/>
                <a:chExt cx="528" cy="603"/>
              </a:xfrm>
            </p:grpSpPr>
            <p:sp>
              <p:nvSpPr>
                <p:cNvPr id="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28" y="1439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</a:t>
                  </a:r>
                  <a:r>
                    <a:rPr lang="en-US" altLang="en-US" sz="3200" b="1"/>
                    <a:t> 8</a:t>
                  </a:r>
                </a:p>
              </p:txBody>
            </p:sp>
            <p:sp>
              <p:nvSpPr>
                <p:cNvPr id="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52" y="1674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  <p:sp>
              <p:nvSpPr>
                <p:cNvPr id="49" name="Line 41"/>
                <p:cNvSpPr>
                  <a:spLocks noChangeShapeType="1"/>
                </p:cNvSpPr>
                <p:nvPr/>
              </p:nvSpPr>
              <p:spPr bwMode="auto">
                <a:xfrm>
                  <a:off x="480" y="1754"/>
                  <a:ext cx="43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227012" y="220980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  <a:r>
                <a:rPr lang="en-US" altLang="en-US" sz="3200" b="1"/>
                <a:t>56</a:t>
              </a:r>
            </a:p>
          </p:txBody>
        </p:sp>
      </p:grpSp>
      <p:sp>
        <p:nvSpPr>
          <p:cNvPr id="50" name="Line 41"/>
          <p:cNvSpPr>
            <a:spLocks noChangeShapeType="1"/>
          </p:cNvSpPr>
          <p:nvPr/>
        </p:nvSpPr>
        <p:spPr bwMode="auto">
          <a:xfrm>
            <a:off x="8487965" y="1488352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7854553" y="938895"/>
            <a:ext cx="1954213" cy="1023938"/>
            <a:chOff x="6123509" y="1993901"/>
            <a:chExt cx="1953692" cy="1023938"/>
          </a:xfrm>
        </p:grpSpPr>
        <p:grpSp>
          <p:nvGrpSpPr>
            <p:cNvPr id="52" name="Group 50"/>
            <p:cNvGrpSpPr>
              <a:grpSpLocks/>
            </p:cNvGrpSpPr>
            <p:nvPr/>
          </p:nvGrpSpPr>
          <p:grpSpPr bwMode="auto">
            <a:xfrm>
              <a:off x="6705600" y="1993901"/>
              <a:ext cx="1371601" cy="1023938"/>
              <a:chOff x="404" y="1431"/>
              <a:chExt cx="864" cy="645"/>
            </a:xfrm>
          </p:grpSpPr>
          <p:grpSp>
            <p:nvGrpSpPr>
              <p:cNvPr id="54" name="Group 51"/>
              <p:cNvGrpSpPr>
                <a:grpSpLocks/>
              </p:cNvGrpSpPr>
              <p:nvPr/>
            </p:nvGrpSpPr>
            <p:grpSpPr bwMode="auto">
              <a:xfrm>
                <a:off x="404" y="1431"/>
                <a:ext cx="519" cy="645"/>
                <a:chOff x="404" y="1431"/>
                <a:chExt cx="519" cy="645"/>
              </a:xfrm>
            </p:grpSpPr>
            <p:sp>
              <p:nvSpPr>
                <p:cNvPr id="56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04" y="143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5</a:t>
                  </a:r>
                </a:p>
              </p:txBody>
            </p:sp>
            <p:sp>
              <p:nvSpPr>
                <p:cNvPr id="57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19" y="1708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</p:grpSp>
          <p:sp>
            <p:nvSpPr>
              <p:cNvPr id="55" name="Rectangle 5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53" name="Rectangle 56"/>
            <p:cNvSpPr>
              <a:spLocks noChangeArrowheads="1"/>
            </p:cNvSpPr>
            <p:nvPr/>
          </p:nvSpPr>
          <p:spPr bwMode="auto">
            <a:xfrm>
              <a:off x="6123509" y="218370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 </a:t>
              </a:r>
              <a:r>
                <a:rPr lang="en-US" altLang="en-US" sz="3200" b="1"/>
                <a:t>6</a:t>
              </a:r>
            </a:p>
          </p:txBody>
        </p:sp>
      </p:grp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3967358" y="1119870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auto">
          <a:xfrm>
            <a:off x="5601823" y="1137357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7540182" y="1132983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61" name="Rectangle 11"/>
          <p:cNvSpPr>
            <a:spLocks noChangeArrowheads="1"/>
          </p:cNvSpPr>
          <p:nvPr/>
        </p:nvSpPr>
        <p:spPr bwMode="auto">
          <a:xfrm>
            <a:off x="5629747" y="2087622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6181902" y="1942714"/>
            <a:ext cx="1819275" cy="995362"/>
            <a:chOff x="2371963" y="2068513"/>
            <a:chExt cx="1819037" cy="995362"/>
          </a:xfrm>
        </p:grpSpPr>
        <p:sp>
          <p:nvSpPr>
            <p:cNvPr id="63" name="Rectangle 30"/>
            <p:cNvSpPr>
              <a:spLocks noChangeArrowheads="1"/>
            </p:cNvSpPr>
            <p:nvPr/>
          </p:nvSpPr>
          <p:spPr bwMode="auto">
            <a:xfrm>
              <a:off x="2371963" y="229887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</a:t>
              </a:r>
              <a:r>
                <a:rPr lang="en-US" altLang="en-US" sz="3200" b="1"/>
                <a:t>73</a:t>
              </a:r>
            </a:p>
          </p:txBody>
        </p:sp>
        <p:grpSp>
          <p:nvGrpSpPr>
            <p:cNvPr id="64" name="Group 24"/>
            <p:cNvGrpSpPr>
              <a:grpSpLocks/>
            </p:cNvGrpSpPr>
            <p:nvPr/>
          </p:nvGrpSpPr>
          <p:grpSpPr bwMode="auto">
            <a:xfrm>
              <a:off x="2830265" y="2068513"/>
              <a:ext cx="1360735" cy="995362"/>
              <a:chOff x="372" y="1447"/>
              <a:chExt cx="903" cy="627"/>
            </a:xfrm>
          </p:grpSpPr>
          <p:grpSp>
            <p:nvGrpSpPr>
              <p:cNvPr id="65" name="Group 25"/>
              <p:cNvGrpSpPr>
                <a:grpSpLocks/>
              </p:cNvGrpSpPr>
              <p:nvPr/>
            </p:nvGrpSpPr>
            <p:grpSpPr bwMode="auto">
              <a:xfrm>
                <a:off x="372" y="1447"/>
                <a:ext cx="459" cy="627"/>
                <a:chOff x="372" y="1447"/>
                <a:chExt cx="459" cy="627"/>
              </a:xfrm>
            </p:grpSpPr>
            <p:sp>
              <p:nvSpPr>
                <p:cNvPr id="6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72" y="1447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4</a:t>
                  </a:r>
                </a:p>
              </p:txBody>
            </p:sp>
            <p:sp>
              <p:nvSpPr>
                <p:cNvPr id="6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36" y="1706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69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496" y="1770"/>
                  <a:ext cx="287" cy="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6" name="Rectangle 6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2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</p:grpSp>
      <p:sp>
        <p:nvSpPr>
          <p:cNvPr id="71" name="Rectangle 49"/>
          <p:cNvSpPr>
            <a:spLocks noChangeArrowheads="1"/>
          </p:cNvSpPr>
          <p:nvPr/>
        </p:nvSpPr>
        <p:spPr bwMode="auto">
          <a:xfrm>
            <a:off x="7221113" y="2119720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  <p:sp>
        <p:nvSpPr>
          <p:cNvPr id="72" name="Rectangle 35"/>
          <p:cNvSpPr>
            <a:spLocks noChangeArrowheads="1"/>
          </p:cNvSpPr>
          <p:nvPr/>
        </p:nvSpPr>
        <p:spPr bwMode="auto">
          <a:xfrm>
            <a:off x="7860672" y="2113370"/>
            <a:ext cx="903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73,4</a:t>
            </a:r>
          </a:p>
        </p:txBody>
      </p: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2661675" y="3673194"/>
            <a:ext cx="2020887" cy="957263"/>
            <a:chOff x="4227012" y="2006602"/>
            <a:chExt cx="2021388" cy="957263"/>
          </a:xfrm>
        </p:grpSpPr>
        <p:grpSp>
          <p:nvGrpSpPr>
            <p:cNvPr id="74" name="Group 37"/>
            <p:cNvGrpSpPr>
              <a:grpSpLocks/>
            </p:cNvGrpSpPr>
            <p:nvPr/>
          </p:nvGrpSpPr>
          <p:grpSpPr bwMode="auto">
            <a:xfrm>
              <a:off x="4914900" y="2006602"/>
              <a:ext cx="1333500" cy="957263"/>
              <a:chOff x="428" y="1439"/>
              <a:chExt cx="840" cy="603"/>
            </a:xfrm>
          </p:grpSpPr>
          <p:grpSp>
            <p:nvGrpSpPr>
              <p:cNvPr id="76" name="Group 38"/>
              <p:cNvGrpSpPr>
                <a:grpSpLocks/>
              </p:cNvGrpSpPr>
              <p:nvPr/>
            </p:nvGrpSpPr>
            <p:grpSpPr bwMode="auto">
              <a:xfrm>
                <a:off x="428" y="1439"/>
                <a:ext cx="528" cy="603"/>
                <a:chOff x="428" y="1439"/>
                <a:chExt cx="528" cy="603"/>
              </a:xfrm>
            </p:grpSpPr>
            <p:sp>
              <p:nvSpPr>
                <p:cNvPr id="78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28" y="1439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</a:t>
                  </a:r>
                  <a:r>
                    <a:rPr lang="en-US" altLang="en-US" sz="3200" b="1"/>
                    <a:t> 8</a:t>
                  </a:r>
                </a:p>
              </p:txBody>
            </p:sp>
            <p:sp>
              <p:nvSpPr>
                <p:cNvPr id="79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52" y="1674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  <p:sp>
              <p:nvSpPr>
                <p:cNvPr id="80" name="Line 41"/>
                <p:cNvSpPr>
                  <a:spLocks noChangeShapeType="1"/>
                </p:cNvSpPr>
                <p:nvPr/>
              </p:nvSpPr>
              <p:spPr bwMode="auto">
                <a:xfrm>
                  <a:off x="480" y="1754"/>
                  <a:ext cx="43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7" name="Rectangle 42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4227012" y="220980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  <a:r>
                <a:rPr lang="en-US" altLang="en-US" sz="3200" b="1"/>
                <a:t>56</a:t>
              </a:r>
            </a:p>
          </p:txBody>
        </p:sp>
      </p:grpSp>
      <p:sp>
        <p:nvSpPr>
          <p:cNvPr id="81" name="Line 41"/>
          <p:cNvSpPr>
            <a:spLocks noChangeShapeType="1"/>
          </p:cNvSpPr>
          <p:nvPr/>
        </p:nvSpPr>
        <p:spPr bwMode="auto">
          <a:xfrm>
            <a:off x="6597790" y="41361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" name="Group 81"/>
          <p:cNvGrpSpPr>
            <a:grpSpLocks/>
          </p:cNvGrpSpPr>
          <p:nvPr/>
        </p:nvGrpSpPr>
        <p:grpSpPr bwMode="auto">
          <a:xfrm>
            <a:off x="5964378" y="3586643"/>
            <a:ext cx="1954213" cy="1023938"/>
            <a:chOff x="6123509" y="1993901"/>
            <a:chExt cx="1953692" cy="1023938"/>
          </a:xfrm>
        </p:grpSpPr>
        <p:grpSp>
          <p:nvGrpSpPr>
            <p:cNvPr id="83" name="Group 50"/>
            <p:cNvGrpSpPr>
              <a:grpSpLocks/>
            </p:cNvGrpSpPr>
            <p:nvPr/>
          </p:nvGrpSpPr>
          <p:grpSpPr bwMode="auto">
            <a:xfrm>
              <a:off x="6705600" y="1993901"/>
              <a:ext cx="1371601" cy="1023938"/>
              <a:chOff x="404" y="1431"/>
              <a:chExt cx="864" cy="645"/>
            </a:xfrm>
          </p:grpSpPr>
          <p:grpSp>
            <p:nvGrpSpPr>
              <p:cNvPr id="85" name="Group 51"/>
              <p:cNvGrpSpPr>
                <a:grpSpLocks/>
              </p:cNvGrpSpPr>
              <p:nvPr/>
            </p:nvGrpSpPr>
            <p:grpSpPr bwMode="auto">
              <a:xfrm>
                <a:off x="404" y="1431"/>
                <a:ext cx="519" cy="645"/>
                <a:chOff x="404" y="1431"/>
                <a:chExt cx="519" cy="645"/>
              </a:xfrm>
            </p:grpSpPr>
            <p:sp>
              <p:nvSpPr>
                <p:cNvPr id="87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04" y="143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5</a:t>
                  </a:r>
                </a:p>
              </p:txBody>
            </p:sp>
            <p:sp>
              <p:nvSpPr>
                <p:cNvPr id="8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19" y="1708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</p:grpSp>
          <p:sp>
            <p:nvSpPr>
              <p:cNvPr id="86" name="Rectangle 5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84" name="Rectangle 56"/>
            <p:cNvSpPr>
              <a:spLocks noChangeArrowheads="1"/>
            </p:cNvSpPr>
            <p:nvPr/>
          </p:nvSpPr>
          <p:spPr bwMode="auto">
            <a:xfrm>
              <a:off x="6123509" y="218370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 </a:t>
              </a:r>
              <a:r>
                <a:rPr lang="en-US" altLang="en-US" sz="3200" b="1"/>
                <a:t>6</a:t>
              </a:r>
            </a:p>
          </p:txBody>
        </p:sp>
      </p:grpSp>
      <p:sp>
        <p:nvSpPr>
          <p:cNvPr id="89" name="Rectangle 11"/>
          <p:cNvSpPr>
            <a:spLocks noChangeArrowheads="1"/>
          </p:cNvSpPr>
          <p:nvPr/>
        </p:nvSpPr>
        <p:spPr bwMode="auto">
          <a:xfrm>
            <a:off x="5707022" y="3770815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90" name="Rectangle 49"/>
          <p:cNvSpPr>
            <a:spLocks noChangeArrowheads="1"/>
          </p:cNvSpPr>
          <p:nvPr/>
        </p:nvSpPr>
        <p:spPr bwMode="auto">
          <a:xfrm>
            <a:off x="4007509" y="3854253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  <p:sp>
        <p:nvSpPr>
          <p:cNvPr id="91" name="Rectangle 37"/>
          <p:cNvSpPr>
            <a:spLocks noChangeArrowheads="1"/>
          </p:cNvSpPr>
          <p:nvPr/>
        </p:nvSpPr>
        <p:spPr bwMode="auto">
          <a:xfrm>
            <a:off x="4512183" y="3837934"/>
            <a:ext cx="1108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56,08</a:t>
            </a:r>
          </a:p>
        </p:txBody>
      </p:sp>
      <p:sp>
        <p:nvSpPr>
          <p:cNvPr id="92" name="Rectangle 39"/>
          <p:cNvSpPr>
            <a:spLocks noChangeArrowheads="1"/>
          </p:cNvSpPr>
          <p:nvPr/>
        </p:nvSpPr>
        <p:spPr bwMode="auto">
          <a:xfrm>
            <a:off x="7821348" y="3818031"/>
            <a:ext cx="903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6,05</a:t>
            </a:r>
          </a:p>
        </p:txBody>
      </p:sp>
      <p:sp>
        <p:nvSpPr>
          <p:cNvPr id="93" name="Rectangle 49"/>
          <p:cNvSpPr>
            <a:spLocks noChangeArrowheads="1"/>
          </p:cNvSpPr>
          <p:nvPr/>
        </p:nvSpPr>
        <p:spPr bwMode="auto">
          <a:xfrm>
            <a:off x="7170311" y="3824322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357341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  <p:bldP spid="25" grpId="0"/>
      <p:bldP spid="58" grpId="0"/>
      <p:bldP spid="59" grpId="0"/>
      <p:bldP spid="60" grpId="0"/>
      <p:bldP spid="61" grpId="0"/>
      <p:bldP spid="71" grpId="0"/>
      <p:bldP spid="72" grpId="0"/>
      <p:bldP spid="89" grpId="0"/>
      <p:bldP spid="90" grpId="0"/>
      <p:bldP spid="91" grpId="0"/>
      <p:bldP spid="92" grpId="0"/>
      <p:bldP spid="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375301" y="2131648"/>
            <a:ext cx="5862482" cy="5052909"/>
            <a:chOff x="2648534" y="112691"/>
            <a:chExt cx="5862482" cy="5052909"/>
          </a:xfrm>
        </p:grpSpPr>
        <p:grpSp>
          <p:nvGrpSpPr>
            <p:cNvPr id="21" name="Group 20"/>
            <p:cNvGrpSpPr/>
            <p:nvPr/>
          </p:nvGrpSpPr>
          <p:grpSpPr>
            <a:xfrm>
              <a:off x="6821205" y="2639145"/>
              <a:ext cx="1689811" cy="1936767"/>
              <a:chOff x="8088531" y="2527436"/>
              <a:chExt cx="1689811" cy="193676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8104067" y="2527436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8531" y="3316265"/>
                <a:ext cx="734392" cy="65833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6392" y="2954333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6406" y="3252959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4521" y="3449641"/>
                <a:ext cx="706186" cy="633046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534" y="112691"/>
              <a:ext cx="5178188" cy="5052909"/>
            </a:xfrm>
            <a:prstGeom prst="rect">
              <a:avLst/>
            </a:prstGeom>
          </p:spPr>
        </p:pic>
      </p:grpSp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78291"/>
            <a:ext cx="12192000" cy="1773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66" y="-587307"/>
            <a:ext cx="2933700" cy="2933700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>
            <a:off x="5053263" y="160422"/>
            <a:ext cx="6705600" cy="2560674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Được 4 quả rồi. Lại có nữa kìa, các bạn giúp mình hái thêm nha!</a:t>
            </a:r>
          </a:p>
        </p:txBody>
      </p:sp>
    </p:spTree>
    <p:extLst>
      <p:ext uri="{BB962C8B-B14F-4D97-AF65-F5344CB8AC3E}">
        <p14:creationId xmlns:p14="http://schemas.microsoft.com/office/powerpoint/2010/main" val="31099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" y="-615950"/>
            <a:ext cx="2933700" cy="2933700"/>
          </a:xfrm>
          <a:prstGeom prst="rect">
            <a:avLst/>
          </a:prstGeom>
        </p:spPr>
      </p:pic>
      <p:pic>
        <p:nvPicPr>
          <p:cNvPr id="5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84947"/>
            <a:ext cx="12192000" cy="1773053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80811" y="219810"/>
            <a:ext cx="9311189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l" eaLnBrk="1" hangingPunct="1"/>
            <a:r>
              <a:rPr lang="en-US" altLang="en-US" sz="3200" b="1" i="1">
                <a:solidFill>
                  <a:srgbClr val="C00000"/>
                </a:solidFill>
              </a:rPr>
              <a:t>Bài 2: </a:t>
            </a:r>
            <a:r>
              <a:rPr lang="en-US" altLang="en-US" sz="3200" b="1"/>
              <a:t>Chuyển các phân số thập phân sau thành số thập phân, rồi đọc các số thập phân đó:</a:t>
            </a: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2832938" y="2216150"/>
            <a:ext cx="958850" cy="977900"/>
            <a:chOff x="460" y="1560"/>
            <a:chExt cx="604" cy="616"/>
          </a:xfrm>
        </p:grpSpPr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460" y="1560"/>
              <a:ext cx="504" cy="616"/>
              <a:chOff x="460" y="1560"/>
              <a:chExt cx="504" cy="616"/>
            </a:xfrm>
          </p:grpSpPr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460" y="1560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834</a:t>
                </a:r>
              </a:p>
            </p:txBody>
          </p:sp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511" y="1808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</a:t>
                </a: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 flipV="1">
                <a:off x="480" y="1854"/>
                <a:ext cx="419" cy="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948" y="165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3200" b="1"/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2598573" y="4263245"/>
            <a:ext cx="1390650" cy="977900"/>
            <a:chOff x="4072" y="1312"/>
            <a:chExt cx="876" cy="616"/>
          </a:xfrm>
        </p:grpSpPr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129" y="1560"/>
              <a:ext cx="63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1000</a:t>
              </a:r>
            </a:p>
          </p:txBody>
        </p:sp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4072" y="1312"/>
              <a:ext cx="698" cy="368"/>
              <a:chOff x="4072" y="1312"/>
              <a:chExt cx="698" cy="368"/>
            </a:xfrm>
          </p:grpSpPr>
          <p:sp>
            <p:nvSpPr>
              <p:cNvPr id="17" name="Text Box 12"/>
              <p:cNvSpPr txBox="1">
                <a:spLocks noChangeArrowheads="1"/>
              </p:cNvSpPr>
              <p:nvPr/>
            </p:nvSpPr>
            <p:spPr bwMode="auto">
              <a:xfrm>
                <a:off x="4072" y="1312"/>
                <a:ext cx="69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/>
                  <a:t> </a:t>
                </a:r>
                <a:r>
                  <a:rPr lang="en-US" altLang="en-US" sz="3200" b="1"/>
                  <a:t>2167</a:t>
                </a:r>
              </a:p>
            </p:txBody>
          </p:sp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>
                <a:off x="4176" y="1632"/>
                <a:ext cx="545" cy="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320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4702" y="1345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</a:p>
          </p:txBody>
        </p:sp>
      </p:grp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2647532" y="3277655"/>
            <a:ext cx="1146175" cy="952500"/>
            <a:chOff x="2395" y="765"/>
            <a:chExt cx="722" cy="600"/>
          </a:xfrm>
        </p:grpSpPr>
        <p:grpSp>
          <p:nvGrpSpPr>
            <p:cNvPr id="20" name="Group 16"/>
            <p:cNvGrpSpPr>
              <a:grpSpLocks/>
            </p:cNvGrpSpPr>
            <p:nvPr/>
          </p:nvGrpSpPr>
          <p:grpSpPr bwMode="auto">
            <a:xfrm>
              <a:off x="2395" y="765"/>
              <a:ext cx="722" cy="600"/>
              <a:chOff x="2395" y="1350"/>
              <a:chExt cx="722" cy="600"/>
            </a:xfrm>
          </p:grpSpPr>
          <p:sp>
            <p:nvSpPr>
              <p:cNvPr id="22" name="Text Box 17"/>
              <p:cNvSpPr txBox="1">
                <a:spLocks noChangeArrowheads="1"/>
              </p:cNvSpPr>
              <p:nvPr/>
            </p:nvSpPr>
            <p:spPr bwMode="auto">
              <a:xfrm>
                <a:off x="2395" y="1350"/>
                <a:ext cx="63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1954</a:t>
                </a:r>
              </a:p>
            </p:txBody>
          </p:sp>
          <p:sp>
            <p:nvSpPr>
              <p:cNvPr id="23" name="Text Box 18"/>
              <p:cNvSpPr txBox="1">
                <a:spLocks noChangeArrowheads="1"/>
              </p:cNvSpPr>
              <p:nvPr/>
            </p:nvSpPr>
            <p:spPr bwMode="auto">
              <a:xfrm>
                <a:off x="2466" y="1582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100</a:t>
                </a:r>
              </a:p>
            </p:txBody>
          </p:sp>
          <p:sp>
            <p:nvSpPr>
              <p:cNvPr id="24" name="Rectangle 19"/>
              <p:cNvSpPr>
                <a:spLocks noChangeArrowheads="1"/>
              </p:cNvSpPr>
              <p:nvPr/>
            </p:nvSpPr>
            <p:spPr bwMode="auto">
              <a:xfrm>
                <a:off x="2871" y="1446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  </a:t>
                </a:r>
              </a:p>
            </p:txBody>
          </p:sp>
        </p:grp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448" y="1065"/>
              <a:ext cx="53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68"/>
          <p:cNvSpPr>
            <a:spLocks noChangeArrowheads="1"/>
          </p:cNvSpPr>
          <p:nvPr/>
        </p:nvSpPr>
        <p:spPr bwMode="auto">
          <a:xfrm>
            <a:off x="3534613" y="2432050"/>
            <a:ext cx="133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>
                <a:solidFill>
                  <a:srgbClr val="FF0000"/>
                </a:solidFill>
              </a:rPr>
              <a:t> = </a:t>
            </a:r>
            <a:r>
              <a:rPr lang="en-US" altLang="en-US" sz="3200" b="1">
                <a:solidFill>
                  <a:srgbClr val="FF0000"/>
                </a:solidFill>
              </a:rPr>
              <a:t>83,4</a:t>
            </a:r>
          </a:p>
        </p:txBody>
      </p:sp>
      <p:sp>
        <p:nvSpPr>
          <p:cNvPr id="26" name="Rectangle 75"/>
          <p:cNvSpPr>
            <a:spLocks noChangeArrowheads="1"/>
          </p:cNvSpPr>
          <p:nvPr/>
        </p:nvSpPr>
        <p:spPr bwMode="auto">
          <a:xfrm>
            <a:off x="3501607" y="3455455"/>
            <a:ext cx="1543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>
                <a:solidFill>
                  <a:srgbClr val="FF0000"/>
                </a:solidFill>
              </a:rPr>
              <a:t> = </a:t>
            </a:r>
            <a:r>
              <a:rPr lang="en-US" altLang="en-US" sz="3200" b="1">
                <a:solidFill>
                  <a:srgbClr val="FF0000"/>
                </a:solidFill>
              </a:rPr>
              <a:t>19,54</a:t>
            </a:r>
          </a:p>
        </p:txBody>
      </p:sp>
      <p:sp>
        <p:nvSpPr>
          <p:cNvPr id="27" name="Rectangle 82"/>
          <p:cNvSpPr>
            <a:spLocks noChangeArrowheads="1"/>
          </p:cNvSpPr>
          <p:nvPr/>
        </p:nvSpPr>
        <p:spPr bwMode="auto">
          <a:xfrm>
            <a:off x="3711411" y="4490258"/>
            <a:ext cx="1444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= 2,167</a:t>
            </a:r>
          </a:p>
        </p:txBody>
      </p:sp>
      <p:grpSp>
        <p:nvGrpSpPr>
          <p:cNvPr id="28" name="Group 3"/>
          <p:cNvGrpSpPr>
            <a:grpSpLocks/>
          </p:cNvGrpSpPr>
          <p:nvPr/>
        </p:nvGrpSpPr>
        <p:grpSpPr bwMode="auto">
          <a:xfrm>
            <a:off x="4498225" y="1249085"/>
            <a:ext cx="1095375" cy="977900"/>
            <a:chOff x="460" y="1560"/>
            <a:chExt cx="690" cy="616"/>
          </a:xfrm>
        </p:grpSpPr>
        <p:grpSp>
          <p:nvGrpSpPr>
            <p:cNvPr id="29" name="Group 4"/>
            <p:cNvGrpSpPr>
              <a:grpSpLocks/>
            </p:cNvGrpSpPr>
            <p:nvPr/>
          </p:nvGrpSpPr>
          <p:grpSpPr bwMode="auto">
            <a:xfrm>
              <a:off x="460" y="1560"/>
              <a:ext cx="504" cy="616"/>
              <a:chOff x="460" y="1560"/>
              <a:chExt cx="504" cy="616"/>
            </a:xfrm>
          </p:grpSpPr>
          <p:sp>
            <p:nvSpPr>
              <p:cNvPr id="31" name="Text Box 5"/>
              <p:cNvSpPr txBox="1">
                <a:spLocks noChangeArrowheads="1"/>
              </p:cNvSpPr>
              <p:nvPr/>
            </p:nvSpPr>
            <p:spPr bwMode="auto">
              <a:xfrm>
                <a:off x="460" y="1560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834</a:t>
                </a:r>
              </a:p>
            </p:txBody>
          </p:sp>
          <p:sp>
            <p:nvSpPr>
              <p:cNvPr id="32" name="Text Box 6"/>
              <p:cNvSpPr txBox="1">
                <a:spLocks noChangeArrowheads="1"/>
              </p:cNvSpPr>
              <p:nvPr/>
            </p:nvSpPr>
            <p:spPr bwMode="auto">
              <a:xfrm>
                <a:off x="511" y="1808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</a:t>
                </a:r>
              </a:p>
            </p:txBody>
          </p:sp>
          <p:sp>
            <p:nvSpPr>
              <p:cNvPr id="33" name="Line 7"/>
              <p:cNvSpPr>
                <a:spLocks noChangeShapeType="1"/>
              </p:cNvSpPr>
              <p:nvPr/>
            </p:nvSpPr>
            <p:spPr bwMode="auto">
              <a:xfrm flipV="1">
                <a:off x="480" y="1868"/>
                <a:ext cx="455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948" y="1656"/>
              <a:ext cx="20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;</a:t>
              </a:r>
            </a:p>
          </p:txBody>
        </p:sp>
      </p:grpSp>
      <p:grpSp>
        <p:nvGrpSpPr>
          <p:cNvPr id="34" name="Group 9"/>
          <p:cNvGrpSpPr>
            <a:grpSpLocks/>
          </p:cNvGrpSpPr>
          <p:nvPr/>
        </p:nvGrpSpPr>
        <p:grpSpPr bwMode="auto">
          <a:xfrm>
            <a:off x="8212975" y="1185585"/>
            <a:ext cx="1390650" cy="977900"/>
            <a:chOff x="4072" y="1312"/>
            <a:chExt cx="876" cy="616"/>
          </a:xfrm>
        </p:grpSpPr>
        <p:sp>
          <p:nvSpPr>
            <p:cNvPr id="35" name="Text Box 10"/>
            <p:cNvSpPr txBox="1">
              <a:spLocks noChangeArrowheads="1"/>
            </p:cNvSpPr>
            <p:nvPr/>
          </p:nvSpPr>
          <p:spPr bwMode="auto">
            <a:xfrm>
              <a:off x="4129" y="1560"/>
              <a:ext cx="63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1000</a:t>
              </a:r>
            </a:p>
          </p:txBody>
        </p:sp>
        <p:grpSp>
          <p:nvGrpSpPr>
            <p:cNvPr id="36" name="Group 11"/>
            <p:cNvGrpSpPr>
              <a:grpSpLocks/>
            </p:cNvGrpSpPr>
            <p:nvPr/>
          </p:nvGrpSpPr>
          <p:grpSpPr bwMode="auto">
            <a:xfrm>
              <a:off x="4072" y="1312"/>
              <a:ext cx="698" cy="368"/>
              <a:chOff x="4072" y="1312"/>
              <a:chExt cx="698" cy="368"/>
            </a:xfrm>
          </p:grpSpPr>
          <p:sp>
            <p:nvSpPr>
              <p:cNvPr id="38" name="Text Box 12"/>
              <p:cNvSpPr txBox="1">
                <a:spLocks noChangeArrowheads="1"/>
              </p:cNvSpPr>
              <p:nvPr/>
            </p:nvSpPr>
            <p:spPr bwMode="auto">
              <a:xfrm>
                <a:off x="4072" y="1312"/>
                <a:ext cx="69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/>
                  <a:t> </a:t>
                </a:r>
                <a:r>
                  <a:rPr lang="en-US" altLang="en-US" sz="3200" b="1"/>
                  <a:t>2167</a:t>
                </a:r>
              </a:p>
            </p:txBody>
          </p:sp>
          <p:sp>
            <p:nvSpPr>
              <p:cNvPr id="39" name="Line 13"/>
              <p:cNvSpPr>
                <a:spLocks noChangeShapeType="1"/>
              </p:cNvSpPr>
              <p:nvPr/>
            </p:nvSpPr>
            <p:spPr bwMode="auto">
              <a:xfrm>
                <a:off x="4176" y="1632"/>
                <a:ext cx="545" cy="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320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37" name="Rectangle 14"/>
            <p:cNvSpPr>
              <a:spLocks noChangeArrowheads="1"/>
            </p:cNvSpPr>
            <p:nvPr/>
          </p:nvSpPr>
          <p:spPr bwMode="auto">
            <a:xfrm>
              <a:off x="4702" y="1345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</a:p>
          </p:txBody>
        </p:sp>
      </p:grpSp>
      <p:grpSp>
        <p:nvGrpSpPr>
          <p:cNvPr id="40" name="Group 15"/>
          <p:cNvGrpSpPr>
            <a:grpSpLocks/>
          </p:cNvGrpSpPr>
          <p:nvPr/>
        </p:nvGrpSpPr>
        <p:grpSpPr bwMode="auto">
          <a:xfrm>
            <a:off x="6341313" y="1249085"/>
            <a:ext cx="1281112" cy="952500"/>
            <a:chOff x="2395" y="765"/>
            <a:chExt cx="807" cy="600"/>
          </a:xfrm>
        </p:grpSpPr>
        <p:grpSp>
          <p:nvGrpSpPr>
            <p:cNvPr id="41" name="Group 16"/>
            <p:cNvGrpSpPr>
              <a:grpSpLocks/>
            </p:cNvGrpSpPr>
            <p:nvPr/>
          </p:nvGrpSpPr>
          <p:grpSpPr bwMode="auto">
            <a:xfrm>
              <a:off x="2395" y="765"/>
              <a:ext cx="807" cy="600"/>
              <a:chOff x="2395" y="1350"/>
              <a:chExt cx="807" cy="600"/>
            </a:xfrm>
          </p:grpSpPr>
          <p:sp>
            <p:nvSpPr>
              <p:cNvPr id="43" name="Text Box 17"/>
              <p:cNvSpPr txBox="1">
                <a:spLocks noChangeArrowheads="1"/>
              </p:cNvSpPr>
              <p:nvPr/>
            </p:nvSpPr>
            <p:spPr bwMode="auto">
              <a:xfrm>
                <a:off x="2395" y="1350"/>
                <a:ext cx="63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1954</a:t>
                </a:r>
              </a:p>
            </p:txBody>
          </p:sp>
          <p:sp>
            <p:nvSpPr>
              <p:cNvPr id="44" name="Text Box 18"/>
              <p:cNvSpPr txBox="1">
                <a:spLocks noChangeArrowheads="1"/>
              </p:cNvSpPr>
              <p:nvPr/>
            </p:nvSpPr>
            <p:spPr bwMode="auto">
              <a:xfrm>
                <a:off x="2466" y="1582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100</a:t>
                </a:r>
              </a:p>
            </p:txBody>
          </p:sp>
          <p:sp>
            <p:nvSpPr>
              <p:cNvPr id="45" name="Rectangle 19"/>
              <p:cNvSpPr>
                <a:spLocks noChangeArrowheads="1"/>
              </p:cNvSpPr>
              <p:nvPr/>
            </p:nvSpPr>
            <p:spPr bwMode="auto">
              <a:xfrm>
                <a:off x="2871" y="1446"/>
                <a:ext cx="331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  ;</a:t>
                </a:r>
              </a:p>
            </p:txBody>
          </p:sp>
        </p:grp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>
              <a:off x="2448" y="1065"/>
              <a:ext cx="53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040357" y="2477794"/>
            <a:ext cx="6044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tám mươi ba phẩy bốn.</a:t>
            </a:r>
          </a:p>
        </p:txBody>
      </p:sp>
      <p:sp>
        <p:nvSpPr>
          <p:cNvPr id="50" name="Rectangle 11"/>
          <p:cNvSpPr>
            <a:spLocks noChangeArrowheads="1"/>
          </p:cNvSpPr>
          <p:nvPr/>
        </p:nvSpPr>
        <p:spPr bwMode="auto">
          <a:xfrm>
            <a:off x="4783182" y="2473988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51" name="Rectangle 11"/>
          <p:cNvSpPr>
            <a:spLocks noChangeArrowheads="1"/>
          </p:cNvSpPr>
          <p:nvPr/>
        </p:nvSpPr>
        <p:spPr bwMode="auto">
          <a:xfrm>
            <a:off x="4872876" y="3477017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89360" y="3484393"/>
            <a:ext cx="6044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mười chín phẩy năm mươi tư.</a:t>
            </a:r>
          </a:p>
        </p:txBody>
      </p:sp>
      <p:sp>
        <p:nvSpPr>
          <p:cNvPr id="54" name="Rectangle 11"/>
          <p:cNvSpPr>
            <a:spLocks noChangeArrowheads="1"/>
          </p:cNvSpPr>
          <p:nvPr/>
        </p:nvSpPr>
        <p:spPr bwMode="auto">
          <a:xfrm>
            <a:off x="4995698" y="4555345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252288" y="4535128"/>
            <a:ext cx="6715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hai phẩy một trăm sáu mươi bảy.</a:t>
            </a:r>
          </a:p>
        </p:txBody>
      </p:sp>
    </p:spTree>
    <p:extLst>
      <p:ext uri="{BB962C8B-B14F-4D97-AF65-F5344CB8AC3E}">
        <p14:creationId xmlns:p14="http://schemas.microsoft.com/office/powerpoint/2010/main" val="1607631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  <p:bldP spid="27" grpId="0"/>
      <p:bldP spid="49" grpId="0"/>
      <p:bldP spid="50" grpId="0"/>
      <p:bldP spid="51" grpId="0"/>
      <p:bldP spid="52" grpId="0"/>
      <p:bldP spid="54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15116" y="2245426"/>
            <a:ext cx="5862482" cy="5052909"/>
            <a:chOff x="2648534" y="112691"/>
            <a:chExt cx="5862482" cy="5052909"/>
          </a:xfrm>
        </p:grpSpPr>
        <p:grpSp>
          <p:nvGrpSpPr>
            <p:cNvPr id="6" name="Group 5"/>
            <p:cNvGrpSpPr/>
            <p:nvPr/>
          </p:nvGrpSpPr>
          <p:grpSpPr>
            <a:xfrm>
              <a:off x="6821205" y="2639145"/>
              <a:ext cx="1689811" cy="1936767"/>
              <a:chOff x="8088531" y="2527436"/>
              <a:chExt cx="1689811" cy="193676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8104067" y="2527436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8531" y="3316265"/>
                <a:ext cx="734392" cy="65833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6392" y="2954333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6406" y="3252959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4521" y="3449641"/>
                <a:ext cx="706186" cy="633046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534" y="112691"/>
              <a:ext cx="5178188" cy="5052909"/>
            </a:xfrm>
            <a:prstGeom prst="rect">
              <a:avLst/>
            </a:prstGeom>
          </p:spPr>
        </p:pic>
      </p:grpSp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78291"/>
            <a:ext cx="12192000" cy="17730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66" y="-587307"/>
            <a:ext cx="2933700" cy="2933700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5480977" y="-79152"/>
            <a:ext cx="6705600" cy="2560674"/>
          </a:xfrm>
          <a:prstGeom prst="cloudCallout">
            <a:avLst>
              <a:gd name="adj1" fmla="val -6920"/>
              <a:gd name="adj2" fmla="val 79020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Được 6 quả rồi nè! Đi tiếp thôi….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661" y="4870799"/>
            <a:ext cx="1350100" cy="13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9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0.00023 C 0.00482 0.00046 0.01016 0.00093 0.01524 0.00208 C 0.01693 0.00255 0.01862 0.00417 0.02032 0.0044 C 0.0267 0.00556 0.03295 0.00602 0.0392 0.00671 C 0.04336 0.00833 0.04727 0.01042 0.05131 0.01134 C 0.05964 0.01366 0.08125 0.01528 0.08737 0.0162 C 0.11836 0.02454 0.0625 0.00949 0.11133 0.0206 C 0.11328 0.0213 0.11498 0.02292 0.11667 0.02315 C 0.12513 0.025 0.13386 0.02639 0.14232 0.02801 C 0.14584 0.02847 0.14909 0.02986 0.15274 0.03032 C 0.16068 0.03148 0.16875 0.03195 0.1767 0.03264 C 0.20938 0.06204 0.17774 0.03542 0.27995 0.03958 C 0.28451 0.03982 0.28894 0.0412 0.29375 0.04213 C 0.29987 0.04421 0.30261 0.04537 0.30899 0.04676 C 0.31315 0.04769 0.31719 0.04815 0.32097 0.04931 C 0.33282 0.05208 0.32331 0.05046 0.33308 0.0537 C 0.33594 0.05463 0.33881 0.05532 0.34167 0.05602 C 0.34649 0.05764 0.35091 0.05926 0.35547 0.06088 C 0.35729 0.06134 0.35886 0.0625 0.36055 0.06343 C 0.36706 0.06528 0.37878 0.06713 0.38464 0.06806 C 0.40391 0.07824 0.38164 0.06782 0.41745 0.075 C 0.42084 0.0757 0.42422 0.07801 0.42761 0.07963 C 0.42982 0.08056 0.43242 0.08102 0.43438 0.08195 C 0.43802 0.08333 0.44141 0.08519 0.44479 0.08681 C 0.44766 0.0882 0.45052 0.09051 0.45352 0.09144 C 0.45625 0.09282 0.45925 0.09282 0.46198 0.09375 C 0.46732 0.09583 0.4724 0.09907 0.47748 0.10093 C 0.47982 0.10162 0.48216 0.10232 0.48425 0.10301 C 0.48594 0.1037 0.48789 0.10486 0.48959 0.10556 C 0.50365 0.11065 0.49258 0.10556 0.50508 0.11042 C 0.51042 0.1125 0.51289 0.11435 0.51862 0.11736 C 0.52032 0.11829 0.52227 0.11921 0.52396 0.11968 C 0.528 0.12083 0.5319 0.12107 0.53581 0.12199 L 0.54623 0.13148 C 0.54792 0.1331 0.54948 0.13519 0.55144 0.13634 L 0.55638 0.13843 C 0.55873 0.14074 0.56094 0.14375 0.56341 0.1456 C 0.56485 0.14676 0.56693 0.14653 0.56849 0.14815 C 0.57006 0.14907 0.57071 0.15162 0.57201 0.15278 C 0.57409 0.15463 0.5767 0.15556 0.57904 0.15741 C 0.58125 0.15949 0.5836 0.16181 0.58568 0.16435 C 0.58946 0.16898 0.59193 0.17477 0.5961 0.17847 C 0.59948 0.18171 0.60339 0.18403 0.60625 0.18796 C 0.61563 0.20046 0.61003 0.19236 0.62175 0.21389 L 0.62696 0.22338 C 0.6319 0.24329 0.62513 0.21898 0.63216 0.23519 C 0.63308 0.23727 0.63308 0.23982 0.63386 0.24213 C 0.63477 0.24537 0.63633 0.24838 0.63737 0.25139 C 0.63802 0.25463 0.63828 0.2581 0.63907 0.26088 C 0.63946 0.2632 0.64024 0.26574 0.64076 0.26806 C 0.64193 0.27384 0.64297 0.27894 0.64414 0.28449 C 0.64466 0.29167 0.64506 0.29861 0.64584 0.30579 C 0.64636 0.31065 0.64961 0.31806 0.65117 0.32222 C 0.65274 0.35185 0.6517 0.34769 0.65443 0.36921 C 0.65495 0.37315 0.6556 0.37708 0.65612 0.38102 C 0.65938 0.39769 0.6569 0.37639 0.65964 0.4 C 0.66107 0.41088 0.66172 0.42199 0.66302 0.43264 C 0.66354 0.43588 0.6642 0.43912 0.66498 0.44236 C 0.66966 0.47662 0.66237 0.43333 0.66992 0.47523 C 0.67058 0.50162 0.67071 0.5287 0.67162 0.55532 C 0.67214 0.56458 0.67435 0.57639 0.67513 0.58588 C 0.67604 0.59537 0.6767 0.60463 0.67683 0.61435 C 0.67735 0.63241 0.67683 0.65023 0.67683 0.66829 L 0.67683 0.66852 L 0.67878 0.67338 " pathEditMode="relative" rAng="0" ptsTypes="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32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8806 -0.014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36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41" y="708238"/>
            <a:ext cx="2933700" cy="29337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13258" y="2175088"/>
            <a:ext cx="5862482" cy="5052909"/>
            <a:chOff x="2648534" y="112691"/>
            <a:chExt cx="5862482" cy="5052909"/>
          </a:xfrm>
        </p:grpSpPr>
        <p:grpSp>
          <p:nvGrpSpPr>
            <p:cNvPr id="9" name="Group 8"/>
            <p:cNvGrpSpPr/>
            <p:nvPr/>
          </p:nvGrpSpPr>
          <p:grpSpPr>
            <a:xfrm>
              <a:off x="6821205" y="2639145"/>
              <a:ext cx="1689811" cy="1936767"/>
              <a:chOff x="8088531" y="2527436"/>
              <a:chExt cx="1689811" cy="193676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8104067" y="2527436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8531" y="3316265"/>
                <a:ext cx="734392" cy="65833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6392" y="2954333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6406" y="3252959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4521" y="3449641"/>
                <a:ext cx="706186" cy="633046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534" y="112691"/>
              <a:ext cx="5178188" cy="505290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04" y="4906693"/>
            <a:ext cx="1350100" cy="135010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290646" y="-79152"/>
            <a:ext cx="7895931" cy="2560674"/>
          </a:xfrm>
          <a:prstGeom prst="cloudCallout">
            <a:avLst>
              <a:gd name="adj1" fmla="val -6920"/>
              <a:gd name="adj2" fmla="val 79020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Lại thấy 2 quả nữa, hihi…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giúp mình nhé!</a:t>
            </a:r>
          </a:p>
        </p:txBody>
      </p:sp>
    </p:spTree>
    <p:extLst>
      <p:ext uri="{BB962C8B-B14F-4D97-AF65-F5344CB8AC3E}">
        <p14:creationId xmlns:p14="http://schemas.microsoft.com/office/powerpoint/2010/main" val="345033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95600" y="228619"/>
            <a:ext cx="929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>
                <a:solidFill>
                  <a:srgbClr val="C00000"/>
                </a:solidFill>
              </a:rPr>
              <a:t>Bài 3: </a:t>
            </a:r>
            <a:r>
              <a:rPr lang="en-US" altLang="en-US" sz="3200" b="1"/>
              <a:t>Viết số thích hợp vào chỗ chấm (theo mẫu):</a:t>
            </a:r>
          </a:p>
        </p:txBody>
      </p:sp>
      <p:sp>
        <p:nvSpPr>
          <p:cNvPr id="8" name="Rectangle 40"/>
          <p:cNvSpPr>
            <a:spLocks noChangeArrowheads="1"/>
          </p:cNvSpPr>
          <p:nvPr/>
        </p:nvSpPr>
        <p:spPr bwMode="auto">
          <a:xfrm>
            <a:off x="3048000" y="3200419"/>
            <a:ext cx="1119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/>
              <a:t>Mẫu:</a:t>
            </a:r>
          </a:p>
        </p:txBody>
      </p:sp>
      <p:sp>
        <p:nvSpPr>
          <p:cNvPr id="9" name="Rectangle 41"/>
          <p:cNvSpPr>
            <a:spLocks noChangeArrowheads="1"/>
          </p:cNvSpPr>
          <p:nvPr/>
        </p:nvSpPr>
        <p:spPr bwMode="auto">
          <a:xfrm>
            <a:off x="2937181" y="4021457"/>
            <a:ext cx="1995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Cách làm:</a:t>
            </a:r>
          </a:p>
        </p:txBody>
      </p:sp>
      <p:sp>
        <p:nvSpPr>
          <p:cNvPr id="10" name="Rectangle 49"/>
          <p:cNvSpPr>
            <a:spLocks noChangeArrowheads="1"/>
          </p:cNvSpPr>
          <p:nvPr/>
        </p:nvSpPr>
        <p:spPr bwMode="auto">
          <a:xfrm>
            <a:off x="3808413" y="1066819"/>
            <a:ext cx="2765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2,1 m =      dm</a:t>
            </a:r>
          </a:p>
        </p:txBody>
      </p:sp>
      <p:sp>
        <p:nvSpPr>
          <p:cNvPr id="11" name="Rectangle 50"/>
          <p:cNvSpPr>
            <a:spLocks noChangeArrowheads="1"/>
          </p:cNvSpPr>
          <p:nvPr/>
        </p:nvSpPr>
        <p:spPr bwMode="auto">
          <a:xfrm>
            <a:off x="7893050" y="1066819"/>
            <a:ext cx="3028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5,27 m =        cm</a:t>
            </a:r>
          </a:p>
        </p:txBody>
      </p:sp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3733800" y="2057419"/>
            <a:ext cx="2822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8,3 m =        cm</a:t>
            </a:r>
          </a:p>
        </p:txBody>
      </p:sp>
      <p:sp>
        <p:nvSpPr>
          <p:cNvPr id="13" name="Rectangle 52"/>
          <p:cNvSpPr>
            <a:spLocks noChangeArrowheads="1"/>
          </p:cNvSpPr>
          <p:nvPr/>
        </p:nvSpPr>
        <p:spPr bwMode="auto">
          <a:xfrm>
            <a:off x="7943850" y="1981219"/>
            <a:ext cx="2925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3,15 m =       cm</a:t>
            </a:r>
          </a:p>
        </p:txBody>
      </p:sp>
      <p:sp>
        <p:nvSpPr>
          <p:cNvPr id="29" name="Rectangle 69"/>
          <p:cNvSpPr>
            <a:spLocks noChangeArrowheads="1"/>
          </p:cNvSpPr>
          <p:nvPr/>
        </p:nvSpPr>
        <p:spPr bwMode="auto">
          <a:xfrm>
            <a:off x="6071393" y="32004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14" name="Rectangle 53"/>
          <p:cNvSpPr>
            <a:spLocks noChangeArrowheads="1"/>
          </p:cNvSpPr>
          <p:nvPr/>
        </p:nvSpPr>
        <p:spPr bwMode="auto">
          <a:xfrm>
            <a:off x="4711700" y="3225819"/>
            <a:ext cx="2662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2,1m =       dm</a:t>
            </a:r>
          </a:p>
        </p:txBody>
      </p:sp>
      <p:sp>
        <p:nvSpPr>
          <p:cNvPr id="15" name="Rectangle 61"/>
          <p:cNvSpPr>
            <a:spLocks noChangeArrowheads="1"/>
          </p:cNvSpPr>
          <p:nvPr/>
        </p:nvSpPr>
        <p:spPr bwMode="auto">
          <a:xfrm>
            <a:off x="6019800" y="3187719"/>
            <a:ext cx="59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21</a:t>
            </a:r>
          </a:p>
        </p:txBody>
      </p:sp>
      <p:sp>
        <p:nvSpPr>
          <p:cNvPr id="16" name="Rectangle 62"/>
          <p:cNvSpPr>
            <a:spLocks noChangeArrowheads="1"/>
          </p:cNvSpPr>
          <p:nvPr/>
        </p:nvSpPr>
        <p:spPr bwMode="auto">
          <a:xfrm>
            <a:off x="3810000" y="4953019"/>
            <a:ext cx="1477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2,1 m =</a:t>
            </a:r>
          </a:p>
        </p:txBody>
      </p:sp>
      <p:sp>
        <p:nvSpPr>
          <p:cNvPr id="17" name="Rectangle 63"/>
          <p:cNvSpPr>
            <a:spLocks noChangeArrowheads="1"/>
          </p:cNvSpPr>
          <p:nvPr/>
        </p:nvSpPr>
        <p:spPr bwMode="auto">
          <a:xfrm>
            <a:off x="6781800" y="4973657"/>
            <a:ext cx="2252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2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1</a:t>
            </a:r>
            <a:r>
              <a:rPr lang="en-US" altLang="en-US" sz="3200" b="1"/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dm</a:t>
            </a:r>
            <a:r>
              <a:rPr lang="en-US" altLang="en-US" sz="3200" b="1" i="1"/>
              <a:t> 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257800" y="4762519"/>
            <a:ext cx="1516063" cy="992188"/>
            <a:chOff x="2362200" y="4914900"/>
            <a:chExt cx="1516063" cy="992188"/>
          </a:xfrm>
        </p:grpSpPr>
        <p:grpSp>
          <p:nvGrpSpPr>
            <p:cNvPr id="19" name="Group 59"/>
            <p:cNvGrpSpPr>
              <a:grpSpLocks/>
            </p:cNvGrpSpPr>
            <p:nvPr/>
          </p:nvGrpSpPr>
          <p:grpSpPr bwMode="auto">
            <a:xfrm>
              <a:off x="2362200" y="4914900"/>
              <a:ext cx="952500" cy="992188"/>
              <a:chOff x="1896" y="1896"/>
              <a:chExt cx="600" cy="625"/>
            </a:xfrm>
          </p:grpSpPr>
          <p:sp>
            <p:nvSpPr>
              <p:cNvPr id="21" name="Rectangle 55"/>
              <p:cNvSpPr>
                <a:spLocks noChangeArrowheads="1"/>
              </p:cNvSpPr>
              <p:nvPr/>
            </p:nvSpPr>
            <p:spPr bwMode="auto">
              <a:xfrm>
                <a:off x="2184" y="1896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3300"/>
                    </a:solidFill>
                  </a:rPr>
                  <a:t>1</a:t>
                </a:r>
              </a:p>
            </p:txBody>
          </p:sp>
          <p:grpSp>
            <p:nvGrpSpPr>
              <p:cNvPr id="22" name="Group 58"/>
              <p:cNvGrpSpPr>
                <a:grpSpLocks/>
              </p:cNvGrpSpPr>
              <p:nvPr/>
            </p:nvGrpSpPr>
            <p:grpSpPr bwMode="auto">
              <a:xfrm>
                <a:off x="1896" y="2008"/>
                <a:ext cx="600" cy="513"/>
                <a:chOff x="4287" y="2751"/>
                <a:chExt cx="600" cy="513"/>
              </a:xfrm>
            </p:grpSpPr>
            <p:sp>
              <p:nvSpPr>
                <p:cNvPr id="23" name="Rectangle 54"/>
                <p:cNvSpPr>
                  <a:spLocks noChangeArrowheads="1"/>
                </p:cNvSpPr>
                <p:nvPr/>
              </p:nvSpPr>
              <p:spPr bwMode="auto">
                <a:xfrm>
                  <a:off x="4287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2</a:t>
                  </a:r>
                </a:p>
              </p:txBody>
            </p:sp>
            <p:sp>
              <p:nvSpPr>
                <p:cNvPr id="24" name="Rectangle 56"/>
                <p:cNvSpPr>
                  <a:spLocks noChangeArrowheads="1"/>
                </p:cNvSpPr>
                <p:nvPr/>
              </p:nvSpPr>
              <p:spPr bwMode="auto">
                <a:xfrm>
                  <a:off x="4512" y="2896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10</a:t>
                  </a:r>
                </a:p>
              </p:txBody>
            </p:sp>
            <p:sp>
              <p:nvSpPr>
                <p:cNvPr id="25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0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8864600" y="4989532"/>
            <a:ext cx="1566863" cy="604837"/>
            <a:chOff x="5968652" y="5141543"/>
            <a:chExt cx="1567211" cy="604490"/>
          </a:xfrm>
        </p:grpSpPr>
        <p:sp>
          <p:nvSpPr>
            <p:cNvPr id="27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9318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21</a:t>
              </a:r>
            </a:p>
          </p:txBody>
        </p:sp>
        <p:sp>
          <p:nvSpPr>
            <p:cNvPr id="28" name="Rectangle 69"/>
            <p:cNvSpPr>
              <a:spLocks noChangeArrowheads="1"/>
            </p:cNvSpPr>
            <p:nvPr/>
          </p:nvSpPr>
          <p:spPr bwMode="auto">
            <a:xfrm>
              <a:off x="6781800" y="5141543"/>
              <a:ext cx="7540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dm</a:t>
              </a:r>
            </a:p>
          </p:txBody>
        </p:sp>
      </p:grpSp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5181600" y="9906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5219700" y="1981219"/>
            <a:ext cx="493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2" name="Rectangle 69"/>
          <p:cNvSpPr>
            <a:spLocks noChangeArrowheads="1"/>
          </p:cNvSpPr>
          <p:nvPr/>
        </p:nvSpPr>
        <p:spPr bwMode="auto">
          <a:xfrm>
            <a:off x="9577388" y="9906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3" name="Rectangle 69"/>
          <p:cNvSpPr>
            <a:spLocks noChangeArrowheads="1"/>
          </p:cNvSpPr>
          <p:nvPr/>
        </p:nvSpPr>
        <p:spPr bwMode="auto">
          <a:xfrm>
            <a:off x="9642475" y="19304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5104335" y="2085298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830</a:t>
            </a:r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9483705" y="1039674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527</a:t>
            </a:r>
          </a:p>
        </p:txBody>
      </p:sp>
      <p:sp>
        <p:nvSpPr>
          <p:cNvPr id="36" name="Rectangle 25"/>
          <p:cNvSpPr>
            <a:spLocks noChangeArrowheads="1"/>
          </p:cNvSpPr>
          <p:nvPr/>
        </p:nvSpPr>
        <p:spPr bwMode="auto">
          <a:xfrm>
            <a:off x="9463776" y="1964489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315</a:t>
            </a:r>
          </a:p>
        </p:txBody>
      </p:sp>
      <p:sp>
        <p:nvSpPr>
          <p:cNvPr id="37" name="Rectangle 61"/>
          <p:cNvSpPr>
            <a:spLocks noChangeArrowheads="1"/>
          </p:cNvSpPr>
          <p:nvPr/>
        </p:nvSpPr>
        <p:spPr bwMode="auto">
          <a:xfrm>
            <a:off x="5191650" y="1041807"/>
            <a:ext cx="59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21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113" y="721280"/>
            <a:ext cx="2933700" cy="2933700"/>
          </a:xfrm>
          <a:prstGeom prst="rect">
            <a:avLst/>
          </a:prstGeom>
        </p:spPr>
      </p:pic>
      <p:sp>
        <p:nvSpPr>
          <p:cNvPr id="44" name="Rectangle 62"/>
          <p:cNvSpPr>
            <a:spLocks noChangeArrowheads="1"/>
          </p:cNvSpPr>
          <p:nvPr/>
        </p:nvSpPr>
        <p:spPr bwMode="auto">
          <a:xfrm>
            <a:off x="3223146" y="4980314"/>
            <a:ext cx="14782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8,3 m =</a:t>
            </a:r>
          </a:p>
        </p:txBody>
      </p:sp>
      <p:sp>
        <p:nvSpPr>
          <p:cNvPr id="45" name="Rectangle 63"/>
          <p:cNvSpPr>
            <a:spLocks noChangeArrowheads="1"/>
          </p:cNvSpPr>
          <p:nvPr/>
        </p:nvSpPr>
        <p:spPr bwMode="auto">
          <a:xfrm>
            <a:off x="6194946" y="5000952"/>
            <a:ext cx="22525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8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3</a:t>
            </a:r>
            <a:r>
              <a:rPr lang="en-US" altLang="en-US" sz="3200" b="1"/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dm</a:t>
            </a:r>
            <a:r>
              <a:rPr lang="en-US" altLang="en-US" sz="3200" b="1" i="1"/>
              <a:t> </a:t>
            </a:r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4670946" y="4789814"/>
            <a:ext cx="1516063" cy="992188"/>
            <a:chOff x="2362200" y="4914900"/>
            <a:chExt cx="1516063" cy="992188"/>
          </a:xfrm>
        </p:grpSpPr>
        <p:grpSp>
          <p:nvGrpSpPr>
            <p:cNvPr id="47" name="Group 59"/>
            <p:cNvGrpSpPr>
              <a:grpSpLocks/>
            </p:cNvGrpSpPr>
            <p:nvPr/>
          </p:nvGrpSpPr>
          <p:grpSpPr bwMode="auto">
            <a:xfrm>
              <a:off x="2362200" y="4914900"/>
              <a:ext cx="952500" cy="992188"/>
              <a:chOff x="1896" y="1896"/>
              <a:chExt cx="600" cy="625"/>
            </a:xfrm>
          </p:grpSpPr>
          <p:sp>
            <p:nvSpPr>
              <p:cNvPr id="49" name="Rectangle 55"/>
              <p:cNvSpPr>
                <a:spLocks noChangeArrowheads="1"/>
              </p:cNvSpPr>
              <p:nvPr/>
            </p:nvSpPr>
            <p:spPr bwMode="auto">
              <a:xfrm>
                <a:off x="2184" y="1896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3300"/>
                    </a:solidFill>
                  </a:rPr>
                  <a:t>3</a:t>
                </a:r>
              </a:p>
            </p:txBody>
          </p:sp>
          <p:grpSp>
            <p:nvGrpSpPr>
              <p:cNvPr id="50" name="Group 58"/>
              <p:cNvGrpSpPr>
                <a:grpSpLocks/>
              </p:cNvGrpSpPr>
              <p:nvPr/>
            </p:nvGrpSpPr>
            <p:grpSpPr bwMode="auto">
              <a:xfrm>
                <a:off x="1896" y="2008"/>
                <a:ext cx="600" cy="513"/>
                <a:chOff x="4287" y="2751"/>
                <a:chExt cx="600" cy="513"/>
              </a:xfrm>
            </p:grpSpPr>
            <p:sp>
              <p:nvSpPr>
                <p:cNvPr id="51" name="Rectangle 54"/>
                <p:cNvSpPr>
                  <a:spLocks noChangeArrowheads="1"/>
                </p:cNvSpPr>
                <p:nvPr/>
              </p:nvSpPr>
              <p:spPr bwMode="auto">
                <a:xfrm>
                  <a:off x="4287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8</a:t>
                  </a:r>
                </a:p>
              </p:txBody>
            </p:sp>
            <p:sp>
              <p:nvSpPr>
                <p:cNvPr id="52" name="Rectangle 56"/>
                <p:cNvSpPr>
                  <a:spLocks noChangeArrowheads="1"/>
                </p:cNvSpPr>
                <p:nvPr/>
              </p:nvSpPr>
              <p:spPr bwMode="auto">
                <a:xfrm>
                  <a:off x="4512" y="2896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10</a:t>
                  </a:r>
                </a:p>
              </p:txBody>
            </p:sp>
            <p:sp>
              <p:nvSpPr>
                <p:cNvPr id="53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8277746" y="5016826"/>
            <a:ext cx="1566863" cy="605077"/>
            <a:chOff x="5968652" y="5141543"/>
            <a:chExt cx="1567211" cy="604730"/>
          </a:xfrm>
        </p:grpSpPr>
        <p:sp>
          <p:nvSpPr>
            <p:cNvPr id="55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931872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83</a:t>
              </a:r>
            </a:p>
          </p:txBody>
        </p:sp>
        <p:sp>
          <p:nvSpPr>
            <p:cNvPr id="56" name="Rectangle 69"/>
            <p:cNvSpPr>
              <a:spLocks noChangeArrowheads="1"/>
            </p:cNvSpPr>
            <p:nvPr/>
          </p:nvSpPr>
          <p:spPr bwMode="auto">
            <a:xfrm>
              <a:off x="6781800" y="5141543"/>
              <a:ext cx="7540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dm</a:t>
              </a:r>
            </a:p>
          </p:txBody>
        </p: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9746853" y="4994697"/>
            <a:ext cx="1843666" cy="601173"/>
            <a:chOff x="5968652" y="5145444"/>
            <a:chExt cx="1844076" cy="600829"/>
          </a:xfrm>
        </p:grpSpPr>
        <p:sp>
          <p:nvSpPr>
            <p:cNvPr id="58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1137102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830</a:t>
              </a:r>
            </a:p>
          </p:txBody>
        </p:sp>
        <p:sp>
          <p:nvSpPr>
            <p:cNvPr id="59" name="Rectangle 69"/>
            <p:cNvSpPr>
              <a:spLocks noChangeArrowheads="1"/>
            </p:cNvSpPr>
            <p:nvPr/>
          </p:nvSpPr>
          <p:spPr bwMode="auto">
            <a:xfrm>
              <a:off x="7103723" y="5145444"/>
              <a:ext cx="709005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cm</a:t>
              </a:r>
            </a:p>
          </p:txBody>
        </p:sp>
      </p:grpSp>
      <p:sp>
        <p:nvSpPr>
          <p:cNvPr id="60" name="Rectangle 62"/>
          <p:cNvSpPr>
            <a:spLocks noChangeArrowheads="1"/>
          </p:cNvSpPr>
          <p:nvPr/>
        </p:nvSpPr>
        <p:spPr bwMode="auto">
          <a:xfrm>
            <a:off x="3168809" y="4994696"/>
            <a:ext cx="1683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5,27 m =</a:t>
            </a:r>
          </a:p>
        </p:txBody>
      </p:sp>
      <p:sp>
        <p:nvSpPr>
          <p:cNvPr id="61" name="Rectangle 63"/>
          <p:cNvSpPr>
            <a:spLocks noChangeArrowheads="1"/>
          </p:cNvSpPr>
          <p:nvPr/>
        </p:nvSpPr>
        <p:spPr bwMode="auto">
          <a:xfrm>
            <a:off x="6194946" y="5000952"/>
            <a:ext cx="2412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5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27 cm</a:t>
            </a:r>
            <a:r>
              <a:rPr lang="en-US" altLang="en-US" sz="3200" b="1" i="1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4713810" y="4816801"/>
            <a:ext cx="1473199" cy="1027113"/>
            <a:chOff x="2405064" y="4941887"/>
            <a:chExt cx="1473199" cy="1027113"/>
          </a:xfrm>
        </p:grpSpPr>
        <p:grpSp>
          <p:nvGrpSpPr>
            <p:cNvPr id="63" name="Group 59"/>
            <p:cNvGrpSpPr>
              <a:grpSpLocks/>
            </p:cNvGrpSpPr>
            <p:nvPr/>
          </p:nvGrpSpPr>
          <p:grpSpPr bwMode="auto">
            <a:xfrm>
              <a:off x="2405064" y="4941887"/>
              <a:ext cx="1017588" cy="1027113"/>
              <a:chOff x="1923" y="1913"/>
              <a:chExt cx="641" cy="647"/>
            </a:xfrm>
          </p:grpSpPr>
          <p:sp>
            <p:nvSpPr>
              <p:cNvPr id="65" name="Rectangle 55"/>
              <p:cNvSpPr>
                <a:spLocks noChangeArrowheads="1"/>
              </p:cNvSpPr>
              <p:nvPr/>
            </p:nvSpPr>
            <p:spPr bwMode="auto">
              <a:xfrm>
                <a:off x="2132" y="1913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3300"/>
                    </a:solidFill>
                  </a:rPr>
                  <a:t>27</a:t>
                </a:r>
              </a:p>
            </p:txBody>
          </p:sp>
          <p:grpSp>
            <p:nvGrpSpPr>
              <p:cNvPr id="66" name="Group 58"/>
              <p:cNvGrpSpPr>
                <a:grpSpLocks/>
              </p:cNvGrpSpPr>
              <p:nvPr/>
            </p:nvGrpSpPr>
            <p:grpSpPr bwMode="auto">
              <a:xfrm>
                <a:off x="1923" y="2008"/>
                <a:ext cx="641" cy="552"/>
                <a:chOff x="4314" y="2751"/>
                <a:chExt cx="641" cy="552"/>
              </a:xfrm>
            </p:grpSpPr>
            <p:sp>
              <p:nvSpPr>
                <p:cNvPr id="67" name="Rectangle 54"/>
                <p:cNvSpPr>
                  <a:spLocks noChangeArrowheads="1"/>
                </p:cNvSpPr>
                <p:nvPr/>
              </p:nvSpPr>
              <p:spPr bwMode="auto">
                <a:xfrm>
                  <a:off x="4314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5</a:t>
                  </a:r>
                </a:p>
              </p:txBody>
            </p:sp>
            <p:sp>
              <p:nvSpPr>
                <p:cNvPr id="68" name="Rectangle 56"/>
                <p:cNvSpPr>
                  <a:spLocks noChangeArrowheads="1"/>
                </p:cNvSpPr>
                <p:nvPr/>
              </p:nvSpPr>
              <p:spPr bwMode="auto">
                <a:xfrm>
                  <a:off x="4451" y="2935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100</a:t>
                  </a:r>
                </a:p>
              </p:txBody>
            </p:sp>
            <p:sp>
              <p:nvSpPr>
                <p:cNvPr id="69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70" name="Group 69"/>
          <p:cNvGrpSpPr>
            <a:grpSpLocks/>
          </p:cNvGrpSpPr>
          <p:nvPr/>
        </p:nvGrpSpPr>
        <p:grpSpPr bwMode="auto">
          <a:xfrm>
            <a:off x="8463963" y="4994696"/>
            <a:ext cx="1843666" cy="601173"/>
            <a:chOff x="5968652" y="5145444"/>
            <a:chExt cx="1844076" cy="600829"/>
          </a:xfrm>
        </p:grpSpPr>
        <p:sp>
          <p:nvSpPr>
            <p:cNvPr id="71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1137103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527</a:t>
              </a:r>
            </a:p>
          </p:txBody>
        </p:sp>
        <p:sp>
          <p:nvSpPr>
            <p:cNvPr id="72" name="Rectangle 69"/>
            <p:cNvSpPr>
              <a:spLocks noChangeArrowheads="1"/>
            </p:cNvSpPr>
            <p:nvPr/>
          </p:nvSpPr>
          <p:spPr bwMode="auto">
            <a:xfrm>
              <a:off x="7103723" y="5145444"/>
              <a:ext cx="709005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cm</a:t>
              </a:r>
            </a:p>
          </p:txBody>
        </p:sp>
      </p:grpSp>
      <p:sp>
        <p:nvSpPr>
          <p:cNvPr id="73" name="Rectangle 62"/>
          <p:cNvSpPr>
            <a:spLocks noChangeArrowheads="1"/>
          </p:cNvSpPr>
          <p:nvPr/>
        </p:nvSpPr>
        <p:spPr bwMode="auto">
          <a:xfrm>
            <a:off x="3943531" y="4807500"/>
            <a:ext cx="1683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3,15 m =</a:t>
            </a:r>
          </a:p>
        </p:txBody>
      </p:sp>
      <p:sp>
        <p:nvSpPr>
          <p:cNvPr id="74" name="Rectangle 63"/>
          <p:cNvSpPr>
            <a:spLocks noChangeArrowheads="1"/>
          </p:cNvSpPr>
          <p:nvPr/>
        </p:nvSpPr>
        <p:spPr bwMode="auto">
          <a:xfrm>
            <a:off x="7079566" y="4830617"/>
            <a:ext cx="2412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3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15</a:t>
            </a:r>
            <a:r>
              <a:rPr lang="en-US" altLang="en-US" sz="3200" b="1"/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cm</a:t>
            </a:r>
            <a:r>
              <a:rPr lang="en-US" altLang="en-US" sz="3200" b="1" i="1"/>
              <a:t> </a:t>
            </a:r>
          </a:p>
        </p:txBody>
      </p: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5555567" y="4594080"/>
            <a:ext cx="1516062" cy="1073151"/>
            <a:chOff x="2362201" y="4889501"/>
            <a:chExt cx="1516062" cy="1073151"/>
          </a:xfrm>
        </p:grpSpPr>
        <p:grpSp>
          <p:nvGrpSpPr>
            <p:cNvPr id="76" name="Group 59"/>
            <p:cNvGrpSpPr>
              <a:grpSpLocks/>
            </p:cNvGrpSpPr>
            <p:nvPr/>
          </p:nvGrpSpPr>
          <p:grpSpPr bwMode="auto">
            <a:xfrm>
              <a:off x="2362201" y="4889501"/>
              <a:ext cx="1071563" cy="1073151"/>
              <a:chOff x="1896" y="1880"/>
              <a:chExt cx="675" cy="676"/>
            </a:xfrm>
          </p:grpSpPr>
          <p:sp>
            <p:nvSpPr>
              <p:cNvPr id="78" name="Rectangle 55"/>
              <p:cNvSpPr>
                <a:spLocks noChangeArrowheads="1"/>
              </p:cNvSpPr>
              <p:nvPr/>
            </p:nvSpPr>
            <p:spPr bwMode="auto">
              <a:xfrm>
                <a:off x="2114" y="1880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0000"/>
                    </a:solidFill>
                  </a:rPr>
                  <a:t>15</a:t>
                </a:r>
              </a:p>
            </p:txBody>
          </p:sp>
          <p:grpSp>
            <p:nvGrpSpPr>
              <p:cNvPr id="79" name="Group 58"/>
              <p:cNvGrpSpPr>
                <a:grpSpLocks/>
              </p:cNvGrpSpPr>
              <p:nvPr/>
            </p:nvGrpSpPr>
            <p:grpSpPr bwMode="auto">
              <a:xfrm>
                <a:off x="1896" y="2008"/>
                <a:ext cx="675" cy="548"/>
                <a:chOff x="4287" y="2751"/>
                <a:chExt cx="675" cy="548"/>
              </a:xfrm>
            </p:grpSpPr>
            <p:sp>
              <p:nvSpPr>
                <p:cNvPr id="80" name="Rectangle 54"/>
                <p:cNvSpPr>
                  <a:spLocks noChangeArrowheads="1"/>
                </p:cNvSpPr>
                <p:nvPr/>
              </p:nvSpPr>
              <p:spPr bwMode="auto">
                <a:xfrm>
                  <a:off x="4287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  <p:sp>
              <p:nvSpPr>
                <p:cNvPr id="81" name="Rectangle 56"/>
                <p:cNvSpPr>
                  <a:spLocks noChangeArrowheads="1"/>
                </p:cNvSpPr>
                <p:nvPr/>
              </p:nvSpPr>
              <p:spPr bwMode="auto">
                <a:xfrm>
                  <a:off x="4458" y="2931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100</a:t>
                  </a:r>
                </a:p>
              </p:txBody>
            </p:sp>
            <p:sp>
              <p:nvSpPr>
                <p:cNvPr id="82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7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9303042" y="4861771"/>
            <a:ext cx="1718762" cy="593204"/>
            <a:chOff x="5968652" y="5153409"/>
            <a:chExt cx="1719144" cy="592864"/>
          </a:xfrm>
        </p:grpSpPr>
        <p:sp>
          <p:nvSpPr>
            <p:cNvPr id="84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1137102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= 315</a:t>
              </a:r>
            </a:p>
          </p:txBody>
        </p:sp>
        <p:sp>
          <p:nvSpPr>
            <p:cNvPr id="85" name="Rectangle 69"/>
            <p:cNvSpPr>
              <a:spLocks noChangeArrowheads="1"/>
            </p:cNvSpPr>
            <p:nvPr/>
          </p:nvSpPr>
          <p:spPr bwMode="auto">
            <a:xfrm>
              <a:off x="6978791" y="5153409"/>
              <a:ext cx="709005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50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9" grpId="0"/>
      <p:bldP spid="14" grpId="0"/>
      <p:bldP spid="15" grpId="0"/>
      <p:bldP spid="16" grpId="0"/>
      <p:bldP spid="16" grpId="1"/>
      <p:bldP spid="17" grpId="0"/>
      <p:bldP spid="17" grpId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4" grpId="0"/>
      <p:bldP spid="44" grpId="1"/>
      <p:bldP spid="45" grpId="0"/>
      <p:bldP spid="45" grpId="1"/>
      <p:bldP spid="60" grpId="0"/>
      <p:bldP spid="60" grpId="1"/>
      <p:bldP spid="61" grpId="0"/>
      <p:bldP spid="61" grpId="1"/>
      <p:bldP spid="73" grpId="0"/>
      <p:bldP spid="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832539" y="4330449"/>
            <a:ext cx="1553775" cy="1683775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403" y="45898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552843" y="4308590"/>
            <a:ext cx="1112783" cy="1205886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60" y="2332318"/>
            <a:ext cx="4531467" cy="472027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044589" y="873335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ĐẦY GIỎ </a:t>
            </a:r>
            <a:r>
              <a:rPr lang="en-US" sz="9600" b="1" kern="0" spc="50" noProof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RỒI!!!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spc="50" normalizeH="0" baseline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</a:t>
            </a:r>
            <a:r>
              <a:rPr kumimoji="0" lang="en-US" sz="9600" b="1" i="0" u="none" strike="noStrike" kern="0" spc="50" normalizeH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các bạn!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50"/>
                            </p:stCondLst>
                            <p:childTnLst>
                              <p:par>
                                <p:cTn id="57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24DBB9E-C2CD-4B08-8D6B-D010C7361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D48D66-5782-4539-8022-603BFB92B86C}"/>
              </a:ext>
            </a:extLst>
          </p:cNvPr>
          <p:cNvSpPr/>
          <p:nvPr/>
        </p:nvSpPr>
        <p:spPr>
          <a:xfrm>
            <a:off x="857250" y="904875"/>
            <a:ext cx="10477500" cy="5238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0E2ED-6A39-4C1B-BB61-8B676C6EA4E2}"/>
              </a:ext>
            </a:extLst>
          </p:cNvPr>
          <p:cNvSpPr txBox="1"/>
          <p:nvPr/>
        </p:nvSpPr>
        <p:spPr>
          <a:xfrm>
            <a:off x="3833273" y="777584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ED7211"/>
                </a:solidFill>
                <a:latin typeface="UTM Cookies" panose="02040603050506020204" pitchFamily="18" charset="0"/>
              </a:rPr>
              <a:t>Mục tiêu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9A5E0-862C-436E-9B60-C7BC9C1428C0}"/>
              </a:ext>
            </a:extLst>
          </p:cNvPr>
          <p:cNvSpPr txBox="1"/>
          <p:nvPr/>
        </p:nvSpPr>
        <p:spPr>
          <a:xfrm>
            <a:off x="1238249" y="2465072"/>
            <a:ext cx="9906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chuyển một phân số thập phân thành hỗn số rồi thành số thập phân.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9DB2D-44D8-47FA-8F9B-A009867DB4C1}"/>
              </a:ext>
            </a:extLst>
          </p:cNvPr>
          <p:cNvSpPr txBox="1"/>
          <p:nvPr/>
        </p:nvSpPr>
        <p:spPr>
          <a:xfrm>
            <a:off x="1238249" y="3592729"/>
            <a:ext cx="971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về chuyển số đo viết dưới dạng số thập phân thành số đo viết dưới dạng số tự nhiên với đơn vị đo thích hợp</a:t>
            </a:r>
          </a:p>
        </p:txBody>
      </p:sp>
    </p:spTree>
    <p:extLst>
      <p:ext uri="{BB962C8B-B14F-4D97-AF65-F5344CB8AC3E}">
        <p14:creationId xmlns:p14="http://schemas.microsoft.com/office/powerpoint/2010/main" val="131426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1C61DB-4D2C-4320-876C-AC64606B9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07704" y="0"/>
            <a:ext cx="17449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668B1D"/>
                </a:solidFill>
                <a:latin typeface="UTM Bustamalaka" panose="02040603050506020204" pitchFamily="18" charset="0"/>
                <a:cs typeface="Aharoni" panose="02010803020104030203" pitchFamily="2" charset="-79"/>
              </a:rPr>
              <a:t>Toán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3544" y="953891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ED7211"/>
                </a:solidFill>
                <a:latin typeface="UTM Cookies" panose="02040603050506020204" pitchFamily="18" charset="0"/>
              </a:rPr>
              <a:t>LUYỆN TẬP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6205" y="2669979"/>
            <a:ext cx="2737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A85E00"/>
                </a:solidFill>
                <a:latin typeface="UTM Bustamalaka" panose="02040603050506020204" pitchFamily="18" charset="0"/>
              </a:rPr>
              <a:t>Trang 38; 39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10511" y="6334780"/>
            <a:ext cx="4659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Bell" panose="02040603050506020204" pitchFamily="18" charset="0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41282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742103-885C-45EC-B749-68C217907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0502" y="0"/>
            <a:ext cx="75014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ED7211"/>
                </a:solidFill>
                <a:latin typeface="UTM Cookies" panose="02040603050506020204" pitchFamily="18" charset="0"/>
              </a:rPr>
              <a:t>Tạm biệt và</a:t>
            </a:r>
            <a:endParaRPr lang="vi-VN" sz="7200">
              <a:solidFill>
                <a:srgbClr val="ED7211"/>
              </a:solidFill>
              <a:latin typeface="UTM Cookies" panose="02040603050506020204" pitchFamily="18" charset="0"/>
            </a:endParaRPr>
          </a:p>
          <a:p>
            <a:pPr algn="ctr"/>
            <a:r>
              <a:rPr lang="en-US" sz="7200">
                <a:solidFill>
                  <a:srgbClr val="ED7211"/>
                </a:solidFill>
                <a:latin typeface="UTM Cookies" panose="02040603050506020204" pitchFamily="18" charset="0"/>
              </a:rPr>
              <a:t>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557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FAE9000C-4A19-4D95-B64C-9AA1FA0FEA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471" y="-478302"/>
            <a:ext cx="6117883" cy="7859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6125" y="2107405"/>
            <a:ext cx="2529526" cy="4313867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3" name="图片 14" descr="图片包含 鲜花, 植物&#10;&#10;描述已自动生成">
            <a:extLst>
              <a:ext uri="{FF2B5EF4-FFF2-40B4-BE49-F238E27FC236}">
                <a16:creationId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0" y="832018"/>
            <a:ext cx="5001771" cy="6025982"/>
          </a:xfrm>
          <a:prstGeom prst="rect">
            <a:avLst/>
          </a:prstGeom>
        </p:spPr>
      </p:pic>
      <p:pic>
        <p:nvPicPr>
          <p:cNvPr id="4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1078174" y="300251"/>
            <a:ext cx="5472752" cy="2658231"/>
          </a:xfrm>
          <a:prstGeom prst="cloudCallout">
            <a:avLst>
              <a:gd name="adj1" fmla="val 58287"/>
              <a:gd name="adj2" fmla="val 34168"/>
            </a:avLst>
          </a:prstGeom>
          <a:solidFill>
            <a:srgbClr val="CBE1C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mùa đông rồi, mình cần tìm thật nhiều hạt dẻ để dự trữ, các bạn giúp mình nhé!</a:t>
            </a:r>
          </a:p>
        </p:txBody>
      </p:sp>
    </p:spTree>
    <p:extLst>
      <p:ext uri="{BB962C8B-B14F-4D97-AF65-F5344CB8AC3E}">
        <p14:creationId xmlns:p14="http://schemas.microsoft.com/office/powerpoint/2010/main" val="2699604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90" y="270823"/>
            <a:ext cx="2933700" cy="2933700"/>
          </a:xfrm>
          <a:prstGeom prst="rect">
            <a:avLst/>
          </a:prstGeom>
        </p:spPr>
      </p:pic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36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Viết số thập phân có: </a:t>
            </a:r>
          </a:p>
          <a:p>
            <a:pPr lvl="0">
              <a:defRPr/>
            </a:pPr>
            <a:r>
              <a:rPr lang="en-US" sz="36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 mươi ba đơn vị, năm phần nghìn.</a:t>
            </a:r>
            <a:endParaRPr lang="en-US" sz="36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0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2004407" y="3710536"/>
            <a:ext cx="190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23,005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2" action="ppaction://hlinksldjump"/>
            </p:cNvPr>
            <p:cNvSpPr txBox="1"/>
            <p:nvPr/>
          </p:nvSpPr>
          <p:spPr>
            <a:xfrm>
              <a:off x="2145174" y="5414141"/>
              <a:ext cx="12330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2,35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8972547" y="3710536"/>
            <a:ext cx="1558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23,05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8972546" y="5414140"/>
              <a:ext cx="12330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23,5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6" y="3221502"/>
            <a:ext cx="2198328" cy="3749040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-35634" y="569112"/>
            <a:ext cx="4768947" cy="2363372"/>
          </a:xfrm>
          <a:prstGeom prst="cloudCallout">
            <a:avLst/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A! Có 2 quả! Các bạn trả lời 2 câu hỏi giúp mình nha!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  <p:bldP spid="42" grpId="0" animBg="1"/>
      <p:bldP spid="4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80112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4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34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90" y="270823"/>
            <a:ext cx="2933700" cy="2933700"/>
          </a:xfrm>
          <a:prstGeom prst="rect">
            <a:avLst/>
          </a:prstGeom>
        </p:spPr>
      </p:pic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487113"/>
            <a:ext cx="7315536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32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Viết số thập phân có: </a:t>
            </a:r>
          </a:p>
          <a:p>
            <a:pPr lvl="0">
              <a:defRPr/>
            </a:pPr>
            <a:r>
              <a:rPr lang="en-US" sz="32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 đơn vị, một phần trăm</a:t>
            </a:r>
            <a:endParaRPr lang="en-US" sz="32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8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8" action="ppaction://hlinksldjump"/>
            </p:cNvPr>
            <p:cNvSpPr txBox="1"/>
            <p:nvPr/>
          </p:nvSpPr>
          <p:spPr>
            <a:xfrm>
              <a:off x="8771147" y="5425033"/>
              <a:ext cx="12837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0,01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1" action="ppaction://hlinksldjump"/>
                </p:cNvPr>
                <p:cNvSpPr txBox="1"/>
                <p:nvPr/>
              </p:nvSpPr>
              <p:spPr>
                <a:xfrm>
                  <a:off x="2059123" y="5079372"/>
                  <a:ext cx="1317990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n>
                                  <a:solidFill>
                                    <a:prstClr val="black">
                                      <a:lumMod val="95000"/>
                                      <a:lumOff val="5000"/>
                                    </a:prstClr>
                                  </a:solidFill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n>
                                  <a:solidFill>
                                    <a:prstClr val="black">
                                      <a:lumMod val="95000"/>
                                      <a:lumOff val="5000"/>
                                    </a:prstClr>
                                  </a:solidFill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smtClean="0">
                                <a:ln>
                                  <a:solidFill>
                                    <a:prstClr val="black">
                                      <a:lumMod val="95000"/>
                                      <a:lumOff val="5000"/>
                                    </a:prstClr>
                                  </a:solidFill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Ciel Cadena" panose="0200050300000002000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12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9123" y="5079372"/>
                  <a:ext cx="1317990" cy="1364412"/>
                </a:xfrm>
                <a:prstGeom prst="rect">
                  <a:avLst/>
                </a:prstGeom>
                <a:blipFill>
                  <a:blip r:embed="rId13"/>
                  <a:stretch>
                    <a:fillRect b="-26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2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1" action="ppaction://hlinksldjump"/>
            </p:cNvPr>
            <p:cNvSpPr txBox="1"/>
            <p:nvPr/>
          </p:nvSpPr>
          <p:spPr>
            <a:xfrm>
              <a:off x="8672333" y="3654759"/>
              <a:ext cx="16348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0,001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1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2145173" y="3710536"/>
              <a:ext cx="9524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0,1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307"/>
            <a:ext cx="12192000" cy="17730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2318674"/>
            <a:ext cx="4912684" cy="4339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4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84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9474"/>
            <a:ext cx="12192000" cy="177305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672</Words>
  <Application>Microsoft Office PowerPoint</Application>
  <PresentationFormat>Widescreen</PresentationFormat>
  <Paragraphs>233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UTM Bustamalaka</vt:lpstr>
      <vt:lpstr>UTM Cookies</vt:lpstr>
      <vt:lpstr>Calibri</vt:lpstr>
      <vt:lpstr>iCiel Cadena</vt:lpstr>
      <vt:lpstr>Times New Roman</vt:lpstr>
      <vt:lpstr>UTM Bell</vt:lpstr>
      <vt:lpstr>Cambria Math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buiphuong</cp:lastModifiedBy>
  <cp:revision>126</cp:revision>
  <dcterms:created xsi:type="dcterms:W3CDTF">2021-07-10T15:07:21Z</dcterms:created>
  <dcterms:modified xsi:type="dcterms:W3CDTF">2021-10-22T05:51:38Z</dcterms:modified>
</cp:coreProperties>
</file>