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83" r:id="rId3"/>
    <p:sldId id="284" r:id="rId4"/>
    <p:sldId id="285" r:id="rId5"/>
    <p:sldId id="286" r:id="rId6"/>
    <p:sldId id="287" r:id="rId7"/>
    <p:sldId id="288" r:id="rId8"/>
    <p:sldId id="258" r:id="rId9"/>
    <p:sldId id="259" r:id="rId10"/>
    <p:sldId id="260" r:id="rId11"/>
    <p:sldId id="264" r:id="rId12"/>
    <p:sldId id="265" r:id="rId13"/>
    <p:sldId id="279" r:id="rId14"/>
    <p:sldId id="266" r:id="rId15"/>
    <p:sldId id="261" r:id="rId16"/>
    <p:sldId id="267" r:id="rId17"/>
    <p:sldId id="268" r:id="rId18"/>
    <p:sldId id="278" r:id="rId19"/>
    <p:sldId id="269" r:id="rId20"/>
    <p:sldId id="263" r:id="rId21"/>
    <p:sldId id="272" r:id="rId22"/>
    <p:sldId id="273" r:id="rId23"/>
    <p:sldId id="274" r:id="rId24"/>
    <p:sldId id="275" r:id="rId25"/>
    <p:sldId id="280" r:id="rId26"/>
    <p:sldId id="291" r:id="rId27"/>
    <p:sldId id="289" r:id="rId28"/>
    <p:sldId id="290"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FFECAF"/>
    <a:srgbClr val="FF9900"/>
    <a:srgbClr val="B88C00"/>
    <a:srgbClr val="CC9B00"/>
    <a:srgbClr val="CB5F45"/>
    <a:srgbClr val="FFDD71"/>
    <a:srgbClr val="FFD13F"/>
    <a:srgbClr val="EC984E"/>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varScale="1">
        <p:scale>
          <a:sx n="91" d="100"/>
          <a:sy n="91" d="100"/>
        </p:scale>
        <p:origin x="5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2023/10/17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15</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16</a:t>
            </a:fld>
            <a:endParaRPr lang="zh-CN" altLang="en-US"/>
          </a:p>
        </p:txBody>
      </p:sp>
    </p:spTree>
    <p:extLst>
      <p:ext uri="{BB962C8B-B14F-4D97-AF65-F5344CB8AC3E}">
        <p14:creationId xmlns:p14="http://schemas.microsoft.com/office/powerpoint/2010/main" val="304552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17</a:t>
            </a:fld>
            <a:endParaRPr lang="zh-CN" altLang="en-US"/>
          </a:p>
        </p:txBody>
      </p:sp>
    </p:spTree>
    <p:extLst>
      <p:ext uri="{BB962C8B-B14F-4D97-AF65-F5344CB8AC3E}">
        <p14:creationId xmlns:p14="http://schemas.microsoft.com/office/powerpoint/2010/main" val="178827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18</a:t>
            </a:fld>
            <a:endParaRPr lang="zh-CN" altLang="en-US"/>
          </a:p>
        </p:txBody>
      </p:sp>
    </p:spTree>
    <p:extLst>
      <p:ext uri="{BB962C8B-B14F-4D97-AF65-F5344CB8AC3E}">
        <p14:creationId xmlns:p14="http://schemas.microsoft.com/office/powerpoint/2010/main" val="2470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19</a:t>
            </a:fld>
            <a:endParaRPr lang="zh-CN" altLang="en-US"/>
          </a:p>
        </p:txBody>
      </p:sp>
    </p:spTree>
    <p:extLst>
      <p:ext uri="{BB962C8B-B14F-4D97-AF65-F5344CB8AC3E}">
        <p14:creationId xmlns:p14="http://schemas.microsoft.com/office/powerpoint/2010/main" val="311099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20</a:t>
            </a:fld>
            <a:endParaRPr lang="zh-CN" altLang="en-US"/>
          </a:p>
        </p:txBody>
      </p:sp>
    </p:spTree>
    <p:extLst>
      <p:ext uri="{BB962C8B-B14F-4D97-AF65-F5344CB8AC3E}">
        <p14:creationId xmlns:p14="http://schemas.microsoft.com/office/powerpoint/2010/main" val="165214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21</a:t>
            </a:fld>
            <a:endParaRPr lang="zh-CN" altLang="en-US"/>
          </a:p>
        </p:txBody>
      </p:sp>
    </p:spTree>
    <p:extLst>
      <p:ext uri="{BB962C8B-B14F-4D97-AF65-F5344CB8AC3E}">
        <p14:creationId xmlns:p14="http://schemas.microsoft.com/office/powerpoint/2010/main" val="152274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22</a:t>
            </a:fld>
            <a:endParaRPr lang="zh-CN" altLang="en-US"/>
          </a:p>
        </p:txBody>
      </p:sp>
    </p:spTree>
    <p:extLst>
      <p:ext uri="{BB962C8B-B14F-4D97-AF65-F5344CB8AC3E}">
        <p14:creationId xmlns:p14="http://schemas.microsoft.com/office/powerpoint/2010/main" val="24235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23</a:t>
            </a:fld>
            <a:endParaRPr lang="zh-CN" altLang="en-US"/>
          </a:p>
        </p:txBody>
      </p:sp>
    </p:spTree>
    <p:extLst>
      <p:ext uri="{BB962C8B-B14F-4D97-AF65-F5344CB8AC3E}">
        <p14:creationId xmlns:p14="http://schemas.microsoft.com/office/powerpoint/2010/main" val="94063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24</a:t>
            </a:fld>
            <a:endParaRPr lang="zh-CN" altLang="en-US"/>
          </a:p>
        </p:txBody>
      </p:sp>
    </p:spTree>
    <p:extLst>
      <p:ext uri="{BB962C8B-B14F-4D97-AF65-F5344CB8AC3E}">
        <p14:creationId xmlns:p14="http://schemas.microsoft.com/office/powerpoint/2010/main" val="12511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7</a:t>
            </a:fld>
            <a:endParaRPr lang="zh-CN" altLang="en-US"/>
          </a:p>
        </p:txBody>
      </p:sp>
    </p:spTree>
    <p:extLst>
      <p:ext uri="{BB962C8B-B14F-4D97-AF65-F5344CB8AC3E}">
        <p14:creationId xmlns:p14="http://schemas.microsoft.com/office/powerpoint/2010/main" val="36291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25</a:t>
            </a:fld>
            <a:endParaRPr lang="zh-CN" altLang="en-US"/>
          </a:p>
        </p:txBody>
      </p:sp>
    </p:spTree>
    <p:extLst>
      <p:ext uri="{BB962C8B-B14F-4D97-AF65-F5344CB8AC3E}">
        <p14:creationId xmlns:p14="http://schemas.microsoft.com/office/powerpoint/2010/main" val="362402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27</a:t>
            </a:fld>
            <a:endParaRPr lang="zh-CN" altLang="en-US"/>
          </a:p>
        </p:txBody>
      </p:sp>
    </p:spTree>
    <p:extLst>
      <p:ext uri="{BB962C8B-B14F-4D97-AF65-F5344CB8AC3E}">
        <p14:creationId xmlns:p14="http://schemas.microsoft.com/office/powerpoint/2010/main" val="9029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28</a:t>
            </a:fld>
            <a:endParaRPr lang="zh-CN" altLang="en-US"/>
          </a:p>
        </p:txBody>
      </p:sp>
    </p:spTree>
    <p:extLst>
      <p:ext uri="{BB962C8B-B14F-4D97-AF65-F5344CB8AC3E}">
        <p14:creationId xmlns:p14="http://schemas.microsoft.com/office/powerpoint/2010/main" val="217811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8</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9</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10</a:t>
            </a:fld>
            <a:endParaRPr lang="zh-CN" altLang="en-US"/>
          </a:p>
        </p:txBody>
      </p:sp>
    </p:spTree>
    <p:extLst>
      <p:ext uri="{BB962C8B-B14F-4D97-AF65-F5344CB8AC3E}">
        <p14:creationId xmlns:p14="http://schemas.microsoft.com/office/powerpoint/2010/main" val="483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11</a:t>
            </a:fld>
            <a:endParaRPr lang="zh-CN" altLang="en-US"/>
          </a:p>
        </p:txBody>
      </p:sp>
    </p:spTree>
    <p:extLst>
      <p:ext uri="{BB962C8B-B14F-4D97-AF65-F5344CB8AC3E}">
        <p14:creationId xmlns:p14="http://schemas.microsoft.com/office/powerpoint/2010/main" val="351126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3575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14</a:t>
            </a:fld>
            <a:endParaRPr lang="zh-CN" altLang="en-US"/>
          </a:p>
        </p:txBody>
      </p:sp>
    </p:spTree>
    <p:extLst>
      <p:ext uri="{BB962C8B-B14F-4D97-AF65-F5344CB8AC3E}">
        <p14:creationId xmlns:p14="http://schemas.microsoft.com/office/powerpoint/2010/main" val="32474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F450E97-5079-C0D8-FE7D-FD73D9CBCF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33.jp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0.jpg"/><Relationship Id="rId11" Type="http://schemas.microsoft.com/office/2007/relationships/hdphoto" Target="../media/hdphoto5.wdp"/><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7.png"/><Relationship Id="rId12"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41.jpg"/><Relationship Id="rId4" Type="http://schemas.openxmlformats.org/officeDocument/2006/relationships/image" Target="../media/image31.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0.wdp"/><Relationship Id="rId3" Type="http://schemas.openxmlformats.org/officeDocument/2006/relationships/notesSlide" Target="../notesSlides/notesSlide16.xml"/><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11" Type="http://schemas.microsoft.com/office/2007/relationships/hdphoto" Target="../media/hdphoto9.wdp"/><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image" Target="../media/image43.png"/><Relationship Id="rId4" Type="http://schemas.openxmlformats.org/officeDocument/2006/relationships/image" Target="../media/image31.png"/><Relationship Id="rId9" Type="http://schemas.microsoft.com/office/2007/relationships/hdphoto" Target="../media/hdphoto8.wdp"/><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49.jpg"/><Relationship Id="rId3" Type="http://schemas.openxmlformats.org/officeDocument/2006/relationships/notesSlide" Target="../notesSlides/notesSlide17.xml"/><Relationship Id="rId7" Type="http://schemas.openxmlformats.org/officeDocument/2006/relationships/image" Target="../media/image8.png"/><Relationship Id="rId12"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6.png"/><Relationship Id="rId10" Type="http://schemas.microsoft.com/office/2007/relationships/hdphoto" Target="../media/hdphoto12.wdp"/><Relationship Id="rId4" Type="http://schemas.openxmlformats.org/officeDocument/2006/relationships/image" Target="../media/image31.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31.png"/><Relationship Id="rId9"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5.xml"/><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6.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752439"/>
            <a:ext cx="8686917" cy="1200329"/>
          </a:xfrm>
          <a:prstGeom prst="rect">
            <a:avLst/>
          </a:prstGeom>
          <a:noFill/>
          <a:ln>
            <a:noFill/>
          </a:ln>
        </p:spPr>
        <p:txBody>
          <a:bodyPr wrap="square" rtlCol="0">
            <a:spAutoFit/>
          </a:bodyPr>
          <a:lstStyle/>
          <a:p>
            <a:pPr algn="ctr"/>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rPr>
              <a:t>LUYỆN TỪ VÀ CÂU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1498050"/>
              </p:ext>
            </p:extLst>
          </p:nvPr>
        </p:nvGraphicFramePr>
        <p:xfrm>
          <a:off x="1082527" y="1180475"/>
          <a:ext cx="10382642" cy="5079735"/>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sp>
        <p:nvSpPr>
          <p:cNvPr id="46" name="Line 49"/>
          <p:cNvSpPr>
            <a:spLocks noChangeShapeType="1"/>
          </p:cNvSpPr>
          <p:nvPr/>
        </p:nvSpPr>
        <p:spPr bwMode="auto">
          <a:xfrm>
            <a:off x="3319646" y="2882224"/>
            <a:ext cx="1604046" cy="1451401"/>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7" name="Line 50"/>
          <p:cNvSpPr>
            <a:spLocks noChangeShapeType="1"/>
          </p:cNvSpPr>
          <p:nvPr/>
        </p:nvSpPr>
        <p:spPr bwMode="auto">
          <a:xfrm>
            <a:off x="3319646" y="4109403"/>
            <a:ext cx="1604046" cy="1342135"/>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8" name="Line 51"/>
          <p:cNvSpPr>
            <a:spLocks noChangeShapeType="1"/>
          </p:cNvSpPr>
          <p:nvPr/>
        </p:nvSpPr>
        <p:spPr bwMode="auto">
          <a:xfrm flipV="1">
            <a:off x="3319646" y="2882224"/>
            <a:ext cx="1604046" cy="2716500"/>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53"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54"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6"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68723842"/>
              </p:ext>
            </p:extLst>
          </p:nvPr>
        </p:nvGraphicFramePr>
        <p:xfrm>
          <a:off x="1082527" y="1180475"/>
          <a:ext cx="10382642" cy="5528283"/>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7716" r="5359" b="13184"/>
          <a:stretch/>
        </p:blipFill>
        <p:spPr>
          <a:xfrm>
            <a:off x="1082527" y="2308694"/>
            <a:ext cx="2195245" cy="109728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r="24225" b="4673"/>
          <a:stretch/>
        </p:blipFill>
        <p:spPr>
          <a:xfrm>
            <a:off x="1111347" y="3723925"/>
            <a:ext cx="2166425" cy="1116927"/>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r="16941"/>
          <a:stretch/>
        </p:blipFill>
        <p:spPr>
          <a:xfrm>
            <a:off x="1217940" y="5173364"/>
            <a:ext cx="1924418" cy="1251699"/>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3" name="文本框 39">
            <a:extLst>
              <a:ext uri="{FF2B5EF4-FFF2-40B4-BE49-F238E27FC236}">
                <a16:creationId xmlns:a16="http://schemas.microsoft.com/office/drawing/2014/main" id="{6B5CAA5F-BC42-4F8D-A4F4-D62BF5693694}"/>
              </a:ext>
            </a:extLst>
          </p:cNvPr>
          <p:cNvSpPr txBox="1"/>
          <p:nvPr/>
        </p:nvSpPr>
        <p:spPr>
          <a:xfrm>
            <a:off x="941850" y="267072"/>
            <a:ext cx="11124139"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Nghĩa</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in đậm trong khổ thơ sau có gì khác nghĩa của chúng ở bài tập 1?</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sp>
        <p:nvSpPr>
          <p:cNvPr id="34" name="Text Box 5"/>
          <p:cNvSpPr txBox="1">
            <a:spLocks noChangeArrowheads="1"/>
          </p:cNvSpPr>
          <p:nvPr/>
        </p:nvSpPr>
        <p:spPr bwMode="auto">
          <a:xfrm>
            <a:off x="1532035" y="1860133"/>
            <a:ext cx="3623112" cy="4078039"/>
          </a:xfrm>
          <a:prstGeom prst="rect">
            <a:avLst/>
          </a:prstGeom>
          <a:noFill/>
          <a:ln w="9525" algn="ctr">
            <a:noFill/>
            <a:miter lim="800000"/>
            <a:headEnd/>
            <a:tailEnd/>
          </a:ln>
          <a:effectLst/>
        </p:spPr>
        <p:txBody>
          <a:bodyPr wrap="square">
            <a:spAutoFit/>
          </a:bodyPr>
          <a:lstStyle/>
          <a:p>
            <a:pPr eaLnBrk="1" hangingPunct="1">
              <a:spcBef>
                <a:spcPts val="600"/>
              </a:spcBef>
              <a:defRPr/>
            </a:pPr>
            <a:r>
              <a:rPr lang="en-US" sz="2800" b="1" dirty="0" err="1">
                <a:solidFill>
                  <a:srgbClr val="C00000"/>
                </a:solidFill>
                <a:latin typeface="Times New Roman"/>
              </a:rPr>
              <a:t>Răng</a:t>
            </a:r>
            <a:r>
              <a:rPr lang="en-US" sz="2800" b="1" dirty="0">
                <a:latin typeface="Times New Roman"/>
              </a:rPr>
              <a:t> </a:t>
            </a:r>
            <a:r>
              <a:rPr lang="en-US" sz="2800" b="1" dirty="0" err="1">
                <a:latin typeface="Times New Roman"/>
              </a:rPr>
              <a:t>của</a:t>
            </a:r>
            <a:r>
              <a:rPr lang="en-US" sz="2800" b="1" dirty="0">
                <a:latin typeface="Times New Roman"/>
              </a:rPr>
              <a:t> </a:t>
            </a:r>
            <a:r>
              <a:rPr lang="en-US" sz="2800" b="1" dirty="0" err="1">
                <a:latin typeface="Times New Roman"/>
              </a:rPr>
              <a:t>chiếc</a:t>
            </a:r>
            <a:r>
              <a:rPr lang="en-US" sz="2800" b="1" dirty="0">
                <a:latin typeface="Times New Roman"/>
              </a:rPr>
              <a:t> </a:t>
            </a:r>
            <a:r>
              <a:rPr lang="en-US" sz="2800" b="1" dirty="0" err="1">
                <a:latin typeface="Times New Roman"/>
              </a:rPr>
              <a:t>cào</a:t>
            </a:r>
            <a:endParaRPr lang="en-US" sz="2800" b="1" dirty="0">
              <a:latin typeface="Times New Roman"/>
            </a:endParaRPr>
          </a:p>
          <a:p>
            <a:pPr eaLnBrk="1" hangingPunct="1">
              <a:spcBef>
                <a:spcPts val="600"/>
              </a:spcBef>
              <a:defRPr/>
            </a:pPr>
            <a:r>
              <a:rPr lang="en-US" sz="2800" b="1" dirty="0" err="1">
                <a:latin typeface="Times New Roman"/>
              </a:rPr>
              <a:t>Làm</a:t>
            </a:r>
            <a:r>
              <a:rPr lang="en-US" sz="2800" b="1" dirty="0">
                <a:latin typeface="Times New Roman"/>
              </a:rPr>
              <a:t> </a:t>
            </a:r>
            <a:r>
              <a:rPr lang="en-US" sz="2800" b="1" dirty="0" err="1">
                <a:latin typeface="Times New Roman"/>
              </a:rPr>
              <a:t>sao</a:t>
            </a:r>
            <a:r>
              <a:rPr lang="en-US" sz="2800" b="1" dirty="0">
                <a:latin typeface="Times New Roman"/>
              </a:rPr>
              <a:t> </a:t>
            </a:r>
            <a:r>
              <a:rPr lang="en-US" sz="2800" b="1" dirty="0" err="1">
                <a:latin typeface="Times New Roman"/>
              </a:rPr>
              <a:t>nhai</a:t>
            </a:r>
            <a:r>
              <a:rPr lang="en-US" sz="2800" b="1" dirty="0">
                <a:latin typeface="Times New Roman"/>
              </a:rPr>
              <a:t> </a:t>
            </a:r>
            <a:r>
              <a:rPr lang="en-US" sz="2800" b="1" err="1">
                <a:latin typeface="Times New Roman"/>
              </a:rPr>
              <a:t>được</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solidFill>
                  <a:srgbClr val="C00000"/>
                </a:solidFill>
                <a:latin typeface="Times New Roman"/>
              </a:rPr>
              <a:t>Mũi</a:t>
            </a:r>
            <a:r>
              <a:rPr lang="en-US" sz="2800" b="1" dirty="0">
                <a:latin typeface="Times New Roman"/>
              </a:rPr>
              <a:t> </a:t>
            </a:r>
            <a:r>
              <a:rPr lang="en-US" sz="2800" b="1" dirty="0" err="1">
                <a:latin typeface="Times New Roman"/>
              </a:rPr>
              <a:t>thuyền</a:t>
            </a:r>
            <a:r>
              <a:rPr lang="en-US" sz="2800" b="1" dirty="0">
                <a:latin typeface="Times New Roman"/>
              </a:rPr>
              <a:t> </a:t>
            </a:r>
            <a:r>
              <a:rPr lang="en-US" sz="2800" b="1" dirty="0" err="1">
                <a:latin typeface="Times New Roman"/>
              </a:rPr>
              <a:t>rẽ</a:t>
            </a:r>
            <a:r>
              <a:rPr lang="en-US" sz="2800" b="1" dirty="0">
                <a:latin typeface="Times New Roman"/>
              </a:rPr>
              <a:t> </a:t>
            </a:r>
            <a:r>
              <a:rPr lang="en-US" sz="2800" b="1" dirty="0" err="1">
                <a:latin typeface="Times New Roman"/>
              </a:rPr>
              <a:t>nước</a:t>
            </a:r>
            <a:endParaRPr lang="en-US" sz="2800" b="1" dirty="0">
              <a:latin typeface="Times New Roman"/>
            </a:endParaRPr>
          </a:p>
          <a:p>
            <a:pPr eaLnBrk="1" hangingPunct="1">
              <a:spcBef>
                <a:spcPts val="600"/>
              </a:spcBef>
              <a:defRPr/>
            </a:pPr>
            <a:r>
              <a:rPr lang="en-US" sz="2800" b="1" dirty="0" err="1">
                <a:latin typeface="Times New Roman"/>
              </a:rPr>
              <a:t>Thì</a:t>
            </a:r>
            <a:r>
              <a:rPr lang="en-US" sz="2800" b="1" dirty="0">
                <a:latin typeface="Times New Roman"/>
              </a:rPr>
              <a:t> </a:t>
            </a:r>
            <a:r>
              <a:rPr lang="en-US" sz="2800" b="1" dirty="0" err="1">
                <a:latin typeface="Times New Roman"/>
              </a:rPr>
              <a:t>ngửi</a:t>
            </a:r>
            <a:r>
              <a:rPr lang="en-US" sz="2800" b="1" dirty="0">
                <a:latin typeface="Times New Roman"/>
              </a:rPr>
              <a:t> </a:t>
            </a:r>
            <a:r>
              <a:rPr lang="en-US" sz="2800" b="1" dirty="0" err="1">
                <a:latin typeface="Times New Roman"/>
              </a:rPr>
              <a:t>cái</a:t>
            </a:r>
            <a:r>
              <a:rPr lang="en-US" sz="2800" b="1" dirty="0">
                <a:latin typeface="Times New Roman"/>
              </a:rPr>
              <a:t> </a:t>
            </a:r>
            <a:r>
              <a:rPr lang="en-US" sz="2800" b="1" err="1">
                <a:latin typeface="Times New Roman"/>
              </a:rPr>
              <a:t>gì</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latin typeface="Times New Roman"/>
              </a:rPr>
              <a:t>Cái</a:t>
            </a:r>
            <a:r>
              <a:rPr lang="en-US" sz="2800" b="1" dirty="0">
                <a:latin typeface="Times New Roman"/>
              </a:rPr>
              <a:t> </a:t>
            </a:r>
            <a:r>
              <a:rPr lang="en-US" sz="2800" b="1" dirty="0" err="1">
                <a:latin typeface="Times New Roman"/>
              </a:rPr>
              <a:t>ấm</a:t>
            </a:r>
            <a:r>
              <a:rPr lang="en-US" sz="2800" b="1" dirty="0">
                <a:latin typeface="Times New Roman"/>
              </a:rPr>
              <a:t> </a:t>
            </a:r>
            <a:r>
              <a:rPr lang="en-US" sz="2800" b="1" dirty="0" err="1">
                <a:latin typeface="Times New Roman"/>
              </a:rPr>
              <a:t>không</a:t>
            </a:r>
            <a:r>
              <a:rPr lang="en-US" sz="2800" b="1" dirty="0">
                <a:latin typeface="Times New Roman"/>
              </a:rPr>
              <a:t> </a:t>
            </a:r>
            <a:r>
              <a:rPr lang="en-US" sz="2800" b="1" dirty="0" err="1">
                <a:latin typeface="Times New Roman"/>
              </a:rPr>
              <a:t>nghe</a:t>
            </a:r>
            <a:endParaRPr lang="en-US" sz="2800" b="1" dirty="0">
              <a:latin typeface="Times New Roman"/>
            </a:endParaRPr>
          </a:p>
          <a:p>
            <a:pPr eaLnBrk="1" hangingPunct="1">
              <a:spcBef>
                <a:spcPts val="600"/>
              </a:spcBef>
              <a:defRPr/>
            </a:pPr>
            <a:r>
              <a:rPr lang="en-US" sz="2800" b="1" dirty="0">
                <a:latin typeface="Times New Roman"/>
              </a:rPr>
              <a:t>Sao </a:t>
            </a:r>
            <a:r>
              <a:rPr lang="en-US" sz="2800" b="1" dirty="0">
                <a:solidFill>
                  <a:srgbClr val="C00000"/>
                </a:solidFill>
                <a:latin typeface="Times New Roman"/>
              </a:rPr>
              <a:t>tai</a:t>
            </a:r>
            <a:r>
              <a:rPr lang="en-US" sz="2800" b="1" dirty="0">
                <a:latin typeface="Times New Roman"/>
              </a:rPr>
              <a:t> </a:t>
            </a:r>
            <a:r>
              <a:rPr lang="en-US" sz="2800" b="1" dirty="0" err="1">
                <a:latin typeface="Times New Roman"/>
              </a:rPr>
              <a:t>lại</a:t>
            </a:r>
            <a:r>
              <a:rPr lang="en-US" sz="2800" b="1" dirty="0">
                <a:latin typeface="Times New Roman"/>
              </a:rPr>
              <a:t> </a:t>
            </a:r>
            <a:r>
              <a:rPr lang="en-US" sz="2800" b="1" dirty="0" err="1">
                <a:latin typeface="Times New Roman"/>
              </a:rPr>
              <a:t>mọc</a:t>
            </a:r>
            <a:r>
              <a:rPr lang="en-US" sz="2800" b="1" dirty="0">
                <a:latin typeface="Times New Roman"/>
              </a:rPr>
              <a:t>?</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5960014" y="4968840"/>
            <a:ext cx="3521612" cy="161723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1724" y="3155703"/>
            <a:ext cx="3698191" cy="18615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6942602" y="826798"/>
            <a:ext cx="2518630" cy="2049938"/>
          </a:xfrm>
          <a:prstGeom prst="rect">
            <a:avLst/>
          </a:prstGeom>
        </p:spPr>
      </p:pic>
      <p:sp>
        <p:nvSpPr>
          <p:cNvPr id="36" name="Oval 35"/>
          <p:cNvSpPr/>
          <p:nvPr/>
        </p:nvSpPr>
        <p:spPr>
          <a:xfrm rot="1260883">
            <a:off x="6209899" y="1650373"/>
            <a:ext cx="2692806" cy="1271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260883">
            <a:off x="5317200" y="3911100"/>
            <a:ext cx="1739885"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094520">
            <a:off x="5955700" y="5203305"/>
            <a:ext cx="1343974"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amond(ou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908893468"/>
              </p:ext>
            </p:extLst>
          </p:nvPr>
        </p:nvGraphicFramePr>
        <p:xfrm>
          <a:off x="1" y="662061"/>
          <a:ext cx="12191999" cy="6192312"/>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148548059"/>
                    </a:ext>
                  </a:extLst>
                </a:gridCol>
                <a:gridCol w="886265">
                  <a:extLst>
                    <a:ext uri="{9D8B030D-6E8A-4147-A177-3AD203B41FA5}">
                      <a16:colId xmlns:a16="http://schemas.microsoft.com/office/drawing/2014/main" val="2622684194"/>
                    </a:ext>
                  </a:extLst>
                </a:gridCol>
                <a:gridCol w="2180492">
                  <a:extLst>
                    <a:ext uri="{9D8B030D-6E8A-4147-A177-3AD203B41FA5}">
                      <a16:colId xmlns:a16="http://schemas.microsoft.com/office/drawing/2014/main" val="3260307804"/>
                    </a:ext>
                  </a:extLst>
                </a:gridCol>
                <a:gridCol w="3003065">
                  <a:extLst>
                    <a:ext uri="{9D8B030D-6E8A-4147-A177-3AD203B41FA5}">
                      <a16:colId xmlns:a16="http://schemas.microsoft.com/office/drawing/2014/main" val="3768215946"/>
                    </a:ext>
                  </a:extLst>
                </a:gridCol>
                <a:gridCol w="1948763">
                  <a:extLst>
                    <a:ext uri="{9D8B030D-6E8A-4147-A177-3AD203B41FA5}">
                      <a16:colId xmlns:a16="http://schemas.microsoft.com/office/drawing/2014/main" val="2606480429"/>
                    </a:ext>
                  </a:extLst>
                </a:gridCol>
                <a:gridCol w="2344615">
                  <a:extLst>
                    <a:ext uri="{9D8B030D-6E8A-4147-A177-3AD203B41FA5}">
                      <a16:colId xmlns:a16="http://schemas.microsoft.com/office/drawing/2014/main" val="645916978"/>
                    </a:ext>
                  </a:extLst>
                </a:gridCol>
              </a:tblGrid>
              <a:tr h="598530">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1</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2</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Times New Roman" panose="02020603050405020304" pitchFamily="18" charset="0"/>
                          <a:cs typeface="Times New Roman" panose="02020603050405020304" pitchFamily="18" charset="0"/>
                        </a:rPr>
                        <a:t>Khác</a:t>
                      </a:r>
                      <a:r>
                        <a:rPr lang="en-US" sz="3200" baseline="0">
                          <a:solidFill>
                            <a:srgbClr val="C00000"/>
                          </a:solidFill>
                          <a:latin typeface="Times New Roman" panose="02020603050405020304" pitchFamily="18" charset="0"/>
                          <a:cs typeface="Times New Roman" panose="02020603050405020304" pitchFamily="18" charset="0"/>
                        </a:rPr>
                        <a:t> nhau</a:t>
                      </a:r>
                      <a:endParaRPr lang="en-US" sz="320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hMerge="1">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5985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1</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2</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3732030002"/>
                  </a:ext>
                </a:extLst>
              </a:tr>
              <a:tr h="147251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537744">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98499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t="7716" r="5359" b="13184"/>
          <a:stretch/>
        </p:blipFill>
        <p:spPr>
          <a:xfrm>
            <a:off x="27564" y="2069547"/>
            <a:ext cx="1648324" cy="1006995"/>
          </a:xfrm>
          <a:prstGeom prst="rect">
            <a:avLst/>
          </a:prstGeom>
        </p:spPr>
      </p:pic>
      <p:pic>
        <p:nvPicPr>
          <p:cNvPr id="42" name="Picture 41"/>
          <p:cNvPicPr>
            <a:picLocks noChangeAspect="1"/>
          </p:cNvPicPr>
          <p:nvPr/>
        </p:nvPicPr>
        <p:blipFill rotWithShape="1">
          <a:blip r:embed="rId5" cstate="hqprint">
            <a:extLst>
              <a:ext uri="{28A0092B-C50C-407E-A947-70E740481C1C}">
                <a14:useLocalDpi xmlns:a14="http://schemas.microsoft.com/office/drawing/2010/main" val="0"/>
              </a:ext>
            </a:extLst>
          </a:blip>
          <a:srcRect r="24225" b="4673"/>
          <a:stretch/>
        </p:blipFill>
        <p:spPr>
          <a:xfrm>
            <a:off x="55831" y="3573198"/>
            <a:ext cx="1652362" cy="1041206"/>
          </a:xfrm>
          <a:prstGeom prst="rect">
            <a:avLst/>
          </a:prstGeom>
        </p:spPr>
      </p:pic>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r="16941"/>
          <a:stretch/>
        </p:blipFill>
        <p:spPr>
          <a:xfrm>
            <a:off x="133670" y="5052638"/>
            <a:ext cx="1574523" cy="1251699"/>
          </a:xfrm>
          <a:prstGeom prst="rect">
            <a:avLst/>
          </a:prstGeom>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2723451" y="5314511"/>
            <a:ext cx="2118957" cy="111049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753" y="3475024"/>
            <a:ext cx="1985863" cy="1174165"/>
          </a:xfrm>
          <a:prstGeom prst="rect">
            <a:avLst/>
          </a:prstGeom>
        </p:spPr>
      </p:pic>
      <p:pic>
        <p:nvPicPr>
          <p:cNvPr id="46" name="Picture 45"/>
          <p:cNvPicPr>
            <a:picLocks noChangeAspect="1"/>
          </p:cNvPicPr>
          <p:nvPr/>
        </p:nvPicPr>
        <p:blipFill>
          <a:blip r:embed="rId10">
            <a:extLst>
              <a:ext uri="{BEBA8EAE-BF5A-486C-A8C5-ECC9F3942E4B}">
                <a14:imgProps xmlns:a14="http://schemas.microsoft.com/office/drawing/2010/main">
                  <a14:imgLayer r:embed="rId11">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3063400" y="1111453"/>
            <a:ext cx="1481267" cy="2049938"/>
          </a:xfrm>
          <a:prstGeom prst="rect">
            <a:avLst/>
          </a:prstGeom>
        </p:spPr>
      </p:pic>
      <p:sp>
        <p:nvSpPr>
          <p:cNvPr id="47" name="Oval 46"/>
          <p:cNvSpPr/>
          <p:nvPr/>
        </p:nvSpPr>
        <p:spPr>
          <a:xfrm rot="1260883">
            <a:off x="2718607" y="2247666"/>
            <a:ext cx="1583704" cy="8159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260883">
            <a:off x="2680943" y="3915126"/>
            <a:ext cx="846009" cy="8114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1094520">
            <a:off x="2882950" y="5386263"/>
            <a:ext cx="678473" cy="10085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9804" y="1942938"/>
            <a:ext cx="1999799"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nhai thức ăn</a:t>
            </a:r>
            <a:r>
              <a:rPr lang="en-US" altLang="en-US" sz="280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 name="TextBox 4"/>
          <p:cNvSpPr txBox="1"/>
          <p:nvPr/>
        </p:nvSpPr>
        <p:spPr>
          <a:xfrm>
            <a:off x="9806464" y="1989104"/>
            <a:ext cx="267286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dọn dẹp, thu gọn.</a:t>
            </a:r>
            <a:endParaRPr lang="en-US" sz="2800"/>
          </a:p>
        </p:txBody>
      </p:sp>
      <p:sp>
        <p:nvSpPr>
          <p:cNvPr id="7" name="TextBox 6"/>
          <p:cNvSpPr txBox="1"/>
          <p:nvPr/>
        </p:nvSpPr>
        <p:spPr>
          <a:xfrm>
            <a:off x="7957939" y="3585052"/>
            <a:ext cx="1790500"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thở, ngửi.</a:t>
            </a:r>
          </a:p>
        </p:txBody>
      </p:sp>
      <p:sp>
        <p:nvSpPr>
          <p:cNvPr id="17" name="TextBox 16"/>
          <p:cNvSpPr txBox="1"/>
          <p:nvPr/>
        </p:nvSpPr>
        <p:spPr>
          <a:xfrm>
            <a:off x="9853144" y="3363481"/>
            <a:ext cx="2399171"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rẽ nước, chỉ, lái về phía trước.</a:t>
            </a:r>
          </a:p>
        </p:txBody>
      </p:sp>
      <p:sp>
        <p:nvSpPr>
          <p:cNvPr id="18" name="TextBox 17"/>
          <p:cNvSpPr txBox="1"/>
          <p:nvPr/>
        </p:nvSpPr>
        <p:spPr>
          <a:xfrm>
            <a:off x="8034182" y="5052638"/>
            <a:ext cx="151778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nghe.</a:t>
            </a:r>
          </a:p>
        </p:txBody>
      </p:sp>
      <p:sp>
        <p:nvSpPr>
          <p:cNvPr id="50" name="TextBox 49"/>
          <p:cNvSpPr txBox="1"/>
          <p:nvPr/>
        </p:nvSpPr>
        <p:spPr>
          <a:xfrm>
            <a:off x="9923183" y="4978044"/>
            <a:ext cx="2095174"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cầm, bê cho chắc chắn.</a:t>
            </a:r>
          </a:p>
        </p:txBody>
      </p:sp>
      <p:sp>
        <p:nvSpPr>
          <p:cNvPr id="51" name="TextBox 50"/>
          <p:cNvSpPr txBox="1"/>
          <p:nvPr/>
        </p:nvSpPr>
        <p:spPr>
          <a:xfrm>
            <a:off x="5371302" y="946114"/>
            <a:ext cx="223676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Giống nhau</a:t>
            </a:r>
          </a:p>
        </p:txBody>
      </p:sp>
      <p:sp>
        <p:nvSpPr>
          <p:cNvPr id="54" name="Text Box 467"/>
          <p:cNvSpPr txBox="1">
            <a:spLocks noChangeArrowheads="1"/>
          </p:cNvSpPr>
          <p:nvPr/>
        </p:nvSpPr>
        <p:spPr bwMode="auto">
          <a:xfrm>
            <a:off x="4983090" y="1926931"/>
            <a:ext cx="3198813" cy="1292225"/>
          </a:xfrm>
          <a:prstGeom prst="rect">
            <a:avLst/>
          </a:prstGeom>
          <a:noFill/>
          <a:ln>
            <a:noFill/>
          </a:ln>
          <a:effectLst/>
        </p:spPr>
        <p:txBody>
          <a:bodyPr>
            <a:spAutoFit/>
          </a:bodyPr>
          <a:lstStyle/>
          <a:p>
            <a:pPr eaLnBrk="1" hangingPunct="1">
              <a:spcBef>
                <a:spcPts val="0"/>
              </a:spcBef>
              <a:defRPr/>
            </a:pPr>
            <a:r>
              <a:rPr lang="en-US" sz="2600" b="1" dirty="0" err="1">
                <a:latin typeface="Times New Roman"/>
                <a:cs typeface="Times New Roman" pitchFamily="18" charset="0"/>
              </a:rPr>
              <a:t>Cùng</a:t>
            </a:r>
            <a:r>
              <a:rPr lang="en-US" sz="2600" b="1" dirty="0">
                <a:latin typeface="Times New Roman"/>
                <a:cs typeface="Times New Roman" pitchFamily="18" charset="0"/>
              </a:rPr>
              <a:t> </a:t>
            </a:r>
            <a:r>
              <a:rPr lang="en-US" sz="2600" b="1" dirty="0" err="1">
                <a:latin typeface="Times New Roman"/>
                <a:cs typeface="Times New Roman" pitchFamily="18" charset="0"/>
              </a:rPr>
              <a:t>chỉ</a:t>
            </a:r>
            <a:r>
              <a:rPr lang="en-US" sz="2600" b="1" dirty="0">
                <a:latin typeface="Times New Roman"/>
                <a:cs typeface="Times New Roman" pitchFamily="18" charset="0"/>
              </a:rPr>
              <a:t> </a:t>
            </a:r>
            <a:r>
              <a:rPr lang="en-US" sz="2600" b="1" dirty="0" err="1">
                <a:latin typeface="Times New Roman"/>
                <a:cs typeface="Times New Roman" pitchFamily="18" charset="0"/>
              </a:rPr>
              <a:t>vật</a:t>
            </a:r>
            <a:r>
              <a:rPr lang="en-US" sz="2600" b="1" dirty="0">
                <a:latin typeface="Times New Roman"/>
                <a:cs typeface="Times New Roman" pitchFamily="18" charset="0"/>
              </a:rPr>
              <a:t> </a:t>
            </a:r>
            <a:r>
              <a:rPr lang="en-US" sz="2600" b="1" dirty="0" err="1">
                <a:latin typeface="Times New Roman"/>
                <a:cs typeface="Times New Roman" pitchFamily="18" charset="0"/>
              </a:rPr>
              <a:t>sắc</a:t>
            </a:r>
            <a:r>
              <a:rPr lang="en-US" sz="2600" b="1" dirty="0">
                <a:latin typeface="Times New Roman"/>
                <a:cs typeface="Times New Roman" pitchFamily="18" charset="0"/>
              </a:rPr>
              <a:t>, </a:t>
            </a:r>
            <a:r>
              <a:rPr lang="en-US" sz="2600" b="1" dirty="0" err="1">
                <a:latin typeface="Times New Roman"/>
                <a:cs typeface="Times New Roman" pitchFamily="18" charset="0"/>
              </a:rPr>
              <a:t>nhọn</a:t>
            </a:r>
            <a:r>
              <a:rPr lang="en-US" sz="2600" b="1" dirty="0">
                <a:latin typeface="Times New Roman"/>
                <a:cs typeface="Times New Roman" pitchFamily="18" charset="0"/>
              </a:rPr>
              <a:t>, </a:t>
            </a:r>
            <a:r>
              <a:rPr lang="en-US" sz="2600" b="1" dirty="0" err="1">
                <a:latin typeface="Times New Roman"/>
                <a:cs typeface="Times New Roman" pitchFamily="18" charset="0"/>
              </a:rPr>
              <a:t>sắp</a:t>
            </a:r>
            <a:r>
              <a:rPr lang="en-US" sz="2600" b="1" dirty="0">
                <a:latin typeface="Times New Roman"/>
                <a:cs typeface="Times New Roman" pitchFamily="18" charset="0"/>
              </a:rPr>
              <a:t> </a:t>
            </a:r>
            <a:r>
              <a:rPr lang="en-US" sz="2600" b="1" dirty="0" err="1">
                <a:latin typeface="Times New Roman"/>
                <a:cs typeface="Times New Roman" pitchFamily="18" charset="0"/>
              </a:rPr>
              <a:t>đều</a:t>
            </a:r>
            <a:r>
              <a:rPr lang="en-US" sz="2600" b="1" dirty="0">
                <a:latin typeface="Times New Roman"/>
                <a:cs typeface="Times New Roman" pitchFamily="18" charset="0"/>
              </a:rPr>
              <a:t> </a:t>
            </a:r>
            <a:r>
              <a:rPr lang="en-US" sz="2600" b="1" dirty="0" err="1">
                <a:latin typeface="Times New Roman"/>
                <a:cs typeface="Times New Roman" pitchFamily="18" charset="0"/>
              </a:rPr>
              <a:t>nhau</a:t>
            </a:r>
            <a:r>
              <a:rPr lang="en-US" sz="2600" b="1" dirty="0">
                <a:latin typeface="Times New Roman"/>
                <a:cs typeface="Times New Roman" pitchFamily="18" charset="0"/>
              </a:rPr>
              <a:t> </a:t>
            </a:r>
            <a:r>
              <a:rPr lang="en-US" sz="2600" b="1" dirty="0" err="1">
                <a:latin typeface="Times New Roman"/>
                <a:cs typeface="Times New Roman" pitchFamily="18" charset="0"/>
              </a:rPr>
              <a:t>thành</a:t>
            </a:r>
            <a:r>
              <a:rPr lang="en-US" sz="2600" b="1" dirty="0">
                <a:latin typeface="Times New Roman"/>
                <a:cs typeface="Times New Roman" pitchFamily="18" charset="0"/>
              </a:rPr>
              <a:t> </a:t>
            </a:r>
            <a:r>
              <a:rPr lang="en-US" sz="2600" b="1" dirty="0" err="1">
                <a:latin typeface="Times New Roman"/>
                <a:cs typeface="Times New Roman" pitchFamily="18" charset="0"/>
              </a:rPr>
              <a:t>hàng</a:t>
            </a:r>
            <a:r>
              <a:rPr lang="en-US" sz="2600" b="1" dirty="0">
                <a:latin typeface="Times New Roman"/>
                <a:cs typeface="Times New Roman" pitchFamily="18" charset="0"/>
              </a:rPr>
              <a:t>.</a:t>
            </a:r>
            <a:endParaRPr lang="en-US" sz="2600" dirty="0">
              <a:latin typeface="Times New Roman"/>
              <a:cs typeface="Times New Roman" pitchFamily="18" charset="0"/>
            </a:endParaRPr>
          </a:p>
        </p:txBody>
      </p:sp>
      <p:sp>
        <p:nvSpPr>
          <p:cNvPr id="55" name="Text Box 471"/>
          <p:cNvSpPr txBox="1">
            <a:spLocks noChangeArrowheads="1"/>
          </p:cNvSpPr>
          <p:nvPr/>
        </p:nvSpPr>
        <p:spPr bwMode="auto">
          <a:xfrm>
            <a:off x="5019070" y="3409865"/>
            <a:ext cx="3048000" cy="1384995"/>
          </a:xfrm>
          <a:prstGeom prst="rect">
            <a:avLst/>
          </a:prstGeom>
          <a:noFill/>
          <a:ln>
            <a:noFill/>
          </a:ln>
          <a:effectLst/>
        </p:spPr>
        <p:txBody>
          <a:bodyPr>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có</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nhọn</a:t>
            </a:r>
            <a:r>
              <a:rPr lang="en-US" sz="2800" b="1" dirty="0">
                <a:latin typeface="Times New Roman"/>
                <a:cs typeface="Times New Roman" pitchFamily="18" charset="0"/>
              </a:rPr>
              <a:t> </a:t>
            </a:r>
            <a:r>
              <a:rPr lang="en-US" sz="2800" b="1" dirty="0" err="1">
                <a:latin typeface="Times New Roman"/>
                <a:cs typeface="Times New Roman" pitchFamily="18" charset="0"/>
              </a:rPr>
              <a:t>nhô</a:t>
            </a:r>
            <a:r>
              <a:rPr lang="en-US" sz="2800" b="1" dirty="0">
                <a:latin typeface="Times New Roman"/>
                <a:cs typeface="Times New Roman" pitchFamily="18" charset="0"/>
              </a:rPr>
              <a:t> ra </a:t>
            </a:r>
            <a:r>
              <a:rPr lang="en-US" sz="2800" b="1" dirty="0" err="1">
                <a:latin typeface="Times New Roman"/>
                <a:cs typeface="Times New Roman" pitchFamily="18" charset="0"/>
              </a:rPr>
              <a:t>phía</a:t>
            </a:r>
            <a:r>
              <a:rPr lang="en-US" sz="2800" b="1" dirty="0">
                <a:latin typeface="Times New Roman"/>
                <a:cs typeface="Times New Roman" pitchFamily="18" charset="0"/>
              </a:rPr>
              <a:t> </a:t>
            </a:r>
            <a:r>
              <a:rPr lang="en-US" sz="2800" b="1" dirty="0" err="1">
                <a:latin typeface="Times New Roman"/>
                <a:cs typeface="Times New Roman" pitchFamily="18" charset="0"/>
              </a:rPr>
              <a:t>trước</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8" name="Text Box 472"/>
          <p:cNvSpPr txBox="1">
            <a:spLocks noChangeArrowheads="1"/>
          </p:cNvSpPr>
          <p:nvPr/>
        </p:nvSpPr>
        <p:spPr bwMode="auto">
          <a:xfrm>
            <a:off x="5019069" y="5073336"/>
            <a:ext cx="2841469" cy="1384995"/>
          </a:xfrm>
          <a:prstGeom prst="rect">
            <a:avLst/>
          </a:prstGeom>
          <a:noFill/>
          <a:ln>
            <a:noFill/>
          </a:ln>
          <a:effectLst/>
        </p:spPr>
        <p:txBody>
          <a:bodyPr wrap="square">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mọc</a:t>
            </a:r>
            <a:r>
              <a:rPr lang="en-US" sz="2800" b="1" dirty="0">
                <a:latin typeface="Times New Roman"/>
                <a:cs typeface="Times New Roman" pitchFamily="18" charset="0"/>
              </a:rPr>
              <a:t> </a:t>
            </a:r>
            <a:r>
              <a:rPr lang="en-US" sz="2800" b="1" dirty="0" err="1">
                <a:latin typeface="Times New Roman"/>
                <a:cs typeface="Times New Roman" pitchFamily="18" charset="0"/>
              </a:rPr>
              <a:t>ra</a:t>
            </a:r>
            <a:r>
              <a:rPr lang="en-US" sz="2800" b="1" dirty="0">
                <a:latin typeface="Times New Roman"/>
                <a:cs typeface="Times New Roman" pitchFamily="18" charset="0"/>
              </a:rPr>
              <a:t> ở </a:t>
            </a:r>
            <a:r>
              <a:rPr lang="en-US" sz="2800" b="1" dirty="0" err="1">
                <a:latin typeface="Times New Roman"/>
                <a:cs typeface="Times New Roman" pitchFamily="18" charset="0"/>
              </a:rPr>
              <a:t>hai</a:t>
            </a:r>
            <a:r>
              <a:rPr lang="en-US" sz="2800" b="1" dirty="0">
                <a:latin typeface="Times New Roman"/>
                <a:cs typeface="Times New Roman" pitchFamily="18" charset="0"/>
              </a:rPr>
              <a:t> </a:t>
            </a:r>
            <a:r>
              <a:rPr lang="en-US" sz="2800" b="1" dirty="0" err="1">
                <a:latin typeface="Times New Roman"/>
                <a:cs typeface="Times New Roman" pitchFamily="18" charset="0"/>
              </a:rPr>
              <a:t>bên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9" name="文本框 39">
            <a:extLst>
              <a:ext uri="{FF2B5EF4-FFF2-40B4-BE49-F238E27FC236}">
                <a16:creationId xmlns:a16="http://schemas.microsoft.com/office/drawing/2014/main" id="{6B5CAA5F-BC42-4F8D-A4F4-D62BF5693694}"/>
              </a:ext>
            </a:extLst>
          </p:cNvPr>
          <p:cNvSpPr txBox="1"/>
          <p:nvPr/>
        </p:nvSpPr>
        <p:spPr>
          <a:xfrm>
            <a:off x="-152337" y="0"/>
            <a:ext cx="1212630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Nghĩa</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a:t>
            </a:r>
            <a:r>
              <a:rPr kumimoji="0" lang="en-US" altLang="zh-CN" sz="3200" b="1" i="1"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răng, mũi, tai </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 bài 1 và bài 2 có gì giống nhau?</a:t>
            </a:r>
            <a:endParaRPr kumimoji="0" lang="zh-CN" altLang="en-US" sz="32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TextBox 51"/>
          <p:cNvSpPr txBox="1"/>
          <p:nvPr/>
        </p:nvSpPr>
        <p:spPr>
          <a:xfrm>
            <a:off x="7927617" y="1285062"/>
            <a:ext cx="1863026" cy="553998"/>
          </a:xfrm>
          <a:prstGeom prst="rect">
            <a:avLst/>
          </a:prstGeom>
          <a:solidFill>
            <a:srgbClr val="FFECAF"/>
          </a:solidFill>
        </p:spPr>
        <p:txBody>
          <a:bodyPr wrap="square" rtlCol="0">
            <a:spAutoFit/>
          </a:bodyPr>
          <a:lstStyle/>
          <a:p>
            <a:r>
              <a:rPr lang="en-US" sz="3000" b="1">
                <a:solidFill>
                  <a:srgbClr val="C00000"/>
                </a:solidFill>
                <a:latin typeface="Times New Roman" panose="02020603050405020304" pitchFamily="18" charset="0"/>
                <a:cs typeface="Times New Roman" panose="02020603050405020304" pitchFamily="18" charset="0"/>
              </a:rPr>
              <a:t>Nghĩa gốc</a:t>
            </a:r>
          </a:p>
        </p:txBody>
      </p:sp>
      <p:sp>
        <p:nvSpPr>
          <p:cNvPr id="60" name="TextBox 59"/>
          <p:cNvSpPr txBox="1"/>
          <p:nvPr/>
        </p:nvSpPr>
        <p:spPr>
          <a:xfrm>
            <a:off x="29969" y="976891"/>
            <a:ext cx="1678224"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gốc</a:t>
            </a:r>
          </a:p>
        </p:txBody>
      </p:sp>
      <p:sp>
        <p:nvSpPr>
          <p:cNvPr id="61" name="TextBox 60"/>
          <p:cNvSpPr txBox="1"/>
          <p:nvPr/>
        </p:nvSpPr>
        <p:spPr>
          <a:xfrm>
            <a:off x="9872663" y="1324451"/>
            <a:ext cx="2349306" cy="523220"/>
          </a:xfrm>
          <a:prstGeom prst="rect">
            <a:avLst/>
          </a:prstGeom>
          <a:solidFill>
            <a:srgbClr val="FFECAF"/>
          </a:solid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
        <p:nvSpPr>
          <p:cNvPr id="62" name="TextBox 61"/>
          <p:cNvSpPr txBox="1"/>
          <p:nvPr/>
        </p:nvSpPr>
        <p:spPr>
          <a:xfrm>
            <a:off x="2737703" y="943071"/>
            <a:ext cx="2157007"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21241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par>
                                <p:cTn id="50" presetID="2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fltVal val="0"/>
                                          </p:val>
                                        </p:tav>
                                        <p:tav tm="100000">
                                          <p:val>
                                            <p:strVal val="#ppt_w"/>
                                          </p:val>
                                        </p:tav>
                                      </p:tavLst>
                                    </p:anim>
                                    <p:anim calcmode="lin" valueType="num">
                                      <p:cBhvr>
                                        <p:cTn id="104" dur="1000" fill="hold"/>
                                        <p:tgtEl>
                                          <p:spTgt spid="60"/>
                                        </p:tgtEl>
                                        <p:attrNameLst>
                                          <p:attrName>ppt_h</p:attrName>
                                        </p:attrNameLst>
                                      </p:cBhvr>
                                      <p:tavLst>
                                        <p:tav tm="0">
                                          <p:val>
                                            <p:fltVal val="0"/>
                                          </p:val>
                                        </p:tav>
                                        <p:tav tm="100000">
                                          <p:val>
                                            <p:strVal val="#ppt_h"/>
                                          </p:val>
                                        </p:tav>
                                      </p:tavLst>
                                    </p:anim>
                                    <p:anim calcmode="lin" valueType="num">
                                      <p:cBhvr>
                                        <p:cTn id="105" dur="1000" fill="hold"/>
                                        <p:tgtEl>
                                          <p:spTgt spid="60"/>
                                        </p:tgtEl>
                                        <p:attrNameLst>
                                          <p:attrName>style.rotation</p:attrName>
                                        </p:attrNameLst>
                                      </p:cBhvr>
                                      <p:tavLst>
                                        <p:tav tm="0">
                                          <p:val>
                                            <p:fltVal val="90"/>
                                          </p:val>
                                        </p:tav>
                                        <p:tav tm="100000">
                                          <p:val>
                                            <p:fltVal val="0"/>
                                          </p:val>
                                        </p:tav>
                                      </p:tavLst>
                                    </p:anim>
                                    <p:animEffect transition="in" filter="fade">
                                      <p:cBhvr>
                                        <p:cTn id="106" dur="1000"/>
                                        <p:tgtEl>
                                          <p:spTgt spid="6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1000" fill="hold"/>
                                        <p:tgtEl>
                                          <p:spTgt spid="52"/>
                                        </p:tgtEl>
                                        <p:attrNameLst>
                                          <p:attrName>ppt_w</p:attrName>
                                        </p:attrNameLst>
                                      </p:cBhvr>
                                      <p:tavLst>
                                        <p:tav tm="0">
                                          <p:val>
                                            <p:fltVal val="0"/>
                                          </p:val>
                                        </p:tav>
                                        <p:tav tm="100000">
                                          <p:val>
                                            <p:strVal val="#ppt_w"/>
                                          </p:val>
                                        </p:tav>
                                      </p:tavLst>
                                    </p:anim>
                                    <p:anim calcmode="lin" valueType="num">
                                      <p:cBhvr>
                                        <p:cTn id="110" dur="1000" fill="hold"/>
                                        <p:tgtEl>
                                          <p:spTgt spid="52"/>
                                        </p:tgtEl>
                                        <p:attrNameLst>
                                          <p:attrName>ppt_h</p:attrName>
                                        </p:attrNameLst>
                                      </p:cBhvr>
                                      <p:tavLst>
                                        <p:tav tm="0">
                                          <p:val>
                                            <p:fltVal val="0"/>
                                          </p:val>
                                        </p:tav>
                                        <p:tav tm="100000">
                                          <p:val>
                                            <p:strVal val="#ppt_h"/>
                                          </p:val>
                                        </p:tav>
                                      </p:tavLst>
                                    </p:anim>
                                    <p:anim calcmode="lin" valueType="num">
                                      <p:cBhvr>
                                        <p:cTn id="111" dur="1000" fill="hold"/>
                                        <p:tgtEl>
                                          <p:spTgt spid="52"/>
                                        </p:tgtEl>
                                        <p:attrNameLst>
                                          <p:attrName>style.rotation</p:attrName>
                                        </p:attrNameLst>
                                      </p:cBhvr>
                                      <p:tavLst>
                                        <p:tav tm="0">
                                          <p:val>
                                            <p:fltVal val="90"/>
                                          </p:val>
                                        </p:tav>
                                        <p:tav tm="100000">
                                          <p:val>
                                            <p:fltVal val="0"/>
                                          </p:val>
                                        </p:tav>
                                      </p:tavLst>
                                    </p:anim>
                                    <p:animEffect transition="in" filter="fade">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1000" fill="hold"/>
                                        <p:tgtEl>
                                          <p:spTgt spid="61"/>
                                        </p:tgtEl>
                                        <p:attrNameLst>
                                          <p:attrName>ppt_w</p:attrName>
                                        </p:attrNameLst>
                                      </p:cBhvr>
                                      <p:tavLst>
                                        <p:tav tm="0">
                                          <p:val>
                                            <p:fltVal val="0"/>
                                          </p:val>
                                        </p:tav>
                                        <p:tav tm="100000">
                                          <p:val>
                                            <p:strVal val="#ppt_w"/>
                                          </p:val>
                                        </p:tav>
                                      </p:tavLst>
                                    </p:anim>
                                    <p:anim calcmode="lin" valueType="num">
                                      <p:cBhvr>
                                        <p:cTn id="118" dur="1000" fill="hold"/>
                                        <p:tgtEl>
                                          <p:spTgt spid="61"/>
                                        </p:tgtEl>
                                        <p:attrNameLst>
                                          <p:attrName>ppt_h</p:attrName>
                                        </p:attrNameLst>
                                      </p:cBhvr>
                                      <p:tavLst>
                                        <p:tav tm="0">
                                          <p:val>
                                            <p:fltVal val="0"/>
                                          </p:val>
                                        </p:tav>
                                        <p:tav tm="100000">
                                          <p:val>
                                            <p:strVal val="#ppt_h"/>
                                          </p:val>
                                        </p:tav>
                                      </p:tavLst>
                                    </p:anim>
                                    <p:anim calcmode="lin" valueType="num">
                                      <p:cBhvr>
                                        <p:cTn id="119" dur="1000" fill="hold"/>
                                        <p:tgtEl>
                                          <p:spTgt spid="61"/>
                                        </p:tgtEl>
                                        <p:attrNameLst>
                                          <p:attrName>style.rotation</p:attrName>
                                        </p:attrNameLst>
                                      </p:cBhvr>
                                      <p:tavLst>
                                        <p:tav tm="0">
                                          <p:val>
                                            <p:fltVal val="90"/>
                                          </p:val>
                                        </p:tav>
                                        <p:tav tm="100000">
                                          <p:val>
                                            <p:fltVal val="0"/>
                                          </p:val>
                                        </p:tav>
                                      </p:tavLst>
                                    </p:anim>
                                    <p:animEffect transition="in" filter="fade">
                                      <p:cBhvr>
                                        <p:cTn id="120" dur="100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1000" fill="hold"/>
                                        <p:tgtEl>
                                          <p:spTgt spid="62"/>
                                        </p:tgtEl>
                                        <p:attrNameLst>
                                          <p:attrName>ppt_w</p:attrName>
                                        </p:attrNameLst>
                                      </p:cBhvr>
                                      <p:tavLst>
                                        <p:tav tm="0">
                                          <p:val>
                                            <p:fltVal val="0"/>
                                          </p:val>
                                        </p:tav>
                                        <p:tav tm="100000">
                                          <p:val>
                                            <p:strVal val="#ppt_w"/>
                                          </p:val>
                                        </p:tav>
                                      </p:tavLst>
                                    </p:anim>
                                    <p:anim calcmode="lin" valueType="num">
                                      <p:cBhvr>
                                        <p:cTn id="124" dur="1000" fill="hold"/>
                                        <p:tgtEl>
                                          <p:spTgt spid="62"/>
                                        </p:tgtEl>
                                        <p:attrNameLst>
                                          <p:attrName>ppt_h</p:attrName>
                                        </p:attrNameLst>
                                      </p:cBhvr>
                                      <p:tavLst>
                                        <p:tav tm="0">
                                          <p:val>
                                            <p:fltVal val="0"/>
                                          </p:val>
                                        </p:tav>
                                        <p:tav tm="100000">
                                          <p:val>
                                            <p:strVal val="#ppt_h"/>
                                          </p:val>
                                        </p:tav>
                                      </p:tavLst>
                                    </p:anim>
                                    <p:anim calcmode="lin" valueType="num">
                                      <p:cBhvr>
                                        <p:cTn id="125" dur="1000" fill="hold"/>
                                        <p:tgtEl>
                                          <p:spTgt spid="62"/>
                                        </p:tgtEl>
                                        <p:attrNameLst>
                                          <p:attrName>style.rotation</p:attrName>
                                        </p:attrNameLst>
                                      </p:cBhvr>
                                      <p:tavLst>
                                        <p:tav tm="0">
                                          <p:val>
                                            <p:fltVal val="90"/>
                                          </p:val>
                                        </p:tav>
                                        <p:tav tm="100000">
                                          <p:val>
                                            <p:fltVal val="0"/>
                                          </p:val>
                                        </p:tav>
                                      </p:tavLst>
                                    </p:anim>
                                    <p:animEffect transition="in" filter="fade">
                                      <p:cBhvr>
                                        <p:cTn id="12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3" grpId="0"/>
      <p:bldP spid="5" grpId="0"/>
      <p:bldP spid="7" grpId="0"/>
      <p:bldP spid="17" grpId="0"/>
      <p:bldP spid="18" grpId="0"/>
      <p:bldP spid="50" grpId="0"/>
      <p:bldP spid="51" grpId="0"/>
      <p:bldP spid="54" grpId="0"/>
      <p:bldP spid="55" grpId="0"/>
      <p:bldP spid="58" grpId="0"/>
      <p:bldP spid="59" grpId="0"/>
      <p:bldP spid="52"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5" y="34332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Ghi nhớ</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 Box 15"/>
          <p:cNvSpPr txBox="1">
            <a:spLocks noChangeArrowheads="1"/>
          </p:cNvSpPr>
          <p:nvPr/>
        </p:nvSpPr>
        <p:spPr bwMode="auto">
          <a:xfrm>
            <a:off x="2311791" y="1781387"/>
            <a:ext cx="6665913" cy="519113"/>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a:t>
            </a:r>
            <a:r>
              <a:rPr lang="en-US" sz="2800" b="1" dirty="0" err="1">
                <a:latin typeface="Times New Roman"/>
                <a:cs typeface="Times New Roman" pitchFamily="18" charset="0"/>
              </a:rPr>
              <a:t>hiểu</a:t>
            </a:r>
            <a:r>
              <a:rPr lang="en-US" sz="2800" b="1" dirty="0">
                <a:latin typeface="Times New Roman"/>
                <a:cs typeface="Times New Roman" pitchFamily="18" charset="0"/>
              </a:rPr>
              <a:t> </a:t>
            </a:r>
            <a:r>
              <a:rPr lang="en-US" sz="2800" b="1" dirty="0" err="1">
                <a:latin typeface="Times New Roman"/>
                <a:cs typeface="Times New Roman" pitchFamily="18" charset="0"/>
              </a:rPr>
              <a:t>thế</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là</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latin typeface="Times New Roman"/>
                <a:cs typeface="Times New Roman" pitchFamily="18" charset="0"/>
              </a:rPr>
              <a:t>nhiều</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89" name="Text Box 23"/>
          <p:cNvSpPr txBox="1">
            <a:spLocks noChangeArrowheads="1"/>
          </p:cNvSpPr>
          <p:nvPr/>
        </p:nvSpPr>
        <p:spPr bwMode="auto">
          <a:xfrm>
            <a:off x="1909094" y="1781387"/>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C00000"/>
                </a:solidFill>
                <a:latin typeface="Times New Roman" panose="02020603050405020304" pitchFamily="18" charset="0"/>
                <a:cs typeface="Times New Roman" panose="02020603050405020304" pitchFamily="18" charset="0"/>
              </a:rPr>
              <a:t>Từ nhiều nghĩa là từ có một nghĩa gốc và một hay một số nghĩa chuyển.</a:t>
            </a:r>
          </a:p>
        </p:txBody>
      </p:sp>
      <p:sp>
        <p:nvSpPr>
          <p:cNvPr id="90" name="Text Box 14"/>
          <p:cNvSpPr txBox="1">
            <a:spLocks noChangeArrowheads="1"/>
          </p:cNvSpPr>
          <p:nvPr/>
        </p:nvSpPr>
        <p:spPr bwMode="auto">
          <a:xfrm>
            <a:off x="1909094" y="2838225"/>
            <a:ext cx="9144000" cy="946150"/>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có nhận xét gì về mối quan hệ giữa nghĩa gốc và nghĩa chuyển của từ nhiều nghĩa?</a:t>
            </a:r>
            <a:endParaRPr lang="en-US" sz="2800" b="1">
              <a:effectLst>
                <a:outerShdw blurRad="38100" dist="38100" dir="2700000" algn="tl">
                  <a:srgbClr val="C0C0C0"/>
                </a:outerShdw>
              </a:effectLst>
              <a:latin typeface="Times New Roman"/>
              <a:cs typeface="Times New Roman" pitchFamily="18" charset="0"/>
            </a:endParaRPr>
          </a:p>
        </p:txBody>
      </p:sp>
      <p:sp>
        <p:nvSpPr>
          <p:cNvPr id="91" name="Text Box 24"/>
          <p:cNvSpPr txBox="1">
            <a:spLocks noChangeArrowheads="1"/>
          </p:cNvSpPr>
          <p:nvPr/>
        </p:nvSpPr>
        <p:spPr bwMode="auto">
          <a:xfrm>
            <a:off x="1909094" y="2873595"/>
            <a:ext cx="9144000" cy="946150"/>
          </a:xfrm>
          <a:prstGeom prst="rect">
            <a:avLst/>
          </a:prstGeom>
          <a:noFill/>
          <a:ln>
            <a:noFill/>
          </a:ln>
          <a:effectLst/>
        </p:spPr>
        <p:txBody>
          <a:bodyPr>
            <a:spAutoFit/>
          </a:bodyPr>
          <a:lstStyle/>
          <a:p>
            <a:pPr eaLnBrk="1" hangingPunct="1">
              <a:spcBef>
                <a:spcPct val="50000"/>
              </a:spcBef>
              <a:defRPr/>
            </a:pPr>
            <a:r>
              <a:rPr lang="en-US" sz="2800" b="1">
                <a:solidFill>
                  <a:srgbClr val="C00000"/>
                </a:solidFill>
                <a:latin typeface="Times New Roman"/>
                <a:cs typeface="Times New Roman" pitchFamily="18" charset="0"/>
              </a:rPr>
              <a:t>Các nghĩa của từ nhiều nghĩa bao giờ cũng có mối liên hệ với nhau.</a:t>
            </a:r>
            <a:endParaRPr lang="en-US" sz="2800" b="1">
              <a:solidFill>
                <a:srgbClr val="C00000"/>
              </a:solidFill>
              <a:effectLst>
                <a:outerShdw blurRad="38100" dist="38100" dir="2700000" algn="tl">
                  <a:srgbClr val="C0C0C0"/>
                </a:outerShdw>
              </a:effectLst>
              <a:latin typeface="Times New Roman"/>
              <a:cs typeface="Times New Roman" pitchFamily="18"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9"/>
                                        </p:tgtEl>
                                        <p:attrNameLst>
                                          <p:attrName>style.visibility</p:attrName>
                                        </p:attrNameLst>
                                      </p:cBhvr>
                                      <p:to>
                                        <p:strVal val="visible"/>
                                      </p:to>
                                    </p:set>
                                    <p:anim calcmode="discrete" valueType="clr">
                                      <p:cBhvr override="childStyle">
                                        <p:cTn id="49"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9"/>
                                        </p:tgtEl>
                                        <p:attrNameLst>
                                          <p:attrName>fillcolor</p:attrName>
                                        </p:attrNameLst>
                                      </p:cBhvr>
                                      <p:tavLst>
                                        <p:tav tm="0">
                                          <p:val>
                                            <p:clrVal>
                                              <a:schemeClr val="accent2"/>
                                            </p:clrVal>
                                          </p:val>
                                        </p:tav>
                                        <p:tav tm="50000">
                                          <p:val>
                                            <p:clrVal>
                                              <a:schemeClr val="hlink"/>
                                            </p:clrVal>
                                          </p:val>
                                        </p:tav>
                                      </p:tavLst>
                                    </p:anim>
                                    <p:set>
                                      <p:cBhvr>
                                        <p:cTn id="51" dur="80"/>
                                        <p:tgtEl>
                                          <p:spTgt spid="89"/>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91"/>
                                        </p:tgtEl>
                                        <p:attrNameLst>
                                          <p:attrName>style.visibility</p:attrName>
                                        </p:attrNameLst>
                                      </p:cBhvr>
                                      <p:to>
                                        <p:strVal val="visible"/>
                                      </p:to>
                                    </p:set>
                                    <p:anim calcmode="discrete" valueType="clr">
                                      <p:cBhvr override="childStyle">
                                        <p:cTn id="66"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91"/>
                                        </p:tgtEl>
                                        <p:attrNameLst>
                                          <p:attrName>fillcolor</p:attrName>
                                        </p:attrNameLst>
                                      </p:cBhvr>
                                      <p:tavLst>
                                        <p:tav tm="0">
                                          <p:val>
                                            <p:clrVal>
                                              <a:schemeClr val="accent2"/>
                                            </p:clrVal>
                                          </p:val>
                                        </p:tav>
                                        <p:tav tm="50000">
                                          <p:val>
                                            <p:clrVal>
                                              <a:schemeClr val="hlink"/>
                                            </p:clrVal>
                                          </p:val>
                                        </p:tav>
                                      </p:tavLst>
                                    </p:anim>
                                    <p:set>
                                      <p:cBhvr>
                                        <p:cTn id="68" dur="80"/>
                                        <p:tgtEl>
                                          <p:spTgt spid="91"/>
                                        </p:tgtEl>
                                        <p:attrNameLst>
                                          <p:attrName>fill.type</p:attrName>
                                        </p:attrNameLst>
                                      </p:cBhvr>
                                      <p:to>
                                        <p:strVal val="solid"/>
                                      </p:to>
                                    </p:set>
                                  </p:childTnLst>
                                </p:cTn>
                              </p:par>
                              <p:par>
                                <p:cTn id="69" presetID="2" presetClass="entr" presetSubtype="8"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500" fill="hold"/>
                                        <p:tgtEl>
                                          <p:spTgt spid="92"/>
                                        </p:tgtEl>
                                        <p:attrNameLst>
                                          <p:attrName>ppt_x</p:attrName>
                                        </p:attrNameLst>
                                      </p:cBhvr>
                                      <p:tavLst>
                                        <p:tav tm="0">
                                          <p:val>
                                            <p:strVal val="0-#ppt_w/2"/>
                                          </p:val>
                                        </p:tav>
                                        <p:tav tm="100000">
                                          <p:val>
                                            <p:strVal val="#ppt_x"/>
                                          </p:val>
                                        </p:tav>
                                      </p:tavLst>
                                    </p:anim>
                                    <p:anim calcmode="lin" valueType="num">
                                      <p:cBhvr additive="base">
                                        <p:cTn id="7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P spid="89" grpId="0"/>
      <p:bldP spid="90" grpId="0"/>
      <p:bldP spid="90" grpId="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2086" y="2382834"/>
            <a:ext cx="5182756" cy="1408226"/>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1F70942B-9272-45C2-A1F5-56BFFCDE0460}"/>
              </a:ext>
            </a:extLst>
          </p:cNvPr>
          <p:cNvSpPr txBox="1"/>
          <p:nvPr/>
        </p:nvSpPr>
        <p:spPr>
          <a:xfrm>
            <a:off x="4794162" y="2547066"/>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4842" y="60131"/>
            <a:ext cx="2529880" cy="2141621"/>
          </a:xfrm>
          <a:prstGeom prst="rect">
            <a:avLst/>
          </a:prstGeom>
        </p:spPr>
      </p:pic>
    </p:spTree>
    <p:extLst>
      <p:ext uri="{BB962C8B-B14F-4D97-AF65-F5344CB8AC3E}">
        <p14:creationId xmlns:p14="http://schemas.microsoft.com/office/powerpoint/2010/main" val="65315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04204"/>
            <a:ext cx="14406470" cy="1838824"/>
          </a:xfrm>
          <a:prstGeom prst="rect">
            <a:avLst/>
          </a:prstGeom>
        </p:spPr>
      </p:pic>
      <p:sp>
        <p:nvSpPr>
          <p:cNvPr id="36" name="Rectangle 12"/>
          <p:cNvSpPr>
            <a:spLocks noChangeArrowheads="1"/>
          </p:cNvSpPr>
          <p:nvPr/>
        </p:nvSpPr>
        <p:spPr bwMode="auto">
          <a:xfrm>
            <a:off x="2057400" y="1825093"/>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7" name="Rectangle 13"/>
          <p:cNvSpPr>
            <a:spLocks noChangeArrowheads="1"/>
          </p:cNvSpPr>
          <p:nvPr/>
        </p:nvSpPr>
        <p:spPr bwMode="auto">
          <a:xfrm>
            <a:off x="2057400" y="307922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38" name="Rectangle 14"/>
          <p:cNvSpPr>
            <a:spLocks noChangeArrowheads="1"/>
          </p:cNvSpPr>
          <p:nvPr/>
        </p:nvSpPr>
        <p:spPr bwMode="auto">
          <a:xfrm>
            <a:off x="1981200" y="434406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3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sp>
        <p:nvSpPr>
          <p:cNvPr id="40" name="Text Box 18"/>
          <p:cNvSpPr txBox="1">
            <a:spLocks noChangeArrowheads="1"/>
          </p:cNvSpPr>
          <p:nvPr/>
        </p:nvSpPr>
        <p:spPr bwMode="auto">
          <a:xfrm>
            <a:off x="3479190" y="178743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sp>
        <p:nvSpPr>
          <p:cNvPr id="41" name="Text Box 19"/>
          <p:cNvSpPr txBox="1">
            <a:spLocks noChangeArrowheads="1"/>
          </p:cNvSpPr>
          <p:nvPr/>
        </p:nvSpPr>
        <p:spPr bwMode="auto">
          <a:xfrm>
            <a:off x="3479190" y="4330784"/>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2" name="Text Box 20"/>
          <p:cNvSpPr txBox="1">
            <a:spLocks noChangeArrowheads="1"/>
          </p:cNvSpPr>
          <p:nvPr/>
        </p:nvSpPr>
        <p:spPr bwMode="auto">
          <a:xfrm>
            <a:off x="3479190" y="3029788"/>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cxnSp>
        <p:nvCxnSpPr>
          <p:cNvPr id="3" name="Straight Connector 2"/>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02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3689" y="1366041"/>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182981"/>
            <a:ext cx="12192000" cy="1838824"/>
          </a:xfrm>
          <a:prstGeom prst="rect">
            <a:avLst/>
          </a:prstGeom>
        </p:spPr>
      </p:pic>
      <p:sp>
        <p:nvSpPr>
          <p:cNvPr id="2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30" name="Straight Connector 2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2"/>
          <p:cNvSpPr>
            <a:spLocks noChangeArrowheads="1"/>
          </p:cNvSpPr>
          <p:nvPr/>
        </p:nvSpPr>
        <p:spPr bwMode="auto">
          <a:xfrm>
            <a:off x="2358482" y="1676587"/>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3" name="Text Box 18"/>
          <p:cNvSpPr txBox="1">
            <a:spLocks noChangeArrowheads="1"/>
          </p:cNvSpPr>
          <p:nvPr/>
        </p:nvSpPr>
        <p:spPr bwMode="auto">
          <a:xfrm>
            <a:off x="4213513" y="1303749"/>
            <a:ext cx="43783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6121" y="3599166"/>
            <a:ext cx="3732117" cy="248807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8738" y="3640453"/>
            <a:ext cx="3681015" cy="2468625"/>
          </a:xfrm>
          <a:prstGeom prst="rect">
            <a:avLst/>
          </a:prstGeom>
        </p:spPr>
      </p:pic>
      <p:cxnSp>
        <p:nvCxnSpPr>
          <p:cNvPr id="34" name="Straight Connector 33"/>
          <p:cNvCxnSpPr/>
          <p:nvPr/>
        </p:nvCxnSpPr>
        <p:spPr>
          <a:xfrm>
            <a:off x="5170440" y="202805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77733" y="1993012"/>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36" name="Straight Connector 35"/>
          <p:cNvCxnSpPr/>
          <p:nvPr/>
        </p:nvCxnSpPr>
        <p:spPr>
          <a:xfrm>
            <a:off x="6335183" y="279454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42804" y="278173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29485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50" name="Straight Connector 4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11" descr="kiề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0960" y="3368530"/>
            <a:ext cx="2654498" cy="254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5263" b="95614" l="9961" r="89844"/>
                    </a14:imgEffect>
                  </a14:imgLayer>
                </a14:imgProps>
              </a:ext>
              <a:ext uri="{28A0092B-C50C-407E-A947-70E740481C1C}">
                <a14:useLocalDpi xmlns:a14="http://schemas.microsoft.com/office/drawing/2010/main" val="0"/>
              </a:ext>
            </a:extLst>
          </a:blip>
          <a:stretch>
            <a:fillRect/>
          </a:stretch>
        </p:blipFill>
        <p:spPr>
          <a:xfrm>
            <a:off x="7462314" y="3213341"/>
            <a:ext cx="3672862" cy="2453357"/>
          </a:xfrm>
          <a:prstGeom prst="rect">
            <a:avLst/>
          </a:prstGeom>
        </p:spPr>
      </p:pic>
      <p:sp>
        <p:nvSpPr>
          <p:cNvPr id="53" name="Rectangle 13"/>
          <p:cNvSpPr>
            <a:spLocks noChangeArrowheads="1"/>
          </p:cNvSpPr>
          <p:nvPr/>
        </p:nvSpPr>
        <p:spPr bwMode="auto">
          <a:xfrm>
            <a:off x="2083842" y="181009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54" name="Text Box 20"/>
          <p:cNvSpPr txBox="1">
            <a:spLocks noChangeArrowheads="1"/>
          </p:cNvSpPr>
          <p:nvPr/>
        </p:nvSpPr>
        <p:spPr bwMode="auto">
          <a:xfrm>
            <a:off x="3505632" y="1760660"/>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6" name="TextBox 55"/>
          <p:cNvSpPr txBox="1"/>
          <p:nvPr/>
        </p:nvSpPr>
        <p:spPr>
          <a:xfrm>
            <a:off x="8041859" y="2180829"/>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cxnSp>
        <p:nvCxnSpPr>
          <p:cNvPr id="7" name="Straight Connector 6"/>
          <p:cNvCxnSpPr/>
          <p:nvPr/>
        </p:nvCxnSpPr>
        <p:spPr>
          <a:xfrm>
            <a:off x="8686581" y="2179893"/>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40423" y="2851409"/>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88317" y="2851409"/>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spTree>
    <p:extLst>
      <p:ext uri="{BB962C8B-B14F-4D97-AF65-F5344CB8AC3E}">
        <p14:creationId xmlns:p14="http://schemas.microsoft.com/office/powerpoint/2010/main" val="125724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1+#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0"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41" name="Straight Connector 40"/>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2437447" y="163468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44" name="Text Box 19"/>
          <p:cNvSpPr txBox="1">
            <a:spLocks noChangeArrowheads="1"/>
          </p:cNvSpPr>
          <p:nvPr/>
        </p:nvSpPr>
        <p:spPr bwMode="auto">
          <a:xfrm>
            <a:off x="3935437" y="1621400"/>
            <a:ext cx="5715000" cy="146912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lnSpc>
                <a:spcPct val="200000"/>
              </a:lnSpc>
              <a:spcBef>
                <a:spcPct val="50000"/>
              </a:spcBef>
              <a:defRPr/>
            </a:pPr>
            <a:r>
              <a:rPr lang="en-US" sz="2800" b="1">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468" y="3721532"/>
            <a:ext cx="1743075" cy="236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419" y="3729322"/>
            <a:ext cx="4369927" cy="246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Straight Connector 44"/>
          <p:cNvCxnSpPr/>
          <p:nvPr/>
        </p:nvCxnSpPr>
        <p:spPr>
          <a:xfrm>
            <a:off x="8042276" y="2075783"/>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0884" y="2057276"/>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47" name="Straight Connector 46"/>
          <p:cNvCxnSpPr/>
          <p:nvPr/>
        </p:nvCxnSpPr>
        <p:spPr>
          <a:xfrm>
            <a:off x="5915493" y="3012910"/>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44887" y="308210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88363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85075"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algn="ctr"/>
            <a:r>
              <a:rPr lang="en-US" sz="11500" b="1" cap="none" spc="0">
                <a:ln w="76200">
                  <a:solidFill>
                    <a:srgbClr val="FF0066"/>
                  </a:solidFill>
                  <a:prstDash val="solid"/>
                </a:ln>
                <a:solidFill>
                  <a:srgbClr val="FFFFFF"/>
                </a:solidFill>
                <a:effectLst>
                  <a:outerShdw blurRad="114300" dist="114300" dir="2700000" algn="tl" rotWithShape="0">
                    <a:srgbClr val="FF0066"/>
                  </a:outerShdw>
                </a:effectLst>
                <a:latin typeface="iCiel Cadena" panose="02000503000000020004" pitchFamily="2" charset="0"/>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1" dur="1000" fill="hold"/>
                                        <p:tgtEl>
                                          <p:spTgt spid="12"/>
                                        </p:tgtEl>
                                        <p:attrNameLst>
                                          <p:attrName>ppt_x</p:attrName>
                                          <p:attrName>ppt_y</p:attrName>
                                        </p:attrNameLst>
                                      </p:cBhvr>
                                      <p:rCtr x="0" y="1412"/>
                                    </p:animMotion>
                                  </p:childTnLst>
                                </p:cTn>
                              </p:par>
                              <p:par>
                                <p:cTn id="12" presetID="1" presetClass="mediacall" presetSubtype="0" fill="hold" nodeType="withEffect">
                                  <p:stCondLst>
                                    <p:cond delay="0"/>
                                  </p:stCondLst>
                                  <p:childTnLst>
                                    <p:cmd type="call" cmd="playFrom(0.0)">
                                      <p:cBhvr>
                                        <p:cTn id="13"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Text Box 17"/>
          <p:cNvSpPr txBox="1">
            <a:spLocks noChangeArrowheads="1"/>
          </p:cNvSpPr>
          <p:nvPr/>
        </p:nvSpPr>
        <p:spPr bwMode="auto">
          <a:xfrm>
            <a:off x="4617938" y="1053295"/>
            <a:ext cx="6521945" cy="2246769"/>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Tree>
    <p:extLst>
      <p:ext uri="{BB962C8B-B14F-4D97-AF65-F5344CB8AC3E}">
        <p14:creationId xmlns:p14="http://schemas.microsoft.com/office/powerpoint/2010/main" val="3804270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518" y="1416193"/>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2"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2" name="TextBox 1"/>
          <p:cNvSpPr txBox="1"/>
          <p:nvPr/>
        </p:nvSpPr>
        <p:spPr>
          <a:xfrm>
            <a:off x="1800665" y="2987596"/>
            <a:ext cx="9566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lưỡi</a:t>
            </a:r>
          </a:p>
        </p:txBody>
      </p:sp>
      <p:cxnSp>
        <p:nvCxnSpPr>
          <p:cNvPr id="5" name="Straight Arrow Connector 4"/>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liềm</a:t>
            </a:r>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1193" y="1329264"/>
            <a:ext cx="2440678" cy="2440678"/>
          </a:xfrm>
          <a:prstGeom prst="rect">
            <a:avLst/>
          </a:prstGeom>
        </p:spPr>
      </p:pic>
      <p:cxnSp>
        <p:nvCxnSpPr>
          <p:cNvPr id="54" name="Straight Arrow Connector 53"/>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dao</a:t>
            </a:r>
          </a:p>
        </p:txBody>
      </p:sp>
      <p:pic>
        <p:nvPicPr>
          <p:cNvPr id="58" name="Picture 57"/>
          <p:cNvPicPr>
            <a:picLocks noChangeAspect="1"/>
          </p:cNvPicPr>
          <p:nvPr/>
        </p:nvPicPr>
        <p:blipFill>
          <a:blip r:embed="rId10" cstate="hqprint">
            <a:extLst>
              <a:ext uri="{BEBA8EAE-BF5A-486C-A8C5-ECC9F3942E4B}">
                <a14:imgProps xmlns:a14="http://schemas.microsoft.com/office/drawing/2010/main">
                  <a14:imgLayer r:embed="rId11">
                    <a14:imgEffect>
                      <a14:backgroundRemoval t="6389" b="91667" l="10278" r="94630"/>
                    </a14:imgEffect>
                  </a14:imgLayer>
                </a14:imgProps>
              </a:ext>
              <a:ext uri="{28A0092B-C50C-407E-A947-70E740481C1C}">
                <a14:useLocalDpi xmlns:a14="http://schemas.microsoft.com/office/drawing/2010/main" val="0"/>
              </a:ext>
            </a:extLst>
          </a:blip>
          <a:stretch>
            <a:fillRect/>
          </a:stretch>
        </p:blipFill>
        <p:spPr>
          <a:xfrm>
            <a:off x="6387925" y="1807008"/>
            <a:ext cx="2865872" cy="2865872"/>
          </a:xfrm>
          <a:prstGeom prst="rect">
            <a:avLst/>
          </a:prstGeom>
        </p:spPr>
      </p:pic>
      <p:cxnSp>
        <p:nvCxnSpPr>
          <p:cNvPr id="59" name="Straight Arrow Connector 58"/>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rìu</a:t>
            </a:r>
          </a:p>
        </p:txBody>
      </p:sp>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r="22516" b="10147"/>
          <a:stretch/>
        </p:blipFill>
        <p:spPr>
          <a:xfrm>
            <a:off x="5632549" y="1932183"/>
            <a:ext cx="4428206" cy="2695935"/>
          </a:xfrm>
          <a:prstGeom prst="rect">
            <a:avLst/>
          </a:prstGeom>
        </p:spPr>
      </p:pic>
      <p:cxnSp>
        <p:nvCxnSpPr>
          <p:cNvPr id="65" name="Straight Arrow Connector 6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22761" y="4163458"/>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hái</a:t>
            </a:r>
          </a:p>
        </p:txBody>
      </p:sp>
      <p:pic>
        <p:nvPicPr>
          <p:cNvPr id="72" name="Picture 71"/>
          <p:cNvPicPr>
            <a:picLocks noChangeAspect="1"/>
          </p:cNvPicPr>
          <p:nvPr/>
        </p:nvPicPr>
        <p:blipFill>
          <a:blip r:embed="rId14">
            <a:extLst>
              <a:ext uri="{BEBA8EAE-BF5A-486C-A8C5-ECC9F3942E4B}">
                <a14:imgProps xmlns:a14="http://schemas.microsoft.com/office/drawing/2010/main">
                  <a14:imgLayer r:embed="rId15">
                    <a14:imgEffect>
                      <a14:backgroundRemoval t="10000" b="96875" l="0" r="90000"/>
                    </a14:imgEffect>
                  </a14:imgLayer>
                </a14:imgProps>
              </a:ext>
              <a:ext uri="{28A0092B-C50C-407E-A947-70E740481C1C}">
                <a14:useLocalDpi xmlns:a14="http://schemas.microsoft.com/office/drawing/2010/main" val="0"/>
              </a:ext>
            </a:extLst>
          </a:blip>
          <a:stretch>
            <a:fillRect/>
          </a:stretch>
        </p:blipFill>
        <p:spPr>
          <a:xfrm>
            <a:off x="6597371" y="1689168"/>
            <a:ext cx="3265815" cy="3265815"/>
          </a:xfrm>
          <a:prstGeom prst="rect">
            <a:avLst/>
          </a:prstGeom>
        </p:spPr>
      </p:pic>
    </p:spTree>
    <p:extLst>
      <p:ext uri="{BB962C8B-B14F-4D97-AF65-F5344CB8AC3E}">
        <p14:creationId xmlns:p14="http://schemas.microsoft.com/office/powerpoint/2010/main" val="20142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inVertic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1+#ppt_w/2"/>
                                          </p:val>
                                        </p:tav>
                                        <p:tav tm="100000">
                                          <p:val>
                                            <p:strVal val="#ppt_x"/>
                                          </p:val>
                                        </p:tav>
                                      </p:tavLst>
                                    </p:anim>
                                    <p:anim calcmode="lin" valueType="num">
                                      <p:cBhvr additive="base">
                                        <p:cTn id="5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1+#ppt_w/2"/>
                                          </p:val>
                                        </p:tav>
                                        <p:tav tm="100000">
                                          <p:val>
                                            <p:strVal val="#ppt_x"/>
                                          </p:val>
                                        </p:tav>
                                      </p:tavLst>
                                    </p:anim>
                                    <p:anim calcmode="lin" valueType="num">
                                      <p:cBhvr additive="base">
                                        <p:cTn id="6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down)">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1+#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72"/>
                                        </p:tgtEl>
                                        <p:attrNameLst>
                                          <p:attrName>style.visibility</p:attrName>
                                        </p:attrNameLst>
                                      </p:cBhvr>
                                      <p:to>
                                        <p:strVal val="visible"/>
                                      </p:to>
                                    </p:set>
                                    <p:anim calcmode="lin" valueType="num">
                                      <p:cBhvr additive="base">
                                        <p:cTn id="107" dur="500" fill="hold"/>
                                        <p:tgtEl>
                                          <p:spTgt spid="72"/>
                                        </p:tgtEl>
                                        <p:attrNameLst>
                                          <p:attrName>ppt_x</p:attrName>
                                        </p:attrNameLst>
                                      </p:cBhvr>
                                      <p:tavLst>
                                        <p:tav tm="0">
                                          <p:val>
                                            <p:strVal val="1+#ppt_w/2"/>
                                          </p:val>
                                        </p:tav>
                                        <p:tav tm="100000">
                                          <p:val>
                                            <p:strVal val="#ppt_x"/>
                                          </p:val>
                                        </p:tav>
                                      </p:tavLst>
                                    </p:anim>
                                    <p:anim calcmode="lin" valueType="num">
                                      <p:cBhvr additive="base">
                                        <p:cTn id="10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72"/>
                                        </p:tgtEl>
                                      </p:cBhvr>
                                    </p:animEffect>
                                    <p:set>
                                      <p:cBhvr>
                                        <p:cTn id="113"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7" grpId="0"/>
      <p:bldP spid="63"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0" name="TextBox 49"/>
          <p:cNvSpPr txBox="1"/>
          <p:nvPr/>
        </p:nvSpPr>
        <p:spPr>
          <a:xfrm>
            <a:off x="1800665" y="2987596"/>
            <a:ext cx="18710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miệng</a:t>
            </a:r>
          </a:p>
        </p:txBody>
      </p:sp>
      <p:cxnSp>
        <p:nvCxnSpPr>
          <p:cNvPr id="51" name="Straight Arrow Connector 50"/>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hố</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269" y="1838074"/>
            <a:ext cx="2505075" cy="1819275"/>
          </a:xfrm>
          <a:prstGeom prst="rect">
            <a:avLst/>
          </a:prstGeom>
        </p:spPr>
      </p:pic>
      <p:cxnSp>
        <p:nvCxnSpPr>
          <p:cNvPr id="53" name="Straight Arrow Connector 52"/>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bát</a:t>
            </a: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778" b="89778" l="0" r="100000">
                        <a14:foregroundMark x1="85333" y1="38667" x2="85333" y2="38667"/>
                        <a14:foregroundMark x1="84000" y1="35111" x2="84000" y2="35111"/>
                        <a14:backgroundMark x1="34667" y1="75111" x2="34667" y2="75111"/>
                      </a14:backgroundRemoval>
                    </a14:imgEffect>
                  </a14:imgLayer>
                </a14:imgProps>
              </a:ext>
              <a:ext uri="{28A0092B-C50C-407E-A947-70E740481C1C}">
                <a14:useLocalDpi xmlns:a14="http://schemas.microsoft.com/office/drawing/2010/main" val="0"/>
              </a:ext>
            </a:extLst>
          </a:blip>
          <a:stretch>
            <a:fillRect/>
          </a:stretch>
        </p:blipFill>
        <p:spPr>
          <a:xfrm>
            <a:off x="6875978" y="1524840"/>
            <a:ext cx="2143125" cy="2143125"/>
          </a:xfrm>
          <a:prstGeom prst="rect">
            <a:avLst/>
          </a:prstGeom>
        </p:spPr>
      </p:pic>
      <p:cxnSp>
        <p:nvCxnSpPr>
          <p:cNvPr id="55" name="Straight Arrow Connector 54"/>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bình</a:t>
            </a:r>
          </a:p>
        </p:txBody>
      </p:sp>
      <p:pic>
        <p:nvPicPr>
          <p:cNvPr id="5" name="Picture 4"/>
          <p:cNvPicPr>
            <a:picLocks noChangeAspect="1"/>
          </p:cNvPicPr>
          <p:nvPr/>
        </p:nvPicPr>
        <p:blipFill>
          <a:blip r:embed="rId11" cstate="hqprint">
            <a:extLst>
              <a:ext uri="{BEBA8EAE-BF5A-486C-A8C5-ECC9F3942E4B}">
                <a14:imgProps xmlns:a14="http://schemas.microsoft.com/office/drawing/2010/main">
                  <a14:imgLayer r:embed="rId12">
                    <a14:imgEffect>
                      <a14:backgroundRemoval t="1100" b="97800" l="10000" r="90000"/>
                    </a14:imgEffect>
                  </a14:imgLayer>
                </a14:imgProps>
              </a:ext>
              <a:ext uri="{28A0092B-C50C-407E-A947-70E740481C1C}">
                <a14:useLocalDpi xmlns:a14="http://schemas.microsoft.com/office/drawing/2010/main" val="0"/>
              </a:ext>
            </a:extLst>
          </a:blip>
          <a:stretch>
            <a:fillRect/>
          </a:stretch>
        </p:blipFill>
        <p:spPr>
          <a:xfrm>
            <a:off x="6650816" y="1668404"/>
            <a:ext cx="2704670" cy="2704670"/>
          </a:xfrm>
          <a:prstGeom prst="rect">
            <a:avLst/>
          </a:prstGeom>
        </p:spPr>
      </p:pic>
      <p:cxnSp>
        <p:nvCxnSpPr>
          <p:cNvPr id="57" name="Straight Arrow Connector 56"/>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22760" y="4163458"/>
            <a:ext cx="280650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núi lửa</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287" y="2762651"/>
            <a:ext cx="3279307" cy="2097888"/>
          </a:xfrm>
          <a:prstGeom prst="rect">
            <a:avLst/>
          </a:prstGeom>
        </p:spPr>
      </p:pic>
    </p:spTree>
    <p:extLst>
      <p:ext uri="{BB962C8B-B14F-4D97-AF65-F5344CB8AC3E}">
        <p14:creationId xmlns:p14="http://schemas.microsoft.com/office/powerpoint/2010/main" val="285984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1+#ppt_w/2"/>
                                          </p:val>
                                        </p:tav>
                                        <p:tav tm="100000">
                                          <p:val>
                                            <p:strVal val="#ppt_x"/>
                                          </p:val>
                                        </p:tav>
                                      </p:tavLst>
                                    </p:anim>
                                    <p:anim calcmode="lin" valueType="num">
                                      <p:cBhvr additive="base">
                                        <p:cTn id="10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6"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6"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7" name="TextBox 46"/>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cổ</a:t>
            </a:r>
          </a:p>
        </p:txBody>
      </p:sp>
      <p:cxnSp>
        <p:nvCxnSpPr>
          <p:cNvPr id="48" name="Straight Arrow Connector 47"/>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chai</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806" y="1936259"/>
            <a:ext cx="1695450" cy="2705100"/>
          </a:xfrm>
          <a:prstGeom prst="rect">
            <a:avLst/>
          </a:prstGeom>
        </p:spPr>
      </p:pic>
      <p:cxnSp>
        <p:nvCxnSpPr>
          <p:cNvPr id="50" name="Straight Arrow Connector 49"/>
          <p:cNvCxnSpPr/>
          <p:nvPr/>
        </p:nvCxnSpPr>
        <p:spPr>
          <a:xfrm flipH="1">
            <a:off x="7905878" y="1995054"/>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bình</a:t>
            </a:r>
          </a:p>
        </p:txBody>
      </p:sp>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737789"/>
            <a:ext cx="3612078" cy="3413414"/>
          </a:xfrm>
          <a:prstGeom prst="rect">
            <a:avLst/>
          </a:prstGeom>
        </p:spPr>
      </p:pic>
      <p:cxnSp>
        <p:nvCxnSpPr>
          <p:cNvPr id="54" name="Straight Arrow Connector 53"/>
          <p:cNvCxnSpPr/>
          <p:nvPr/>
        </p:nvCxnSpPr>
        <p:spPr>
          <a:xfrm flipH="1">
            <a:off x="8233567" y="1934337"/>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138343" y="3295344"/>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áo</a:t>
            </a: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061" y="2363252"/>
            <a:ext cx="3938347" cy="2527106"/>
          </a:xfrm>
          <a:prstGeom prst="rect">
            <a:avLst/>
          </a:prstGeom>
        </p:spPr>
      </p:pic>
      <p:sp>
        <p:nvSpPr>
          <p:cNvPr id="20" name="TextBox 19"/>
          <p:cNvSpPr txBox="1"/>
          <p:nvPr/>
        </p:nvSpPr>
        <p:spPr>
          <a:xfrm>
            <a:off x="4474641" y="4729823"/>
            <a:ext cx="1893223"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Cổ lọ</a:t>
            </a:r>
            <a:endParaRPr lang="en-US" sz="2800" b="1">
              <a:latin typeface="Times New Roman" panose="02020603050405020304" pitchFamily="18" charset="0"/>
              <a:cs typeface="Times New Roman" panose="02020603050405020304" pitchFamily="18" charset="0"/>
            </a:endParaRPr>
          </a:p>
        </p:txBody>
      </p:sp>
      <p:cxnSp>
        <p:nvCxnSpPr>
          <p:cNvPr id="21" name="Straight Arrow Connector 20"/>
          <p:cNvCxnSpPr>
            <a:stCxn id="47" idx="3"/>
          </p:cNvCxnSpPr>
          <p:nvPr/>
        </p:nvCxnSpPr>
        <p:spPr>
          <a:xfrm>
            <a:off x="3209456" y="3349936"/>
            <a:ext cx="1249883" cy="1704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99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1+#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down)">
                                      <p:cBhvr>
                                        <p:cTn id="70" dur="500"/>
                                        <p:tgtEl>
                                          <p:spTgt spid="53"/>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up)">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1+#ppt_w/2"/>
                                          </p:val>
                                        </p:tav>
                                        <p:tav tm="100000">
                                          <p:val>
                                            <p:strVal val="#ppt_x"/>
                                          </p:val>
                                        </p:tav>
                                      </p:tavLst>
                                    </p:anim>
                                    <p:anim calcmode="lin" valueType="num">
                                      <p:cBhvr additive="base">
                                        <p:cTn id="9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57"/>
                                        </p:tgtEl>
                                      </p:cBhvr>
                                    </p:animEffect>
                                    <p:set>
                                      <p:cBhvr>
                                        <p:cTn id="103" dur="1" fill="hold">
                                          <p:stCondLst>
                                            <p:cond delay="499"/>
                                          </p:stCondLst>
                                        </p:cTn>
                                        <p:tgtEl>
                                          <p:spTgt spid="5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 presetClass="entr" presetSubtype="2"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 calcmode="lin" valueType="num">
                                      <p:cBhvr additive="base">
                                        <p:cTn id="108" dur="500" fill="hold"/>
                                        <p:tgtEl>
                                          <p:spTgt spid="20"/>
                                        </p:tgtEl>
                                        <p:attrNameLst>
                                          <p:attrName>ppt_x</p:attrName>
                                        </p:attrNameLst>
                                      </p:cBhvr>
                                      <p:tavLst>
                                        <p:tav tm="0">
                                          <p:val>
                                            <p:strVal val="1+#ppt_w/2"/>
                                          </p:val>
                                        </p:tav>
                                        <p:tav tm="100000">
                                          <p:val>
                                            <p:strVal val="#ppt_x"/>
                                          </p:val>
                                        </p:tav>
                                      </p:tavLst>
                                    </p:anim>
                                    <p:anim calcmode="lin" valueType="num">
                                      <p:cBhvr additive="base">
                                        <p:cTn id="10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wipe(down)">
                                      <p:cBhvr>
                                        <p:cTn id="1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6"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0" name="TextBox 39"/>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tay</a:t>
            </a:r>
          </a:p>
        </p:txBody>
      </p:sp>
      <p:cxnSp>
        <p:nvCxnSpPr>
          <p:cNvPr id="41" name="Straight Arrow Connector 40"/>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áo</a:t>
            </a:r>
          </a:p>
        </p:txBody>
      </p:sp>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61306" y="1755576"/>
            <a:ext cx="2233539" cy="2951814"/>
          </a:xfrm>
          <a:prstGeom prst="rect">
            <a:avLst/>
          </a:prstGeom>
        </p:spPr>
      </p:pic>
      <p:cxnSp>
        <p:nvCxnSpPr>
          <p:cNvPr id="43" name="Straight Arrow Connector 42"/>
          <p:cNvCxnSpPr/>
          <p:nvPr/>
        </p:nvCxnSpPr>
        <p:spPr>
          <a:xfrm flipH="1">
            <a:off x="8659223" y="2620470"/>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quay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8435" y="2290715"/>
            <a:ext cx="4410700" cy="2765876"/>
          </a:xfrm>
          <a:prstGeom prst="rect">
            <a:avLst/>
          </a:prstGeom>
        </p:spPr>
      </p:pic>
      <p:cxnSp>
        <p:nvCxnSpPr>
          <p:cNvPr id="46" name="Straight Arrow Connector 45"/>
          <p:cNvCxnSpPr/>
          <p:nvPr/>
        </p:nvCxnSpPr>
        <p:spPr>
          <a:xfrm>
            <a:off x="3127977" y="3295344"/>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nghề</a:t>
            </a:r>
          </a:p>
        </p:txBody>
      </p:sp>
      <p:cxnSp>
        <p:nvCxnSpPr>
          <p:cNvPr id="17" name="Straight Arrow Connector 16"/>
          <p:cNvCxnSpPr>
            <a:endCxn id="18" idx="1"/>
          </p:cNvCxnSpPr>
          <p:nvPr/>
        </p:nvCxnSpPr>
        <p:spPr>
          <a:xfrm>
            <a:off x="3104634" y="3237554"/>
            <a:ext cx="1356308" cy="1822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60942" y="4798179"/>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a:t>
            </a:r>
            <a:r>
              <a:rPr lang="en-US" sz="2800" b="1" smtClean="0">
                <a:latin typeface="Times New Roman" panose="02020603050405020304" pitchFamily="18" charset="0"/>
                <a:cs typeface="Times New Roman" panose="02020603050405020304" pitchFamily="18" charset="0"/>
              </a:rPr>
              <a:t>lái</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1+#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1+#ppt_w/2"/>
                                          </p:val>
                                        </p:tav>
                                        <p:tav tm="100000">
                                          <p:val>
                                            <p:strVal val="#ppt_x"/>
                                          </p:val>
                                        </p:tav>
                                      </p:tavLst>
                                    </p:anim>
                                    <p:anim calcmode="lin" valueType="num">
                                      <p:cBhvr additive="base">
                                        <p:cTn id="8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additive="base">
                                        <p:cTn id="98" dur="500" fill="hold"/>
                                        <p:tgtEl>
                                          <p:spTgt spid="18"/>
                                        </p:tgtEl>
                                        <p:attrNameLst>
                                          <p:attrName>ppt_x</p:attrName>
                                        </p:attrNameLst>
                                      </p:cBhvr>
                                      <p:tavLst>
                                        <p:tav tm="0">
                                          <p:val>
                                            <p:strVal val="1+#ppt_w/2"/>
                                          </p:val>
                                        </p:tav>
                                        <p:tav tm="100000">
                                          <p:val>
                                            <p:strVal val="#ppt_x"/>
                                          </p:val>
                                        </p:tav>
                                      </p:tavLst>
                                    </p:anim>
                                    <p:anim calcmode="lin" valueType="num">
                                      <p:cBhvr additive="base">
                                        <p:cTn id="9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518" y="1507398"/>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8"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9" name="TextBox 58"/>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lưng</a:t>
            </a:r>
          </a:p>
        </p:txBody>
      </p:sp>
      <p:cxnSp>
        <p:nvCxnSpPr>
          <p:cNvPr id="60" name="Straight Arrow Connector 59"/>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ghế</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001" y="1710913"/>
            <a:ext cx="3363971" cy="3363971"/>
          </a:xfrm>
          <a:prstGeom prst="rect">
            <a:avLst/>
          </a:prstGeom>
        </p:spPr>
      </p:pic>
      <p:cxnSp>
        <p:nvCxnSpPr>
          <p:cNvPr id="62" name="Straight Arrow Connector 61"/>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núi</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001" y="2072729"/>
            <a:ext cx="3963645" cy="2972734"/>
          </a:xfrm>
          <a:prstGeom prst="rect">
            <a:avLst/>
          </a:prstGeom>
        </p:spPr>
      </p:pic>
      <p:cxnSp>
        <p:nvCxnSpPr>
          <p:cNvPr id="64" name="Straight Arrow Connector 63"/>
          <p:cNvCxnSpPr/>
          <p:nvPr/>
        </p:nvCxnSpPr>
        <p:spPr>
          <a:xfrm>
            <a:off x="3095354" y="3295344"/>
            <a:ext cx="1084311" cy="1099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trời</a:t>
            </a:r>
          </a:p>
        </p:txBody>
      </p:sp>
      <p:cxnSp>
        <p:nvCxnSpPr>
          <p:cNvPr id="17" name="Straight Arrow Connector 16"/>
          <p:cNvCxnSpPr/>
          <p:nvPr/>
        </p:nvCxnSpPr>
        <p:spPr>
          <a:xfrm>
            <a:off x="3091414" y="3349936"/>
            <a:ext cx="1323228" cy="1710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32936" y="4808077"/>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a:t>
            </a:r>
            <a:r>
              <a:rPr lang="en-US" sz="2800" b="1" smtClean="0">
                <a:latin typeface="Times New Roman" panose="02020603050405020304" pitchFamily="18" charset="0"/>
                <a:cs typeface="Times New Roman" panose="02020603050405020304" pitchFamily="18" charset="0"/>
              </a:rPr>
              <a:t>đèo</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269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1000" fill="hold"/>
                                        <p:tgtEl>
                                          <p:spTgt spid="59"/>
                                        </p:tgtEl>
                                        <p:attrNameLst>
                                          <p:attrName>ppt_w</p:attrName>
                                        </p:attrNameLst>
                                      </p:cBhvr>
                                      <p:tavLst>
                                        <p:tav tm="0">
                                          <p:val>
                                            <p:fltVal val="0"/>
                                          </p:val>
                                        </p:tav>
                                        <p:tav tm="100000">
                                          <p:val>
                                            <p:strVal val="#ppt_w"/>
                                          </p:val>
                                        </p:tav>
                                      </p:tavLst>
                                    </p:anim>
                                    <p:anim calcmode="lin" valueType="num">
                                      <p:cBhvr>
                                        <p:cTn id="24" dur="1000" fill="hold"/>
                                        <p:tgtEl>
                                          <p:spTgt spid="59"/>
                                        </p:tgtEl>
                                        <p:attrNameLst>
                                          <p:attrName>ppt_h</p:attrName>
                                        </p:attrNameLst>
                                      </p:cBhvr>
                                      <p:tavLst>
                                        <p:tav tm="0">
                                          <p:val>
                                            <p:fltVal val="0"/>
                                          </p:val>
                                        </p:tav>
                                        <p:tav tm="100000">
                                          <p:val>
                                            <p:strVal val="#ppt_h"/>
                                          </p:val>
                                        </p:tav>
                                      </p:tavLst>
                                    </p:anim>
                                    <p:anim calcmode="lin" valueType="num">
                                      <p:cBhvr>
                                        <p:cTn id="25" dur="1000" fill="hold"/>
                                        <p:tgtEl>
                                          <p:spTgt spid="59"/>
                                        </p:tgtEl>
                                        <p:attrNameLst>
                                          <p:attrName>style.rotation</p:attrName>
                                        </p:attrNameLst>
                                      </p:cBhvr>
                                      <p:tavLst>
                                        <p:tav tm="0">
                                          <p:val>
                                            <p:fltVal val="90"/>
                                          </p:val>
                                        </p:tav>
                                        <p:tav tm="100000">
                                          <p:val>
                                            <p:fltVal val="0"/>
                                          </p:val>
                                        </p:tav>
                                      </p:tavLst>
                                    </p:anim>
                                    <p:animEffect transition="in" filter="fade">
                                      <p:cBhvr>
                                        <p:cTn id="26" dur="10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1+#ppt_w/2"/>
                                          </p:val>
                                        </p:tav>
                                        <p:tav tm="100000">
                                          <p:val>
                                            <p:strVal val="#ppt_x"/>
                                          </p:val>
                                        </p:tav>
                                      </p:tavLst>
                                    </p:anim>
                                    <p:anim calcmode="lin" valueType="num">
                                      <p:cBhvr additive="base">
                                        <p:cTn id="3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down)">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1+#ppt_w/2"/>
                                          </p:val>
                                        </p:tav>
                                        <p:tav tm="100000">
                                          <p:val>
                                            <p:strVal val="#ppt_x"/>
                                          </p:val>
                                        </p:tav>
                                      </p:tavLst>
                                    </p:anim>
                                    <p:anim calcmode="lin" valueType="num">
                                      <p:cBhvr additive="base">
                                        <p:cTn id="81"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1+#ppt_w/2"/>
                                          </p:val>
                                        </p:tav>
                                        <p:tav tm="100000">
                                          <p:val>
                                            <p:strVal val="#ppt_x"/>
                                          </p:val>
                                        </p:tav>
                                      </p:tavLst>
                                    </p:anim>
                                    <p:anim calcmode="lin" valueType="num">
                                      <p:cBhvr additive="base">
                                        <p:cTn id="9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734" y="81770"/>
            <a:ext cx="4476190" cy="2952381"/>
          </a:xfrm>
          <a:prstGeom prst="rect">
            <a:avLst/>
          </a:prstGeom>
        </p:spPr>
      </p:pic>
      <p:pic>
        <p:nvPicPr>
          <p:cNvPr id="5" name="Picture 4"/>
          <p:cNvPicPr>
            <a:picLocks noChangeAspect="1"/>
          </p:cNvPicPr>
          <p:nvPr/>
        </p:nvPicPr>
        <p:blipFill>
          <a:blip r:embed="rId3"/>
          <a:stretch>
            <a:fillRect/>
          </a:stretch>
        </p:blipFill>
        <p:spPr>
          <a:xfrm>
            <a:off x="6778319" y="151253"/>
            <a:ext cx="4752381" cy="2809524"/>
          </a:xfrm>
          <a:prstGeom prst="rect">
            <a:avLst/>
          </a:prstGeom>
        </p:spPr>
      </p:pic>
      <p:pic>
        <p:nvPicPr>
          <p:cNvPr id="6" name="Picture 5"/>
          <p:cNvPicPr>
            <a:picLocks noChangeAspect="1"/>
          </p:cNvPicPr>
          <p:nvPr/>
        </p:nvPicPr>
        <p:blipFill>
          <a:blip r:embed="rId4"/>
          <a:stretch>
            <a:fillRect/>
          </a:stretch>
        </p:blipFill>
        <p:spPr>
          <a:xfrm>
            <a:off x="686493" y="2960777"/>
            <a:ext cx="3209524" cy="3476190"/>
          </a:xfrm>
          <a:prstGeom prst="rect">
            <a:avLst/>
          </a:prstGeom>
        </p:spPr>
      </p:pic>
      <p:pic>
        <p:nvPicPr>
          <p:cNvPr id="7" name="Picture 6"/>
          <p:cNvPicPr>
            <a:picLocks noChangeAspect="1"/>
          </p:cNvPicPr>
          <p:nvPr/>
        </p:nvPicPr>
        <p:blipFill>
          <a:blip r:embed="rId5"/>
          <a:stretch>
            <a:fillRect/>
          </a:stretch>
        </p:blipFill>
        <p:spPr>
          <a:xfrm>
            <a:off x="4422466" y="2156793"/>
            <a:ext cx="3809524" cy="3238095"/>
          </a:xfrm>
          <a:prstGeom prst="rect">
            <a:avLst/>
          </a:prstGeom>
        </p:spPr>
      </p:pic>
      <p:pic>
        <p:nvPicPr>
          <p:cNvPr id="9" name="Picture 8"/>
          <p:cNvPicPr>
            <a:picLocks noChangeAspect="1"/>
          </p:cNvPicPr>
          <p:nvPr/>
        </p:nvPicPr>
        <p:blipFill>
          <a:blip r:embed="rId6"/>
          <a:stretch>
            <a:fillRect/>
          </a:stretch>
        </p:blipFill>
        <p:spPr>
          <a:xfrm>
            <a:off x="8231990" y="3515143"/>
            <a:ext cx="3533333" cy="3342857"/>
          </a:xfrm>
          <a:prstGeom prst="rect">
            <a:avLst/>
          </a:prstGeom>
        </p:spPr>
      </p:pic>
    </p:spTree>
    <p:extLst>
      <p:ext uri="{BB962C8B-B14F-4D97-AF65-F5344CB8AC3E}">
        <p14:creationId xmlns:p14="http://schemas.microsoft.com/office/powerpoint/2010/main" val="884443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382740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433380" y="2744720"/>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rPr>
              <a:t>Tạm biệt</a:t>
            </a:r>
            <a:endParaRPr kumimoji="0" lang="zh-CN" altLang="en-US" sz="5400" b="1" i="0" u="none" strike="noStrike" kern="1200" cap="none" spc="0" normalizeH="0" baseline="0" noProof="0" dirty="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67252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8" t="-1268"/>
          <a:stretch/>
        </p:blipFill>
        <p:spPr bwMode="auto">
          <a:xfrm>
            <a:off x="0" y="953311"/>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Chúng mình cùng</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làm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tặng Mẹ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2444540" y="1080794"/>
            <a:ext cx="6058069" cy="830997"/>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Từ đồng âm là gì?</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 y="2997502"/>
            <a:ext cx="5581366" cy="1701259"/>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982745"/>
            <a:ext cx="5139373" cy="1702220"/>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4778972"/>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âm nhưng khác hẳn nhau về nghĩa. </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582515" y="5264629"/>
            <a:ext cx="2124429"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sai.</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587770" y="3115560"/>
            <a:ext cx="3390341"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nghĩa nhưng khác nhau về âm.</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826189" y="5275523"/>
            <a:ext cx="2486707"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907" y="363413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5032" y="343082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248324"/>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6" grpId="0" animBg="1"/>
      <p:bldP spid="7"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302168" cy="1354217"/>
          </a:xfrm>
          <a:prstGeom prst="rect">
            <a:avLst/>
          </a:prstGeom>
          <a:noFill/>
          <a:ln>
            <a:noFill/>
          </a:ln>
        </p:spPr>
        <p:txBody>
          <a:bodyPr wrap="square" lIns="0" tIns="0" rIns="0" bIns="0" rtlCol="0">
            <a:spAutoFit/>
          </a:bodyPr>
          <a:lstStyle/>
          <a:p>
            <a:pPr algn="just"/>
            <a:r>
              <a:rPr lang="en-US" sz="4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 Cặp từ nào sau đây là cặp từ đồng âm?</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789112" y="3378483"/>
            <a:ext cx="2927083"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 đẹp– xinh xắn</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871600" y="5249703"/>
            <a:ext cx="2297104"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khổng lồ - bé tí</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801139" y="3396279"/>
            <a:ext cx="2632132"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Bao la – rộng lớn</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767934" y="5207910"/>
            <a:ext cx="2776402"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Cái bàn – bàn bạc</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77440" y="518193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Những chiếc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42719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15"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5"/>
                                        </p:tgtEl>
                                        <p:attrNameLst>
                                          <p:attrName>ppt_y</p:attrName>
                                        </p:attrNameLst>
                                      </p:cBhvr>
                                      <p:tavLst>
                                        <p:tav tm="0" fmla="#ppt_y+(sin(-2*pi*(1-$))*-#ppt_x+cos(-2*pi*(1-$))*(1-#ppt_y))*(1-$)">
                                          <p:val>
                                            <p:fltVal val="0"/>
                                          </p:val>
                                        </p:tav>
                                        <p:tav tm="100000">
                                          <p:val>
                                            <p:fltVal val="1"/>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2937" y="1347537"/>
            <a:ext cx="9941682" cy="4327104"/>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4547" y="1561353"/>
            <a:ext cx="1787880" cy="3140241"/>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id="{DF3D8ABD-736B-428A-A784-D0C0763A5D61}"/>
              </a:ext>
            </a:extLst>
          </p:cNvPr>
          <p:cNvSpPr txBox="1"/>
          <p:nvPr/>
        </p:nvSpPr>
        <p:spPr>
          <a:xfrm>
            <a:off x="4468281" y="347275"/>
            <a:ext cx="5874224"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Yêu</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cầu cần đạt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id="{B8C6C006-6DFB-44E3-AB1D-764EFF60DA4F}"/>
              </a:ext>
            </a:extLst>
          </p:cNvPr>
          <p:cNvSpPr txBox="1"/>
          <p:nvPr/>
        </p:nvSpPr>
        <p:spPr>
          <a:xfrm>
            <a:off x="2868826" y="1765886"/>
            <a:ext cx="81681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Nắm được kiến thức sơ giản về từ nhiều nghĩa. </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id="{F560651D-E03F-41B6-A5E4-A92A1607E65B}"/>
              </a:ext>
            </a:extLst>
          </p:cNvPr>
          <p:cNvSpPr txBox="1"/>
          <p:nvPr/>
        </p:nvSpPr>
        <p:spPr>
          <a:xfrm>
            <a:off x="2868826" y="2535804"/>
            <a:ext cx="8440858"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Nhận biết được từ mang nghĩa gốc, từ mang nghĩa chuyển trong các câu văn.</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46">
            <a:extLst>
              <a:ext uri="{FF2B5EF4-FFF2-40B4-BE49-F238E27FC236}">
                <a16:creationId xmlns:a16="http://schemas.microsoft.com/office/drawing/2014/main" id="{F68CF2FE-882B-4B99-B905-EDC3087FF038}"/>
              </a:ext>
            </a:extLst>
          </p:cNvPr>
          <p:cNvSpPr txBox="1"/>
          <p:nvPr/>
        </p:nvSpPr>
        <p:spPr>
          <a:xfrm>
            <a:off x="2855732" y="3736609"/>
            <a:ext cx="845395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tìm được ví dụ về sự chuyển nghĩa của một số từ chỉ bộ phận cơ thể người và động vật.</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090778" y="276105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xét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1028</TotalTime>
  <Words>1208</Words>
  <Application>Microsoft Office PowerPoint</Application>
  <PresentationFormat>Widescreen</PresentationFormat>
  <Paragraphs>174</Paragraphs>
  <Slides>28</Slides>
  <Notes>22</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微软雅黑</vt:lpstr>
      <vt:lpstr>Arial</vt:lpstr>
      <vt:lpstr>等线</vt:lpstr>
      <vt:lpstr>等线 Light</vt:lpstr>
      <vt:lpstr>iCiel Cadena</vt:lpstr>
      <vt:lpstr>Times New Roman</vt:lpstr>
      <vt:lpstr>UTM Ambrose</vt:lpstr>
      <vt:lpstr>华康少女文字W5(P)</vt:lpstr>
      <vt:lpstr>浪漫雅圆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MinhThangPC.VN</dc:creator>
  <dc:description>9Slide.vn</dc:description>
  <cp:lastModifiedBy>Techsi.vn</cp:lastModifiedBy>
  <cp:revision>83</cp:revision>
  <dcterms:created xsi:type="dcterms:W3CDTF">2018-02-07T08:35:34Z</dcterms:created>
  <dcterms:modified xsi:type="dcterms:W3CDTF">2023-10-17T03:14:09Z</dcterms:modified>
  <cp:category>9Slide.vn</cp:category>
</cp:coreProperties>
</file>