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 id="2147483752" r:id="rId2"/>
  </p:sldMasterIdLst>
  <p:notesMasterIdLst>
    <p:notesMasterId r:id="rId23"/>
  </p:notesMasterIdLst>
  <p:handoutMasterIdLst>
    <p:handoutMasterId r:id="rId24"/>
  </p:handoutMasterIdLst>
  <p:sldIdLst>
    <p:sldId id="326" r:id="rId3"/>
    <p:sldId id="329" r:id="rId4"/>
    <p:sldId id="336" r:id="rId5"/>
    <p:sldId id="327" r:id="rId6"/>
    <p:sldId id="339" r:id="rId7"/>
    <p:sldId id="262" r:id="rId8"/>
    <p:sldId id="322" r:id="rId9"/>
    <p:sldId id="266" r:id="rId10"/>
    <p:sldId id="323" r:id="rId11"/>
    <p:sldId id="270" r:id="rId12"/>
    <p:sldId id="333" r:id="rId13"/>
    <p:sldId id="325" r:id="rId14"/>
    <p:sldId id="274" r:id="rId15"/>
    <p:sldId id="332" r:id="rId16"/>
    <p:sldId id="324" r:id="rId17"/>
    <p:sldId id="320" r:id="rId18"/>
    <p:sldId id="337" r:id="rId19"/>
    <p:sldId id="338" r:id="rId20"/>
    <p:sldId id="340" r:id="rId21"/>
    <p:sldId id="335" r:id="rId22"/>
  </p:sldIdLst>
  <p:sldSz cx="12192000" cy="6858000"/>
  <p:notesSz cx="6858000" cy="9144000"/>
  <p:embeddedFontLst>
    <p:embeddedFont>
      <p:font typeface="等线" panose="02010600030101010101" pitchFamily="2" charset="-122"/>
      <p:regular r:id="rId25"/>
      <p:bold r:id="rId26"/>
    </p:embeddedFont>
    <p:embeddedFont>
      <p:font typeface="等线" panose="02010600030101010101" pitchFamily="2" charset="-122"/>
      <p:regular r:id="rId25"/>
      <p:bold r:id="rId26"/>
    </p:embeddedFont>
    <p:embeddedFont>
      <p:font typeface="#9Slide03 BoosterNextFYBlack" panose="02000A03000000020004" pitchFamily="2" charset="77"/>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Tahoma" panose="020B0604030504040204" pitchFamily="34" charset="0"/>
      <p:regular r:id="rId36"/>
      <p:bold r:id="rId37"/>
    </p:embeddedFont>
    <p:embeddedFont>
      <p:font typeface="UTM Alberta Heavy" panose="02040603050506020204" pitchFamily="18"/>
      <p:regular r:id="rId38"/>
      <p:bold r:id="rId39"/>
      <p:italic r:id="rId40"/>
      <p:boldItalic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8A6"/>
    <a:srgbClr val="454E5F"/>
    <a:srgbClr val="B9863C"/>
    <a:srgbClr val="C2CB32"/>
    <a:srgbClr val="FFF3AB"/>
    <a:srgbClr val="268D4C"/>
    <a:srgbClr val="FFDA00"/>
    <a:srgbClr val="E2E69A"/>
    <a:srgbClr val="EE3731"/>
    <a:srgbClr val="D2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8" autoAdjust="0"/>
    <p:restoredTop sz="94660"/>
  </p:normalViewPr>
  <p:slideViewPr>
    <p:cSldViewPr snapToGrid="0">
      <p:cViewPr varScale="1">
        <p:scale>
          <a:sx n="99" d="100"/>
          <a:sy n="99" d="100"/>
        </p:scale>
        <p:origin x="616" y="176"/>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D3F8097-CC92-C60F-1E34-15048058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92BAEA5C-12EC-2EBC-5C53-30A0560646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D05C9-9CB0-42B9-9218-854E59FE9F7F}" type="datetimeFigureOut">
              <a:rPr lang="vi-VN" smtClean="0"/>
              <a:t>18/09/2023</a:t>
            </a:fld>
            <a:endParaRPr lang="vi-VN"/>
          </a:p>
        </p:txBody>
      </p:sp>
      <p:sp>
        <p:nvSpPr>
          <p:cNvPr id="4" name="Chỗ dành sẵn cho Chân trang 3">
            <a:extLst>
              <a:ext uri="{FF2B5EF4-FFF2-40B4-BE49-F238E27FC236}">
                <a16:creationId xmlns:a16="http://schemas.microsoft.com/office/drawing/2014/main" id="{3BB59CF3-36DA-B044-A331-2FCFB7BB5A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E4E6D58F-BBC3-1F64-97F8-1B84E1EA1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CAF86-6C4D-4291-9467-CA8C3E4F716E}" type="slidenum">
              <a:rPr lang="vi-VN" smtClean="0"/>
              <a:t>‹#›</a:t>
            </a:fld>
            <a:endParaRPr lang="vi-VN"/>
          </a:p>
        </p:txBody>
      </p:sp>
    </p:spTree>
    <p:extLst>
      <p:ext uri="{BB962C8B-B14F-4D97-AF65-F5344CB8AC3E}">
        <p14:creationId xmlns:p14="http://schemas.microsoft.com/office/powerpoint/2010/main" val="270788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B6D5-837B-46E2-9FB8-5596228E3717}" type="datetimeFigureOut">
              <a:rPr lang="en-US" smtClean="0"/>
              <a:t>9/18/23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0D58A-6450-4120-97E8-5366840FF031}" type="slidenum">
              <a:rPr lang="en-US" smtClean="0"/>
              <a:t>‹#›</a:t>
            </a:fld>
            <a:endParaRPr lang="en-US"/>
          </a:p>
        </p:txBody>
      </p:sp>
    </p:spTree>
    <p:extLst>
      <p:ext uri="{BB962C8B-B14F-4D97-AF65-F5344CB8AC3E}">
        <p14:creationId xmlns:p14="http://schemas.microsoft.com/office/powerpoint/2010/main" val="19904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214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359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0035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814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478189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2"/>
          <a:stretch>
            <a:fillRect/>
          </a:stretch>
        </p:blipFill>
        <p:spPr>
          <a:xfrm>
            <a:off x="-40640" y="74617"/>
            <a:ext cx="12324080" cy="6783383"/>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2496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8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1136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88321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257"/>
        <p:cNvGrpSpPr/>
        <p:nvPr/>
      </p:nvGrpSpPr>
      <p:grpSpPr>
        <a:xfrm>
          <a:off x="0" y="0"/>
          <a:ext cx="0" cy="0"/>
          <a:chOff x="0" y="0"/>
          <a:chExt cx="0" cy="0"/>
        </a:xfrm>
      </p:grpSpPr>
    </p:spTree>
    <p:extLst>
      <p:ext uri="{BB962C8B-B14F-4D97-AF65-F5344CB8AC3E}">
        <p14:creationId xmlns:p14="http://schemas.microsoft.com/office/powerpoint/2010/main" val="1219415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Tree>
    <p:extLst>
      <p:ext uri="{BB962C8B-B14F-4D97-AF65-F5344CB8AC3E}">
        <p14:creationId xmlns:p14="http://schemas.microsoft.com/office/powerpoint/2010/main" val="25079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BAC901-0323-D145-B9BB-B06D747B9BD2}"/>
              </a:ext>
            </a:extLst>
          </p:cNvPr>
          <p:cNvPicPr>
            <a:picLocks noChangeAspect="1"/>
          </p:cNvPicPr>
          <p:nvPr userDrawn="1"/>
        </p:nvPicPr>
        <p:blipFill>
          <a:blip r:embed="rId3"/>
          <a:stretch>
            <a:fillRect/>
          </a:stretch>
        </p:blipFill>
        <p:spPr>
          <a:xfrm>
            <a:off x="-63500" y="0"/>
            <a:ext cx="1193800" cy="1193800"/>
          </a:xfrm>
          <a:prstGeom prst="rect">
            <a:avLst/>
          </a:prstGeom>
        </p:spPr>
      </p:pic>
    </p:spTree>
    <p:extLst>
      <p:ext uri="{BB962C8B-B14F-4D97-AF65-F5344CB8AC3E}">
        <p14:creationId xmlns:p14="http://schemas.microsoft.com/office/powerpoint/2010/main" val="398483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54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4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73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3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2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51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5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6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3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3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0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64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10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535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7"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041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sv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2.svg"/><Relationship Id="rId4" Type="http://schemas.openxmlformats.org/officeDocument/2006/relationships/image" Target="../media/image34.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xml"/><Relationship Id="rId7" Type="http://schemas.openxmlformats.org/officeDocument/2006/relationships/image" Target="../media/image3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F639DF-7142-C843-B7DE-8FF149EA83C0}"/>
              </a:ext>
            </a:extLst>
          </p:cNvPr>
          <p:cNvPicPr>
            <a:picLocks noChangeAspect="1"/>
          </p:cNvPicPr>
          <p:nvPr/>
        </p:nvPicPr>
        <p:blipFill>
          <a:blip r:embed="rId4"/>
          <a:stretch>
            <a:fillRect/>
          </a:stretch>
        </p:blipFill>
        <p:spPr>
          <a:xfrm>
            <a:off x="3243780" y="4962404"/>
            <a:ext cx="1155597" cy="599661"/>
          </a:xfrm>
          <a:prstGeom prst="rect">
            <a:avLst/>
          </a:prstGeom>
        </p:spPr>
      </p:pic>
      <p:pic>
        <p:nvPicPr>
          <p:cNvPr id="14" name="Picture 13"/>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3956924" y="3766265"/>
            <a:ext cx="6331973" cy="3211173"/>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02813" y="0"/>
            <a:ext cx="1523956" cy="1508868"/>
          </a:xfrm>
          <a:prstGeom prst="rect">
            <a:avLst/>
          </a:prstGeom>
        </p:spPr>
      </p:pic>
      <p:pic>
        <p:nvPicPr>
          <p:cNvPr id="2" name="Picture 1"/>
          <p:cNvPicPr>
            <a:picLocks noChangeAspect="1"/>
          </p:cNvPicPr>
          <p:nvPr/>
        </p:nvPicPr>
        <p:blipFill>
          <a:blip r:embed="rId8"/>
          <a:stretch>
            <a:fillRect/>
          </a:stretch>
        </p:blipFill>
        <p:spPr>
          <a:xfrm>
            <a:off x="-606992" y="474749"/>
            <a:ext cx="10150720" cy="3889585"/>
          </a:xfrm>
          <a:prstGeom prst="rect">
            <a:avLst/>
          </a:prstGeom>
        </p:spPr>
      </p:pic>
    </p:spTree>
    <p:extLst>
      <p:ext uri="{BB962C8B-B14F-4D97-AF65-F5344CB8AC3E}">
        <p14:creationId xmlns:p14="http://schemas.microsoft.com/office/powerpoint/2010/main" val="13134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4010449" y="2095720"/>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giỏi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quá</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2852" y="6108970"/>
            <a:ext cx="3363083" cy="669502"/>
          </a:xfrm>
          <a:prstGeom prst="rect">
            <a:avLst/>
          </a:prstGeom>
        </p:spPr>
      </p:pic>
      <p:grpSp>
        <p:nvGrpSpPr>
          <p:cNvPr id="2" name="Group 1"/>
          <p:cNvGrpSpPr/>
          <p:nvPr/>
        </p:nvGrpSpPr>
        <p:grpSpPr>
          <a:xfrm>
            <a:off x="0" y="273545"/>
            <a:ext cx="11906865" cy="2633952"/>
            <a:chOff x="0" y="273545"/>
            <a:chExt cx="11906865" cy="2633952"/>
          </a:xfrm>
        </p:grpSpPr>
        <p:sp>
          <p:nvSpPr>
            <p:cNvPr id="39" name="TextBox 38">
              <a:extLst>
                <a:ext uri="{FF2B5EF4-FFF2-40B4-BE49-F238E27FC236}">
                  <a16:creationId xmlns:a16="http://schemas.microsoft.com/office/drawing/2014/main" id="{585D8027-2685-45CE-BD0B-8411BD7F3DDE}"/>
                </a:ext>
              </a:extLst>
            </p:cNvPr>
            <p:cNvSpPr txBox="1"/>
            <p:nvPr/>
          </p:nvSpPr>
          <p:spPr>
            <a:xfrm>
              <a:off x="0" y="273545"/>
              <a:ext cx="11906865" cy="1938992"/>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0" name="TextBox 39"/>
            <p:cNvSpPr txBox="1"/>
            <p:nvPr/>
          </p:nvSpPr>
          <p:spPr>
            <a:xfrm>
              <a:off x="353961" y="352952"/>
              <a:ext cx="11552904" cy="2554545"/>
            </a:xfrm>
            <a:prstGeom prst="rect">
              <a:avLst/>
            </a:prstGeom>
            <a:noFill/>
          </p:spPr>
          <p:txBody>
            <a:bodyPr wrap="square" rtlCol="0">
              <a:spAutoFit/>
            </a:bodyPr>
            <a:lstStyle/>
            <a:p>
              <a:pPr lvl="0"/>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a:t>
              </a:r>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a:t>
              </a:r>
              <a:r>
                <a:rPr kumimoji="0" lang="vi-VN" sz="2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br>
                <a:rPr lang="vi-VN" sz="2000" dirty="0"/>
              </a:br>
              <a:br>
                <a:rPr lang="vi-VN" sz="2000" dirty="0"/>
              </a:b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43036" y="2489772"/>
            <a:ext cx="7409907" cy="3845090"/>
            <a:chOff x="117204" y="2100256"/>
            <a:chExt cx="7031396" cy="3503326"/>
          </a:xfrm>
        </p:grpSpPr>
        <p:sp>
          <p:nvSpPr>
            <p:cNvPr id="42" name="Google Shape;117;p2"/>
            <p:cNvSpPr/>
            <p:nvPr/>
          </p:nvSpPr>
          <p:spPr>
            <a:xfrm>
              <a:off x="117204" y="2100256"/>
              <a:ext cx="7031396" cy="3503326"/>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3" name="TextBox 42"/>
            <p:cNvSpPr txBox="1"/>
            <p:nvPr/>
          </p:nvSpPr>
          <p:spPr>
            <a:xfrm>
              <a:off x="117205" y="3264819"/>
              <a:ext cx="3970226" cy="2019027"/>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Thứ Sáu:</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Thứ Bảy:</a:t>
              </a:r>
            </a:p>
            <a:p>
              <a:endParaRPr lang="vi-VN" sz="2400" b="1" dirty="0">
                <a:latin typeface="Cambria" panose="02040503050406030204" pitchFamily="18" charset="0"/>
                <a:ea typeface="Cambria" panose="02040503050406030204" pitchFamily="18" charset="0"/>
              </a:endParaRPr>
            </a:p>
            <a:p>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nhật</a:t>
              </a:r>
              <a:endParaRPr lang="vi-VN" sz="2400" b="1" dirty="0">
                <a:latin typeface="Cambria" panose="02040503050406030204" pitchFamily="18" charset="0"/>
                <a:ea typeface="Cambria" panose="02040503050406030204" pitchFamily="18" charset="0"/>
              </a:endParaRPr>
            </a:p>
            <a:p>
              <a:endParaRPr lang="en-US" dirty="0"/>
            </a:p>
          </p:txBody>
        </p:sp>
        <p:cxnSp>
          <p:nvCxnSpPr>
            <p:cNvPr id="44" name="Straight Connector 43"/>
            <p:cNvCxnSpPr/>
            <p:nvPr/>
          </p:nvCxnSpPr>
          <p:spPr>
            <a:xfrm>
              <a:off x="1477417" y="3519946"/>
              <a:ext cx="121476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93167" y="4267200"/>
              <a:ext cx="1920240"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2658299" y="3426546"/>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a:off x="3415387" y="4173796"/>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0" name="Group 77">
              <a:extLst>
                <a:ext uri="{FF2B5EF4-FFF2-40B4-BE49-F238E27FC236}">
                  <a16:creationId xmlns:a16="http://schemas.microsoft.com/office/drawing/2014/main" id="{006AAED3-5D57-4C7C-95EA-4EDE0343EBD1}"/>
                </a:ext>
              </a:extLst>
            </p:cNvPr>
            <p:cNvGrpSpPr>
              <a:grpSpLocks/>
            </p:cNvGrpSpPr>
            <p:nvPr/>
          </p:nvGrpSpPr>
          <p:grpSpPr bwMode="auto">
            <a:xfrm>
              <a:off x="1465155" y="2771552"/>
              <a:ext cx="1977207" cy="678539"/>
              <a:chOff x="1117" y="2098"/>
              <a:chExt cx="2081" cy="448"/>
            </a:xfrm>
          </p:grpSpPr>
          <p:sp>
            <p:nvSpPr>
              <p:cNvPr id="66"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117" y="2098"/>
                <a:ext cx="20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12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sp>
            <p:nvSpPr>
              <p:cNvPr id="67" name="AutoShape 48">
                <a:extLst>
                  <a:ext uri="{FF2B5EF4-FFF2-40B4-BE49-F238E27FC236}">
                    <a16:creationId xmlns:a16="http://schemas.microsoft.com/office/drawing/2014/main" id="{063DADDF-F50A-4D6A-9433-4E78ABAEA52C}"/>
                  </a:ext>
                </a:extLst>
              </p:cNvPr>
              <p:cNvSpPr>
                <a:spLocks/>
              </p:cNvSpPr>
              <p:nvPr/>
            </p:nvSpPr>
            <p:spPr bwMode="auto">
              <a:xfrm rot="16200000">
                <a:off x="1663" y="1841"/>
                <a:ext cx="194" cy="1216"/>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grpSp>
        <p:sp>
          <p:nvSpPr>
            <p:cNvPr id="51" name="Line 86">
              <a:extLst>
                <a:ext uri="{FF2B5EF4-FFF2-40B4-BE49-F238E27FC236}">
                  <a16:creationId xmlns:a16="http://schemas.microsoft.com/office/drawing/2014/main" id="{434DEB46-F0BC-473D-B42A-9D19F1ACBF95}"/>
                </a:ext>
              </a:extLst>
            </p:cNvPr>
            <p:cNvSpPr>
              <a:spLocks noChangeShapeType="1"/>
            </p:cNvSpPr>
            <p:nvPr/>
          </p:nvSpPr>
          <p:spPr bwMode="auto">
            <a:xfrm>
              <a:off x="2666499" y="3639567"/>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52" name="AutoShape 48">
              <a:extLst>
                <a:ext uri="{FF2B5EF4-FFF2-40B4-BE49-F238E27FC236}">
                  <a16:creationId xmlns:a16="http://schemas.microsoft.com/office/drawing/2014/main" id="{063DADDF-F50A-4D6A-9433-4E78ABAEA52C}"/>
                </a:ext>
              </a:extLst>
            </p:cNvPr>
            <p:cNvSpPr>
              <a:spLocks/>
            </p:cNvSpPr>
            <p:nvPr/>
          </p:nvSpPr>
          <p:spPr bwMode="auto">
            <a:xfrm rot="5400000" flipH="1">
              <a:off x="2858025" y="3742307"/>
              <a:ext cx="369604" cy="69592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cxnSp>
          <p:nvCxnSpPr>
            <p:cNvPr id="53" name="Straight Connector 52"/>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4" name="Rectangle 47">
              <a:extLst>
                <a:ext uri="{FF2B5EF4-FFF2-40B4-BE49-F238E27FC236}">
                  <a16:creationId xmlns:a16="http://schemas.microsoft.com/office/drawing/2014/main" id="{CC8FD831-AB41-4528-8E2A-0CA8CD23D6B9}"/>
                </a:ext>
              </a:extLst>
            </p:cNvPr>
            <p:cNvSpPr>
              <a:spLocks noChangeArrowheads="1"/>
            </p:cNvSpPr>
            <p:nvPr/>
          </p:nvSpPr>
          <p:spPr bwMode="auto">
            <a:xfrm>
              <a:off x="2625179" y="3592929"/>
              <a:ext cx="1234601" cy="3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5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5" name="Straight Connector 54"/>
            <p:cNvCxnSpPr/>
            <p:nvPr/>
          </p:nvCxnSpPr>
          <p:spPr>
            <a:xfrm flipH="1">
              <a:off x="264846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1479402" y="4979498"/>
              <a:ext cx="3749040"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5227470"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59" name="Line 86">
              <a:extLst>
                <a:ext uri="{FF2B5EF4-FFF2-40B4-BE49-F238E27FC236}">
                  <a16:creationId xmlns:a16="http://schemas.microsoft.com/office/drawing/2014/main" id="{434DEB46-F0BC-473D-B42A-9D19F1ACBF95}"/>
                </a:ext>
              </a:extLst>
            </p:cNvPr>
            <p:cNvSpPr>
              <a:spLocks noChangeShapeType="1"/>
            </p:cNvSpPr>
            <p:nvPr/>
          </p:nvSpPr>
          <p:spPr bwMode="auto">
            <a:xfrm>
              <a:off x="3442362" y="433941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60" name="AutoShape 50">
              <a:extLst>
                <a:ext uri="{FF2B5EF4-FFF2-40B4-BE49-F238E27FC236}">
                  <a16:creationId xmlns:a16="http://schemas.microsoft.com/office/drawing/2014/main" id="{D0A81F79-7114-4EDD-9765-7D590C391AD6}"/>
                </a:ext>
              </a:extLst>
            </p:cNvPr>
            <p:cNvSpPr>
              <a:spLocks/>
            </p:cNvSpPr>
            <p:nvPr/>
          </p:nvSpPr>
          <p:spPr bwMode="auto">
            <a:xfrm>
              <a:off x="5290776" y="2771943"/>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1" name="TextBox 60"/>
            <p:cNvSpPr txBox="1"/>
            <p:nvPr/>
          </p:nvSpPr>
          <p:spPr>
            <a:xfrm>
              <a:off x="5490197" y="3663649"/>
              <a:ext cx="1525549" cy="757135"/>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a:t>
              </a:r>
              <a:r>
                <a:rPr lang="en-US" sz="2400" b="1" dirty="0">
                  <a:solidFill>
                    <a:srgbClr val="C00000"/>
                  </a:solidFill>
                  <a:latin typeface="Cambria" panose="02040503050406030204" pitchFamily="18" charset="0"/>
                  <a:ea typeface="Cambria" panose="02040503050406030204" pitchFamily="18" charset="0"/>
                </a:rPr>
                <a:t> </a:t>
              </a:r>
            </a:p>
            <a:p>
              <a:pPr algn="ctr"/>
              <a:r>
                <a:rPr lang="vi-VN" sz="2400" b="1" dirty="0">
                  <a:solidFill>
                    <a:srgbClr val="C00000"/>
                  </a:solidFill>
                  <a:latin typeface="Cambria" panose="02040503050406030204" pitchFamily="18" charset="0"/>
                  <a:ea typeface="Cambria" panose="02040503050406030204" pitchFamily="18" charset="0"/>
                </a:rPr>
                <a:t>máy tính</a:t>
              </a:r>
              <a:endParaRPr lang="en-US" sz="2400" b="1" dirty="0">
                <a:solidFill>
                  <a:srgbClr val="C00000"/>
                </a:solidFill>
                <a:latin typeface="Cambria" panose="02040503050406030204" pitchFamily="18" charset="0"/>
                <a:ea typeface="Cambria" panose="02040503050406030204" pitchFamily="18" charset="0"/>
              </a:endParaRPr>
            </a:p>
          </p:txBody>
        </p:sp>
        <p:grpSp>
          <p:nvGrpSpPr>
            <p:cNvPr id="62" name="Group 79">
              <a:extLst>
                <a:ext uri="{FF2B5EF4-FFF2-40B4-BE49-F238E27FC236}">
                  <a16:creationId xmlns:a16="http://schemas.microsoft.com/office/drawing/2014/main" id="{6AEECEFD-EE79-47F2-AD98-9B929FEFB948}"/>
                </a:ext>
              </a:extLst>
            </p:cNvPr>
            <p:cNvGrpSpPr>
              <a:grpSpLocks/>
            </p:cNvGrpSpPr>
            <p:nvPr/>
          </p:nvGrpSpPr>
          <p:grpSpPr bwMode="auto">
            <a:xfrm>
              <a:off x="3476251" y="4201408"/>
              <a:ext cx="1751015" cy="739776"/>
              <a:chOff x="2439" y="2589"/>
              <a:chExt cx="1103" cy="466"/>
            </a:xfrm>
          </p:grpSpPr>
          <p:sp>
            <p:nvSpPr>
              <p:cNvPr id="64" name="AutoShape 50">
                <a:extLst>
                  <a:ext uri="{FF2B5EF4-FFF2-40B4-BE49-F238E27FC236}">
                    <a16:creationId xmlns:a16="http://schemas.microsoft.com/office/drawing/2014/main" id="{D0A81F79-7114-4EDD-9765-7D590C391AD6}"/>
                  </a:ext>
                </a:extLst>
              </p:cNvPr>
              <p:cNvSpPr>
                <a:spLocks/>
              </p:cNvSpPr>
              <p:nvPr/>
            </p:nvSpPr>
            <p:spPr bwMode="auto">
              <a:xfrm rot="5400000" flipH="1">
                <a:off x="2841" y="2353"/>
                <a:ext cx="300" cy="1103"/>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5"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96" y="2589"/>
                <a:ext cx="9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10 máy tính</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3" name="Straight Connector 62"/>
            <p:cNvCxnSpPr/>
            <p:nvPr/>
          </p:nvCxnSpPr>
          <p:spPr>
            <a:xfrm flipH="1">
              <a:off x="3439967" y="4866960"/>
              <a:ext cx="1" cy="182880"/>
            </a:xfrm>
            <a:prstGeom prst="line">
              <a:avLst/>
            </a:prstGeom>
          </p:spPr>
          <p:style>
            <a:lnRef idx="2">
              <a:schemeClr val="dk1"/>
            </a:lnRef>
            <a:fillRef idx="0">
              <a:schemeClr val="dk1"/>
            </a:fillRef>
            <a:effectRef idx="1">
              <a:schemeClr val="dk1"/>
            </a:effectRef>
            <a:fontRef idx="minor">
              <a:schemeClr val="tx1"/>
            </a:fontRef>
          </p:style>
        </p:cxnSp>
      </p:grpSp>
      <p:sp>
        <p:nvSpPr>
          <p:cNvPr id="68" name="Rectangle 67"/>
          <p:cNvSpPr/>
          <p:nvPr/>
        </p:nvSpPr>
        <p:spPr>
          <a:xfrm>
            <a:off x="2967402" y="2611084"/>
            <a:ext cx="1621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Tóm tắt</a:t>
            </a:r>
            <a:endParaRPr kumimoji="0" lang="en-US"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69" name="图片 11">
            <a:extLst>
              <a:ext uri="{FF2B5EF4-FFF2-40B4-BE49-F238E27FC236}">
                <a16:creationId xmlns:a16="http://schemas.microsoft.com/office/drawing/2014/main" id="{B7589CE0-8425-EB42-BFA1-56BF5475548D}"/>
              </a:ext>
            </a:extLst>
          </p:cNvPr>
          <p:cNvPicPr>
            <a:picLocks noChangeAspect="1"/>
          </p:cNvPicPr>
          <p:nvPr/>
        </p:nvPicPr>
        <p:blipFill>
          <a:blip r:embed="rId4"/>
          <a:stretch>
            <a:fillRect/>
          </a:stretch>
        </p:blipFill>
        <p:spPr>
          <a:xfrm flipH="1">
            <a:off x="7464557" y="1788239"/>
            <a:ext cx="4263456" cy="5443705"/>
          </a:xfrm>
          <a:prstGeom prst="rect">
            <a:avLst/>
          </a:prstGeom>
        </p:spPr>
      </p:pic>
    </p:spTree>
    <p:extLst>
      <p:ext uri="{BB962C8B-B14F-4D97-AF65-F5344CB8AC3E}">
        <p14:creationId xmlns:p14="http://schemas.microsoft.com/office/powerpoint/2010/main" val="180177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矩形: 圆角 12">
            <a:extLst>
              <a:ext uri="{FF2B5EF4-FFF2-40B4-BE49-F238E27FC236}">
                <a16:creationId xmlns:a16="http://schemas.microsoft.com/office/drawing/2014/main" id="{8954B49A-3A9D-4CD4-A153-0BADAB8DF30D}"/>
              </a:ext>
            </a:extLst>
          </p:cNvPr>
          <p:cNvSpPr/>
          <p:nvPr/>
        </p:nvSpPr>
        <p:spPr>
          <a:xfrm>
            <a:off x="405114" y="1211518"/>
            <a:ext cx="9326764" cy="4641127"/>
          </a:xfrm>
          <a:prstGeom prst="roundRect">
            <a:avLst>
              <a:gd name="adj" fmla="val 10130"/>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Rectangle 39"/>
          <p:cNvSpPr/>
          <p:nvPr/>
        </p:nvSpPr>
        <p:spPr>
          <a:xfrm>
            <a:off x="97167" y="1211519"/>
            <a:ext cx="9891627" cy="5232202"/>
          </a:xfrm>
          <a:prstGeom prst="rect">
            <a:avLst/>
          </a:prstGeom>
        </p:spPr>
        <p:txBody>
          <a:bodyPr wrap="square">
            <a:spAutoFit/>
          </a:bodyPr>
          <a:lstStyle/>
          <a:p>
            <a:pPr algn="ctr"/>
            <a:r>
              <a:rPr lang="vi-VN" sz="3500" b="1" u="sng" dirty="0">
                <a:solidFill>
                  <a:srgbClr val="002060"/>
                </a:solidFill>
                <a:latin typeface="Cambria" panose="02040503050406030204" pitchFamily="18" charset="0"/>
                <a:ea typeface="Cambria" panose="02040503050406030204" pitchFamily="18" charset="0"/>
              </a:rPr>
              <a:t>Bài giải</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thứ Bảy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+ 5 = 17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Chủ nhật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17 + 10 = 27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cả 3 ngày cửa hàng đó bán được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+ 17 + 27 = 56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Đáp số: 56 máy tính</a:t>
            </a:r>
          </a:p>
          <a:p>
            <a:br>
              <a:rPr lang="vi-VN" dirty="0">
                <a:solidFill>
                  <a:srgbClr val="000000"/>
                </a:solidFill>
                <a:latin typeface="OpenSans"/>
              </a:rPr>
            </a:br>
            <a:br>
              <a:rPr lang="vi-VN" dirty="0">
                <a:solidFill>
                  <a:srgbClr val="000000"/>
                </a:solidFill>
                <a:latin typeface="OpenSans"/>
              </a:rPr>
            </a:br>
            <a:endParaRPr lang="en-US" dirty="0"/>
          </a:p>
        </p:txBody>
      </p:sp>
      <p:pic>
        <p:nvPicPr>
          <p:cNvPr id="41" name="Đồ họa 328">
            <a:extLst>
              <a:ext uri="{FF2B5EF4-FFF2-40B4-BE49-F238E27FC236}">
                <a16:creationId xmlns:a16="http://schemas.microsoft.com/office/drawing/2014/main" id="{28BC0E52-081D-5AB9-7CD1-FC30CABCB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2035" y="5902399"/>
            <a:ext cx="4669241" cy="929524"/>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47230" y="2149253"/>
            <a:ext cx="3568861" cy="3753146"/>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 presetClass="mediacall" presetSubtype="0" fill="hold" nodeType="withEffect">
                                  <p:stCondLst>
                                    <p:cond delay="0"/>
                                  </p:stCondLst>
                                  <p:childTnLst>
                                    <p:cmd type="call" cmd="playFrom(0.0)">
                                      <p:cBhvr>
                                        <p:cTn id="9"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Cố</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lên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Sắp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xong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nè</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2"/>
          <a:srcRect l="11908" t="16713" b="14111"/>
          <a:stretch>
            <a:fillRect/>
          </a:stretch>
        </p:blipFill>
        <p:spPr>
          <a:xfrm>
            <a:off x="-132081" y="1399793"/>
            <a:ext cx="6146801" cy="3823017"/>
          </a:xfrm>
          <a:prstGeom prst="rect">
            <a:avLst/>
          </a:prstGeom>
          <a:noFill/>
          <a:ln w="9525">
            <a:noFill/>
          </a:ln>
        </p:spPr>
      </p:pic>
      <p:pic>
        <p:nvPicPr>
          <p:cNvPr id="5"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33" y="1269051"/>
            <a:ext cx="7167716" cy="477847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0434" y="2726823"/>
            <a:ext cx="4808067" cy="1694229"/>
          </a:xfrm>
          <a:prstGeom prst="rect">
            <a:avLst/>
          </a:prstGeom>
        </p:spPr>
      </p:pic>
      <p:sp>
        <p:nvSpPr>
          <p:cNvPr id="8" name="TextBox 7">
            <a:extLst>
              <a:ext uri="{FF2B5EF4-FFF2-40B4-BE49-F238E27FC236}">
                <a16:creationId xmlns:a16="http://schemas.microsoft.com/office/drawing/2014/main" id="{585D8027-2685-45CE-BD0B-8411BD7F3DDE}"/>
              </a:ext>
            </a:extLst>
          </p:cNvPr>
          <p:cNvSpPr txBox="1"/>
          <p:nvPr/>
        </p:nvSpPr>
        <p:spPr>
          <a:xfrm>
            <a:off x="934720" y="369083"/>
            <a:ext cx="9794239" cy="881318"/>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accent2">
              <a:lumMod val="75000"/>
            </a:schemeClr>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9" name="TextBox 8"/>
          <p:cNvSpPr txBox="1"/>
          <p:nvPr/>
        </p:nvSpPr>
        <p:spPr>
          <a:xfrm>
            <a:off x="1493989" y="509648"/>
            <a:ext cx="11552904" cy="584775"/>
          </a:xfrm>
          <a:prstGeom prst="rect">
            <a:avLst/>
          </a:prstGeom>
          <a:noFill/>
        </p:spPr>
        <p:txBody>
          <a:bodyPr wrap="square" rtlCol="0">
            <a:spAutoFit/>
          </a:bodyPr>
          <a:lstStyle/>
          <a:p>
            <a:r>
              <a:rPr lang="vi-VN" sz="3200" b="1">
                <a:solidFill>
                  <a:schemeClr val="bg1"/>
                </a:solidFill>
                <a:latin typeface="Cambria" panose="02040503050406030204" pitchFamily="18" charset="0"/>
                <a:ea typeface="Cambria" panose="02040503050406030204" pitchFamily="18" charset="0"/>
              </a:rPr>
              <a:t>Bài </a:t>
            </a:r>
            <a:r>
              <a:rPr lang="en-US" sz="3200" b="1">
                <a:solidFill>
                  <a:schemeClr val="bg1"/>
                </a:solidFill>
                <a:latin typeface="Cambria" panose="02040503050406030204" pitchFamily="18" charset="0"/>
                <a:ea typeface="Cambria" panose="02040503050406030204" pitchFamily="18" charset="0"/>
              </a:rPr>
              <a:t>4</a:t>
            </a:r>
            <a:r>
              <a:rPr lang="vi-VN" sz="3200" b="1">
                <a:solidFill>
                  <a:schemeClr val="bg1"/>
                </a:solidFill>
                <a:latin typeface="Cambria" panose="02040503050406030204" pitchFamily="18" charset="0"/>
                <a:ea typeface="Cambria" panose="02040503050406030204" pitchFamily="18" charset="0"/>
              </a:rPr>
              <a:t>: </a:t>
            </a:r>
            <a:r>
              <a:rPr lang="vi-VN" sz="3200" b="1" dirty="0">
                <a:solidFill>
                  <a:schemeClr val="bg1"/>
                </a:solidFill>
                <a:latin typeface="Cambria" panose="02040503050406030204" pitchFamily="18" charset="0"/>
                <a:ea typeface="Cambria" panose="02040503050406030204" pitchFamily="18" charset="0"/>
              </a:rPr>
              <a:t>Đặt đề toán theo tóm tắt sau rồi giải: </a:t>
            </a:r>
            <a:endParaRPr lang="en-US" sz="32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6148909" y="2183450"/>
            <a:ext cx="5524932" cy="3108543"/>
          </a:xfrm>
          <a:prstGeom prst="rect">
            <a:avLst/>
          </a:prstGeom>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Ngày cuối tuần, một cửa hàng bán được 12 quả sầu riêng, số bưởi bán được gấp đôi số sầu riêng. Số xoài bán được nhiều hơn số bưởi là 13 quả. Hỏi ngày hôm đó của hàng bán được tất cả bao nhiêu quả?</a:t>
            </a:r>
            <a:endParaRPr lang="en-US" sz="2800" b="1" dirty="0">
              <a:solidFill>
                <a:srgbClr val="002060"/>
              </a:solidFill>
              <a:latin typeface="Cambria" panose="02040503050406030204" pitchFamily="18" charset="0"/>
              <a:ea typeface="Cambria" panose="02040503050406030204" pitchFamily="18" charset="0"/>
            </a:endParaRPr>
          </a:p>
        </p:txBody>
      </p:sp>
      <p:sp>
        <p:nvSpPr>
          <p:cNvPr id="11" name="矩形: 圆角 293">
            <a:extLst>
              <a:ext uri="{FF2B5EF4-FFF2-40B4-BE49-F238E27FC236}">
                <a16:creationId xmlns:a16="http://schemas.microsoft.com/office/drawing/2014/main" id="{59217348-A297-4C60-AC84-F55A9D435E7D}"/>
              </a:ext>
            </a:extLst>
          </p:cNvPr>
          <p:cNvSpPr/>
          <p:nvPr/>
        </p:nvSpPr>
        <p:spPr>
          <a:xfrm>
            <a:off x="6329680" y="1622323"/>
            <a:ext cx="2180958" cy="49559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2800" dirty="0">
                <a:solidFill>
                  <a:schemeClr val="tx1"/>
                </a:solidFill>
                <a:latin typeface="Cambria" panose="02040503050406030204" pitchFamily="18" charset="0"/>
                <a:ea typeface="Cambria" panose="02040503050406030204" pitchFamily="18" charset="0"/>
                <a:sym typeface="inpin heiti" panose="00000500000000000000" pitchFamily="2" charset="-122"/>
              </a:rPr>
              <a:t>Đề toán</a:t>
            </a:r>
            <a:endParaRPr lang="zh-CN" altLang="en-US" sz="2800" dirty="0">
              <a:solidFill>
                <a:schemeClr val="tx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圆角 293">
            <a:extLst>
              <a:ext uri="{FF2B5EF4-FFF2-40B4-BE49-F238E27FC236}">
                <a16:creationId xmlns:a16="http://schemas.microsoft.com/office/drawing/2014/main" id="{59217348-A297-4C60-AC84-F55A9D435E7D}"/>
              </a:ext>
            </a:extLst>
          </p:cNvPr>
          <p:cNvSpPr/>
          <p:nvPr/>
        </p:nvSpPr>
        <p:spPr>
          <a:xfrm>
            <a:off x="858580" y="1804070"/>
            <a:ext cx="1949243" cy="535459"/>
          </a:xfrm>
          <a:prstGeom prst="roundRect">
            <a:avLst>
              <a:gd name="adj" fmla="val 50000"/>
            </a:avLst>
          </a:prstGeom>
          <a:solidFill>
            <a:srgbClr val="7030A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Tóm</a:t>
            </a:r>
            <a:r>
              <a:rPr lang="en-US" altLang="zh-CN" sz="2800" dirty="0">
                <a:solidFill>
                  <a:schemeClr val="bg1"/>
                </a:solidFill>
                <a:latin typeface="Cambria" panose="02040503050406030204" pitchFamily="18" charset="0"/>
                <a:ea typeface="Cambria" panose="02040503050406030204" pitchFamily="18" charset="0"/>
                <a:sym typeface="inpin heiti" panose="00000500000000000000" pitchFamily="2" charset="-122"/>
              </a:rPr>
              <a:t> </a:t>
            </a:r>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tắt</a:t>
            </a:r>
            <a:endParaRPr lang="zh-CN" altLang="en-US" sz="2800"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56" y="4480987"/>
            <a:ext cx="2284495" cy="253682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804" b="100000" l="462" r="100000"/>
                    </a14:imgEffect>
                  </a14:imgLayer>
                </a14:imgProps>
              </a:ext>
            </a:extLst>
          </a:blip>
          <a:stretch>
            <a:fillRect/>
          </a:stretch>
        </p:blipFill>
        <p:spPr>
          <a:xfrm>
            <a:off x="2179717" y="4258793"/>
            <a:ext cx="2030119" cy="263024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3509" b="100000" l="9825" r="89847"/>
                    </a14:imgEffect>
                  </a14:imgLayer>
                </a14:imgProps>
              </a:ext>
            </a:extLst>
          </a:blip>
          <a:stretch>
            <a:fillRect/>
          </a:stretch>
        </p:blipFill>
        <p:spPr>
          <a:xfrm>
            <a:off x="-341173" y="4570444"/>
            <a:ext cx="3199411" cy="2389080"/>
          </a:xfrm>
          <a:prstGeom prst="rect">
            <a:avLst/>
          </a:prstGeom>
        </p:spPr>
      </p:pic>
    </p:spTree>
    <p:extLst>
      <p:ext uri="{BB962C8B-B14F-4D97-AF65-F5344CB8AC3E}">
        <p14:creationId xmlns:p14="http://schemas.microsoft.com/office/powerpoint/2010/main" val="55682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pic>
        <p:nvPicPr>
          <p:cNvPr id="39" name="图片 4">
            <a:extLst>
              <a:ext uri="{FF2B5EF4-FFF2-40B4-BE49-F238E27FC236}">
                <a16:creationId xmlns:a16="http://schemas.microsoft.com/office/drawing/2014/main" id="{75B0A0A0-05FC-4A28-B176-055B8CED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1" y="-664833"/>
            <a:ext cx="11959174" cy="8199637"/>
          </a:xfrm>
          <a:prstGeom prst="rect">
            <a:avLst/>
          </a:prstGeom>
          <a:ln>
            <a:noFill/>
          </a:ln>
        </p:spPr>
      </p:pic>
      <p:sp>
        <p:nvSpPr>
          <p:cNvPr id="40" name="Rectangle 39"/>
          <p:cNvSpPr/>
          <p:nvPr/>
        </p:nvSpPr>
        <p:spPr>
          <a:xfrm>
            <a:off x="1152648" y="892582"/>
            <a:ext cx="8927691" cy="5170646"/>
          </a:xfrm>
          <a:prstGeom prst="rect">
            <a:avLst/>
          </a:prstGeom>
        </p:spPr>
        <p:txBody>
          <a:bodyPr wrap="square">
            <a:spAutoFit/>
          </a:bodyPr>
          <a:lstStyle/>
          <a:p>
            <a:pPr algn="ctr"/>
            <a:r>
              <a:rPr lang="vi-VN" sz="3000" b="1" u="sng" dirty="0">
                <a:solidFill>
                  <a:srgbClr val="002060"/>
                </a:solidFill>
                <a:latin typeface="Cambria" panose="02040503050406030204" pitchFamily="18" charset="0"/>
                <a:ea typeface="Cambria" panose="02040503050406030204" pitchFamily="18" charset="0"/>
              </a:rPr>
              <a:t>Bài giải</a:t>
            </a:r>
          </a:p>
          <a:p>
            <a:pPr algn="ctr"/>
            <a:r>
              <a:rPr lang="vi-VN" sz="3000" b="1" dirty="0">
                <a:solidFill>
                  <a:srgbClr val="002060"/>
                </a:solidFill>
                <a:latin typeface="Cambria" panose="02040503050406030204" pitchFamily="18" charset="0"/>
                <a:ea typeface="Cambria" panose="02040503050406030204" pitchFamily="18" charset="0"/>
              </a:rPr>
              <a:t>Số quả bưởi cửa hàng bán được là:</a:t>
            </a:r>
          </a:p>
          <a:p>
            <a:pPr algn="ctr"/>
            <a:r>
              <a:rPr lang="vi-VN" sz="3000" b="1" dirty="0">
                <a:solidFill>
                  <a:srgbClr val="002060"/>
                </a:solidFill>
                <a:latin typeface="Cambria" panose="02040503050406030204" pitchFamily="18" charset="0"/>
                <a:ea typeface="Cambria" panose="02040503050406030204" pitchFamily="18" charset="0"/>
              </a:rPr>
              <a:t> 12 x 2 = 24 (quả)</a:t>
            </a:r>
          </a:p>
          <a:p>
            <a:pPr algn="ctr"/>
            <a:r>
              <a:rPr lang="vi-VN" sz="3000" b="1" dirty="0">
                <a:solidFill>
                  <a:srgbClr val="002060"/>
                </a:solidFill>
                <a:latin typeface="Cambria" panose="02040503050406030204" pitchFamily="18" charset="0"/>
                <a:ea typeface="Cambria" panose="02040503050406030204" pitchFamily="18" charset="0"/>
              </a:rPr>
              <a:t>Số quả xoài cửa hàng bán được là:</a:t>
            </a:r>
            <a:br>
              <a:rPr lang="vi-VN" sz="3000" b="1" dirty="0">
                <a:solidFill>
                  <a:srgbClr val="002060"/>
                </a:solidFill>
                <a:latin typeface="Cambria" panose="02040503050406030204" pitchFamily="18" charset="0"/>
                <a:ea typeface="Cambria" panose="02040503050406030204" pitchFamily="18" charset="0"/>
              </a:rPr>
            </a:br>
            <a:r>
              <a:rPr lang="vi-VN" sz="3000" b="1" dirty="0">
                <a:solidFill>
                  <a:srgbClr val="002060"/>
                </a:solidFill>
                <a:latin typeface="Cambria" panose="02040503050406030204" pitchFamily="18" charset="0"/>
                <a:ea typeface="Cambria" panose="02040503050406030204" pitchFamily="18" charset="0"/>
              </a:rPr>
              <a:t>24 + 13 = 37 (quả)</a:t>
            </a:r>
          </a:p>
          <a:p>
            <a:pPr algn="ctr"/>
            <a:r>
              <a:rPr lang="vi-VN" sz="3000" b="1" dirty="0">
                <a:solidFill>
                  <a:srgbClr val="002060"/>
                </a:solidFill>
                <a:latin typeface="Cambria" panose="02040503050406030204" pitchFamily="18" charset="0"/>
                <a:ea typeface="Cambria" panose="02040503050406030204" pitchFamily="18" charset="0"/>
              </a:rPr>
              <a:t>Ngày hôm đó cửa hàng bán được tất cả số quả là: </a:t>
            </a:r>
          </a:p>
          <a:p>
            <a:pPr algn="ctr"/>
            <a:r>
              <a:rPr lang="vi-VN" sz="3000" b="1" dirty="0">
                <a:solidFill>
                  <a:srgbClr val="002060"/>
                </a:solidFill>
                <a:latin typeface="Cambria" panose="02040503050406030204" pitchFamily="18" charset="0"/>
                <a:ea typeface="Cambria" panose="02040503050406030204" pitchFamily="18" charset="0"/>
              </a:rPr>
              <a:t> 12 + 24 + 37 = 73 (quả)</a:t>
            </a:r>
          </a:p>
          <a:p>
            <a:pPr algn="ctr"/>
            <a:r>
              <a:rPr lang="vi-VN" sz="3000" b="1" dirty="0">
                <a:solidFill>
                  <a:srgbClr val="002060"/>
                </a:solidFill>
                <a:latin typeface="Cambria" panose="02040503050406030204" pitchFamily="18" charset="0"/>
                <a:ea typeface="Cambria" panose="02040503050406030204" pitchFamily="18" charset="0"/>
              </a:rPr>
              <a:t>Đáp số: 73 quả</a:t>
            </a:r>
          </a:p>
          <a:p>
            <a:br>
              <a:rPr lang="vi-VN" sz="3000" b="1" dirty="0">
                <a:solidFill>
                  <a:srgbClr val="002060"/>
                </a:solidFill>
                <a:latin typeface="Cambria" panose="02040503050406030204" pitchFamily="18" charset="0"/>
                <a:ea typeface="Cambria" panose="02040503050406030204" pitchFamily="18" charset="0"/>
              </a:rPr>
            </a:br>
            <a:br>
              <a:rPr lang="vi-VN" sz="3000" dirty="0">
                <a:solidFill>
                  <a:srgbClr val="002060"/>
                </a:solidFill>
                <a:latin typeface="Cambria" panose="02040503050406030204" pitchFamily="18" charset="0"/>
                <a:ea typeface="Cambria" panose="02040503050406030204" pitchFamily="18" charset="0"/>
              </a:rPr>
            </a:br>
            <a:endParaRPr lang="en-US" sz="3000" dirty="0">
              <a:solidFill>
                <a:srgbClr val="002060"/>
              </a:solidFill>
              <a:latin typeface="Cambria" panose="02040503050406030204" pitchFamily="18" charset="0"/>
              <a:ea typeface="Cambria" panose="02040503050406030204" pitchFamily="18" charset="0"/>
            </a:endParaRPr>
          </a:p>
        </p:txBody>
      </p:sp>
      <p:pic>
        <p:nvPicPr>
          <p:cNvPr id="41" name="Đồ họa 326">
            <a:extLst>
              <a:ext uri="{FF2B5EF4-FFF2-40B4-BE49-F238E27FC236}">
                <a16:creationId xmlns:a16="http://schemas.microsoft.com/office/drawing/2014/main" id="{13156263-E96A-616F-1BBE-D5D0722C9F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7990" y="6197507"/>
            <a:ext cx="4754010" cy="1016000"/>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74977" y="3604888"/>
            <a:ext cx="3142393" cy="2592619"/>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 presetClass="mediacall" presetSubtype="0" fill="hold" nodeType="withEffect">
                                  <p:stCondLst>
                                    <p:cond delay="0"/>
                                  </p:stCondLst>
                                  <p:childTnLst>
                                    <p:cmd type="call" cmd="playFrom(0.0)">
                                      <p:cBhvr>
                                        <p:cTn id="14"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84995"/>
            </a:xfrm>
            <a:prstGeom prst="rect">
              <a:avLst/>
            </a:prstGeom>
            <a:noFill/>
          </p:spPr>
          <p:txBody>
            <a:bodyPr wrap="square" rtlCol="0">
              <a:spAutoFit/>
            </a:bodyPr>
            <a:lstStyle/>
            <a:p>
              <a:pPr algn="ctr"/>
              <a:r>
                <a:rPr lang="en-US" sz="2800" b="1" dirty="0" err="1">
                  <a:latin typeface="#9Slide03 BoosterNextFYBlack" panose="02000A03000000020004" pitchFamily="2" charset="0"/>
                  <a:ea typeface="Cambria" panose="02040503050406030204" pitchFamily="18" charset="0"/>
                </a:rPr>
                <a:t>Cảm</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giúp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mình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nhé</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80"/>
                                        </p:tgtEl>
                                        <p:attrNameLst>
                                          <p:attrName>style.visibility</p:attrName>
                                        </p:attrNameLst>
                                      </p:cBhvr>
                                      <p:to>
                                        <p:strVal val="visible"/>
                                      </p:to>
                                    </p:set>
                                    <p:animEffect transition="in" filter="wipe(down)">
                                      <p:cBhvr>
                                        <p:cTn id="12" dur="500"/>
                                        <p:tgtEl>
                                          <p:spTgt spid="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10" name="Picture 9"/>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pic>
        <p:nvPicPr>
          <p:cNvPr id="4" name="Picture 3"/>
          <p:cNvPicPr>
            <a:picLocks noChangeAspect="1"/>
          </p:cNvPicPr>
          <p:nvPr/>
        </p:nvPicPr>
        <p:blipFill>
          <a:blip r:embed="rId7"/>
          <a:stretch>
            <a:fillRect/>
          </a:stretch>
        </p:blipFill>
        <p:spPr>
          <a:xfrm>
            <a:off x="3334594" y="1329705"/>
            <a:ext cx="7907197" cy="1652159"/>
          </a:xfrm>
          <a:prstGeom prst="rect">
            <a:avLst/>
          </a:prstGeom>
        </p:spPr>
      </p:pic>
    </p:spTree>
    <p:extLst>
      <p:ext uri="{BB962C8B-B14F-4D97-AF65-F5344CB8AC3E}">
        <p14:creationId xmlns:p14="http://schemas.microsoft.com/office/powerpoint/2010/main" val="322743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6" y="277181"/>
            <a:ext cx="11717376" cy="6250940"/>
          </a:xfrm>
          <a:prstGeom prst="rect">
            <a:avLst/>
          </a:prstGeom>
        </p:spPr>
      </p:pic>
      <p:pic>
        <p:nvPicPr>
          <p:cNvPr id="4" name="Picture 3"/>
          <p:cNvPicPr>
            <a:picLocks noChangeAspect="1"/>
          </p:cNvPicPr>
          <p:nvPr/>
        </p:nvPicPr>
        <p:blipFill>
          <a:blip r:embed="rId4"/>
          <a:stretch>
            <a:fillRect/>
          </a:stretch>
        </p:blipFill>
        <p:spPr>
          <a:xfrm>
            <a:off x="2663123" y="553669"/>
            <a:ext cx="6657409" cy="1444877"/>
          </a:xfrm>
          <a:prstGeom prst="rect">
            <a:avLst/>
          </a:prstGeom>
        </p:spPr>
      </p:pic>
      <p:sp>
        <p:nvSpPr>
          <p:cNvPr id="5" name="TextBox 4"/>
          <p:cNvSpPr txBox="1"/>
          <p:nvPr/>
        </p:nvSpPr>
        <p:spPr>
          <a:xfrm flipH="1">
            <a:off x="2201118" y="1790202"/>
            <a:ext cx="7581417" cy="2308324"/>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nhóm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bước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ấy</a:t>
            </a:r>
            <a:r>
              <a:rPr lang="en-US" sz="36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12" y="3586643"/>
            <a:ext cx="9219280" cy="3271357"/>
          </a:xfrm>
          <a:prstGeom prst="rect">
            <a:avLst/>
          </a:prstGeom>
        </p:spPr>
      </p:pic>
    </p:spTree>
    <p:extLst>
      <p:ext uri="{BB962C8B-B14F-4D97-AF65-F5344CB8AC3E}">
        <p14:creationId xmlns:p14="http://schemas.microsoft.com/office/powerpoint/2010/main" val="6304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1453187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40E2BB-0F54-A64B-981D-674CDB19BDC0}"/>
              </a:ext>
            </a:extLst>
          </p:cNvPr>
          <p:cNvPicPr>
            <a:picLocks noChangeAspect="1"/>
          </p:cNvPicPr>
          <p:nvPr/>
        </p:nvPicPr>
        <p:blipFill>
          <a:blip r:embed="rId3"/>
          <a:stretch>
            <a:fillRect/>
          </a:stretch>
        </p:blipFill>
        <p:spPr>
          <a:xfrm>
            <a:off x="-796413" y="1194445"/>
            <a:ext cx="5663555" cy="5663555"/>
          </a:xfrm>
          <a:prstGeom prst="rect">
            <a:avLst/>
          </a:prstGeom>
        </p:spPr>
      </p:pic>
      <p:pic>
        <p:nvPicPr>
          <p:cNvPr id="14" name="图片 9">
            <a:extLst>
              <a:ext uri="{FF2B5EF4-FFF2-40B4-BE49-F238E27FC236}">
                <a16:creationId xmlns:a16="http://schemas.microsoft.com/office/drawing/2014/main" id="{57445490-118F-417A-9086-ADB60BFACAA2}"/>
              </a:ext>
            </a:extLst>
          </p:cNvPr>
          <p:cNvPicPr>
            <a:picLocks noChangeAspect="1"/>
          </p:cNvPicPr>
          <p:nvPr/>
        </p:nvPicPr>
        <p:blipFill>
          <a:blip r:embed="rId4"/>
          <a:srcRect l="11908" t="16713" b="14111"/>
          <a:stretch>
            <a:fillRect/>
          </a:stretch>
        </p:blipFill>
        <p:spPr>
          <a:xfrm>
            <a:off x="3617064" y="816080"/>
            <a:ext cx="8329120" cy="5412474"/>
          </a:xfrm>
          <a:prstGeom prst="rect">
            <a:avLst/>
          </a:prstGeom>
          <a:noFill/>
          <a:ln w="9525">
            <a:noFill/>
          </a:ln>
        </p:spPr>
      </p:pic>
      <p:pic>
        <p:nvPicPr>
          <p:cNvPr id="15" name="Picture 14"/>
          <p:cNvPicPr>
            <a:picLocks noChangeAspect="1"/>
          </p:cNvPicPr>
          <p:nvPr/>
        </p:nvPicPr>
        <p:blipFill>
          <a:blip r:embed="rId5"/>
          <a:stretch>
            <a:fillRect/>
          </a:stretch>
        </p:blipFill>
        <p:spPr>
          <a:xfrm>
            <a:off x="2623871" y="2479810"/>
            <a:ext cx="10138527" cy="2085013"/>
          </a:xfrm>
          <a:prstGeom prst="rect">
            <a:avLst/>
          </a:prstGeom>
        </p:spPr>
      </p:pic>
    </p:spTree>
    <p:extLst>
      <p:ext uri="{BB962C8B-B14F-4D97-AF65-F5344CB8AC3E}">
        <p14:creationId xmlns:p14="http://schemas.microsoft.com/office/powerpoint/2010/main" val="410654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2385935" y="-128244"/>
            <a:ext cx="7073635" cy="4596628"/>
          </a:xfrm>
          <a:prstGeom prst="rect">
            <a:avLst/>
          </a:prstGeom>
          <a:noFill/>
          <a:ln w="9525">
            <a:noFill/>
          </a:ln>
        </p:spPr>
      </p:pic>
      <p:pic>
        <p:nvPicPr>
          <p:cNvPr id="12" name="图片 11">
            <a:extLst>
              <a:ext uri="{FF2B5EF4-FFF2-40B4-BE49-F238E27FC236}">
                <a16:creationId xmlns:a16="http://schemas.microsoft.com/office/drawing/2014/main" id="{96717417-3885-E045-BF45-8B4C96BD7A97}"/>
              </a:ext>
            </a:extLst>
          </p:cNvPr>
          <p:cNvPicPr>
            <a:picLocks noChangeAspect="1"/>
          </p:cNvPicPr>
          <p:nvPr/>
        </p:nvPicPr>
        <p:blipFill>
          <a:blip r:embed="rId4"/>
          <a:stretch>
            <a:fillRect/>
          </a:stretch>
        </p:blipFill>
        <p:spPr>
          <a:xfrm>
            <a:off x="7188200" y="2271711"/>
            <a:ext cx="5203646" cy="5203646"/>
          </a:xfrm>
          <a:prstGeom prst="rect">
            <a:avLst/>
          </a:prstGeom>
        </p:spPr>
      </p:pic>
      <p:pic>
        <p:nvPicPr>
          <p:cNvPr id="16" name="Picture 15"/>
          <p:cNvPicPr>
            <a:picLocks noChangeAspect="1"/>
          </p:cNvPicPr>
          <p:nvPr/>
        </p:nvPicPr>
        <p:blipFill>
          <a:blip r:embed="rId5"/>
          <a:stretch>
            <a:fillRect/>
          </a:stretch>
        </p:blipFill>
        <p:spPr>
          <a:xfrm>
            <a:off x="818970" y="641207"/>
            <a:ext cx="10138527" cy="3194581"/>
          </a:xfrm>
          <a:prstGeom prst="rect">
            <a:avLst/>
          </a:prstGeom>
        </p:spPr>
      </p:pic>
      <p:grpSp>
        <p:nvGrpSpPr>
          <p:cNvPr id="4" name="Nhóm 398">
            <a:extLst>
              <a:ext uri="{FF2B5EF4-FFF2-40B4-BE49-F238E27FC236}">
                <a16:creationId xmlns:a16="http://schemas.microsoft.com/office/drawing/2014/main" id="{5A784422-30D6-0176-DED9-618A4D16A5D0}"/>
              </a:ext>
            </a:extLst>
          </p:cNvPr>
          <p:cNvGrpSpPr/>
          <p:nvPr/>
        </p:nvGrpSpPr>
        <p:grpSpPr>
          <a:xfrm>
            <a:off x="0" y="2506448"/>
            <a:ext cx="3749746" cy="3548590"/>
            <a:chOff x="4608511" y="1934451"/>
            <a:chExt cx="2552457" cy="2415530"/>
          </a:xfrm>
        </p:grpSpPr>
        <p:sp>
          <p:nvSpPr>
            <p:cNvPr id="5"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6"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68"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69"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70"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71"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7"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8"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10"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1"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3"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5"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7"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8"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9"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42"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43"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44"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45"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46"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47"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48"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49"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50"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51"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64"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65"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66"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7"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52"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60"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61"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62"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3"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53"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54"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55"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56"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57"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58"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59"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20"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21"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22"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3"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4"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5"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6"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7"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8"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9"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0"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6"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7"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8"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40"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41"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1"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2"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3"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4"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5"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621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KIMI NO TORIKO - Khối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977" y="95416"/>
            <a:ext cx="11879249" cy="6325796"/>
          </a:xfrm>
          <a:prstGeom prst="rect">
            <a:avLst/>
          </a:prstGeom>
        </p:spPr>
      </p:pic>
    </p:spTree>
    <p:extLst>
      <p:ext uri="{BB962C8B-B14F-4D97-AF65-F5344CB8AC3E}">
        <p14:creationId xmlns:p14="http://schemas.microsoft.com/office/powerpoint/2010/main" val="3347729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3" name="Picture 2"/>
          <p:cNvPicPr>
            <a:picLocks noChangeAspect="1"/>
          </p:cNvPicPr>
          <p:nvPr/>
        </p:nvPicPr>
        <p:blipFill>
          <a:blip r:embed="rId5"/>
          <a:stretch>
            <a:fillRect/>
          </a:stretch>
        </p:blipFill>
        <p:spPr>
          <a:xfrm>
            <a:off x="-109048" y="566928"/>
            <a:ext cx="12301048" cy="2819915"/>
          </a:xfrm>
          <a:prstGeom prst="rect">
            <a:avLst/>
          </a:prstGeom>
        </p:spPr>
      </p:pic>
      <p:pic>
        <p:nvPicPr>
          <p:cNvPr id="10" name="Picture 9"/>
          <p:cNvPicPr>
            <a:picLocks noChangeAspect="1"/>
          </p:cNvPicPr>
          <p:nvPr/>
        </p:nvPicPr>
        <p:blipFill>
          <a:blip r:embed="rId6" cstate="hqprint">
            <a:extLst>
              <a:ext uri="{BEBA8EAE-BF5A-486C-A8C5-ECC9F3942E4B}">
                <a14:imgProps xmlns:a14="http://schemas.microsoft.com/office/drawing/2010/main">
                  <a14:imgLayer r:embed="rId7">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spTree>
    <p:extLst>
      <p:ext uri="{BB962C8B-B14F-4D97-AF65-F5344CB8AC3E}">
        <p14:creationId xmlns:p14="http://schemas.microsoft.com/office/powerpoint/2010/main" val="103479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80656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815882"/>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Thật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một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ngày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đẹp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trời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những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loại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củ</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nông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Google Shape;117;p2"/>
          <p:cNvSpPr/>
          <p:nvPr/>
        </p:nvSpPr>
        <p:spPr>
          <a:xfrm>
            <a:off x="5704012" y="1862940"/>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0" name="TextBox 39">
            <a:extLst>
              <a:ext uri="{FF2B5EF4-FFF2-40B4-BE49-F238E27FC236}">
                <a16:creationId xmlns:a16="http://schemas.microsoft.com/office/drawing/2014/main" id="{585D8027-2685-45CE-BD0B-8411BD7F3DDE}"/>
              </a:ext>
            </a:extLst>
          </p:cNvPr>
          <p:cNvSpPr txBox="1"/>
          <p:nvPr/>
        </p:nvSpPr>
        <p:spPr>
          <a:xfrm>
            <a:off x="0" y="273545"/>
            <a:ext cx="11906865" cy="1388107"/>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1" name="TextBox 40"/>
          <p:cNvSpPr txBox="1"/>
          <p:nvPr/>
        </p:nvSpPr>
        <p:spPr>
          <a:xfrm>
            <a:off x="353961" y="363794"/>
            <a:ext cx="11552904" cy="1200329"/>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Bài 1: 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endParaRPr lang="en-US" sz="2400" b="1"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953432" y="2704518"/>
            <a:ext cx="6474540" cy="3323987"/>
          </a:xfrm>
          <a:prstGeom prst="rect">
            <a:avLst/>
          </a:prstGeom>
          <a:noFill/>
        </p:spPr>
        <p:txBody>
          <a:bodyPr wrap="square" rtlCol="0">
            <a:spAutoFit/>
          </a:bodyPr>
          <a:lstStyle/>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300 = 900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+ 500 = 1 700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+ 900 + 1 700 = 3 800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3 800 con </a:t>
            </a:r>
            <a:r>
              <a:rPr lang="en-US" sz="3000" dirty="0" err="1">
                <a:latin typeface="Cambria" panose="02040503050406030204" pitchFamily="18" charset="0"/>
                <a:ea typeface="Cambria" panose="02040503050406030204" pitchFamily="18" charset="0"/>
              </a:rPr>
              <a:t>vịt</a:t>
            </a:r>
            <a:endParaRPr lang="en-US" sz="3000" dirty="0">
              <a:latin typeface="Cambria" panose="02040503050406030204" pitchFamily="18" charset="0"/>
              <a:ea typeface="Cambria" panose="02040503050406030204" pitchFamily="18" charset="0"/>
            </a:endParaRPr>
          </a:p>
        </p:txBody>
      </p:sp>
      <p:sp>
        <p:nvSpPr>
          <p:cNvPr id="43" name="Rectangle 42"/>
          <p:cNvSpPr/>
          <p:nvPr/>
        </p:nvSpPr>
        <p:spPr>
          <a:xfrm>
            <a:off x="1924273" y="1823247"/>
            <a:ext cx="1978234" cy="707886"/>
          </a:xfrm>
          <a:prstGeom prst="rect">
            <a:avLst/>
          </a:prstGeom>
          <a:solidFill>
            <a:schemeClr val="accent4">
              <a:lumMod val="20000"/>
              <a:lumOff val="80000"/>
            </a:schemeClr>
          </a:solidFill>
        </p:spPr>
        <p:txBody>
          <a:bodyPr wrap="none">
            <a:spAutoFit/>
          </a:bodyPr>
          <a:lstStyle/>
          <a:p>
            <a:r>
              <a:rPr lang="vi-VN" sz="4000" b="1" u="sng" dirty="0">
                <a:solidFill>
                  <a:schemeClr val="tx1">
                    <a:lumMod val="95000"/>
                    <a:lumOff val="5000"/>
                  </a:schemeClr>
                </a:solidFill>
                <a:latin typeface="Cambria" panose="02040503050406030204" pitchFamily="18" charset="0"/>
                <a:ea typeface="Cambria" panose="02040503050406030204" pitchFamily="18" charset="0"/>
              </a:rPr>
              <a:t>Tóm tắt</a:t>
            </a:r>
            <a:endParaRPr lang="en-US" sz="4000" b="1" u="sng"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4" name="TextBox 43"/>
          <p:cNvSpPr txBox="1"/>
          <p:nvPr/>
        </p:nvSpPr>
        <p:spPr>
          <a:xfrm>
            <a:off x="7961671" y="2039749"/>
            <a:ext cx="2330245" cy="553998"/>
          </a:xfrm>
          <a:prstGeom prst="rect">
            <a:avLst/>
          </a:prstGeom>
          <a:noFill/>
        </p:spPr>
        <p:txBody>
          <a:bodyPr wrap="square" rtlCol="0">
            <a:spAutoFit/>
          </a:bodyPr>
          <a:lstStyle/>
          <a:p>
            <a:r>
              <a:rPr lang="en-US" sz="3000" b="1" u="sng" dirty="0" err="1">
                <a:solidFill>
                  <a:srgbClr val="002060"/>
                </a:solidFill>
                <a:latin typeface="Cambria" panose="02040503050406030204" pitchFamily="18" charset="0"/>
                <a:ea typeface="Cambria" panose="02040503050406030204" pitchFamily="18" charset="0"/>
              </a:rPr>
              <a:t>Bài</a:t>
            </a:r>
            <a:r>
              <a:rPr lang="en-US" sz="3000" b="1" u="sng" dirty="0">
                <a:solidFill>
                  <a:srgbClr val="002060"/>
                </a:solidFill>
                <a:latin typeface="Cambria" panose="02040503050406030204" pitchFamily="18" charset="0"/>
                <a:ea typeface="Cambria" panose="02040503050406030204" pitchFamily="18" charset="0"/>
              </a:rPr>
              <a:t> </a:t>
            </a:r>
            <a:r>
              <a:rPr lang="en-US" sz="3000" b="1" u="sng" dirty="0" err="1">
                <a:solidFill>
                  <a:srgbClr val="002060"/>
                </a:solidFill>
                <a:latin typeface="Cambria" panose="02040503050406030204" pitchFamily="18" charset="0"/>
                <a:ea typeface="Cambria" panose="02040503050406030204" pitchFamily="18" charset="0"/>
              </a:rPr>
              <a:t>giải</a:t>
            </a:r>
            <a:endParaRPr lang="en-US" sz="3000" b="1" u="sng" dirty="0">
              <a:solidFill>
                <a:srgbClr val="002060"/>
              </a:solidFill>
              <a:latin typeface="Cambria" panose="02040503050406030204" pitchFamily="18" charset="0"/>
              <a:ea typeface="Cambria" panose="02040503050406030204" pitchFamily="18" charset="0"/>
            </a:endParaRPr>
          </a:p>
        </p:txBody>
      </p:sp>
      <p:grpSp>
        <p:nvGrpSpPr>
          <p:cNvPr id="45" name="Group 44"/>
          <p:cNvGrpSpPr/>
          <p:nvPr/>
        </p:nvGrpSpPr>
        <p:grpSpPr>
          <a:xfrm>
            <a:off x="105561" y="2610683"/>
            <a:ext cx="5524493" cy="3101622"/>
            <a:chOff x="105561" y="2610683"/>
            <a:chExt cx="5524493" cy="3101622"/>
          </a:xfrm>
        </p:grpSpPr>
        <p:sp>
          <p:nvSpPr>
            <p:cNvPr id="46" name="Google Shape;117;p2"/>
            <p:cNvSpPr/>
            <p:nvPr/>
          </p:nvSpPr>
          <p:spPr>
            <a:xfrm>
              <a:off x="105561" y="2610683"/>
              <a:ext cx="5439833" cy="3101622"/>
            </a:xfrm>
            <a:prstGeom prst="roundRect">
              <a:avLst>
                <a:gd name="adj" fmla="val 7246"/>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47" name="TextBox 46"/>
            <p:cNvSpPr txBox="1"/>
            <p:nvPr/>
          </p:nvSpPr>
          <p:spPr>
            <a:xfrm>
              <a:off x="105562" y="3303172"/>
              <a:ext cx="3970226" cy="2215991"/>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Bác Đào: </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Mận:</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Cúc: </a:t>
              </a:r>
            </a:p>
            <a:p>
              <a:endParaRPr lang="en-US" dirty="0">
                <a:latin typeface="Cambria" panose="02040503050406030204" pitchFamily="18" charset="0"/>
                <a:ea typeface="Cambria" panose="02040503050406030204" pitchFamily="18" charset="0"/>
              </a:endParaRPr>
            </a:p>
          </p:txBody>
        </p:sp>
        <p:cxnSp>
          <p:nvCxnSpPr>
            <p:cNvPr id="48" name="Straight Connector 47"/>
            <p:cNvCxnSpPr/>
            <p:nvPr/>
          </p:nvCxnSpPr>
          <p:spPr>
            <a:xfrm>
              <a:off x="1493163" y="3510115"/>
              <a:ext cx="210312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493168" y="4267200"/>
              <a:ext cx="1584329"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H="1">
              <a:off x="3592358" y="34167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3061416" y="3416714"/>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4" name="Group 77">
              <a:extLst>
                <a:ext uri="{FF2B5EF4-FFF2-40B4-BE49-F238E27FC236}">
                  <a16:creationId xmlns:a16="http://schemas.microsoft.com/office/drawing/2014/main" id="{006AAED3-5D57-4C7C-95EA-4EDE0343EBD1}"/>
                </a:ext>
              </a:extLst>
            </p:cNvPr>
            <p:cNvGrpSpPr>
              <a:grpSpLocks/>
            </p:cNvGrpSpPr>
            <p:nvPr/>
          </p:nvGrpSpPr>
          <p:grpSpPr bwMode="auto">
            <a:xfrm>
              <a:off x="1498410" y="2673101"/>
              <a:ext cx="2097873" cy="776987"/>
              <a:chOff x="1152" y="2033"/>
              <a:chExt cx="2208" cy="513"/>
            </a:xfrm>
          </p:grpSpPr>
          <p:sp>
            <p:nvSpPr>
              <p:cNvPr id="71"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501" y="2033"/>
                <a:ext cx="156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a:solidFill>
                      <a:schemeClr val="accent1">
                        <a:lumMod val="75000"/>
                      </a:schemeClr>
                    </a:solidFill>
                    <a:latin typeface="Cambria" panose="02040503050406030204" pitchFamily="18" charset="0"/>
                    <a:ea typeface="Cambria" panose="02040503050406030204" pitchFamily="18" charset="0"/>
                  </a:rPr>
                  <a:t>1200 con</a:t>
                </a:r>
                <a:endParaRPr lang="en-US" altLang="en-US" sz="2400" b="1" dirty="0">
                  <a:solidFill>
                    <a:schemeClr val="accent1">
                      <a:lumMod val="75000"/>
                    </a:schemeClr>
                  </a:solidFill>
                  <a:latin typeface="Cambria" panose="02040503050406030204" pitchFamily="18" charset="0"/>
                  <a:ea typeface="Cambria" panose="02040503050406030204" pitchFamily="18" charset="0"/>
                </a:endParaRPr>
              </a:p>
            </p:txBody>
          </p:sp>
          <p:sp>
            <p:nvSpPr>
              <p:cNvPr id="72" name="AutoShape 48">
                <a:extLst>
                  <a:ext uri="{FF2B5EF4-FFF2-40B4-BE49-F238E27FC236}">
                    <a16:creationId xmlns:a16="http://schemas.microsoft.com/office/drawing/2014/main" id="{063DADDF-F50A-4D6A-9433-4E78ABAEA52C}"/>
                  </a:ext>
                </a:extLst>
              </p:cNvPr>
              <p:cNvSpPr>
                <a:spLocks/>
              </p:cNvSpPr>
              <p:nvPr/>
            </p:nvSpPr>
            <p:spPr bwMode="auto">
              <a:xfrm rot="16200000">
                <a:off x="2159" y="1345"/>
                <a:ext cx="194" cy="220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grpSp>
        <p:sp>
          <p:nvSpPr>
            <p:cNvPr id="55" name="Line 86">
              <a:extLst>
                <a:ext uri="{FF2B5EF4-FFF2-40B4-BE49-F238E27FC236}">
                  <a16:creationId xmlns:a16="http://schemas.microsoft.com/office/drawing/2014/main" id="{434DEB46-F0BC-473D-B42A-9D19F1ACBF95}"/>
                </a:ext>
              </a:extLst>
            </p:cNvPr>
            <p:cNvSpPr>
              <a:spLocks noChangeShapeType="1"/>
            </p:cNvSpPr>
            <p:nvPr/>
          </p:nvSpPr>
          <p:spPr bwMode="auto">
            <a:xfrm>
              <a:off x="3064338" y="3659621"/>
              <a:ext cx="17706"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56" name="AutoShape 48">
              <a:extLst>
                <a:ext uri="{FF2B5EF4-FFF2-40B4-BE49-F238E27FC236}">
                  <a16:creationId xmlns:a16="http://schemas.microsoft.com/office/drawing/2014/main" id="{063DADDF-F50A-4D6A-9433-4E78ABAEA52C}"/>
                </a:ext>
              </a:extLst>
            </p:cNvPr>
            <p:cNvSpPr>
              <a:spLocks/>
            </p:cNvSpPr>
            <p:nvPr/>
          </p:nvSpPr>
          <p:spPr bwMode="auto">
            <a:xfrm rot="5400000">
              <a:off x="3153812" y="3363290"/>
              <a:ext cx="370745" cy="544343"/>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cxnSp>
          <p:nvCxnSpPr>
            <p:cNvPr id="57" name="Straight Connector 56"/>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8" name="Rectangle 47">
              <a:extLst>
                <a:ext uri="{FF2B5EF4-FFF2-40B4-BE49-F238E27FC236}">
                  <a16:creationId xmlns:a16="http://schemas.microsoft.com/office/drawing/2014/main" id="{CC8FD831-AB41-4528-8E2A-0CA8CD23D6B9}"/>
                </a:ext>
              </a:extLst>
            </p:cNvPr>
            <p:cNvSpPr>
              <a:spLocks noChangeArrowheads="1"/>
            </p:cNvSpPr>
            <p:nvPr/>
          </p:nvSpPr>
          <p:spPr bwMode="auto">
            <a:xfrm>
              <a:off x="3055884" y="372033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300 con</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9" name="Straight Connector 58"/>
            <p:cNvCxnSpPr/>
            <p:nvPr/>
          </p:nvCxnSpPr>
          <p:spPr>
            <a:xfrm flipH="1">
              <a:off x="309091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479402" y="4979498"/>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4588365"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63" name="Line 86">
              <a:extLst>
                <a:ext uri="{FF2B5EF4-FFF2-40B4-BE49-F238E27FC236}">
                  <a16:creationId xmlns:a16="http://schemas.microsoft.com/office/drawing/2014/main" id="{434DEB46-F0BC-473D-B42A-9D19F1ACBF95}"/>
                </a:ext>
              </a:extLst>
            </p:cNvPr>
            <p:cNvSpPr>
              <a:spLocks noChangeShapeType="1"/>
            </p:cNvSpPr>
            <p:nvPr/>
          </p:nvSpPr>
          <p:spPr bwMode="auto">
            <a:xfrm>
              <a:off x="3570727" y="3635036"/>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4" name="Line 86">
              <a:extLst>
                <a:ext uri="{FF2B5EF4-FFF2-40B4-BE49-F238E27FC236}">
                  <a16:creationId xmlns:a16="http://schemas.microsoft.com/office/drawing/2014/main" id="{434DEB46-F0BC-473D-B42A-9D19F1ACBF95}"/>
                </a:ext>
              </a:extLst>
            </p:cNvPr>
            <p:cNvSpPr>
              <a:spLocks noChangeShapeType="1"/>
            </p:cNvSpPr>
            <p:nvPr/>
          </p:nvSpPr>
          <p:spPr bwMode="auto">
            <a:xfrm>
              <a:off x="3591692" y="432377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5" name="AutoShape 50">
              <a:extLst>
                <a:ext uri="{FF2B5EF4-FFF2-40B4-BE49-F238E27FC236}">
                  <a16:creationId xmlns:a16="http://schemas.microsoft.com/office/drawing/2014/main" id="{D0A81F79-7114-4EDD-9765-7D590C391AD6}"/>
                </a:ext>
              </a:extLst>
            </p:cNvPr>
            <p:cNvSpPr>
              <a:spLocks/>
            </p:cNvSpPr>
            <p:nvPr/>
          </p:nvSpPr>
          <p:spPr bwMode="auto">
            <a:xfrm>
              <a:off x="4537384" y="2814845"/>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66" name="TextBox 65"/>
            <p:cNvSpPr txBox="1"/>
            <p:nvPr/>
          </p:nvSpPr>
          <p:spPr>
            <a:xfrm>
              <a:off x="4748806" y="4079840"/>
              <a:ext cx="881248" cy="400110"/>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 con</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67" name="Group 79">
              <a:extLst>
                <a:ext uri="{FF2B5EF4-FFF2-40B4-BE49-F238E27FC236}">
                  <a16:creationId xmlns:a16="http://schemas.microsoft.com/office/drawing/2014/main" id="{6AEECEFD-EE79-47F2-AD98-9B929FEFB948}"/>
                </a:ext>
              </a:extLst>
            </p:cNvPr>
            <p:cNvGrpSpPr>
              <a:grpSpLocks/>
            </p:cNvGrpSpPr>
            <p:nvPr/>
          </p:nvGrpSpPr>
          <p:grpSpPr bwMode="auto">
            <a:xfrm>
              <a:off x="3517519" y="4955469"/>
              <a:ext cx="1139825" cy="617538"/>
              <a:chOff x="2465" y="3064"/>
              <a:chExt cx="718" cy="389"/>
            </a:xfrm>
          </p:grpSpPr>
          <p:sp>
            <p:nvSpPr>
              <p:cNvPr id="69" name="AutoShape 50">
                <a:extLst>
                  <a:ext uri="{FF2B5EF4-FFF2-40B4-BE49-F238E27FC236}">
                    <a16:creationId xmlns:a16="http://schemas.microsoft.com/office/drawing/2014/main" id="{D0A81F79-7114-4EDD-9765-7D590C391AD6}"/>
                  </a:ext>
                </a:extLst>
              </p:cNvPr>
              <p:cNvSpPr>
                <a:spLocks/>
              </p:cNvSpPr>
              <p:nvPr/>
            </p:nvSpPr>
            <p:spPr bwMode="auto">
              <a:xfrm rot="5400000">
                <a:off x="2731" y="2857"/>
                <a:ext cx="194" cy="60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70"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65" y="320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500 con</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8" name="Straight Connector 67"/>
            <p:cNvCxnSpPr/>
            <p:nvPr/>
          </p:nvCxnSpPr>
          <p:spPr>
            <a:xfrm flipH="1">
              <a:off x="3587447" y="4866960"/>
              <a:ext cx="1" cy="182880"/>
            </a:xfrm>
            <a:prstGeom prst="line">
              <a:avLst/>
            </a:prstGeom>
          </p:spPr>
          <p:style>
            <a:lnRef idx="2">
              <a:schemeClr val="dk1"/>
            </a:lnRef>
            <a:fillRef idx="0">
              <a:schemeClr val="dk1"/>
            </a:fillRef>
            <a:effectRef idx="1">
              <a:schemeClr val="dk1"/>
            </a:effectRef>
            <a:fontRef idx="minor">
              <a:schemeClr val="tx1"/>
            </a:fontRef>
          </p:style>
        </p:cxnSp>
      </p:grpSp>
      <p:pic>
        <p:nvPicPr>
          <p:cNvPr id="77" name="Đồ họa 322">
            <a:extLst>
              <a:ext uri="{FF2B5EF4-FFF2-40B4-BE49-F238E27FC236}">
                <a16:creationId xmlns:a16="http://schemas.microsoft.com/office/drawing/2014/main" id="{60303E80-166C-8E37-C89B-B7C2E0498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2557" y="5900294"/>
            <a:ext cx="3711384" cy="940498"/>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in)">
                                      <p:cBhvr>
                                        <p:cTn id="33" dur="2000"/>
                                        <p:tgtEl>
                                          <p:spTgt spid="42"/>
                                        </p:tgtEl>
                                      </p:cBhvr>
                                    </p:animEffect>
                                  </p:childTnLst>
                                </p:cTn>
                              </p:par>
                              <p:par>
                                <p:cTn id="34" presetID="1" presetClass="mediacall" presetSubtype="0" fill="hold" nodeType="withEffect">
                                  <p:stCondLst>
                                    <p:cond delay="0"/>
                                  </p:stCondLst>
                                  <p:childTnLst>
                                    <p:cmd type="call" cmd="playFrom(0.0)">
                                      <p:cBhvr>
                                        <p:cTn id="35"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43"/>
                </p:tgtEl>
              </p:cMediaNode>
            </p:audio>
          </p:childTnLst>
        </p:cTn>
      </p:par>
    </p:tnLst>
    <p:bldLst>
      <p:bldP spid="39" grpId="0" animBg="1"/>
      <p:bldP spid="40" grpId="0" animBg="1"/>
      <p:bldP spid="41" grpId="0"/>
      <p:bldP spid="42" grpId="0"/>
      <p:bldP spid="43"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Chúng</a:t>
              </a:r>
              <a:r>
                <a:rPr lang="en-US" sz="2800" b="1" dirty="0">
                  <a:latin typeface="#9Slide03 BoosterNextFYBlack" panose="02000A03000000020004" pitchFamily="2" charset="0"/>
                  <a:ea typeface="Cambria" panose="02040503050406030204" pitchFamily="18" charset="0"/>
                </a:rPr>
                <a:t> ta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được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rốt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tục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Đồ họa 324">
            <a:extLst>
              <a:ext uri="{FF2B5EF4-FFF2-40B4-BE49-F238E27FC236}">
                <a16:creationId xmlns:a16="http://schemas.microsoft.com/office/drawing/2014/main" id="{43D4DC08-644E-2A50-FAFA-3D69C4870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6187" y="5836212"/>
            <a:ext cx="4002092" cy="1054605"/>
          </a:xfrm>
          <a:prstGeom prst="rect">
            <a:avLst/>
          </a:prstGeom>
        </p:spPr>
      </p:pic>
      <p:grpSp>
        <p:nvGrpSpPr>
          <p:cNvPr id="51" name="Nhóm 398">
            <a:extLst>
              <a:ext uri="{FF2B5EF4-FFF2-40B4-BE49-F238E27FC236}">
                <a16:creationId xmlns:a16="http://schemas.microsoft.com/office/drawing/2014/main" id="{5A784422-30D6-0176-DED9-618A4D16A5D0}"/>
              </a:ext>
            </a:extLst>
          </p:cNvPr>
          <p:cNvGrpSpPr/>
          <p:nvPr/>
        </p:nvGrpSpPr>
        <p:grpSpPr>
          <a:xfrm>
            <a:off x="3877914" y="4235677"/>
            <a:ext cx="2451100" cy="2195714"/>
            <a:chOff x="4608511" y="1934451"/>
            <a:chExt cx="2552457" cy="2415530"/>
          </a:xfrm>
        </p:grpSpPr>
        <p:sp>
          <p:nvSpPr>
            <p:cNvPr id="52"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3"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13"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14"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15"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16"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54"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55"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56"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57"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58"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9"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60"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61"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62"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63"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64"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87"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88"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9"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90"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91"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92"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93"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94"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95"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96"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9"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10"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11"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12"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97"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105"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06"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07"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8"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98"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9"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00"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01"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102"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03"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04"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65"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66"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67"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68"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9"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70"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71"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72"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73"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74"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75"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81"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82"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83"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84"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85"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86"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76"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77"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78"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9"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80"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
        <p:nvSpPr>
          <p:cNvPr id="117" name="Google Shape;117;p2">
            <a:extLst>
              <a:ext uri="{FF2B5EF4-FFF2-40B4-BE49-F238E27FC236}">
                <a16:creationId xmlns:a16="http://schemas.microsoft.com/office/drawing/2014/main" id="{C5840032-EB04-B741-9108-38C6E5F9776F}"/>
              </a:ext>
            </a:extLst>
          </p:cNvPr>
          <p:cNvSpPr/>
          <p:nvPr/>
        </p:nvSpPr>
        <p:spPr>
          <a:xfrm>
            <a:off x="5574321" y="2279884"/>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79451" y="4261958"/>
            <a:ext cx="487363" cy="487363"/>
          </a:xfrm>
          <a:prstGeom prst="rect">
            <a:avLst/>
          </a:prstGeom>
        </p:spPr>
      </p:pic>
      <p:pic>
        <p:nvPicPr>
          <p:cNvPr id="39" name="PA_库_图片 961">
            <a:extLst>
              <a:ext uri="{FF2B5EF4-FFF2-40B4-BE49-F238E27FC236}">
                <a16:creationId xmlns:a16="http://schemas.microsoft.com/office/drawing/2014/main" id="{C1B30673-4585-4D37-A536-A68F8BD544A1}"/>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232342" y="1990706"/>
            <a:ext cx="5859630" cy="4922181"/>
          </a:xfrm>
          <a:prstGeom prst="rect">
            <a:avLst/>
          </a:prstGeom>
        </p:spPr>
      </p:pic>
      <p:sp>
        <p:nvSpPr>
          <p:cNvPr id="40" name="Google Shape;117;p2"/>
          <p:cNvSpPr/>
          <p:nvPr/>
        </p:nvSpPr>
        <p:spPr>
          <a:xfrm>
            <a:off x="375920" y="180568"/>
            <a:ext cx="11389360" cy="1810138"/>
          </a:xfrm>
          <a:prstGeom prst="roundRect">
            <a:avLst>
              <a:gd name="adj" fmla="val 16667"/>
            </a:avLst>
          </a:prstGeom>
          <a:solidFill>
            <a:schemeClr val="bg1">
              <a:lumMod val="95000"/>
            </a:schemeClr>
          </a:solidFill>
          <a:ln w="38100" cap="flat" cmpd="sng">
            <a:solidFill>
              <a:schemeClr val="tx1">
                <a:lumMod val="85000"/>
                <a:lumOff val="1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1" name="Rectangle 40"/>
          <p:cNvSpPr/>
          <p:nvPr/>
        </p:nvSpPr>
        <p:spPr>
          <a:xfrm>
            <a:off x="494441" y="219873"/>
            <a:ext cx="11077168" cy="1815882"/>
          </a:xfrm>
          <a:prstGeom prst="rect">
            <a:avLst/>
          </a:prstGeom>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Bài 2: </a:t>
            </a:r>
            <a:r>
              <a:rPr lang="vi-VN" sz="2800" b="1" i="1" dirty="0">
                <a:latin typeface="Cambria" panose="02040503050406030204" pitchFamily="18" charset="0"/>
                <a:ea typeface="Cambria" panose="02040503050406030204" pitchFamily="18" charset="0"/>
              </a:rPr>
              <a:t>Một thùng nước mắm có 120</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Lần đầu bán được 25</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nước mắm, lần thứ hai bán được gấp đôi số lít nước mắm ở lần đầu, lần thứ ba bán </a:t>
            </a:r>
            <a:r>
              <a:rPr lang="vi-VN" sz="2800" b="1" i="1">
                <a:latin typeface="Cambria" panose="02040503050406030204" pitchFamily="18" charset="0"/>
                <a:ea typeface="Cambria" panose="02040503050406030204" pitchFamily="18" charset="0"/>
              </a:rPr>
              <a:t>được 35</a:t>
            </a:r>
            <a:r>
              <a:rPr lang="vi-VN" sz="2800" b="1" i="1">
                <a:latin typeface="+mj-lt"/>
                <a:ea typeface="Cambria" panose="02040503050406030204" pitchFamily="18" charset="0"/>
              </a:rPr>
              <a:t>l</a:t>
            </a:r>
            <a:r>
              <a:rPr lang="en-US" sz="2800" b="1" i="1">
                <a:ea typeface="Cambria" panose="02040503050406030204" pitchFamily="18" charset="0"/>
              </a:rPr>
              <a:t> </a:t>
            </a:r>
            <a:r>
              <a:rPr lang="vi-VN" sz="2800" b="1" i="1">
                <a:latin typeface="Cambria" panose="02040503050406030204" pitchFamily="18" charset="0"/>
                <a:ea typeface="Cambria" panose="02040503050406030204" pitchFamily="18" charset="0"/>
              </a:rPr>
              <a:t>nước </a:t>
            </a:r>
            <a:r>
              <a:rPr lang="vi-VN" sz="2800" b="1" i="1" dirty="0">
                <a:latin typeface="Cambria" panose="02040503050406030204" pitchFamily="18" charset="0"/>
                <a:ea typeface="Cambria" panose="02040503050406030204" pitchFamily="18" charset="0"/>
              </a:rPr>
              <a:t>mắm. Hỏi trong thùng còn lại bao nhiêu lít nước mắm?</a:t>
            </a:r>
            <a:endParaRPr lang="en-US" sz="2800" b="1" i="1" dirty="0">
              <a:latin typeface="Cambria" panose="02040503050406030204" pitchFamily="18" charset="0"/>
              <a:ea typeface="Cambria" panose="02040503050406030204" pitchFamily="18" charset="0"/>
            </a:endParaRPr>
          </a:p>
        </p:txBody>
      </p:sp>
      <p:sp>
        <p:nvSpPr>
          <p:cNvPr id="43" name="TextBox 42"/>
          <p:cNvSpPr txBox="1"/>
          <p:nvPr/>
        </p:nvSpPr>
        <p:spPr>
          <a:xfrm>
            <a:off x="662807" y="2899137"/>
            <a:ext cx="4144248" cy="2785378"/>
          </a:xfrm>
          <a:prstGeom prst="rect">
            <a:avLst/>
          </a:prstGeom>
          <a:noFill/>
        </p:spPr>
        <p:txBody>
          <a:bodyPr wrap="square" rtlCol="0">
            <a:spAutoFit/>
          </a:bodyPr>
          <a:lstStyle/>
          <a:p>
            <a:r>
              <a:rPr lang="vi-VN" sz="2500" b="1" u="sng" dirty="0">
                <a:solidFill>
                  <a:srgbClr val="002060"/>
                </a:solidFill>
                <a:latin typeface="Cambria" panose="02040503050406030204" pitchFamily="18" charset="0"/>
                <a:ea typeface="Cambria" panose="02040503050406030204" pitchFamily="18" charset="0"/>
              </a:rPr>
              <a:t>Tóm tắt</a:t>
            </a:r>
          </a:p>
          <a:p>
            <a:r>
              <a:rPr lang="en-US" sz="2500" b="1" dirty="0" err="1">
                <a:solidFill>
                  <a:srgbClr val="002060"/>
                </a:solidFill>
                <a:latin typeface="Cambria" panose="02040503050406030204" pitchFamily="18" charset="0"/>
                <a:ea typeface="Cambria" panose="02040503050406030204" pitchFamily="18" charset="0"/>
              </a:rPr>
              <a:t>Có</a:t>
            </a:r>
            <a:r>
              <a:rPr lang="en-US" sz="2500" b="1" dirty="0">
                <a:solidFill>
                  <a:srgbClr val="002060"/>
                </a:solidFill>
                <a:latin typeface="Cambria" panose="02040503050406030204" pitchFamily="18" charset="0"/>
                <a:ea typeface="Cambria" panose="02040503050406030204" pitchFamily="18" charset="0"/>
              </a:rPr>
              <a:t>: 120</a:t>
            </a:r>
            <a:r>
              <a:rPr lang="en-US"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vi-VN"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25</a:t>
            </a:r>
            <a:r>
              <a:rPr lang="vi-VN" sz="2500" b="1" i="1" dirty="0">
                <a:solidFill>
                  <a:srgbClr val="002060"/>
                </a:solidFill>
                <a:latin typeface="+mj-lt"/>
                <a:ea typeface="Cambria" panose="02040503050406030204" pitchFamily="18" charset="0"/>
              </a:rPr>
              <a:t>l</a:t>
            </a: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hai</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gấp</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đôi</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ba</a:t>
            </a:r>
            <a:r>
              <a:rPr lang="vi-VN" sz="2500" b="1" dirty="0">
                <a:solidFill>
                  <a:srgbClr val="002060"/>
                </a:solidFill>
                <a:latin typeface="Cambria" panose="02040503050406030204" pitchFamily="18" charset="0"/>
                <a:ea typeface="Cambria" panose="02040503050406030204" pitchFamily="18" charset="0"/>
              </a:rPr>
              <a:t> bán</a:t>
            </a:r>
            <a:r>
              <a:rPr lang="en-US" sz="2500" b="1">
                <a:solidFill>
                  <a:srgbClr val="002060"/>
                </a:solidFill>
                <a:latin typeface="Cambria" panose="02040503050406030204" pitchFamily="18" charset="0"/>
                <a:ea typeface="Cambria" panose="02040503050406030204" pitchFamily="18" charset="0"/>
              </a:rPr>
              <a:t>: </a:t>
            </a:r>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35</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p>
          <a:p>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500" b="1">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lại</a:t>
            </a:r>
            <a:r>
              <a:rPr lang="en-US" sz="2500" b="1">
                <a:solidFill>
                  <a:srgbClr val="002060"/>
                </a:solidFill>
                <a:latin typeface="Cambria" panose="02040503050406030204" pitchFamily="18" charset="0"/>
                <a:ea typeface="Cambria" panose="02040503050406030204" pitchFamily="18" charset="0"/>
              </a:rPr>
              <a:t>: </a:t>
            </a:r>
            <a:r>
              <a:rPr lang="vi-VN" sz="2500" b="1">
                <a:solidFill>
                  <a:srgbClr val="002060"/>
                </a:solidFill>
                <a:latin typeface="Cambria" panose="02040503050406030204" pitchFamily="18" charset="0"/>
                <a:ea typeface="Cambria" panose="02040503050406030204" pitchFamily="18" charset="0"/>
              </a:rPr>
              <a:t>...</a:t>
            </a:r>
            <a:r>
              <a:rPr lang="en-US" sz="2500" b="1">
                <a:solidFill>
                  <a:srgbClr val="002060"/>
                </a:solidFill>
                <a:latin typeface="Cambria" panose="02040503050406030204" pitchFamily="18" charset="0"/>
                <a:ea typeface="Cambria" panose="02040503050406030204" pitchFamily="18" charset="0"/>
              </a:rPr>
              <a:t> </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r>
              <a:rPr lang="en-US" sz="2500" b="1">
                <a:solidFill>
                  <a:srgbClr val="002060"/>
                </a:solidFill>
                <a:latin typeface="Cambria" panose="02040503050406030204" pitchFamily="18" charset="0"/>
                <a:ea typeface="Cambria" panose="02040503050406030204" pitchFamily="18" charset="0"/>
              </a:rPr>
              <a:t> nước mắm</a:t>
            </a:r>
            <a:r>
              <a:rPr lang="vi-VN" sz="2500" b="1">
                <a:solidFill>
                  <a:srgbClr val="002060"/>
                </a:solidFill>
                <a:latin typeface="Cambria" panose="02040503050406030204" pitchFamily="18" charset="0"/>
                <a:ea typeface="Cambria" panose="02040503050406030204" pitchFamily="18" charset="0"/>
              </a:rPr>
              <a:t>?</a:t>
            </a:r>
            <a:endParaRPr lang="en-US" sz="2500" b="1" dirty="0">
              <a:solidFill>
                <a:srgbClr val="002060"/>
              </a:solidFill>
              <a:latin typeface="Cambria" panose="02040503050406030204" pitchFamily="18" charset="0"/>
              <a:ea typeface="Cambria" panose="02040503050406030204" pitchFamily="18" charset="0"/>
            </a:endParaRPr>
          </a:p>
        </p:txBody>
      </p:sp>
      <p:sp>
        <p:nvSpPr>
          <p:cNvPr id="45" name="Rectangle 44"/>
          <p:cNvSpPr/>
          <p:nvPr/>
        </p:nvSpPr>
        <p:spPr>
          <a:xfrm>
            <a:off x="8063152" y="2653991"/>
            <a:ext cx="1277914" cy="461665"/>
          </a:xfrm>
          <a:prstGeom prst="rect">
            <a:avLst/>
          </a:prstGeom>
        </p:spPr>
        <p:txBody>
          <a:bodyPr wrap="none">
            <a:spAutoFit/>
          </a:bodyPr>
          <a:lstStyle/>
          <a:p>
            <a:r>
              <a:rPr lang="en-US" sz="2400" b="1" u="sng" dirty="0" err="1">
                <a:solidFill>
                  <a:srgbClr val="C00000"/>
                </a:solidFill>
                <a:latin typeface="Cambria" panose="02040503050406030204" pitchFamily="18" charset="0"/>
                <a:ea typeface="Cambria" panose="02040503050406030204" pitchFamily="18" charset="0"/>
              </a:rPr>
              <a:t>Bài</a:t>
            </a:r>
            <a:r>
              <a:rPr lang="en-US" sz="2400" b="1" u="sng" dirty="0">
                <a:solidFill>
                  <a:srgbClr val="C00000"/>
                </a:solidFill>
                <a:latin typeface="Cambria" panose="02040503050406030204" pitchFamily="18" charset="0"/>
                <a:ea typeface="Cambria" panose="02040503050406030204" pitchFamily="18" charset="0"/>
              </a:rPr>
              <a:t> </a:t>
            </a:r>
            <a:r>
              <a:rPr lang="en-US" sz="2400" b="1" u="sng" dirty="0" err="1">
                <a:solidFill>
                  <a:srgbClr val="C00000"/>
                </a:solidFill>
                <a:latin typeface="Cambria" panose="02040503050406030204" pitchFamily="18" charset="0"/>
                <a:ea typeface="Cambria" panose="02040503050406030204" pitchFamily="18" charset="0"/>
              </a:rPr>
              <a:t>giải</a:t>
            </a:r>
            <a:endParaRPr lang="en-US" sz="2400" b="1" u="sng" dirty="0">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5581289" y="3117415"/>
            <a:ext cx="6331689" cy="2677656"/>
          </a:xfrm>
          <a:prstGeom prst="rect">
            <a:avLst/>
          </a:prstGeom>
          <a:noFill/>
        </p:spPr>
        <p:txBody>
          <a:bodyPr wrap="square" rtlCol="0">
            <a:spAutoFit/>
          </a:bodyPr>
          <a:lstStyle/>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lần thứ hai bán được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x 2 = 50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đã bán được trong 3 lần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+ 50 + 35 = 110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còn lại trong thùng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120 – 110 = 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Đáp số</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10</a:t>
            </a:r>
            <a:r>
              <a:rPr lang="en-US" sz="2400" b="1" i="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l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nước</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dirty="0">
                <a:solidFill>
                  <a:schemeClr val="tx1">
                    <a:lumMod val="75000"/>
                    <a:lumOff val="25000"/>
                  </a:schemeClr>
                </a:solidFill>
                <a:latin typeface="Cambria" panose="02040503050406030204" pitchFamily="18" charset="0"/>
                <a:ea typeface="Cambria" panose="02040503050406030204" pitchFamily="18" charset="0"/>
              </a:rPr>
              <a:t>mắm</a:t>
            </a:r>
          </a:p>
        </p:txBody>
      </p:sp>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1" presetClass="mediacall" presetSubtype="0" fill="hold" nodeType="withEffect">
                                  <p:stCondLst>
                                    <p:cond delay="0"/>
                                  </p:stCondLst>
                                  <p:childTnLst>
                                    <p:cmd type="call" cmd="playFrom(0.0)">
                                      <p:cBhvr>
                                        <p:cTn id="28" dur="4597" fill="hold"/>
                                        <p:tgtEl>
                                          <p:spTgt spid="3843"/>
                                        </p:tgtEl>
                                      </p:cBhvr>
                                    </p:cmd>
                                  </p:childTnLst>
                                </p:cTn>
                              </p:par>
                              <p:par>
                                <p:cTn id="29" presetID="6" presetClass="entr" presetSubtype="16"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circle(in)">
                                      <p:cBhvr>
                                        <p:cTn id="31"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843"/>
                </p:tgtEl>
              </p:cMediaNode>
            </p:audio>
          </p:childTnLst>
        </p:cTn>
      </p:par>
    </p:tnLst>
    <p:bldLst>
      <p:bldP spid="117" grpId="0" animBg="1"/>
      <p:bldP spid="40" grpId="0" animBg="1"/>
      <p:bldP spid="41" grpId="0"/>
      <p:bldP spid="43" grpId="0"/>
      <p:bldP spid="45"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604</Words>
  <Application>Microsoft Macintosh PowerPoint</Application>
  <PresentationFormat>Widescreen</PresentationFormat>
  <Paragraphs>77</Paragraphs>
  <Slides>20</Slides>
  <Notes>5</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等线</vt:lpstr>
      <vt:lpstr>#9Slide03 BoosterNextFYBlack</vt:lpstr>
      <vt:lpstr>OpenSans</vt:lpstr>
      <vt:lpstr>等线</vt:lpstr>
      <vt:lpstr>Calibri</vt:lpstr>
      <vt:lpstr>Arial</vt:lpstr>
      <vt:lpstr>UTM Alberta Heavy</vt:lpstr>
      <vt:lpstr>Tahoma</vt:lpstr>
      <vt:lpstr>Cambria</vt:lpstr>
      <vt:lpstr>Times New Roman</vt:lpstr>
      <vt:lpstr>Thiết kế Tùy chỉnh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Tư Bùi</dc:creator>
  <cp:keywords>MĂNG NON TEAM</cp:keywords>
  <cp:lastModifiedBy>Microsoft Office User</cp:lastModifiedBy>
  <cp:revision>32</cp:revision>
  <dcterms:created xsi:type="dcterms:W3CDTF">2023-04-19T13:41:50Z</dcterms:created>
  <dcterms:modified xsi:type="dcterms:W3CDTF">2023-09-18T14:02:50Z</dcterms:modified>
</cp:coreProperties>
</file>