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62" r:id="rId7"/>
    <p:sldId id="263" r:id="rId8"/>
    <p:sldId id="265" r:id="rId9"/>
    <p:sldId id="269" r:id="rId10"/>
    <p:sldId id="267" r:id="rId11"/>
    <p:sldId id="272" r:id="rId12"/>
    <p:sldId id="275" r:id="rId13"/>
    <p:sldId id="273" r:id="rId14"/>
    <p:sldId id="274" r:id="rId15"/>
    <p:sldId id="266" r:id="rId16"/>
    <p:sldId id="276" r:id="rId17"/>
    <p:sldId id="277" r:id="rId18"/>
    <p:sldId id="282" r:id="rId19"/>
    <p:sldId id="279" r:id="rId20"/>
    <p:sldId id="280" r:id="rId21"/>
    <p:sldId id="281" r:id="rId22"/>
    <p:sldId id="268" r:id="rId23"/>
    <p:sldId id="283" r:id="rId24"/>
    <p:sldId id="284" r:id="rId25"/>
  </p:sldIdLst>
  <p:sldSz cx="12192000" cy="6858000"/>
  <p:notesSz cx="6858000" cy="9144000"/>
  <p:embeddedFontLs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Garamond" panose="02020404030301010803" pitchFamily="18" charset="0"/>
      <p:regular r:id="rId37"/>
      <p:bold r:id="rId38"/>
      <p:italic r:id="rId39"/>
    </p:embeddedFont>
    <p:embeddedFont>
      <p:font typeface="SVN-Adam Gorry" panose="02040603050506020204" pitchFamily="18" charset="0"/>
      <p:regular r:id="rId40"/>
    </p:embeddedFont>
    <p:embeddedFont>
      <p:font typeface="SVN-Newton" panose="02040603050506020204" pitchFamily="18" charset="0"/>
      <p:regular r:id="rId41"/>
    </p:embeddedFont>
    <p:embeddedFont>
      <p:font typeface="UTM Androgyne" panose="02040603050506020204" pitchFamily="18" charset="0"/>
      <p:regular r:id="rId42"/>
    </p:embeddedFont>
    <p:embeddedFont>
      <p:font typeface="UTM Facebook" panose="02040403050506020204" pitchFamily="18" charset="0"/>
      <p:regular r:id="rId43"/>
    </p:embeddedFont>
    <p:embeddedFont>
      <p:font typeface="UTM Flavour" panose="02040603050506020204" pitchFamily="18" charset="0"/>
      <p:regular r:id="rId44"/>
    </p:embeddedFont>
    <p:embeddedFont>
      <p:font typeface="UTM Gradoo" panose="02040603050506020204" pitchFamily="18" charset="0"/>
      <p:regular r:id="rId45"/>
    </p:embeddedFont>
    <p:embeddedFont>
      <p:font typeface="UTM Neo Sans Intel" panose="02040603050506020204" pitchFamily="18" charset="0"/>
      <p:regular r:id="rId46"/>
      <p:bold r:id="rId47"/>
      <p:italic r:id="rId48"/>
      <p:boldItalic r:id="rId49"/>
    </p:embeddedFont>
    <p:embeddedFont>
      <p:font typeface="UTM Showcard" panose="02040603050506020204" pitchFamily="18" charset="0"/>
      <p:regular r:id="rId50"/>
    </p:embeddedFont>
    <p:embeddedFont>
      <p:font typeface="UTM Staccato " panose="02040603050506020204" pitchFamily="18" charset="0"/>
      <p:regular r:id="rId51"/>
    </p:embeddedFont>
    <p:embeddedFont>
      <p:font typeface="UVN Banh Mi" pitchFamily="2" charset="0"/>
      <p:regular r:id="rId52"/>
    </p:embeddedFont>
    <p:embeddedFont>
      <p:font typeface="UVN Bay Buom Hep Nang" panose="00000400000000000000" pitchFamily="2" charset="0"/>
      <p:regular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67C"/>
    <a:srgbClr val="FCCED0"/>
    <a:srgbClr val="FF7B46"/>
    <a:srgbClr val="9E6CBB"/>
    <a:srgbClr val="026490"/>
    <a:srgbClr val="FF7C80"/>
    <a:srgbClr val="9ED242"/>
    <a:srgbClr val="9A4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6" autoAdjust="0"/>
    <p:restoredTop sz="94660"/>
  </p:normalViewPr>
  <p:slideViewPr>
    <p:cSldViewPr snapToGrid="0">
      <p:cViewPr>
        <p:scale>
          <a:sx n="39" d="100"/>
          <a:sy n="39" d="100"/>
        </p:scale>
        <p:origin x="1804" y="7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69258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1471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6584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740428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78643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461068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19852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91117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62664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038146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407704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569034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305359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850241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387098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49428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83971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986827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040007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557926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79920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184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097726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95642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1869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237566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129953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405885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7C48868-488A-4586-96EF-5B8B8E6D2E74}" type="datetimeFigureOut">
              <a:rPr lang="en-US" smtClean="0"/>
              <a:t>4/18/2022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3F6858-FD98-4B34-BC43-17D96E057761}" type="slidenum">
              <a:rPr lang="en-US" smtClean="0"/>
              <a:t>‹#›</a:t>
            </a:fld>
            <a:endParaRPr lang="en-US"/>
          </a:p>
        </p:txBody>
      </p:sp>
    </p:spTree>
    <p:extLst>
      <p:ext uri="{BB962C8B-B14F-4D97-AF65-F5344CB8AC3E}">
        <p14:creationId xmlns:p14="http://schemas.microsoft.com/office/powerpoint/2010/main" val="39809640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a:solidFill>
                  <a:schemeClr val="accent3">
                    <a:lumMod val="60000"/>
                    <a:lumOff val="40000"/>
                  </a:schemeClr>
                </a:solidFill>
                <a:latin typeface="#9Slide07 HoneyCream" pitchFamily="2" charset="0"/>
              </a:rPr>
              <a:t>Măng Non</a:t>
            </a: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
        <p:nvSpPr>
          <p:cNvPr id="23" name="Title 1">
            <a:extLst>
              <a:ext uri="{FF2B5EF4-FFF2-40B4-BE49-F238E27FC236}">
                <a16:creationId xmlns:a16="http://schemas.microsoft.com/office/drawing/2014/main" id="{7A218C26-69B7-499C-B190-96851A78FEC6}"/>
              </a:ext>
            </a:extLst>
          </p:cNvPr>
          <p:cNvSpPr txBox="1">
            <a:spLocks/>
          </p:cNvSpPr>
          <p:nvPr userDrawn="1"/>
        </p:nvSpPr>
        <p:spPr>
          <a:xfrm>
            <a:off x="10402683" y="-3683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a:solidFill>
                  <a:schemeClr val="accent3">
                    <a:lumMod val="60000"/>
                    <a:lumOff val="40000"/>
                  </a:schemeClr>
                </a:solidFill>
                <a:latin typeface="#9Slide07 HoneyCream" pitchFamily="2" charset="0"/>
              </a:rPr>
              <a:t>Măng Non</a:t>
            </a:r>
          </a:p>
        </p:txBody>
      </p:sp>
    </p:spTree>
    <p:extLst>
      <p:ext uri="{BB962C8B-B14F-4D97-AF65-F5344CB8AC3E}">
        <p14:creationId xmlns:p14="http://schemas.microsoft.com/office/powerpoint/2010/main" val="32507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70" r:id="rId4"/>
    <p:sldLayoutId id="2147483669" r:id="rId5"/>
    <p:sldLayoutId id="2147483667" r:id="rId6"/>
    <p:sldLayoutId id="2147483661" r:id="rId7"/>
    <p:sldLayoutId id="2147483651" r:id="rId8"/>
    <p:sldLayoutId id="2147483652" r:id="rId9"/>
    <p:sldLayoutId id="2147483653" r:id="rId10"/>
    <p:sldLayoutId id="2147483654" r:id="rId11"/>
    <p:sldLayoutId id="2147483655" r:id="rId12"/>
    <p:sldLayoutId id="2147483677" r:id="rId13"/>
    <p:sldLayoutId id="2147483676" r:id="rId14"/>
    <p:sldLayoutId id="2147483675" r:id="rId15"/>
    <p:sldLayoutId id="2147483674" r:id="rId16"/>
    <p:sldLayoutId id="2147483673" r:id="rId17"/>
    <p:sldLayoutId id="2147483671" r:id="rId18"/>
    <p:sldLayoutId id="2147483668" r:id="rId19"/>
    <p:sldLayoutId id="2147483666" r:id="rId20"/>
    <p:sldLayoutId id="2147483665" r:id="rId21"/>
    <p:sldLayoutId id="2147483664" r:id="rId22"/>
    <p:sldLayoutId id="2147483663" r:id="rId23"/>
    <p:sldLayoutId id="2147483662" r:id="rId24"/>
    <p:sldLayoutId id="2147483656" r:id="rId25"/>
    <p:sldLayoutId id="2147483657" r:id="rId26"/>
    <p:sldLayoutId id="2147483658" r:id="rId27"/>
    <p:sldLayoutId id="2147483659" r:id="rId28"/>
    <p:sldLayoutId id="214748366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24.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2.xml"/><Relationship Id="rId5" Type="http://schemas.microsoft.com/office/2007/relationships/hdphoto" Target="../media/hdphoto15.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12.xml"/><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3" Type="http://schemas.openxmlformats.org/officeDocument/2006/relationships/image" Target="../media/image9.png"/><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slide" Target="slide7.xml"/><Relationship Id="rId15" Type="http://schemas.microsoft.com/office/2007/relationships/hdphoto" Target="../media/hdphoto7.wdp"/><Relationship Id="rId10" Type="http://schemas.openxmlformats.org/officeDocument/2006/relationships/image" Target="../media/image12.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image" Target="../media/image7.jpe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image" Target="../media/image7.jpe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4.xml"/><Relationship Id="rId5" Type="http://schemas.openxmlformats.org/officeDocument/2006/relationships/image" Target="../media/image7.jpe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7.jpeg"/><Relationship Id="rId15" Type="http://schemas.microsoft.com/office/2007/relationships/hdphoto" Target="../media/hdphoto7.wdp"/><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5183CF2-8402-405E-BAA1-CA44F4BD5A1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5152" l="0" r="100000">
                        <a14:foregroundMark x1="47455" y1="26424" x2="47455" y2="26424"/>
                        <a14:foregroundMark x1="49227" y1="21939" x2="49227" y2="21939"/>
                        <a14:foregroundMark x1="50591" y1="25879" x2="50591" y2="25879"/>
                        <a14:foregroundMark x1="53136" y1="22727" x2="47045" y2="26909"/>
                        <a14:foregroundMark x1="48636" y1="21939" x2="47045" y2="31394"/>
                      </a14:backgroundRemoval>
                    </a14:imgEffect>
                  </a14:imgLayer>
                </a14:imgProps>
              </a:ext>
              <a:ext uri="{28A0092B-C50C-407E-A947-70E740481C1C}">
                <a14:useLocalDpi xmlns:a14="http://schemas.microsoft.com/office/drawing/2010/main" val="0"/>
              </a:ext>
            </a:extLst>
          </a:blip>
          <a:stretch>
            <a:fillRect/>
          </a:stretch>
        </p:blipFill>
        <p:spPr>
          <a:xfrm>
            <a:off x="5862450" y="1707579"/>
            <a:ext cx="7258260" cy="5605863"/>
          </a:xfrm>
          <a:prstGeom prst="rect">
            <a:avLst/>
          </a:prstGeom>
        </p:spPr>
      </p:pic>
      <p:sp>
        <p:nvSpPr>
          <p:cNvPr id="6" name="TextBox 3">
            <a:extLst>
              <a:ext uri="{FF2B5EF4-FFF2-40B4-BE49-F238E27FC236}">
                <a16:creationId xmlns:a16="http://schemas.microsoft.com/office/drawing/2014/main" id="{3DBFE9A3-BAF2-4284-A237-A1A296043FF5}"/>
              </a:ext>
            </a:extLst>
          </p:cNvPr>
          <p:cNvSpPr txBox="1"/>
          <p:nvPr/>
        </p:nvSpPr>
        <p:spPr>
          <a:xfrm>
            <a:off x="249311" y="674978"/>
            <a:ext cx="9207173" cy="1169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0" dirty="0">
                <a:ln>
                  <a:solidFill>
                    <a:schemeClr val="bg1"/>
                  </a:solidFill>
                </a:ln>
                <a:solidFill>
                  <a:srgbClr val="002060"/>
                </a:solidFill>
                <a:effectLst>
                  <a:glow rad="139700">
                    <a:schemeClr val="accent3">
                      <a:satMod val="175000"/>
                      <a:alpha val="40000"/>
                    </a:schemeClr>
                  </a:glow>
                </a:effectLst>
                <a:latin typeface="UTM Staccato " panose="02040603050506020204" pitchFamily="18" charset="0"/>
              </a:rPr>
              <a:t>MỞ RỘNG VỐN TỪ</a:t>
            </a:r>
          </a:p>
        </p:txBody>
      </p:sp>
      <p:sp>
        <p:nvSpPr>
          <p:cNvPr id="7" name="TextBox 4"/>
          <p:cNvSpPr txBox="1"/>
          <p:nvPr/>
        </p:nvSpPr>
        <p:spPr>
          <a:xfrm>
            <a:off x="6609077" y="-16687"/>
            <a:ext cx="5582923" cy="11079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err="1">
                <a:ln>
                  <a:solidFill>
                    <a:schemeClr val="tx1"/>
                  </a:solidFill>
                </a:ln>
                <a:solidFill>
                  <a:schemeClr val="accent4">
                    <a:lumMod val="40000"/>
                    <a:lumOff val="60000"/>
                  </a:schemeClr>
                </a:solidFill>
                <a:latin typeface="UVN Bay Buom Hep Nang" panose="00000400000000000000" pitchFamily="2" charset="0"/>
              </a:rPr>
              <a:t>Luyện</a:t>
            </a:r>
            <a:r>
              <a:rPr lang="en-US" sz="6600" b="1" dirty="0">
                <a:ln>
                  <a:solidFill>
                    <a:schemeClr val="tx1"/>
                  </a:solidFill>
                </a:ln>
                <a:solidFill>
                  <a:schemeClr val="accent4">
                    <a:lumMod val="40000"/>
                    <a:lumOff val="60000"/>
                  </a:schemeClr>
                </a:solidFill>
                <a:latin typeface="UVN Bay Buom Hep Nang" panose="00000400000000000000" pitchFamily="2" charset="0"/>
              </a:rPr>
              <a:t> </a:t>
            </a:r>
            <a:r>
              <a:rPr lang="en-US" sz="6600" b="1" dirty="0" err="1">
                <a:ln>
                  <a:solidFill>
                    <a:schemeClr val="tx1"/>
                  </a:solidFill>
                </a:ln>
                <a:solidFill>
                  <a:schemeClr val="accent4">
                    <a:lumMod val="40000"/>
                    <a:lumOff val="60000"/>
                  </a:schemeClr>
                </a:solidFill>
                <a:latin typeface="UVN Bay Buom Hep Nang" panose="00000400000000000000" pitchFamily="2" charset="0"/>
              </a:rPr>
              <a:t>từ</a:t>
            </a:r>
            <a:r>
              <a:rPr lang="en-US" sz="6600" b="1" dirty="0">
                <a:ln>
                  <a:solidFill>
                    <a:schemeClr val="tx1"/>
                  </a:solidFill>
                </a:ln>
                <a:solidFill>
                  <a:schemeClr val="accent4">
                    <a:lumMod val="40000"/>
                    <a:lumOff val="60000"/>
                  </a:schemeClr>
                </a:solidFill>
                <a:latin typeface="UVN Bay Buom Hep Nang" panose="00000400000000000000" pitchFamily="2" charset="0"/>
              </a:rPr>
              <a:t> </a:t>
            </a:r>
            <a:r>
              <a:rPr lang="en-US" sz="6600" b="1" err="1">
                <a:ln>
                  <a:solidFill>
                    <a:schemeClr val="tx1"/>
                  </a:solidFill>
                </a:ln>
                <a:solidFill>
                  <a:schemeClr val="accent4">
                    <a:lumMod val="40000"/>
                    <a:lumOff val="60000"/>
                  </a:schemeClr>
                </a:solidFill>
                <a:latin typeface="UVN Bay Buom Hep Nang" panose="00000400000000000000" pitchFamily="2" charset="0"/>
              </a:rPr>
              <a:t>và</a:t>
            </a:r>
            <a:r>
              <a:rPr lang="en-US" sz="6600" b="1">
                <a:ln>
                  <a:solidFill>
                    <a:schemeClr val="tx1"/>
                  </a:solidFill>
                </a:ln>
                <a:solidFill>
                  <a:schemeClr val="accent4">
                    <a:lumMod val="40000"/>
                    <a:lumOff val="60000"/>
                  </a:schemeClr>
                </a:solidFill>
                <a:latin typeface="UVN Bay Buom Hep Nang" panose="00000400000000000000" pitchFamily="2" charset="0"/>
              </a:rPr>
              <a:t> câu</a:t>
            </a:r>
            <a:endParaRPr lang="en-US" sz="6600" b="1" dirty="0">
              <a:ln>
                <a:solidFill>
                  <a:schemeClr val="tx1"/>
                </a:solidFill>
              </a:ln>
              <a:solidFill>
                <a:schemeClr val="accent4">
                  <a:lumMod val="40000"/>
                  <a:lumOff val="60000"/>
                </a:schemeClr>
              </a:solidFill>
              <a:latin typeface="UVN Bay Buom Hep Nang" panose="00000400000000000000" pitchFamily="2" charset="0"/>
            </a:endParaRPr>
          </a:p>
        </p:txBody>
      </p:sp>
      <p:grpSp>
        <p:nvGrpSpPr>
          <p:cNvPr id="9" name="Group 8">
            <a:extLst>
              <a:ext uri="{FF2B5EF4-FFF2-40B4-BE49-F238E27FC236}">
                <a16:creationId xmlns:a16="http://schemas.microsoft.com/office/drawing/2014/main" id="{035F0C4B-1F9F-4657-9E0A-F2151ECFEC07}"/>
              </a:ext>
            </a:extLst>
          </p:cNvPr>
          <p:cNvGrpSpPr/>
          <p:nvPr/>
        </p:nvGrpSpPr>
        <p:grpSpPr>
          <a:xfrm>
            <a:off x="247055" y="1707579"/>
            <a:ext cx="7313945" cy="3239364"/>
            <a:chOff x="1195753" y="2897849"/>
            <a:chExt cx="10560835" cy="1900280"/>
          </a:xfrm>
        </p:grpSpPr>
        <p:sp>
          <p:nvSpPr>
            <p:cNvPr id="5" name="TextBox 2">
              <a:extLst>
                <a:ext uri="{FF2B5EF4-FFF2-40B4-BE49-F238E27FC236}">
                  <a16:creationId xmlns:a16="http://schemas.microsoft.com/office/drawing/2014/main" id="{1DAD0105-D0D2-4E81-B791-70E1928F4D7F}"/>
                </a:ext>
              </a:extLst>
            </p:cNvPr>
            <p:cNvSpPr txBox="1"/>
            <p:nvPr/>
          </p:nvSpPr>
          <p:spPr>
            <a:xfrm>
              <a:off x="1195753" y="2938481"/>
              <a:ext cx="10480431" cy="18596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0" dirty="0">
                  <a:ln w="184150">
                    <a:solidFill>
                      <a:schemeClr val="bg1"/>
                    </a:solidFill>
                  </a:ln>
                  <a:solidFill>
                    <a:schemeClr val="bg1"/>
                  </a:solidFill>
                  <a:effectLst>
                    <a:innerShdw blurRad="63500" dist="50800" dir="8100000">
                      <a:prstClr val="black">
                        <a:alpha val="50000"/>
                      </a:prstClr>
                    </a:innerShdw>
                  </a:effectLst>
                  <a:latin typeface="UTM Showcard" panose="02040603050506020204" pitchFamily="18" charset="0"/>
                </a:rPr>
                <a:t>LẠC </a:t>
              </a:r>
              <a:r>
                <a:rPr lang="en-US" sz="10000">
                  <a:ln w="184150">
                    <a:solidFill>
                      <a:schemeClr val="bg1"/>
                    </a:solidFill>
                  </a:ln>
                  <a:solidFill>
                    <a:schemeClr val="bg1"/>
                  </a:solidFill>
                  <a:effectLst>
                    <a:innerShdw blurRad="63500" dist="50800" dir="8100000">
                      <a:prstClr val="black">
                        <a:alpha val="50000"/>
                      </a:prstClr>
                    </a:innerShdw>
                  </a:effectLst>
                  <a:latin typeface="UTM Showcard" panose="02040603050506020204" pitchFamily="18" charset="0"/>
                </a:rPr>
                <a:t>QUAN </a:t>
              </a:r>
            </a:p>
            <a:p>
              <a:pPr algn="ctr"/>
              <a:r>
                <a:rPr lang="en-US" sz="10000">
                  <a:ln w="184150">
                    <a:solidFill>
                      <a:schemeClr val="bg1"/>
                    </a:solidFill>
                  </a:ln>
                  <a:solidFill>
                    <a:schemeClr val="bg1"/>
                  </a:solidFill>
                  <a:effectLst>
                    <a:innerShdw blurRad="63500" dist="50800" dir="8100000">
                      <a:prstClr val="black">
                        <a:alpha val="50000"/>
                      </a:prstClr>
                    </a:innerShdw>
                  </a:effectLst>
                  <a:latin typeface="UTM Showcard" panose="02040603050506020204" pitchFamily="18" charset="0"/>
                </a:rPr>
                <a:t> </a:t>
              </a:r>
              <a:r>
                <a:rPr lang="en-US" sz="10000" dirty="0">
                  <a:ln w="184150">
                    <a:solidFill>
                      <a:schemeClr val="bg1"/>
                    </a:solidFill>
                  </a:ln>
                  <a:solidFill>
                    <a:schemeClr val="bg1"/>
                  </a:solidFill>
                  <a:effectLst>
                    <a:innerShdw blurRad="63500" dist="50800" dir="8100000">
                      <a:prstClr val="black">
                        <a:alpha val="50000"/>
                      </a:prstClr>
                    </a:innerShdw>
                  </a:effectLst>
                  <a:latin typeface="UTM Showcard" panose="02040603050506020204" pitchFamily="18" charset="0"/>
                </a:rPr>
                <a:t>YÊU ĐỜI</a:t>
              </a:r>
            </a:p>
          </p:txBody>
        </p:sp>
        <p:sp>
          <p:nvSpPr>
            <p:cNvPr id="8" name="TextBox 2">
              <a:extLst>
                <a:ext uri="{FF2B5EF4-FFF2-40B4-BE49-F238E27FC236}">
                  <a16:creationId xmlns:a16="http://schemas.microsoft.com/office/drawing/2014/main" id="{EB9E8EE3-0D5E-4C85-ADC4-BD1D97B693C1}"/>
                </a:ext>
              </a:extLst>
            </p:cNvPr>
            <p:cNvSpPr txBox="1"/>
            <p:nvPr/>
          </p:nvSpPr>
          <p:spPr>
            <a:xfrm>
              <a:off x="1276157" y="2897849"/>
              <a:ext cx="10480431" cy="18596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0" dirty="0">
                  <a:ln>
                    <a:solidFill>
                      <a:schemeClr val="tx1">
                        <a:lumMod val="85000"/>
                        <a:lumOff val="15000"/>
                      </a:schemeClr>
                    </a:solidFill>
                  </a:ln>
                  <a:solidFill>
                    <a:srgbClr val="F2567C"/>
                  </a:solidFill>
                  <a:effectLst>
                    <a:innerShdw blurRad="63500" dist="50800" dir="8100000">
                      <a:prstClr val="black">
                        <a:alpha val="50000"/>
                      </a:prstClr>
                    </a:innerShdw>
                  </a:effectLst>
                  <a:latin typeface="UTM Showcard" panose="02040603050506020204" pitchFamily="18" charset="0"/>
                </a:rPr>
                <a:t>LẠC </a:t>
              </a:r>
              <a:r>
                <a:rPr lang="en-US" sz="10000">
                  <a:ln>
                    <a:solidFill>
                      <a:schemeClr val="tx1">
                        <a:lumMod val="85000"/>
                        <a:lumOff val="15000"/>
                      </a:schemeClr>
                    </a:solidFill>
                  </a:ln>
                  <a:solidFill>
                    <a:srgbClr val="F2567C"/>
                  </a:solidFill>
                  <a:effectLst>
                    <a:innerShdw blurRad="63500" dist="50800" dir="8100000">
                      <a:prstClr val="black">
                        <a:alpha val="50000"/>
                      </a:prstClr>
                    </a:innerShdw>
                  </a:effectLst>
                  <a:latin typeface="UTM Showcard" panose="02040603050506020204" pitchFamily="18" charset="0"/>
                </a:rPr>
                <a:t>QUAN  </a:t>
              </a:r>
            </a:p>
            <a:p>
              <a:pPr algn="ctr"/>
              <a:r>
                <a:rPr lang="en-US" sz="10000">
                  <a:ln>
                    <a:solidFill>
                      <a:schemeClr val="tx1">
                        <a:lumMod val="85000"/>
                        <a:lumOff val="15000"/>
                      </a:schemeClr>
                    </a:solidFill>
                  </a:ln>
                  <a:solidFill>
                    <a:srgbClr val="F2567C"/>
                  </a:solidFill>
                  <a:effectLst>
                    <a:innerShdw blurRad="63500" dist="50800" dir="8100000">
                      <a:prstClr val="black">
                        <a:alpha val="50000"/>
                      </a:prstClr>
                    </a:innerShdw>
                  </a:effectLst>
                  <a:latin typeface="UTM Showcard" panose="02040603050506020204" pitchFamily="18" charset="0"/>
                </a:rPr>
                <a:t>YÊU </a:t>
              </a:r>
              <a:r>
                <a:rPr lang="en-US" sz="10000" dirty="0">
                  <a:ln>
                    <a:solidFill>
                      <a:schemeClr val="tx1">
                        <a:lumMod val="85000"/>
                        <a:lumOff val="15000"/>
                      </a:schemeClr>
                    </a:solidFill>
                  </a:ln>
                  <a:solidFill>
                    <a:srgbClr val="F2567C"/>
                  </a:solidFill>
                  <a:effectLst>
                    <a:innerShdw blurRad="63500" dist="50800" dir="8100000">
                      <a:prstClr val="black">
                        <a:alpha val="50000"/>
                      </a:prstClr>
                    </a:innerShdw>
                  </a:effectLst>
                  <a:latin typeface="UTM Showcard" panose="02040603050506020204" pitchFamily="18" charset="0"/>
                </a:rPr>
                <a:t>ĐỜI</a:t>
              </a:r>
            </a:p>
          </p:txBody>
        </p:sp>
      </p:grpSp>
      <p:pic>
        <p:nvPicPr>
          <p:cNvPr id="12" name="Picture 11">
            <a:extLst>
              <a:ext uri="{FF2B5EF4-FFF2-40B4-BE49-F238E27FC236}">
                <a16:creationId xmlns:a16="http://schemas.microsoft.com/office/drawing/2014/main" id="{5CC959C3-5255-435A-A022-E1123FF5CF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831" r="12349"/>
          <a:stretch/>
        </p:blipFill>
        <p:spPr>
          <a:xfrm>
            <a:off x="470942" y="5604650"/>
            <a:ext cx="1133010" cy="1322614"/>
          </a:xfrm>
          <a:prstGeom prst="rect">
            <a:avLst/>
          </a:prstGeom>
        </p:spPr>
      </p:pic>
    </p:spTree>
    <p:extLst>
      <p:ext uri="{BB962C8B-B14F-4D97-AF65-F5344CB8AC3E}">
        <p14:creationId xmlns:p14="http://schemas.microsoft.com/office/powerpoint/2010/main" val="34040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21">
            <a:extLst>
              <a:ext uri="{FF2B5EF4-FFF2-40B4-BE49-F238E27FC236}">
                <a16:creationId xmlns:a16="http://schemas.microsoft.com/office/drawing/2014/main" id="{499A51BD-DFC9-4CBA-A482-F46C841DB8BC}"/>
              </a:ext>
            </a:extLst>
          </p:cNvPr>
          <p:cNvSpPr/>
          <p:nvPr/>
        </p:nvSpPr>
        <p:spPr>
          <a:xfrm>
            <a:off x="276429" y="126147"/>
            <a:ext cx="11637665" cy="6605705"/>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9"/>
          <p:cNvSpPr txBox="1">
            <a:spLocks noChangeArrowheads="1"/>
          </p:cNvSpPr>
          <p:nvPr/>
        </p:nvSpPr>
        <p:spPr bwMode="auto">
          <a:xfrm>
            <a:off x="2434761" y="1384838"/>
            <a:ext cx="125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rgbClr val="FF7B46"/>
                </a:solidFill>
                <a:latin typeface="Times New Roman" panose="02020603050405020304" pitchFamily="18" charset="0"/>
                <a:cs typeface="Times New Roman" panose="02020603050405020304" pitchFamily="18" charset="0"/>
              </a:rPr>
              <a:t>Câu</a:t>
            </a:r>
          </a:p>
        </p:txBody>
      </p:sp>
      <p:sp>
        <p:nvSpPr>
          <p:cNvPr id="12" name="Text Box 9"/>
          <p:cNvSpPr txBox="1">
            <a:spLocks noChangeArrowheads="1"/>
          </p:cNvSpPr>
          <p:nvPr/>
        </p:nvSpPr>
        <p:spPr bwMode="auto">
          <a:xfrm>
            <a:off x="8479788" y="1421502"/>
            <a:ext cx="17348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3600" b="1" dirty="0">
                <a:solidFill>
                  <a:srgbClr val="FF7B46"/>
                </a:solidFill>
                <a:latin typeface="Times New Roman" panose="02020603050405020304" pitchFamily="18" charset="0"/>
                <a:cs typeface="Times New Roman" panose="02020603050405020304" pitchFamily="18" charset="0"/>
              </a:rPr>
              <a:t>Nghĩa</a:t>
            </a:r>
          </a:p>
        </p:txBody>
      </p:sp>
      <p:sp>
        <p:nvSpPr>
          <p:cNvPr id="13" name="Text Box 9"/>
          <p:cNvSpPr txBox="1">
            <a:spLocks noChangeArrowheads="1"/>
          </p:cNvSpPr>
          <p:nvPr/>
        </p:nvSpPr>
        <p:spPr bwMode="auto">
          <a:xfrm>
            <a:off x="548365" y="386885"/>
            <a:ext cx="111349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u="sng" dirty="0">
                <a:solidFill>
                  <a:schemeClr val="accent5">
                    <a:lumMod val="50000"/>
                  </a:schemeClr>
                </a:solidFill>
                <a:latin typeface="Times New Roman" panose="02020603050405020304" pitchFamily="18" charset="0"/>
                <a:cs typeface="Times New Roman" panose="02020603050405020304" pitchFamily="18" charset="0"/>
              </a:rPr>
              <a:t>Bài 1</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Trong mỗi câu dưới đây, từ </a:t>
            </a:r>
            <a:r>
              <a:rPr lang="en-US" altLang="en-US" sz="3600" b="1" dirty="0">
                <a:solidFill>
                  <a:srgbClr val="00B050"/>
                </a:solidFill>
                <a:latin typeface="Times New Roman" panose="02020603050405020304" pitchFamily="18" charset="0"/>
                <a:cs typeface="Times New Roman" panose="02020603050405020304" pitchFamily="18" charset="0"/>
              </a:rPr>
              <a:t>lạc quan </a:t>
            </a: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được dùng với nghĩa nào?</a:t>
            </a:r>
          </a:p>
        </p:txBody>
      </p:sp>
      <p:grpSp>
        <p:nvGrpSpPr>
          <p:cNvPr id="25" name="Group 24"/>
          <p:cNvGrpSpPr/>
          <p:nvPr/>
        </p:nvGrpSpPr>
        <p:grpSpPr>
          <a:xfrm>
            <a:off x="379222" y="2038620"/>
            <a:ext cx="5819448" cy="1278553"/>
            <a:chOff x="379222" y="2038620"/>
            <a:chExt cx="5819448" cy="1278553"/>
          </a:xfrm>
        </p:grpSpPr>
        <p:sp>
          <p:nvSpPr>
            <p:cNvPr id="5" name="矩形: 圆角 6">
              <a:extLst>
                <a:ext uri="{FF2B5EF4-FFF2-40B4-BE49-F238E27FC236}">
                  <a16:creationId xmlns:a16="http://schemas.microsoft.com/office/drawing/2014/main" id="{6E245909-1457-4C40-97A3-70C00034AAAC}"/>
                </a:ext>
              </a:extLst>
            </p:cNvPr>
            <p:cNvSpPr/>
            <p:nvPr/>
          </p:nvSpPr>
          <p:spPr>
            <a:xfrm>
              <a:off x="379222" y="2041032"/>
              <a:ext cx="5819448"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字魂59号-创粗黑" panose="00000500000000000000" pitchFamily="2" charset="-122"/>
                  <a:ea typeface="字魂59号-创粗黑" panose="00000500000000000000" pitchFamily="2" charset="-122"/>
                  <a:cs typeface="+mn-ea"/>
                  <a:sym typeface="+mn-lt"/>
                </a:rPr>
                <a:t>Tình </a:t>
              </a: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 name="Text Box 9"/>
            <p:cNvSpPr txBox="1">
              <a:spLocks noChangeArrowheads="1"/>
            </p:cNvSpPr>
            <p:nvPr/>
          </p:nvSpPr>
          <p:spPr bwMode="auto">
            <a:xfrm>
              <a:off x="548364" y="2038620"/>
              <a:ext cx="52473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Tình hình đội tuyển rất lạc quan.</a:t>
              </a:r>
            </a:p>
          </p:txBody>
        </p:sp>
      </p:grpSp>
      <p:grpSp>
        <p:nvGrpSpPr>
          <p:cNvPr id="26" name="Group 25"/>
          <p:cNvGrpSpPr/>
          <p:nvPr/>
        </p:nvGrpSpPr>
        <p:grpSpPr>
          <a:xfrm>
            <a:off x="379222" y="3574289"/>
            <a:ext cx="5819448" cy="1276141"/>
            <a:chOff x="379222" y="3574289"/>
            <a:chExt cx="5819448" cy="1276141"/>
          </a:xfrm>
        </p:grpSpPr>
        <p:sp>
          <p:nvSpPr>
            <p:cNvPr id="6" name="矩形: 圆角 6">
              <a:extLst>
                <a:ext uri="{FF2B5EF4-FFF2-40B4-BE49-F238E27FC236}">
                  <a16:creationId xmlns:a16="http://schemas.microsoft.com/office/drawing/2014/main" id="{6E245909-1457-4C40-97A3-70C00034AAAC}"/>
                </a:ext>
              </a:extLst>
            </p:cNvPr>
            <p:cNvSpPr/>
            <p:nvPr/>
          </p:nvSpPr>
          <p:spPr>
            <a:xfrm>
              <a:off x="379222" y="3574289"/>
              <a:ext cx="5819448"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4" name="Text Box 9"/>
            <p:cNvSpPr txBox="1">
              <a:spLocks noChangeArrowheads="1"/>
            </p:cNvSpPr>
            <p:nvPr/>
          </p:nvSpPr>
          <p:spPr bwMode="auto">
            <a:xfrm>
              <a:off x="562556" y="3838796"/>
              <a:ext cx="5247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Chú ấy sống rất lạc quan.</a:t>
              </a:r>
            </a:p>
          </p:txBody>
        </p:sp>
      </p:grpSp>
      <p:grpSp>
        <p:nvGrpSpPr>
          <p:cNvPr id="27" name="Group 26"/>
          <p:cNvGrpSpPr/>
          <p:nvPr/>
        </p:nvGrpSpPr>
        <p:grpSpPr>
          <a:xfrm>
            <a:off x="379222" y="5046634"/>
            <a:ext cx="5819448" cy="1276141"/>
            <a:chOff x="379222" y="5046634"/>
            <a:chExt cx="5819448" cy="1276141"/>
          </a:xfrm>
        </p:grpSpPr>
        <p:sp>
          <p:nvSpPr>
            <p:cNvPr id="7" name="矩形: 圆角 6">
              <a:extLst>
                <a:ext uri="{FF2B5EF4-FFF2-40B4-BE49-F238E27FC236}">
                  <a16:creationId xmlns:a16="http://schemas.microsoft.com/office/drawing/2014/main" id="{6E245909-1457-4C40-97A3-70C00034AAAC}"/>
                </a:ext>
              </a:extLst>
            </p:cNvPr>
            <p:cNvSpPr/>
            <p:nvPr/>
          </p:nvSpPr>
          <p:spPr>
            <a:xfrm>
              <a:off x="379222" y="5046634"/>
              <a:ext cx="5819448"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5" name="Text Box 9"/>
            <p:cNvSpPr txBox="1">
              <a:spLocks noChangeArrowheads="1"/>
            </p:cNvSpPr>
            <p:nvPr/>
          </p:nvSpPr>
          <p:spPr bwMode="auto">
            <a:xfrm>
              <a:off x="578346" y="5361538"/>
              <a:ext cx="5247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Lạc quan là liều thuốc bổ.</a:t>
              </a:r>
            </a:p>
          </p:txBody>
        </p:sp>
      </p:grpSp>
      <p:grpSp>
        <p:nvGrpSpPr>
          <p:cNvPr id="28" name="Group 27"/>
          <p:cNvGrpSpPr/>
          <p:nvPr/>
        </p:nvGrpSpPr>
        <p:grpSpPr>
          <a:xfrm>
            <a:off x="6878238" y="2561566"/>
            <a:ext cx="5313762" cy="1303791"/>
            <a:chOff x="6878238" y="2561566"/>
            <a:chExt cx="5313762" cy="1303791"/>
          </a:xfrm>
        </p:grpSpPr>
        <p:sp>
          <p:nvSpPr>
            <p:cNvPr id="8" name="矩形: 圆角 6">
              <a:extLst>
                <a:ext uri="{FF2B5EF4-FFF2-40B4-BE49-F238E27FC236}">
                  <a16:creationId xmlns:a16="http://schemas.microsoft.com/office/drawing/2014/main" id="{6E245909-1457-4C40-97A3-70C00034AAAC}"/>
                </a:ext>
              </a:extLst>
            </p:cNvPr>
            <p:cNvSpPr/>
            <p:nvPr/>
          </p:nvSpPr>
          <p:spPr>
            <a:xfrm>
              <a:off x="6878238" y="2561566"/>
              <a:ext cx="4805082" cy="1276141"/>
            </a:xfrm>
            <a:prstGeom prst="roundRect">
              <a:avLst>
                <a:gd name="adj" fmla="val 19216"/>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6" name="Text Box 9"/>
            <p:cNvSpPr txBox="1">
              <a:spLocks noChangeArrowheads="1"/>
            </p:cNvSpPr>
            <p:nvPr/>
          </p:nvSpPr>
          <p:spPr bwMode="auto">
            <a:xfrm>
              <a:off x="6944682" y="2665028"/>
              <a:ext cx="52473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Luôn tin tưởng ở tương lai tốt đẹp.</a:t>
              </a:r>
            </a:p>
          </p:txBody>
        </p:sp>
      </p:grpSp>
      <p:grpSp>
        <p:nvGrpSpPr>
          <p:cNvPr id="29" name="Group 28"/>
          <p:cNvGrpSpPr/>
          <p:nvPr/>
        </p:nvGrpSpPr>
        <p:grpSpPr>
          <a:xfrm>
            <a:off x="6944682" y="4519585"/>
            <a:ext cx="5413146" cy="1276141"/>
            <a:chOff x="6944682" y="4519585"/>
            <a:chExt cx="5413146" cy="1276141"/>
          </a:xfrm>
        </p:grpSpPr>
        <p:sp>
          <p:nvSpPr>
            <p:cNvPr id="9" name="矩形: 圆角 6">
              <a:extLst>
                <a:ext uri="{FF2B5EF4-FFF2-40B4-BE49-F238E27FC236}">
                  <a16:creationId xmlns:a16="http://schemas.microsoft.com/office/drawing/2014/main" id="{6E245909-1457-4C40-97A3-70C00034AAAC}"/>
                </a:ext>
              </a:extLst>
            </p:cNvPr>
            <p:cNvSpPr/>
            <p:nvPr/>
          </p:nvSpPr>
          <p:spPr>
            <a:xfrm>
              <a:off x="6944682" y="4519585"/>
              <a:ext cx="4805082" cy="1276141"/>
            </a:xfrm>
            <a:prstGeom prst="roundRect">
              <a:avLst>
                <a:gd name="adj" fmla="val 19216"/>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7" name="Text Box 9"/>
            <p:cNvSpPr txBox="1">
              <a:spLocks noChangeArrowheads="1"/>
            </p:cNvSpPr>
            <p:nvPr/>
          </p:nvSpPr>
          <p:spPr bwMode="auto">
            <a:xfrm>
              <a:off x="7110510" y="4834489"/>
              <a:ext cx="5247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Có triển vọng tốt đẹp.</a:t>
              </a:r>
            </a:p>
          </p:txBody>
        </p:sp>
      </p:grpSp>
      <p:cxnSp>
        <p:nvCxnSpPr>
          <p:cNvPr id="18" name="Straight Arrow Connector 17"/>
          <p:cNvCxnSpPr>
            <a:endCxn id="9" idx="1"/>
          </p:cNvCxnSpPr>
          <p:nvPr/>
        </p:nvCxnSpPr>
        <p:spPr>
          <a:xfrm>
            <a:off x="6198670" y="2665028"/>
            <a:ext cx="746012" cy="249262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6228652" y="4253049"/>
            <a:ext cx="708099" cy="1008069"/>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7" idx="3"/>
            <a:endCxn id="8" idx="1"/>
          </p:cNvCxnSpPr>
          <p:nvPr/>
        </p:nvCxnSpPr>
        <p:spPr>
          <a:xfrm flipV="1">
            <a:off x="6198670" y="3199637"/>
            <a:ext cx="679568" cy="248506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10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0" b="100000" l="0" r="100000">
                        <a14:foregroundMark x1="30816" y1="7545" x2="46224" y2="24260"/>
                        <a14:foregroundMark x1="31722" y1="5922" x2="47885" y2="15664"/>
                        <a14:foregroundMark x1="37613" y1="3820" x2="30816" y2="30755"/>
                      </a14:backgroundRemoval>
                    </a14:imgEffect>
                  </a14:imgLayer>
                </a14:imgProps>
              </a:ext>
              <a:ext uri="{28A0092B-C50C-407E-A947-70E740481C1C}">
                <a14:useLocalDpi xmlns:a14="http://schemas.microsoft.com/office/drawing/2010/main" val="0"/>
              </a:ext>
            </a:extLst>
          </a:blip>
          <a:stretch>
            <a:fillRect/>
          </a:stretch>
        </p:blipFill>
        <p:spPr>
          <a:xfrm>
            <a:off x="280258" y="2055813"/>
            <a:ext cx="2936630" cy="4641634"/>
          </a:xfrm>
        </p:spPr>
      </p:pic>
      <p:sp>
        <p:nvSpPr>
          <p:cNvPr id="5" name="任意多边形: 形状 3">
            <a:extLst>
              <a:ext uri="{FF2B5EF4-FFF2-40B4-BE49-F238E27FC236}">
                <a16:creationId xmlns:a16="http://schemas.microsoft.com/office/drawing/2014/main" id="{657AD1F5-0737-4771-B5C2-C68CED927283}"/>
              </a:ext>
            </a:extLst>
          </p:cNvPr>
          <p:cNvSpPr/>
          <p:nvPr/>
        </p:nvSpPr>
        <p:spPr>
          <a:xfrm>
            <a:off x="2227385" y="219306"/>
            <a:ext cx="9964615" cy="2813240"/>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r>
              <a:rPr lang="en-US" sz="6600" b="1" dirty="0">
                <a:solidFill>
                  <a:srgbClr val="F2567C"/>
                </a:solidFill>
                <a:latin typeface="UTM Androgyne" panose="02040603050506020204" pitchFamily="18" charset="0"/>
                <a:cs typeface="Times New Roman" pitchFamily="18" charset="0"/>
              </a:rPr>
              <a:t>Lạc quan có nghĩa là gì?</a:t>
            </a:r>
            <a:endParaRPr lang="en-US" b="1" dirty="0">
              <a:solidFill>
                <a:srgbClr val="F2567C"/>
              </a:solidFill>
              <a:latin typeface="Times New Roman" pitchFamily="18" charset="0"/>
              <a:cs typeface="Times New Roman" pitchFamily="18" charset="0"/>
            </a:endParaRPr>
          </a:p>
        </p:txBody>
      </p:sp>
      <p:sp>
        <p:nvSpPr>
          <p:cNvPr id="6" name="Rounded Rectangle 5"/>
          <p:cNvSpPr/>
          <p:nvPr/>
        </p:nvSpPr>
        <p:spPr>
          <a:xfrm>
            <a:off x="3216888" y="3281584"/>
            <a:ext cx="8717204" cy="3166824"/>
          </a:xfrm>
          <a:prstGeom prst="roundRect">
            <a:avLst/>
          </a:prstGeom>
          <a:solidFill>
            <a:srgbClr val="026490"/>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spcBef>
                <a:spcPct val="50000"/>
              </a:spcBef>
            </a:pPr>
            <a:r>
              <a:rPr lang="en-US" altLang="vi-VN" sz="6000" b="1" dirty="0">
                <a:solidFill>
                  <a:schemeClr val="bg1"/>
                </a:solidFill>
                <a:latin typeface="UTM Androgyne" panose="02040603050506020204" pitchFamily="18" charset="0"/>
                <a:cs typeface="Times New Roman" panose="02020603050405020304" pitchFamily="18" charset="0"/>
              </a:rPr>
              <a:t>Lạc quan là luôn tin tưởng ở tương lai tốt đẹp, có triển vọng.</a:t>
            </a:r>
          </a:p>
        </p:txBody>
      </p:sp>
    </p:spTree>
    <p:extLst>
      <p:ext uri="{BB962C8B-B14F-4D97-AF65-F5344CB8AC3E}">
        <p14:creationId xmlns:p14="http://schemas.microsoft.com/office/powerpoint/2010/main" val="37799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7" y="0"/>
            <a:ext cx="12192000" cy="6858000"/>
          </a:xfrm>
          <a:prstGeom prst="rect">
            <a:avLst/>
          </a:prstGeom>
        </p:spPr>
      </p:pic>
      <p:sp>
        <p:nvSpPr>
          <p:cNvPr id="4" name="任意多边形: 形状 3">
            <a:extLst>
              <a:ext uri="{FF2B5EF4-FFF2-40B4-BE49-F238E27FC236}">
                <a16:creationId xmlns:a16="http://schemas.microsoft.com/office/drawing/2014/main" id="{657AD1F5-0737-4771-B5C2-C68CED927283}"/>
              </a:ext>
            </a:extLst>
          </p:cNvPr>
          <p:cNvSpPr/>
          <p:nvPr/>
        </p:nvSpPr>
        <p:spPr>
          <a:xfrm>
            <a:off x="17337" y="2284685"/>
            <a:ext cx="6389405" cy="4404290"/>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Times New Roman" pitchFamily="18" charset="0"/>
              <a:cs typeface="Times New Roman" pitchFamily="18" charset="0"/>
            </a:endParaRPr>
          </a:p>
        </p:txBody>
      </p:sp>
      <p:sp>
        <p:nvSpPr>
          <p:cNvPr id="6" name="任意多边形: 形状 3">
            <a:extLst>
              <a:ext uri="{FF2B5EF4-FFF2-40B4-BE49-F238E27FC236}">
                <a16:creationId xmlns:a16="http://schemas.microsoft.com/office/drawing/2014/main" id="{657AD1F5-0737-4771-B5C2-C68CED927283}"/>
              </a:ext>
            </a:extLst>
          </p:cNvPr>
          <p:cNvSpPr/>
          <p:nvPr/>
        </p:nvSpPr>
        <p:spPr>
          <a:xfrm>
            <a:off x="193499" y="2536260"/>
            <a:ext cx="5961916" cy="3901141"/>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ln w="38100">
            <a:solidFill>
              <a:schemeClr val="accent6">
                <a:lumMod val="50000"/>
              </a:schemeClr>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spcBef>
                <a:spcPct val="0"/>
              </a:spcBef>
            </a:pPr>
            <a:endParaRPr lang="en-US" altLang="vi-VN" b="1" dirty="0">
              <a:latin typeface="Times New Roman" panose="02020603050405020304" pitchFamily="18" charset="0"/>
            </a:endParaRPr>
          </a:p>
        </p:txBody>
      </p:sp>
      <p:sp>
        <p:nvSpPr>
          <p:cNvPr id="7" name="任意多边形: 形状 3">
            <a:extLst>
              <a:ext uri="{FF2B5EF4-FFF2-40B4-BE49-F238E27FC236}">
                <a16:creationId xmlns:a16="http://schemas.microsoft.com/office/drawing/2014/main" id="{657AD1F5-0737-4771-B5C2-C68CED927283}"/>
              </a:ext>
            </a:extLst>
          </p:cNvPr>
          <p:cNvSpPr/>
          <p:nvPr/>
        </p:nvSpPr>
        <p:spPr>
          <a:xfrm>
            <a:off x="6166097" y="2498424"/>
            <a:ext cx="6075862" cy="4404957"/>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Times New Roman" pitchFamily="18" charset="0"/>
              <a:cs typeface="Times New Roman" pitchFamily="18" charset="0"/>
            </a:endParaRPr>
          </a:p>
        </p:txBody>
      </p:sp>
      <p:sp>
        <p:nvSpPr>
          <p:cNvPr id="8" name="任意多边形: 形状 3">
            <a:extLst>
              <a:ext uri="{FF2B5EF4-FFF2-40B4-BE49-F238E27FC236}">
                <a16:creationId xmlns:a16="http://schemas.microsoft.com/office/drawing/2014/main" id="{657AD1F5-0737-4771-B5C2-C68CED927283}"/>
              </a:ext>
            </a:extLst>
          </p:cNvPr>
          <p:cNvSpPr/>
          <p:nvPr/>
        </p:nvSpPr>
        <p:spPr>
          <a:xfrm>
            <a:off x="6406742" y="2893503"/>
            <a:ext cx="5710572" cy="3938125"/>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ln w="38100">
            <a:solidFill>
              <a:schemeClr val="accent6">
                <a:lumMod val="50000"/>
              </a:schemeClr>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spcBef>
                <a:spcPct val="0"/>
              </a:spcBef>
            </a:pPr>
            <a:endParaRPr lang="en-US" altLang="vi-VN" b="1" dirty="0">
              <a:latin typeface="Times New Roman" panose="02020603050405020304" pitchFamily="18" charset="0"/>
            </a:endParaRPr>
          </a:p>
        </p:txBody>
      </p:sp>
      <p:sp>
        <p:nvSpPr>
          <p:cNvPr id="3" name="Content Placeholder 2"/>
          <p:cNvSpPr>
            <a:spLocks noGrp="1"/>
          </p:cNvSpPr>
          <p:nvPr>
            <p:ph idx="1"/>
          </p:nvPr>
        </p:nvSpPr>
        <p:spPr>
          <a:xfrm>
            <a:off x="293444" y="3809482"/>
            <a:ext cx="5619015" cy="1063904"/>
          </a:xfrm>
        </p:spPr>
        <p:txBody>
          <a:bodyPr>
            <a:noAutofit/>
          </a:bodyPr>
          <a:lstStyle/>
          <a:p>
            <a:pPr marL="0" indent="0" algn="ctr">
              <a:buNone/>
            </a:pPr>
            <a:r>
              <a:rPr lang="en-US" altLang="vi-VN" sz="3600" b="1" dirty="0">
                <a:solidFill>
                  <a:srgbClr val="002060"/>
                </a:solidFill>
                <a:latin typeface="Times New Roman" panose="02020603050405020304" pitchFamily="18" charset="0"/>
              </a:rPr>
              <a:t>a) Những tiếng trong đó </a:t>
            </a:r>
            <a:r>
              <a:rPr lang="en-US" altLang="vi-VN" sz="3600" b="1" dirty="0">
                <a:solidFill>
                  <a:srgbClr val="FF7B46"/>
                </a:solidFill>
                <a:latin typeface="Times New Roman" panose="02020603050405020304" pitchFamily="18" charset="0"/>
              </a:rPr>
              <a:t>lạc </a:t>
            </a:r>
            <a:r>
              <a:rPr lang="en-US" altLang="vi-VN" sz="3600" b="1" dirty="0">
                <a:solidFill>
                  <a:srgbClr val="002060"/>
                </a:solidFill>
                <a:latin typeface="Times New Roman" panose="02020603050405020304" pitchFamily="18" charset="0"/>
              </a:rPr>
              <a:t>có nghĩa là “vui, mừng”.</a:t>
            </a:r>
          </a:p>
          <a:p>
            <a:pPr algn="ctr"/>
            <a:endParaRPr lang="en-US" sz="3600" dirty="0">
              <a:solidFill>
                <a:srgbClr val="002060"/>
              </a:solidFill>
            </a:endParaRPr>
          </a:p>
        </p:txBody>
      </p:sp>
      <p:sp>
        <p:nvSpPr>
          <p:cNvPr id="9" name="Content Placeholder 2"/>
          <p:cNvSpPr txBox="1">
            <a:spLocks/>
          </p:cNvSpPr>
          <p:nvPr/>
        </p:nvSpPr>
        <p:spPr>
          <a:xfrm>
            <a:off x="7054044" y="4043073"/>
            <a:ext cx="4682410" cy="81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vi-VN" sz="3600" b="1" dirty="0">
                <a:solidFill>
                  <a:srgbClr val="002060"/>
                </a:solidFill>
                <a:latin typeface="Times New Roman" panose="02020603050405020304" pitchFamily="18" charset="0"/>
              </a:rPr>
              <a:t>b) Những tiếng trong đó </a:t>
            </a:r>
            <a:r>
              <a:rPr lang="en-US" altLang="vi-VN" sz="3600" b="1" dirty="0">
                <a:solidFill>
                  <a:srgbClr val="FF7B46"/>
                </a:solidFill>
                <a:latin typeface="Times New Roman" panose="02020603050405020304" pitchFamily="18" charset="0"/>
              </a:rPr>
              <a:t>lạc</a:t>
            </a:r>
            <a:r>
              <a:rPr lang="en-US" altLang="vi-VN" sz="3600" b="1" dirty="0">
                <a:solidFill>
                  <a:srgbClr val="002060"/>
                </a:solidFill>
                <a:latin typeface="Times New Roman" panose="02020603050405020304" pitchFamily="18" charset="0"/>
              </a:rPr>
              <a:t> có nghĩa là “rớt lại, sai”.</a:t>
            </a:r>
          </a:p>
          <a:p>
            <a:pPr algn="just"/>
            <a:endParaRPr lang="en-US" sz="3600" dirty="0"/>
          </a:p>
        </p:txBody>
      </p:sp>
      <p:sp>
        <p:nvSpPr>
          <p:cNvPr id="13" name="矩形: 圆角 17">
            <a:extLst>
              <a:ext uri="{FF2B5EF4-FFF2-40B4-BE49-F238E27FC236}">
                <a16:creationId xmlns:a16="http://schemas.microsoft.com/office/drawing/2014/main" id="{34B2A48B-6EC4-4AD0-9C77-5FD1089E2F3F}"/>
              </a:ext>
            </a:extLst>
          </p:cNvPr>
          <p:cNvSpPr/>
          <p:nvPr/>
        </p:nvSpPr>
        <p:spPr>
          <a:xfrm>
            <a:off x="428565" y="63080"/>
            <a:ext cx="11412328" cy="1584322"/>
          </a:xfrm>
          <a:prstGeom prst="roundRect">
            <a:avLst>
              <a:gd name="adj" fmla="val 26725"/>
            </a:avLst>
          </a:prstGeom>
          <a:solidFill>
            <a:srgbClr val="FF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dirty="0">
                <a:solidFill>
                  <a:srgbClr val="FF7B46"/>
                </a:solidFill>
                <a:latin typeface="Times New Roman" panose="02020603050405020304" pitchFamily="18" charset="0"/>
              </a:rPr>
              <a:t>Bài tập 2</a:t>
            </a:r>
            <a:r>
              <a:rPr lang="en-US" altLang="vi-VN" sz="3600" b="1" i="1" dirty="0">
                <a:solidFill>
                  <a:srgbClr val="FF7B46"/>
                </a:solidFill>
                <a:latin typeface="Times New Roman" panose="02020603050405020304" pitchFamily="18" charset="0"/>
              </a:rPr>
              <a:t>: </a:t>
            </a:r>
            <a:r>
              <a:rPr lang="en-US" altLang="vi-VN" sz="3600" b="1" dirty="0">
                <a:solidFill>
                  <a:srgbClr val="FF7B46"/>
                </a:solidFill>
                <a:latin typeface="Times New Roman" panose="02020603050405020304" pitchFamily="18" charset="0"/>
              </a:rPr>
              <a:t>Xếp các từ có tiếng </a:t>
            </a:r>
            <a:r>
              <a:rPr lang="en-US" altLang="vi-VN" sz="3600" b="1" i="1" dirty="0">
                <a:solidFill>
                  <a:schemeClr val="accent6">
                    <a:lumMod val="75000"/>
                  </a:schemeClr>
                </a:solidFill>
                <a:latin typeface="Times New Roman" panose="02020603050405020304" pitchFamily="18" charset="0"/>
              </a:rPr>
              <a:t>lạc</a:t>
            </a:r>
            <a:r>
              <a:rPr lang="en-US" altLang="vi-VN" sz="3600" b="1" dirty="0">
                <a:solidFill>
                  <a:srgbClr val="FF7B46"/>
                </a:solidFill>
                <a:latin typeface="Times New Roman" panose="02020603050405020304" pitchFamily="18" charset="0"/>
              </a:rPr>
              <a:t> cho trong ngoặc </a:t>
            </a:r>
            <a:br>
              <a:rPr lang="en-US" altLang="vi-VN" sz="3600" b="1" dirty="0">
                <a:solidFill>
                  <a:srgbClr val="FF7B46"/>
                </a:solidFill>
                <a:latin typeface="Times New Roman" panose="02020603050405020304" pitchFamily="18" charset="0"/>
              </a:rPr>
            </a:br>
            <a:r>
              <a:rPr lang="en-US" altLang="vi-VN" sz="3600" b="1" dirty="0">
                <a:solidFill>
                  <a:srgbClr val="FF7B46"/>
                </a:solidFill>
                <a:latin typeface="Times New Roman" panose="02020603050405020304" pitchFamily="18" charset="0"/>
              </a:rPr>
              <a:t>đơn thành hai nhóm </a:t>
            </a:r>
          </a:p>
        </p:txBody>
      </p:sp>
      <p:sp>
        <p:nvSpPr>
          <p:cNvPr id="5" name="TextBox 4"/>
          <p:cNvSpPr txBox="1"/>
          <p:nvPr/>
        </p:nvSpPr>
        <p:spPr>
          <a:xfrm>
            <a:off x="446230" y="1466894"/>
            <a:ext cx="227513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vi-VN" sz="3600" b="1">
                <a:solidFill>
                  <a:srgbClr val="002060"/>
                </a:solidFill>
                <a:latin typeface="Times New Roman" panose="02020603050405020304" pitchFamily="18" charset="0"/>
              </a:rPr>
              <a:t>lạc quan</a:t>
            </a:r>
            <a:endParaRPr lang="en-US" sz="3600" dirty="0"/>
          </a:p>
        </p:txBody>
      </p:sp>
      <p:sp>
        <p:nvSpPr>
          <p:cNvPr id="14" name="TextBox 13"/>
          <p:cNvSpPr txBox="1"/>
          <p:nvPr/>
        </p:nvSpPr>
        <p:spPr>
          <a:xfrm>
            <a:off x="3174457" y="1535112"/>
            <a:ext cx="183740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vi-VN" sz="3600" b="1">
                <a:solidFill>
                  <a:srgbClr val="002060"/>
                </a:solidFill>
                <a:latin typeface="Times New Roman" panose="02020603050405020304" pitchFamily="18" charset="0"/>
              </a:rPr>
              <a:t>lạc hậu</a:t>
            </a:r>
            <a:endParaRPr lang="en-US" sz="3600" dirty="0"/>
          </a:p>
        </p:txBody>
      </p:sp>
      <p:sp>
        <p:nvSpPr>
          <p:cNvPr id="15" name="TextBox 14"/>
          <p:cNvSpPr txBox="1"/>
          <p:nvPr/>
        </p:nvSpPr>
        <p:spPr>
          <a:xfrm>
            <a:off x="5355261" y="1745223"/>
            <a:ext cx="183740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vi-VN" sz="3600" b="1">
                <a:solidFill>
                  <a:srgbClr val="002060"/>
                </a:solidFill>
                <a:latin typeface="Times New Roman" panose="02020603050405020304" pitchFamily="18" charset="0"/>
              </a:rPr>
              <a:t>lạc điệu</a:t>
            </a:r>
            <a:endParaRPr lang="en-US" sz="3600" dirty="0"/>
          </a:p>
        </p:txBody>
      </p:sp>
      <p:sp>
        <p:nvSpPr>
          <p:cNvPr id="16" name="TextBox 15"/>
          <p:cNvSpPr txBox="1"/>
          <p:nvPr/>
        </p:nvSpPr>
        <p:spPr>
          <a:xfrm>
            <a:off x="7557846" y="1557689"/>
            <a:ext cx="183740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vi-VN" sz="3600" b="1">
                <a:solidFill>
                  <a:srgbClr val="002060"/>
                </a:solidFill>
                <a:latin typeface="Times New Roman" panose="02020603050405020304" pitchFamily="18" charset="0"/>
              </a:rPr>
              <a:t>lạc đề</a:t>
            </a:r>
            <a:endParaRPr lang="en-US" sz="3600" dirty="0"/>
          </a:p>
        </p:txBody>
      </p:sp>
      <p:sp>
        <p:nvSpPr>
          <p:cNvPr id="17" name="TextBox 16"/>
          <p:cNvSpPr txBox="1"/>
          <p:nvPr/>
        </p:nvSpPr>
        <p:spPr>
          <a:xfrm>
            <a:off x="9738650" y="1438387"/>
            <a:ext cx="183740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vi-VN" sz="3600" b="1" dirty="0">
                <a:solidFill>
                  <a:srgbClr val="002060"/>
                </a:solidFill>
                <a:latin typeface="Times New Roman" panose="02020603050405020304" pitchFamily="18" charset="0"/>
              </a:rPr>
              <a:t>lạc thú</a:t>
            </a:r>
            <a:endParaRPr lang="en-US" sz="3600" dirty="0"/>
          </a:p>
        </p:txBody>
      </p:sp>
    </p:spTree>
    <p:extLst>
      <p:ext uri="{BB962C8B-B14F-4D97-AF65-F5344CB8AC3E}">
        <p14:creationId xmlns:p14="http://schemas.microsoft.com/office/powerpoint/2010/main" val="1241527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10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pattFill prst="pct5">
            <a:fgClr>
              <a:schemeClr val="accent1"/>
            </a:fgClr>
            <a:bgClr>
              <a:schemeClr val="bg1"/>
            </a:bgClr>
          </a:pattFill>
        </p:spPr>
      </p:pic>
      <p:sp>
        <p:nvSpPr>
          <p:cNvPr id="3" name="矩形: 圆角 6">
            <a:extLst>
              <a:ext uri="{FF2B5EF4-FFF2-40B4-BE49-F238E27FC236}">
                <a16:creationId xmlns:a16="http://schemas.microsoft.com/office/drawing/2014/main" id="{6E245909-1457-4C40-97A3-70C00034AAAC}"/>
              </a:ext>
            </a:extLst>
          </p:cNvPr>
          <p:cNvSpPr/>
          <p:nvPr/>
        </p:nvSpPr>
        <p:spPr>
          <a:xfrm>
            <a:off x="211016" y="99875"/>
            <a:ext cx="2907322"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9A4B47"/>
                </a:solidFill>
                <a:latin typeface="UTM Flavour" panose="02040603050506020204" pitchFamily="18" charset="0"/>
                <a:cs typeface="Times New Roman" panose="02020603050405020304" pitchFamily="18" charset="0"/>
              </a:rPr>
              <a:t>Lạc </a:t>
            </a:r>
            <a:r>
              <a:rPr lang="en-US" altLang="vi-VN" sz="4000" b="1">
                <a:solidFill>
                  <a:srgbClr val="9A4B47"/>
                </a:solidFill>
                <a:latin typeface="UTM Flavour" panose="02040603050506020204" pitchFamily="18" charset="0"/>
                <a:cs typeface="Times New Roman" panose="02020603050405020304" pitchFamily="18" charset="0"/>
              </a:rPr>
              <a:t>quan </a:t>
            </a:r>
            <a:r>
              <a:rPr lang="en-US" altLang="zh-CN" sz="4000">
                <a:solidFill>
                  <a:srgbClr val="9A4B47"/>
                </a:solidFill>
                <a:latin typeface="UTM Flavour" panose="02040603050506020204" pitchFamily="18" charset="0"/>
                <a:ea typeface="字魂59号-创粗黑" panose="00000500000000000000" pitchFamily="2" charset="-122"/>
                <a:cs typeface="+mn-ea"/>
                <a:sym typeface="+mn-lt"/>
              </a:rPr>
              <a:t> </a:t>
            </a:r>
            <a:endParaRPr lang="zh-CN" altLang="en-US" sz="4000" dirty="0">
              <a:solidFill>
                <a:srgbClr val="9A4B47"/>
              </a:solidFill>
              <a:latin typeface="UTM Flavour" panose="02040603050506020204" pitchFamily="18" charset="0"/>
              <a:ea typeface="字魂59号-创粗黑" panose="00000500000000000000" pitchFamily="2" charset="-122"/>
              <a:cs typeface="+mn-ea"/>
              <a:sym typeface="+mn-lt"/>
            </a:endParaRPr>
          </a:p>
        </p:txBody>
      </p:sp>
      <p:sp>
        <p:nvSpPr>
          <p:cNvPr id="4" name="矩形: 圆角 6">
            <a:extLst>
              <a:ext uri="{FF2B5EF4-FFF2-40B4-BE49-F238E27FC236}">
                <a16:creationId xmlns:a16="http://schemas.microsoft.com/office/drawing/2014/main" id="{6E245909-1457-4C40-97A3-70C00034AAAC}"/>
              </a:ext>
            </a:extLst>
          </p:cNvPr>
          <p:cNvSpPr/>
          <p:nvPr/>
        </p:nvSpPr>
        <p:spPr>
          <a:xfrm>
            <a:off x="211016" y="1524687"/>
            <a:ext cx="2907321"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9A4B47"/>
                </a:solidFill>
                <a:latin typeface="UTM Flavour" panose="02040603050506020204" pitchFamily="18" charset="0"/>
                <a:cs typeface="Times New Roman" panose="02020603050405020304" pitchFamily="18" charset="0"/>
              </a:rPr>
              <a:t>Lạc thú </a:t>
            </a:r>
          </a:p>
        </p:txBody>
      </p:sp>
      <p:sp>
        <p:nvSpPr>
          <p:cNvPr id="5" name="矩形: 圆角 6">
            <a:extLst>
              <a:ext uri="{FF2B5EF4-FFF2-40B4-BE49-F238E27FC236}">
                <a16:creationId xmlns:a16="http://schemas.microsoft.com/office/drawing/2014/main" id="{6E245909-1457-4C40-97A3-70C00034AAAC}"/>
              </a:ext>
            </a:extLst>
          </p:cNvPr>
          <p:cNvSpPr/>
          <p:nvPr/>
        </p:nvSpPr>
        <p:spPr>
          <a:xfrm>
            <a:off x="211017" y="2936059"/>
            <a:ext cx="2907320"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9A4B47"/>
                </a:solidFill>
                <a:latin typeface="UTM Flavour" panose="02040603050506020204" pitchFamily="18" charset="0"/>
                <a:cs typeface="Times New Roman" panose="02020603050405020304" pitchFamily="18" charset="0"/>
              </a:rPr>
              <a:t>Lạc hậu </a:t>
            </a:r>
          </a:p>
        </p:txBody>
      </p:sp>
      <p:sp>
        <p:nvSpPr>
          <p:cNvPr id="6" name="矩形: 圆角 6">
            <a:extLst>
              <a:ext uri="{FF2B5EF4-FFF2-40B4-BE49-F238E27FC236}">
                <a16:creationId xmlns:a16="http://schemas.microsoft.com/office/drawing/2014/main" id="{6E245909-1457-4C40-97A3-70C00034AAAC}"/>
              </a:ext>
            </a:extLst>
          </p:cNvPr>
          <p:cNvSpPr/>
          <p:nvPr/>
        </p:nvSpPr>
        <p:spPr>
          <a:xfrm>
            <a:off x="211015" y="4329502"/>
            <a:ext cx="2907321"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9A4B47"/>
                </a:solidFill>
                <a:latin typeface="UTM Flavour" panose="02040603050506020204" pitchFamily="18" charset="0"/>
                <a:cs typeface="Times New Roman" panose="02020603050405020304" pitchFamily="18" charset="0"/>
              </a:rPr>
              <a:t>Lạc điệu </a:t>
            </a:r>
          </a:p>
        </p:txBody>
      </p:sp>
      <p:sp>
        <p:nvSpPr>
          <p:cNvPr id="7" name="矩形: 圆角 6">
            <a:extLst>
              <a:ext uri="{FF2B5EF4-FFF2-40B4-BE49-F238E27FC236}">
                <a16:creationId xmlns:a16="http://schemas.microsoft.com/office/drawing/2014/main" id="{6E245909-1457-4C40-97A3-70C00034AAAC}"/>
              </a:ext>
            </a:extLst>
          </p:cNvPr>
          <p:cNvSpPr/>
          <p:nvPr/>
        </p:nvSpPr>
        <p:spPr>
          <a:xfrm>
            <a:off x="211016" y="5617197"/>
            <a:ext cx="2907321"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4000" b="1" dirty="0">
                <a:solidFill>
                  <a:srgbClr val="9A4B47"/>
                </a:solidFill>
                <a:latin typeface="UTM Flavour" panose="02040603050506020204" pitchFamily="18" charset="0"/>
                <a:cs typeface="Times New Roman" panose="02020603050405020304" pitchFamily="18" charset="0"/>
              </a:rPr>
              <a:t>Lạc đề</a:t>
            </a:r>
          </a:p>
        </p:txBody>
      </p:sp>
      <p:sp>
        <p:nvSpPr>
          <p:cNvPr id="8" name="矩形: 圆角 6">
            <a:extLst>
              <a:ext uri="{FF2B5EF4-FFF2-40B4-BE49-F238E27FC236}">
                <a16:creationId xmlns:a16="http://schemas.microsoft.com/office/drawing/2014/main" id="{6E245909-1457-4C40-97A3-70C00034AAAC}"/>
              </a:ext>
            </a:extLst>
          </p:cNvPr>
          <p:cNvSpPr/>
          <p:nvPr/>
        </p:nvSpPr>
        <p:spPr>
          <a:xfrm>
            <a:off x="4021015" y="99875"/>
            <a:ext cx="7983415"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Có cái nhìn, thái độ tin tưởng ở</a:t>
            </a:r>
          </a:p>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tương lai tốt đẹp, có nhiều triển vọng. </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9" name="矩形: 圆角 6">
            <a:extLst>
              <a:ext uri="{FF2B5EF4-FFF2-40B4-BE49-F238E27FC236}">
                <a16:creationId xmlns:a16="http://schemas.microsoft.com/office/drawing/2014/main" id="{6E245909-1457-4C40-97A3-70C00034AAAC}"/>
              </a:ext>
            </a:extLst>
          </p:cNvPr>
          <p:cNvSpPr/>
          <p:nvPr/>
        </p:nvSpPr>
        <p:spPr>
          <a:xfrm>
            <a:off x="4021015" y="1524687"/>
            <a:ext cx="7983415"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Những thú vui làm cho nhiều người</a:t>
            </a:r>
          </a:p>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thích và ước muốn có được. </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10" name="矩形: 圆角 6">
            <a:extLst>
              <a:ext uri="{FF2B5EF4-FFF2-40B4-BE49-F238E27FC236}">
                <a16:creationId xmlns:a16="http://schemas.microsoft.com/office/drawing/2014/main" id="{6E245909-1457-4C40-97A3-70C00034AAAC}"/>
              </a:ext>
            </a:extLst>
          </p:cNvPr>
          <p:cNvSpPr/>
          <p:nvPr/>
        </p:nvSpPr>
        <p:spPr>
          <a:xfrm>
            <a:off x="4021014" y="2949499"/>
            <a:ext cx="7983415"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Bị ở lại phía sau, không theo kịp đà</a:t>
            </a:r>
          </a:p>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tiến bộ, phát triển chung.</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11" name="矩形: 圆角 6">
            <a:extLst>
              <a:ext uri="{FF2B5EF4-FFF2-40B4-BE49-F238E27FC236}">
                <a16:creationId xmlns:a16="http://schemas.microsoft.com/office/drawing/2014/main" id="{6E245909-1457-4C40-97A3-70C00034AAAC}"/>
              </a:ext>
            </a:extLst>
          </p:cNvPr>
          <p:cNvSpPr/>
          <p:nvPr/>
        </p:nvSpPr>
        <p:spPr>
          <a:xfrm>
            <a:off x="4021012" y="4302194"/>
            <a:ext cx="7983415"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Sai, lệch ra khỏi điệu của bài hát, </a:t>
            </a:r>
          </a:p>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bản nhạc.</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12" name="矩形: 圆角 6">
            <a:extLst>
              <a:ext uri="{FF2B5EF4-FFF2-40B4-BE49-F238E27FC236}">
                <a16:creationId xmlns:a16="http://schemas.microsoft.com/office/drawing/2014/main" id="{6E245909-1457-4C40-97A3-70C00034AAAC}"/>
              </a:ext>
            </a:extLst>
          </p:cNvPr>
          <p:cNvSpPr/>
          <p:nvPr/>
        </p:nvSpPr>
        <p:spPr>
          <a:xfrm>
            <a:off x="4028036" y="5658950"/>
            <a:ext cx="7983415" cy="1160127"/>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Không theo đúng chủ đề, đi chệch</a:t>
            </a:r>
          </a:p>
          <a:p>
            <a:pPr algn="ctr">
              <a:spcBef>
                <a:spcPct val="0"/>
              </a:spcBef>
            </a:pPr>
            <a:r>
              <a:rPr lang="en-US" altLang="vi-VN" sz="3600" b="1">
                <a:solidFill>
                  <a:srgbClr val="002060"/>
                </a:solidFill>
                <a:latin typeface="Times New Roman" panose="02020603050405020304" pitchFamily="18" charset="0"/>
                <a:cs typeface="Times New Roman" panose="02020603050405020304" pitchFamily="18" charset="0"/>
              </a:rPr>
              <a:t>yêu cầu về nội dung.</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3118336" y="697654"/>
            <a:ext cx="902679" cy="9379"/>
          </a:xfrm>
          <a:prstGeom prst="straightConnector1">
            <a:avLst/>
          </a:prstGeom>
          <a:ln w="57150">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3118336" y="2122466"/>
            <a:ext cx="902679" cy="9379"/>
          </a:xfrm>
          <a:prstGeom prst="straightConnector1">
            <a:avLst/>
          </a:prstGeom>
          <a:ln w="57150">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p:nvPr/>
        </p:nvCxnSpPr>
        <p:spPr>
          <a:xfrm>
            <a:off x="3118334" y="3516122"/>
            <a:ext cx="902679" cy="9379"/>
          </a:xfrm>
          <a:prstGeom prst="straightConnector1">
            <a:avLst/>
          </a:prstGeom>
          <a:ln w="57150">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p:nvPr/>
        </p:nvCxnSpPr>
        <p:spPr>
          <a:xfrm>
            <a:off x="3118334" y="4995973"/>
            <a:ext cx="902679" cy="9379"/>
          </a:xfrm>
          <a:prstGeom prst="straightConnector1">
            <a:avLst/>
          </a:prstGeom>
          <a:ln w="57150">
            <a:solidFill>
              <a:schemeClr val="bg1"/>
            </a:solidFill>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p:nvPr/>
        </p:nvCxnSpPr>
        <p:spPr>
          <a:xfrm>
            <a:off x="3121847" y="6334716"/>
            <a:ext cx="902679" cy="9379"/>
          </a:xfrm>
          <a:prstGeom prst="straightConnector1">
            <a:avLst/>
          </a:prstGeom>
          <a:ln w="57150">
            <a:solidFill>
              <a:schemeClr val="bg1"/>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0276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任意多边形: 形状 3">
            <a:extLst>
              <a:ext uri="{FF2B5EF4-FFF2-40B4-BE49-F238E27FC236}">
                <a16:creationId xmlns:a16="http://schemas.microsoft.com/office/drawing/2014/main" id="{657AD1F5-0737-4771-B5C2-C68CED927283}"/>
              </a:ext>
            </a:extLst>
          </p:cNvPr>
          <p:cNvSpPr/>
          <p:nvPr/>
        </p:nvSpPr>
        <p:spPr>
          <a:xfrm>
            <a:off x="122765" y="3012457"/>
            <a:ext cx="6389405" cy="3965019"/>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Times New Roman" pitchFamily="18" charset="0"/>
              <a:cs typeface="Times New Roman" pitchFamily="18" charset="0"/>
            </a:endParaRPr>
          </a:p>
        </p:txBody>
      </p:sp>
      <p:sp>
        <p:nvSpPr>
          <p:cNvPr id="6" name="任意多边形: 形状 3">
            <a:extLst>
              <a:ext uri="{FF2B5EF4-FFF2-40B4-BE49-F238E27FC236}">
                <a16:creationId xmlns:a16="http://schemas.microsoft.com/office/drawing/2014/main" id="{657AD1F5-0737-4771-B5C2-C68CED927283}"/>
              </a:ext>
            </a:extLst>
          </p:cNvPr>
          <p:cNvSpPr/>
          <p:nvPr/>
        </p:nvSpPr>
        <p:spPr>
          <a:xfrm>
            <a:off x="298868" y="3165982"/>
            <a:ext cx="5961916" cy="3551517"/>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ln w="38100">
            <a:solidFill>
              <a:schemeClr val="accent6">
                <a:lumMod val="50000"/>
              </a:schemeClr>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spcBef>
                <a:spcPct val="0"/>
              </a:spcBef>
            </a:pPr>
            <a:endParaRPr lang="en-US" altLang="vi-VN" b="1" dirty="0">
              <a:latin typeface="Times New Roman" panose="02020603050405020304" pitchFamily="18" charset="0"/>
            </a:endParaRPr>
          </a:p>
        </p:txBody>
      </p:sp>
      <p:sp>
        <p:nvSpPr>
          <p:cNvPr id="7" name="任意多边形: 形状 3">
            <a:extLst>
              <a:ext uri="{FF2B5EF4-FFF2-40B4-BE49-F238E27FC236}">
                <a16:creationId xmlns:a16="http://schemas.microsoft.com/office/drawing/2014/main" id="{657AD1F5-0737-4771-B5C2-C68CED927283}"/>
              </a:ext>
            </a:extLst>
          </p:cNvPr>
          <p:cNvSpPr/>
          <p:nvPr/>
        </p:nvSpPr>
        <p:spPr>
          <a:xfrm>
            <a:off x="6364598" y="2814566"/>
            <a:ext cx="6075862" cy="4009437"/>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Times New Roman" pitchFamily="18" charset="0"/>
              <a:cs typeface="Times New Roman" pitchFamily="18" charset="0"/>
            </a:endParaRPr>
          </a:p>
        </p:txBody>
      </p:sp>
      <p:sp>
        <p:nvSpPr>
          <p:cNvPr id="8" name="任意多边形: 形状 3">
            <a:extLst>
              <a:ext uri="{FF2B5EF4-FFF2-40B4-BE49-F238E27FC236}">
                <a16:creationId xmlns:a16="http://schemas.microsoft.com/office/drawing/2014/main" id="{657AD1F5-0737-4771-B5C2-C68CED927283}"/>
              </a:ext>
            </a:extLst>
          </p:cNvPr>
          <p:cNvSpPr/>
          <p:nvPr/>
        </p:nvSpPr>
        <p:spPr>
          <a:xfrm>
            <a:off x="6540249" y="2945007"/>
            <a:ext cx="5710572" cy="3544011"/>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ln w="38100">
            <a:solidFill>
              <a:schemeClr val="accent6">
                <a:lumMod val="50000"/>
              </a:schemeClr>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spcBef>
                <a:spcPct val="0"/>
              </a:spcBef>
            </a:pPr>
            <a:endParaRPr lang="en-US" altLang="vi-VN" b="1" dirty="0">
              <a:latin typeface="Times New Roman" panose="02020603050405020304" pitchFamily="18" charset="0"/>
            </a:endParaRPr>
          </a:p>
        </p:txBody>
      </p:sp>
      <p:sp>
        <p:nvSpPr>
          <p:cNvPr id="3" name="Content Placeholder 2"/>
          <p:cNvSpPr>
            <a:spLocks noGrp="1"/>
          </p:cNvSpPr>
          <p:nvPr>
            <p:ph idx="1"/>
          </p:nvPr>
        </p:nvSpPr>
        <p:spPr>
          <a:xfrm>
            <a:off x="326947" y="3761994"/>
            <a:ext cx="5762026" cy="1063904"/>
          </a:xfrm>
        </p:spPr>
        <p:txBody>
          <a:bodyPr>
            <a:noAutofit/>
          </a:bodyPr>
          <a:lstStyle/>
          <a:p>
            <a:pPr marL="0" indent="0" algn="just">
              <a:buNone/>
            </a:pPr>
            <a:r>
              <a:rPr lang="en-US" altLang="vi-VN" sz="3600" b="1" dirty="0">
                <a:solidFill>
                  <a:srgbClr val="002060"/>
                </a:solidFill>
                <a:latin typeface="Times New Roman" panose="02020603050405020304" pitchFamily="18" charset="0"/>
              </a:rPr>
              <a:t>a) Những tiếng trong đó </a:t>
            </a:r>
            <a:r>
              <a:rPr lang="en-US" altLang="vi-VN" sz="3600" b="1" dirty="0">
                <a:solidFill>
                  <a:srgbClr val="FF7B46"/>
                </a:solidFill>
                <a:latin typeface="Times New Roman" panose="02020603050405020304" pitchFamily="18" charset="0"/>
              </a:rPr>
              <a:t>lạc </a:t>
            </a:r>
            <a:r>
              <a:rPr lang="en-US" altLang="vi-VN" sz="3600" b="1" dirty="0">
                <a:solidFill>
                  <a:srgbClr val="002060"/>
                </a:solidFill>
                <a:latin typeface="Times New Roman" panose="02020603050405020304" pitchFamily="18" charset="0"/>
              </a:rPr>
              <a:t>có nghĩa là “vui, mừng”.</a:t>
            </a:r>
          </a:p>
          <a:p>
            <a:pPr algn="just"/>
            <a:endParaRPr lang="en-US" sz="3600" dirty="0">
              <a:solidFill>
                <a:srgbClr val="002060"/>
              </a:solidFill>
            </a:endParaRPr>
          </a:p>
        </p:txBody>
      </p:sp>
      <p:sp>
        <p:nvSpPr>
          <p:cNvPr id="9" name="Content Placeholder 2"/>
          <p:cNvSpPr txBox="1">
            <a:spLocks/>
          </p:cNvSpPr>
          <p:nvPr/>
        </p:nvSpPr>
        <p:spPr>
          <a:xfrm>
            <a:off x="6796448" y="3642953"/>
            <a:ext cx="5111273" cy="81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0"/>
              </a:spcBef>
              <a:buNone/>
            </a:pPr>
            <a:r>
              <a:rPr lang="en-US" altLang="vi-VN" sz="3600" b="1" dirty="0">
                <a:solidFill>
                  <a:srgbClr val="002060"/>
                </a:solidFill>
                <a:latin typeface="Times New Roman" panose="02020603050405020304" pitchFamily="18" charset="0"/>
              </a:rPr>
              <a:t>b) Những tiếng trong đó </a:t>
            </a:r>
            <a:r>
              <a:rPr lang="en-US" altLang="vi-VN" sz="3600" b="1" dirty="0">
                <a:solidFill>
                  <a:srgbClr val="FF7B46"/>
                </a:solidFill>
                <a:latin typeface="Times New Roman" panose="02020603050405020304" pitchFamily="18" charset="0"/>
              </a:rPr>
              <a:t>lạc</a:t>
            </a:r>
            <a:r>
              <a:rPr lang="en-US" altLang="vi-VN" sz="3600" b="1" dirty="0">
                <a:solidFill>
                  <a:srgbClr val="002060"/>
                </a:solidFill>
                <a:latin typeface="Times New Roman" panose="02020603050405020304" pitchFamily="18" charset="0"/>
              </a:rPr>
              <a:t> có nghĩa là “rớt lại, sai”.</a:t>
            </a:r>
          </a:p>
          <a:p>
            <a:pPr marL="0" indent="0" algn="just">
              <a:buNone/>
            </a:pPr>
            <a:endParaRPr lang="en-US" sz="3600" dirty="0"/>
          </a:p>
        </p:txBody>
      </p:sp>
      <p:sp>
        <p:nvSpPr>
          <p:cNvPr id="11" name="任意多边形: 形状 3">
            <a:extLst>
              <a:ext uri="{FF2B5EF4-FFF2-40B4-BE49-F238E27FC236}">
                <a16:creationId xmlns:a16="http://schemas.microsoft.com/office/drawing/2014/main" id="{657AD1F5-0737-4771-B5C2-C68CED927283}"/>
              </a:ext>
            </a:extLst>
          </p:cNvPr>
          <p:cNvSpPr/>
          <p:nvPr/>
        </p:nvSpPr>
        <p:spPr>
          <a:xfrm>
            <a:off x="952030" y="1271879"/>
            <a:ext cx="10768304" cy="2010241"/>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ln w="38100">
            <a:solidFill>
              <a:schemeClr val="accent6">
                <a:lumMod val="50000"/>
              </a:schemeClr>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just">
              <a:spcBef>
                <a:spcPct val="0"/>
              </a:spcBef>
            </a:pPr>
            <a:endParaRPr lang="en-US" altLang="vi-VN" sz="3600" b="1" dirty="0">
              <a:latin typeface="Times New Roman" panose="02020603050405020304" pitchFamily="18" charset="0"/>
            </a:endParaRPr>
          </a:p>
        </p:txBody>
      </p:sp>
      <p:sp>
        <p:nvSpPr>
          <p:cNvPr id="13" name="矩形: 圆角 17">
            <a:extLst>
              <a:ext uri="{FF2B5EF4-FFF2-40B4-BE49-F238E27FC236}">
                <a16:creationId xmlns:a16="http://schemas.microsoft.com/office/drawing/2014/main" id="{34B2A48B-6EC4-4AD0-9C77-5FD1089E2F3F}"/>
              </a:ext>
            </a:extLst>
          </p:cNvPr>
          <p:cNvSpPr/>
          <p:nvPr/>
        </p:nvSpPr>
        <p:spPr>
          <a:xfrm>
            <a:off x="25931" y="132551"/>
            <a:ext cx="12015273" cy="1563409"/>
          </a:xfrm>
          <a:prstGeom prst="roundRect">
            <a:avLst>
              <a:gd name="adj" fmla="val 26725"/>
            </a:avLst>
          </a:prstGeom>
          <a:solidFill>
            <a:srgbClr val="FF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vi-VN" sz="3600" b="1" dirty="0">
                <a:solidFill>
                  <a:srgbClr val="FF7B46"/>
                </a:solidFill>
                <a:latin typeface="Times New Roman" panose="02020603050405020304" pitchFamily="18" charset="0"/>
              </a:rPr>
              <a:t>Bài tập 2</a:t>
            </a:r>
            <a:r>
              <a:rPr lang="en-US" altLang="vi-VN" sz="3600" b="1" i="1" dirty="0">
                <a:solidFill>
                  <a:srgbClr val="FF7B46"/>
                </a:solidFill>
                <a:latin typeface="Times New Roman" panose="02020603050405020304" pitchFamily="18" charset="0"/>
              </a:rPr>
              <a:t>: </a:t>
            </a:r>
            <a:r>
              <a:rPr lang="en-US" altLang="vi-VN" sz="3600" b="1" dirty="0">
                <a:solidFill>
                  <a:srgbClr val="FF7B46"/>
                </a:solidFill>
                <a:latin typeface="Times New Roman" panose="02020603050405020304" pitchFamily="18" charset="0"/>
              </a:rPr>
              <a:t>Xếp các từ có tiếng </a:t>
            </a:r>
            <a:r>
              <a:rPr lang="en-US" altLang="vi-VN" sz="3600" b="1" i="1" dirty="0">
                <a:solidFill>
                  <a:schemeClr val="accent6">
                    <a:lumMod val="75000"/>
                  </a:schemeClr>
                </a:solidFill>
                <a:latin typeface="Times New Roman" panose="02020603050405020304" pitchFamily="18" charset="0"/>
              </a:rPr>
              <a:t>lạc</a:t>
            </a:r>
            <a:r>
              <a:rPr lang="en-US" altLang="vi-VN" sz="3600" b="1" dirty="0">
                <a:solidFill>
                  <a:srgbClr val="FF7B46"/>
                </a:solidFill>
                <a:latin typeface="Times New Roman" panose="02020603050405020304" pitchFamily="18" charset="0"/>
              </a:rPr>
              <a:t> cho trong ngoặc </a:t>
            </a:r>
            <a:br>
              <a:rPr lang="en-US" altLang="vi-VN" sz="3600" b="1" dirty="0">
                <a:solidFill>
                  <a:srgbClr val="FF7B46"/>
                </a:solidFill>
                <a:latin typeface="Times New Roman" panose="02020603050405020304" pitchFamily="18" charset="0"/>
              </a:rPr>
            </a:br>
            <a:r>
              <a:rPr lang="en-US" altLang="vi-VN" sz="3600" b="1" dirty="0">
                <a:solidFill>
                  <a:srgbClr val="FF7B46"/>
                </a:solidFill>
                <a:latin typeface="Times New Roman" panose="02020603050405020304" pitchFamily="18" charset="0"/>
              </a:rPr>
              <a:t>đơn thành </a:t>
            </a:r>
            <a:r>
              <a:rPr lang="en-US" altLang="vi-VN" sz="3600" b="1">
                <a:solidFill>
                  <a:srgbClr val="FF7B46"/>
                </a:solidFill>
                <a:latin typeface="Times New Roman" panose="02020603050405020304" pitchFamily="18" charset="0"/>
              </a:rPr>
              <a:t>hai nhóm: </a:t>
            </a:r>
            <a:endParaRPr lang="en-US" altLang="vi-VN" sz="3600" b="1" dirty="0">
              <a:solidFill>
                <a:srgbClr val="FF7B46"/>
              </a:solidFill>
              <a:latin typeface="Times New Roman" panose="02020603050405020304" pitchFamily="18" charset="0"/>
            </a:endParaRPr>
          </a:p>
        </p:txBody>
      </p:sp>
      <p:sp>
        <p:nvSpPr>
          <p:cNvPr id="5" name="TextBox 4"/>
          <p:cNvSpPr txBox="1"/>
          <p:nvPr/>
        </p:nvSpPr>
        <p:spPr>
          <a:xfrm>
            <a:off x="2058401" y="1966610"/>
            <a:ext cx="2210652" cy="646331"/>
          </a:xfrm>
          <a:prstGeom prst="rect">
            <a:avLst/>
          </a:prstGeom>
          <a:noFill/>
        </p:spPr>
        <p:txBody>
          <a:bodyPr wrap="square" rtlCol="0">
            <a:spAutoFit/>
          </a:bodyPr>
          <a:lstStyle/>
          <a:p>
            <a:r>
              <a:rPr lang="en-US" altLang="vi-VN" sz="3600" b="1">
                <a:solidFill>
                  <a:srgbClr val="F2567C"/>
                </a:solidFill>
                <a:latin typeface="Times New Roman" panose="02020603050405020304" pitchFamily="18" charset="0"/>
              </a:rPr>
              <a:t>lạc quan</a:t>
            </a:r>
            <a:endParaRPr lang="en-US" sz="3600" dirty="0">
              <a:solidFill>
                <a:srgbClr val="F2567C"/>
              </a:solidFill>
            </a:endParaRPr>
          </a:p>
        </p:txBody>
      </p:sp>
      <p:sp>
        <p:nvSpPr>
          <p:cNvPr id="14" name="TextBox 13"/>
          <p:cNvSpPr txBox="1"/>
          <p:nvPr/>
        </p:nvSpPr>
        <p:spPr>
          <a:xfrm>
            <a:off x="3898671" y="1970653"/>
            <a:ext cx="2368062" cy="646331"/>
          </a:xfrm>
          <a:prstGeom prst="rect">
            <a:avLst/>
          </a:prstGeom>
          <a:noFill/>
        </p:spPr>
        <p:txBody>
          <a:bodyPr wrap="square" rtlCol="0">
            <a:spAutoFit/>
          </a:bodyPr>
          <a:lstStyle/>
          <a:p>
            <a:r>
              <a:rPr lang="en-US" altLang="vi-VN" sz="3600" b="1">
                <a:solidFill>
                  <a:srgbClr val="F2567C"/>
                </a:solidFill>
                <a:latin typeface="Times New Roman" panose="02020603050405020304" pitchFamily="18" charset="0"/>
              </a:rPr>
              <a:t>lạc hậu</a:t>
            </a:r>
            <a:endParaRPr lang="en-US" sz="3600" dirty="0">
              <a:solidFill>
                <a:srgbClr val="F2567C"/>
              </a:solidFill>
            </a:endParaRPr>
          </a:p>
        </p:txBody>
      </p:sp>
      <p:sp>
        <p:nvSpPr>
          <p:cNvPr id="15" name="TextBox 14"/>
          <p:cNvSpPr txBox="1"/>
          <p:nvPr/>
        </p:nvSpPr>
        <p:spPr>
          <a:xfrm>
            <a:off x="5588618" y="1956046"/>
            <a:ext cx="2368062" cy="646331"/>
          </a:xfrm>
          <a:prstGeom prst="rect">
            <a:avLst/>
          </a:prstGeom>
          <a:noFill/>
        </p:spPr>
        <p:txBody>
          <a:bodyPr wrap="square" rtlCol="0">
            <a:spAutoFit/>
          </a:bodyPr>
          <a:lstStyle/>
          <a:p>
            <a:r>
              <a:rPr lang="en-US" altLang="vi-VN" sz="3600" b="1">
                <a:solidFill>
                  <a:srgbClr val="F2567C"/>
                </a:solidFill>
                <a:latin typeface="Times New Roman" panose="02020603050405020304" pitchFamily="18" charset="0"/>
              </a:rPr>
              <a:t>lạc điệu</a:t>
            </a:r>
            <a:endParaRPr lang="en-US" sz="3600" dirty="0">
              <a:solidFill>
                <a:srgbClr val="F2567C"/>
              </a:solidFill>
            </a:endParaRPr>
          </a:p>
        </p:txBody>
      </p:sp>
      <p:sp>
        <p:nvSpPr>
          <p:cNvPr id="16" name="TextBox 15"/>
          <p:cNvSpPr txBox="1"/>
          <p:nvPr/>
        </p:nvSpPr>
        <p:spPr>
          <a:xfrm>
            <a:off x="7278565" y="1970652"/>
            <a:ext cx="2368062" cy="646331"/>
          </a:xfrm>
          <a:prstGeom prst="rect">
            <a:avLst/>
          </a:prstGeom>
          <a:noFill/>
        </p:spPr>
        <p:txBody>
          <a:bodyPr wrap="square" rtlCol="0">
            <a:spAutoFit/>
          </a:bodyPr>
          <a:lstStyle/>
          <a:p>
            <a:r>
              <a:rPr lang="en-US" altLang="vi-VN" sz="3600" b="1">
                <a:solidFill>
                  <a:srgbClr val="F2567C"/>
                </a:solidFill>
                <a:latin typeface="Times New Roman" panose="02020603050405020304" pitchFamily="18" charset="0"/>
              </a:rPr>
              <a:t>lạc đề</a:t>
            </a:r>
            <a:endParaRPr lang="en-US" sz="3600" dirty="0">
              <a:solidFill>
                <a:srgbClr val="F2567C"/>
              </a:solidFill>
            </a:endParaRPr>
          </a:p>
        </p:txBody>
      </p:sp>
      <p:sp>
        <p:nvSpPr>
          <p:cNvPr id="17" name="TextBox 16"/>
          <p:cNvSpPr txBox="1"/>
          <p:nvPr/>
        </p:nvSpPr>
        <p:spPr>
          <a:xfrm>
            <a:off x="8642930" y="1970653"/>
            <a:ext cx="2368062" cy="646331"/>
          </a:xfrm>
          <a:prstGeom prst="rect">
            <a:avLst/>
          </a:prstGeom>
          <a:noFill/>
        </p:spPr>
        <p:txBody>
          <a:bodyPr wrap="square" rtlCol="0">
            <a:spAutoFit/>
          </a:bodyPr>
          <a:lstStyle/>
          <a:p>
            <a:r>
              <a:rPr lang="en-US" altLang="vi-VN" sz="3600" b="1" dirty="0">
                <a:solidFill>
                  <a:srgbClr val="F2567C"/>
                </a:solidFill>
                <a:latin typeface="Times New Roman" panose="02020603050405020304" pitchFamily="18" charset="0"/>
              </a:rPr>
              <a:t>lạc thú</a:t>
            </a:r>
            <a:endParaRPr lang="en-US" sz="3600" dirty="0">
              <a:solidFill>
                <a:srgbClr val="F2567C"/>
              </a:solidFill>
            </a:endParaRPr>
          </a:p>
        </p:txBody>
      </p:sp>
    </p:spTree>
    <p:extLst>
      <p:ext uri="{BB962C8B-B14F-4D97-AF65-F5344CB8AC3E}">
        <p14:creationId xmlns:p14="http://schemas.microsoft.com/office/powerpoint/2010/main" val="13551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4.79167E-6 3.7037E-6 L -0.10977 0.42268 " pathEditMode="relative" rAng="0" ptsTypes="AA">
                                      <p:cBhvr>
                                        <p:cTn id="23" dur="2000" fill="hold"/>
                                        <p:tgtEl>
                                          <p:spTgt spid="5"/>
                                        </p:tgtEl>
                                        <p:attrNameLst>
                                          <p:attrName>ppt_x</p:attrName>
                                          <p:attrName>ppt_y</p:attrName>
                                        </p:attrNameLst>
                                      </p:cBhvr>
                                      <p:rCtr x="-5495" y="21134"/>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1198 0.04514 L 0.24388 0.50278 " pathEditMode="relative" rAng="0" ptsTypes="AA">
                                      <p:cBhvr>
                                        <p:cTn id="27" dur="2000" fill="hold"/>
                                        <p:tgtEl>
                                          <p:spTgt spid="14"/>
                                        </p:tgtEl>
                                        <p:attrNameLst>
                                          <p:attrName>ppt_x</p:attrName>
                                          <p:attrName>ppt_y</p:attrName>
                                        </p:attrNameLst>
                                      </p:cBhvr>
                                      <p:rCtr x="12786" y="22870"/>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1.25E-6 4.07407E-6 L 0.23867 0.39629 " pathEditMode="relative" rAng="0" ptsTypes="AA">
                                      <p:cBhvr>
                                        <p:cTn id="31" dur="2000" fill="hold"/>
                                        <p:tgtEl>
                                          <p:spTgt spid="15"/>
                                        </p:tgtEl>
                                        <p:attrNameLst>
                                          <p:attrName>ppt_x</p:attrName>
                                          <p:attrName>ppt_y</p:attrName>
                                        </p:attrNameLst>
                                      </p:cBhvr>
                                      <p:rCtr x="11927" y="1981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6.25E-7 7.40741E-7 L 0.23568 0.48032 " pathEditMode="relative" rAng="0" ptsTypes="AA">
                                      <p:cBhvr>
                                        <p:cTn id="35" dur="2000" fill="hold"/>
                                        <p:tgtEl>
                                          <p:spTgt spid="16"/>
                                        </p:tgtEl>
                                        <p:attrNameLst>
                                          <p:attrName>ppt_x</p:attrName>
                                          <p:attrName>ppt_y</p:attrName>
                                        </p:attrNameLst>
                                      </p:cBhvr>
                                      <p:rCtr x="11784" y="24005"/>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4.16667E-7 7.40741E-7 L -0.44727 0.48032 " pathEditMode="relative" rAng="0" ptsTypes="AA">
                                      <p:cBhvr>
                                        <p:cTn id="39" dur="2000" fill="hold"/>
                                        <p:tgtEl>
                                          <p:spTgt spid="17"/>
                                        </p:tgtEl>
                                        <p:attrNameLst>
                                          <p:attrName>ppt_x</p:attrName>
                                          <p:attrName>ppt_y</p:attrName>
                                        </p:attrNameLst>
                                      </p:cBhvr>
                                      <p:rCtr x="-22370" y="2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1" grpId="0" animBg="1"/>
      <p:bldP spid="5"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35" y="7322189"/>
            <a:ext cx="12192000" cy="529298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9048" b="100000" l="0" r="100000">
                        <a14:foregroundMark x1="78077" y1="95903" x2="78077" y2="95903"/>
                        <a14:foregroundMark x1="93079" y1="93466" x2="93658" y2="94684"/>
                        <a14:foregroundMark x1="84044" y1="89701" x2="87487" y2="99668"/>
                      </a14:backgroundRemoval>
                    </a14:imgEffect>
                  </a14:imgLayer>
                </a14:imgProps>
              </a:ext>
              <a:ext uri="{28A0092B-C50C-407E-A947-70E740481C1C}">
                <a14:useLocalDpi xmlns:a14="http://schemas.microsoft.com/office/drawing/2010/main" val="0"/>
              </a:ext>
            </a:extLst>
          </a:blip>
          <a:stretch>
            <a:fillRect/>
          </a:stretch>
        </p:blipFill>
        <p:spPr>
          <a:xfrm>
            <a:off x="0" y="3106615"/>
            <a:ext cx="12192000" cy="3751385"/>
          </a:xfrm>
          <a:prstGeom prst="rect">
            <a:avLst/>
          </a:prstGeom>
        </p:spPr>
      </p:pic>
      <p:sp>
        <p:nvSpPr>
          <p:cNvPr id="5" name="Rectangle 4"/>
          <p:cNvSpPr/>
          <p:nvPr/>
        </p:nvSpPr>
        <p:spPr>
          <a:xfrm>
            <a:off x="3138947" y="116214"/>
            <a:ext cx="4576895" cy="1446550"/>
          </a:xfrm>
          <a:prstGeom prst="rect">
            <a:avLst/>
          </a:prstGeom>
        </p:spPr>
        <p:txBody>
          <a:bodyPr wrap="none">
            <a:spAutoFit/>
          </a:bodyPr>
          <a:lstStyle/>
          <a:p>
            <a:pPr algn="ctr">
              <a:spcBef>
                <a:spcPct val="0"/>
              </a:spcBef>
            </a:pPr>
            <a:r>
              <a:rPr lang="en-US" altLang="vi-VN" sz="8800" b="1" dirty="0">
                <a:solidFill>
                  <a:srgbClr val="00B0F0"/>
                </a:solidFill>
                <a:latin typeface="UTM Flavour" panose="02040603050506020204" pitchFamily="18" charset="0"/>
              </a:rPr>
              <a:t>ĐẶT CÂU</a:t>
            </a:r>
          </a:p>
        </p:txBody>
      </p:sp>
      <p:sp>
        <p:nvSpPr>
          <p:cNvPr id="6" name="Rectangle 5"/>
          <p:cNvSpPr/>
          <p:nvPr/>
        </p:nvSpPr>
        <p:spPr>
          <a:xfrm>
            <a:off x="927378" y="1354500"/>
            <a:ext cx="10765639" cy="646331"/>
          </a:xfrm>
          <a:prstGeom prst="rect">
            <a:avLst/>
          </a:prstGeom>
        </p:spPr>
        <p:txBody>
          <a:bodyPr wrap="none">
            <a:spAutoFit/>
          </a:bodyPr>
          <a:lstStyle/>
          <a:p>
            <a:pPr>
              <a:spcBef>
                <a:spcPct val="0"/>
              </a:spcBef>
            </a:pPr>
            <a:r>
              <a:rPr lang="en-US" altLang="vi-VN" sz="3600" b="1" dirty="0">
                <a:solidFill>
                  <a:srgbClr val="002060"/>
                </a:solidFill>
                <a:latin typeface="UTM Neo Sans Intel" panose="02040603050506020204" pitchFamily="18" charset="0"/>
              </a:rPr>
              <a:t>Lúc ở chiến khu Việt Bắc Bác Hồ sống rất </a:t>
            </a:r>
            <a:r>
              <a:rPr lang="en-US" altLang="vi-VN" sz="3600" b="1" dirty="0">
                <a:solidFill>
                  <a:srgbClr val="F2567C"/>
                </a:solidFill>
                <a:latin typeface="UTM Neo Sans Intel" panose="02040603050506020204" pitchFamily="18" charset="0"/>
              </a:rPr>
              <a:t>lạc quan</a:t>
            </a:r>
            <a:r>
              <a:rPr lang="en-US" altLang="vi-VN" sz="3600" b="1" dirty="0">
                <a:solidFill>
                  <a:srgbClr val="002060"/>
                </a:solidFill>
                <a:latin typeface="UTM Neo Sans Intel" panose="02040603050506020204" pitchFamily="18" charset="0"/>
              </a:rPr>
              <a:t>.</a:t>
            </a:r>
          </a:p>
        </p:txBody>
      </p:sp>
      <p:sp>
        <p:nvSpPr>
          <p:cNvPr id="7" name="Rectangle 6"/>
          <p:cNvSpPr/>
          <p:nvPr/>
        </p:nvSpPr>
        <p:spPr>
          <a:xfrm>
            <a:off x="927378" y="2357302"/>
            <a:ext cx="11264622" cy="646331"/>
          </a:xfrm>
          <a:prstGeom prst="rect">
            <a:avLst/>
          </a:prstGeom>
        </p:spPr>
        <p:txBody>
          <a:bodyPr wrap="none">
            <a:spAutoFit/>
          </a:bodyPr>
          <a:lstStyle/>
          <a:p>
            <a:pPr>
              <a:spcBef>
                <a:spcPct val="0"/>
              </a:spcBef>
            </a:pPr>
            <a:r>
              <a:rPr lang="en-US" altLang="vi-VN" sz="3600" b="1" dirty="0">
                <a:solidFill>
                  <a:srgbClr val="002060"/>
                </a:solidFill>
                <a:latin typeface="UTM Neo Sans Intel" panose="02040603050506020204" pitchFamily="18" charset="0"/>
              </a:rPr>
              <a:t>Những </a:t>
            </a:r>
            <a:r>
              <a:rPr lang="en-US" altLang="vi-VN" sz="3600" b="1" dirty="0">
                <a:solidFill>
                  <a:srgbClr val="F2567C"/>
                </a:solidFill>
                <a:latin typeface="UTM Neo Sans Intel" panose="02040603050506020204" pitchFamily="18" charset="0"/>
              </a:rPr>
              <a:t>lạc thú </a:t>
            </a:r>
            <a:r>
              <a:rPr lang="en-US" altLang="vi-VN" sz="3600" b="1" dirty="0">
                <a:solidFill>
                  <a:srgbClr val="002060"/>
                </a:solidFill>
                <a:latin typeface="UTM Neo Sans Intel" panose="02040603050506020204" pitchFamily="18" charset="0"/>
              </a:rPr>
              <a:t>tầm thường dễ làm hư hỏng con người.</a:t>
            </a:r>
          </a:p>
        </p:txBody>
      </p:sp>
      <p:sp>
        <p:nvSpPr>
          <p:cNvPr id="8" name="Rectangle 7"/>
          <p:cNvSpPr/>
          <p:nvPr/>
        </p:nvSpPr>
        <p:spPr>
          <a:xfrm>
            <a:off x="927378" y="3517178"/>
            <a:ext cx="6043642" cy="646331"/>
          </a:xfrm>
          <a:prstGeom prst="rect">
            <a:avLst/>
          </a:prstGeom>
        </p:spPr>
        <p:txBody>
          <a:bodyPr wrap="none">
            <a:spAutoFit/>
          </a:bodyPr>
          <a:lstStyle/>
          <a:p>
            <a:pPr>
              <a:spcBef>
                <a:spcPct val="0"/>
              </a:spcBef>
            </a:pPr>
            <a:r>
              <a:rPr lang="en-US" altLang="vi-VN" sz="3600" b="1" dirty="0">
                <a:solidFill>
                  <a:srgbClr val="002060"/>
                </a:solidFill>
                <a:latin typeface="UTM Neo Sans Intel" panose="02040603050506020204" pitchFamily="18" charset="0"/>
              </a:rPr>
              <a:t>Chiếc ti vi này đã </a:t>
            </a:r>
            <a:r>
              <a:rPr lang="en-US" altLang="vi-VN" sz="3600" b="1" dirty="0">
                <a:solidFill>
                  <a:srgbClr val="F2567C"/>
                </a:solidFill>
                <a:latin typeface="UTM Neo Sans Intel" panose="02040603050506020204" pitchFamily="18" charset="0"/>
              </a:rPr>
              <a:t>lạc hậu </a:t>
            </a:r>
            <a:r>
              <a:rPr lang="en-US" altLang="vi-VN" sz="3600" b="1" dirty="0">
                <a:solidFill>
                  <a:srgbClr val="002060"/>
                </a:solidFill>
                <a:latin typeface="UTM Neo Sans Intel" panose="02040603050506020204" pitchFamily="18" charset="0"/>
              </a:rPr>
              <a:t>rồi.</a:t>
            </a:r>
          </a:p>
        </p:txBody>
      </p:sp>
      <p:sp>
        <p:nvSpPr>
          <p:cNvPr id="9" name="Rectangle 8"/>
          <p:cNvSpPr/>
          <p:nvPr/>
        </p:nvSpPr>
        <p:spPr>
          <a:xfrm>
            <a:off x="927378" y="4627698"/>
            <a:ext cx="4903907" cy="646331"/>
          </a:xfrm>
          <a:prstGeom prst="rect">
            <a:avLst/>
          </a:prstGeom>
        </p:spPr>
        <p:txBody>
          <a:bodyPr wrap="none">
            <a:spAutoFit/>
          </a:bodyPr>
          <a:lstStyle/>
          <a:p>
            <a:pPr>
              <a:spcBef>
                <a:spcPct val="0"/>
              </a:spcBef>
            </a:pPr>
            <a:r>
              <a:rPr lang="en-US" altLang="vi-VN" sz="3600" b="1" dirty="0">
                <a:solidFill>
                  <a:srgbClr val="002060"/>
                </a:solidFill>
                <a:latin typeface="UTM Neo Sans Intel" panose="02040603050506020204" pitchFamily="18" charset="0"/>
              </a:rPr>
              <a:t>Bạn đã hát </a:t>
            </a:r>
            <a:r>
              <a:rPr lang="en-US" altLang="vi-VN" sz="3600" b="1" dirty="0">
                <a:solidFill>
                  <a:srgbClr val="F2567C"/>
                </a:solidFill>
                <a:latin typeface="UTM Neo Sans Intel" panose="02040603050506020204" pitchFamily="18" charset="0"/>
              </a:rPr>
              <a:t>lạc điệu </a:t>
            </a:r>
            <a:r>
              <a:rPr lang="en-US" altLang="vi-VN" sz="3600" b="1" dirty="0">
                <a:solidFill>
                  <a:srgbClr val="002060"/>
                </a:solidFill>
                <a:latin typeface="UTM Neo Sans Intel" panose="02040603050506020204" pitchFamily="18" charset="0"/>
              </a:rPr>
              <a:t>rồi.</a:t>
            </a:r>
          </a:p>
        </p:txBody>
      </p:sp>
      <p:sp>
        <p:nvSpPr>
          <p:cNvPr id="10" name="Rectangle 9"/>
          <p:cNvSpPr/>
          <p:nvPr/>
        </p:nvSpPr>
        <p:spPr>
          <a:xfrm>
            <a:off x="927378" y="5690427"/>
            <a:ext cx="6191118" cy="646331"/>
          </a:xfrm>
          <a:prstGeom prst="rect">
            <a:avLst/>
          </a:prstGeom>
        </p:spPr>
        <p:txBody>
          <a:bodyPr wrap="none">
            <a:spAutoFit/>
          </a:bodyPr>
          <a:lstStyle/>
          <a:p>
            <a:pPr>
              <a:spcBef>
                <a:spcPct val="0"/>
              </a:spcBef>
            </a:pPr>
            <a:r>
              <a:rPr lang="en-US" altLang="vi-VN" sz="3600" b="1" dirty="0">
                <a:solidFill>
                  <a:srgbClr val="002060"/>
                </a:solidFill>
                <a:latin typeface="UTM Neo Sans Intel" panose="02040603050506020204" pitchFamily="18" charset="0"/>
              </a:rPr>
              <a:t>Bạn đã làm </a:t>
            </a:r>
            <a:r>
              <a:rPr lang="en-US" altLang="vi-VN" sz="3600" b="1" dirty="0">
                <a:solidFill>
                  <a:srgbClr val="F2567C"/>
                </a:solidFill>
                <a:latin typeface="UTM Neo Sans Intel" panose="02040603050506020204" pitchFamily="18" charset="0"/>
              </a:rPr>
              <a:t>lạc đề </a:t>
            </a:r>
            <a:r>
              <a:rPr lang="en-US" altLang="vi-VN" sz="3600" b="1" dirty="0">
                <a:solidFill>
                  <a:srgbClr val="002060"/>
                </a:solidFill>
                <a:latin typeface="UTM Neo Sans Intel" panose="02040603050506020204" pitchFamily="18" charset="0"/>
              </a:rPr>
              <a:t>bài văn rồi.</a:t>
            </a: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0" y="1138199"/>
            <a:ext cx="1078931" cy="1078931"/>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23243" y="2109581"/>
            <a:ext cx="1078931" cy="107893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5691" y="3287503"/>
            <a:ext cx="1078931" cy="1078931"/>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0" y="4462644"/>
            <a:ext cx="1078931" cy="1078931"/>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41202" y="5393362"/>
            <a:ext cx="1078931" cy="1078931"/>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109" y1="21043" x2="29109" y2="21043"/>
                        <a14:foregroundMark x1="42450" y1="16252" x2="61613" y2="17647"/>
                        <a14:foregroundMark x1="73196" y1="22741" x2="85203" y2="34384"/>
                        <a14:foregroundMark x1="37295" y1="20012" x2="52032" y2="12189"/>
                        <a14:foregroundMark x1="27411" y1="23105" x2="17465" y2="30625"/>
                        <a14:foregroundMark x1="27047" y1="21407" x2="17465" y2="27229"/>
                        <a14:foregroundMark x1="18496" y1="31656" x2="15100" y2="50091"/>
                        <a14:foregroundMark x1="13402" y1="52881" x2="22256" y2="66889"/>
                        <a14:foregroundMark x1="13402" y1="56944" x2="18860" y2="64463"/>
                        <a14:foregroundMark x1="83141" y1="41540" x2="86901" y2="53184"/>
                        <a14:foregroundMark x1="30443" y1="81565" x2="30443" y2="81565"/>
                        <a14:foregroundMark x1="35597" y1="84294" x2="35597" y2="84294"/>
                        <a14:foregroundMark x1="44148" y1="83626" x2="55791" y2="86355"/>
                        <a14:foregroundMark x1="23651" y1="70952" x2="22923" y2="77441"/>
                        <a14:foregroundMark x1="75622" y1="72347" x2="77987" y2="70649"/>
                        <a14:foregroundMark x1="70103" y1="80898" x2="70103" y2="80898"/>
                        <a14:backgroundMark x1="47241" y1="93511" x2="77623" y2="99697"/>
                      </a14:backgroundRemoval>
                    </a14:imgEffect>
                  </a14:imgLayer>
                </a14:imgProps>
              </a:ext>
              <a:ext uri="{28A0092B-C50C-407E-A947-70E740481C1C}">
                <a14:useLocalDpi xmlns:a14="http://schemas.microsoft.com/office/drawing/2010/main" val="0"/>
              </a:ext>
            </a:extLst>
          </a:blip>
          <a:stretch>
            <a:fillRect/>
          </a:stretch>
        </p:blipFill>
        <p:spPr>
          <a:xfrm>
            <a:off x="14481778" y="2182402"/>
            <a:ext cx="4289891" cy="4289891"/>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448" b="100000" l="45210" r="100000">
                        <a14:foregroundMark x1="54381" y1="27730" x2="62632" y2="46190"/>
                        <a14:foregroundMark x1="59393" y1="24273" x2="49881" y2="45562"/>
                        <a14:foregroundMark x1="54381" y1="20817" x2="65155" y2="44462"/>
                      </a14:backgroundRemoval>
                    </a14:imgEffect>
                  </a14:imgLayer>
                </a14:imgProps>
              </a:ext>
              <a:ext uri="{28A0092B-C50C-407E-A947-70E740481C1C}">
                <a14:useLocalDpi xmlns:a14="http://schemas.microsoft.com/office/drawing/2010/main" val="0"/>
              </a:ext>
            </a:extLst>
          </a:blip>
          <a:srcRect l="39139" t="662"/>
          <a:stretch/>
        </p:blipFill>
        <p:spPr>
          <a:xfrm>
            <a:off x="6579669" y="2943150"/>
            <a:ext cx="5150346" cy="3649571"/>
          </a:xfrm>
          <a:prstGeom prst="rect">
            <a:avLst/>
          </a:prstGeom>
        </p:spPr>
      </p:pic>
    </p:spTree>
    <p:extLst>
      <p:ext uri="{BB962C8B-B14F-4D97-AF65-F5344CB8AC3E}">
        <p14:creationId xmlns:p14="http://schemas.microsoft.com/office/powerpoint/2010/main" val="17722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21">
            <a:extLst>
              <a:ext uri="{FF2B5EF4-FFF2-40B4-BE49-F238E27FC236}">
                <a16:creationId xmlns:a16="http://schemas.microsoft.com/office/drawing/2014/main" id="{499A51BD-DFC9-4CBA-A482-F46C841DB8BC}"/>
              </a:ext>
            </a:extLst>
          </p:cNvPr>
          <p:cNvSpPr/>
          <p:nvPr/>
        </p:nvSpPr>
        <p:spPr>
          <a:xfrm>
            <a:off x="173759" y="126147"/>
            <a:ext cx="11844482" cy="6605705"/>
          </a:xfrm>
          <a:prstGeom prst="roundRect">
            <a:avLst/>
          </a:prstGeom>
          <a:solidFill>
            <a:schemeClr val="bg1">
              <a:lumMod val="95000"/>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518546" y="604213"/>
            <a:ext cx="11673453" cy="1325563"/>
          </a:xfrm>
        </p:spPr>
        <p:txBody>
          <a:bodyPr>
            <a:noAutofit/>
          </a:bodyPr>
          <a:lstStyle/>
          <a:p>
            <a:r>
              <a:rPr lang="en-US" altLang="vi-VN" sz="3600" b="1" u="sng" dirty="0">
                <a:solidFill>
                  <a:srgbClr val="002060"/>
                </a:solidFill>
                <a:latin typeface="Times New Roman" panose="02020603050405020304" pitchFamily="18" charset="0"/>
              </a:rPr>
              <a:t>Bài tập 3</a:t>
            </a:r>
            <a:r>
              <a:rPr lang="en-US" altLang="vi-VN" sz="3600" b="1" dirty="0">
                <a:solidFill>
                  <a:srgbClr val="002060"/>
                </a:solidFill>
                <a:latin typeface="Times New Roman" panose="02020603050405020304" pitchFamily="18" charset="0"/>
              </a:rPr>
              <a:t>: Xếp các từ có tiếng </a:t>
            </a:r>
            <a:r>
              <a:rPr lang="en-US" altLang="vi-VN" sz="3600" b="1" dirty="0">
                <a:solidFill>
                  <a:srgbClr val="F2567C"/>
                </a:solidFill>
                <a:latin typeface="Times New Roman" panose="02020603050405020304" pitchFamily="18" charset="0"/>
              </a:rPr>
              <a:t>quan</a:t>
            </a:r>
            <a:r>
              <a:rPr lang="en-US" altLang="vi-VN" sz="3600" b="1" dirty="0">
                <a:solidFill>
                  <a:srgbClr val="002060"/>
                </a:solidFill>
                <a:latin typeface="Times New Roman" panose="02020603050405020304" pitchFamily="18" charset="0"/>
              </a:rPr>
              <a:t> cho trong ngoặc đơn thành ba </a:t>
            </a:r>
            <a:r>
              <a:rPr lang="en-US" altLang="vi-VN" sz="3600" b="1">
                <a:solidFill>
                  <a:srgbClr val="002060"/>
                </a:solidFill>
                <a:latin typeface="Times New Roman" panose="02020603050405020304" pitchFamily="18" charset="0"/>
              </a:rPr>
              <a:t>nhóm </a:t>
            </a:r>
            <a:r>
              <a:rPr lang="en-US" altLang="vi-VN" sz="3600" b="1" i="1">
                <a:solidFill>
                  <a:srgbClr val="002060"/>
                </a:solidFill>
                <a:latin typeface="Times New Roman" panose="02020603050405020304" pitchFamily="18" charset="0"/>
              </a:rPr>
              <a:t>(</a:t>
            </a:r>
            <a:r>
              <a:rPr lang="en-US" altLang="vi-VN" sz="3600" b="1" i="1">
                <a:solidFill>
                  <a:srgbClr val="F2567C"/>
                </a:solidFill>
                <a:latin typeface="Times New Roman" panose="02020603050405020304" pitchFamily="18" charset="0"/>
              </a:rPr>
              <a:t>lạc </a:t>
            </a:r>
            <a:r>
              <a:rPr lang="en-US" altLang="vi-VN" sz="3600" b="1" i="1" dirty="0">
                <a:solidFill>
                  <a:srgbClr val="F2567C"/>
                </a:solidFill>
                <a:latin typeface="Times New Roman" panose="02020603050405020304" pitchFamily="18" charset="0"/>
              </a:rPr>
              <a:t>quan, quan quân, quan hệ, </a:t>
            </a:r>
            <a:r>
              <a:rPr lang="en-US" altLang="vi-VN" sz="3600" b="1" i="1">
                <a:solidFill>
                  <a:srgbClr val="F2567C"/>
                </a:solidFill>
                <a:latin typeface="Times New Roman" panose="02020603050405020304" pitchFamily="18" charset="0"/>
              </a:rPr>
              <a:t>quan tâm</a:t>
            </a:r>
            <a:r>
              <a:rPr lang="en-US" altLang="vi-VN" sz="3600" b="1" i="1">
                <a:solidFill>
                  <a:srgbClr val="002060"/>
                </a:solidFill>
                <a:latin typeface="Times New Roman" panose="02020603050405020304" pitchFamily="18" charset="0"/>
              </a:rPr>
              <a:t>). </a:t>
            </a:r>
            <a:br>
              <a:rPr lang="en-US" altLang="vi-VN" sz="3600" b="1" i="1" dirty="0">
                <a:latin typeface="Times New Roman" panose="02020603050405020304" pitchFamily="18" charset="0"/>
              </a:rPr>
            </a:b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31413613"/>
              </p:ext>
            </p:extLst>
          </p:nvPr>
        </p:nvGraphicFramePr>
        <p:xfrm>
          <a:off x="518547" y="1929776"/>
          <a:ext cx="11499694" cy="4517916"/>
        </p:xfrm>
        <a:graphic>
          <a:graphicData uri="http://schemas.openxmlformats.org/drawingml/2006/table">
            <a:tbl>
              <a:tblPr firstRow="1" bandRow="1">
                <a:tableStyleId>{68D230F3-CF80-4859-8CE7-A43EE81993B5}</a:tableStyleId>
              </a:tblPr>
              <a:tblGrid>
                <a:gridCol w="6372110">
                  <a:extLst>
                    <a:ext uri="{9D8B030D-6E8A-4147-A177-3AD203B41FA5}">
                      <a16:colId xmlns:a16="http://schemas.microsoft.com/office/drawing/2014/main" val="981208461"/>
                    </a:ext>
                  </a:extLst>
                </a:gridCol>
                <a:gridCol w="5127584">
                  <a:extLst>
                    <a:ext uri="{9D8B030D-6E8A-4147-A177-3AD203B41FA5}">
                      <a16:colId xmlns:a16="http://schemas.microsoft.com/office/drawing/2014/main" val="4156948583"/>
                    </a:ext>
                  </a:extLst>
                </a:gridCol>
              </a:tblGrid>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a.Những từ trong đó </a:t>
                      </a:r>
                      <a:r>
                        <a:rPr lang="en-US" altLang="vi-VN" sz="3600" b="1" dirty="0">
                          <a:solidFill>
                            <a:srgbClr val="9E6CBB"/>
                          </a:solidFill>
                          <a:latin typeface="Times New Roman" panose="02020603050405020304" pitchFamily="18" charset="0"/>
                        </a:rPr>
                        <a:t>quan</a:t>
                      </a:r>
                      <a:r>
                        <a:rPr lang="en-US" altLang="vi-VN" sz="3600" b="1" dirty="0">
                          <a:solidFill>
                            <a:srgbClr val="002060"/>
                          </a:solidFill>
                          <a:latin typeface="Times New Roman" panose="02020603050405020304" pitchFamily="18" charset="0"/>
                        </a:rPr>
                        <a:t>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“quan lại”.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1010632"/>
                  </a:ext>
                </a:extLst>
              </a:tr>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b.Những từ trong đó </a:t>
                      </a:r>
                      <a:r>
                        <a:rPr lang="en-US" altLang="vi-VN" sz="3600" b="1" dirty="0">
                          <a:solidFill>
                            <a:srgbClr val="9E6CBB"/>
                          </a:solidFill>
                          <a:latin typeface="Times New Roman" panose="02020603050405020304" pitchFamily="18" charset="0"/>
                        </a:rPr>
                        <a:t>quan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“nhìn, xem”.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156246"/>
                  </a:ext>
                </a:extLst>
              </a:tr>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c.Những từ trong đó </a:t>
                      </a:r>
                      <a:r>
                        <a:rPr lang="en-US" altLang="vi-VN" sz="3600" b="1" dirty="0">
                          <a:solidFill>
                            <a:srgbClr val="9E6CBB"/>
                          </a:solidFill>
                          <a:latin typeface="Times New Roman" panose="02020603050405020304" pitchFamily="18" charset="0"/>
                        </a:rPr>
                        <a:t>quan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“liên hệ, gắn bó”.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59809"/>
                  </a:ext>
                </a:extLst>
              </a:tr>
            </a:tbl>
          </a:graphicData>
        </a:graphic>
      </p:graphicFrame>
    </p:spTree>
    <p:extLst>
      <p:ext uri="{BB962C8B-B14F-4D97-AF65-F5344CB8AC3E}">
        <p14:creationId xmlns:p14="http://schemas.microsoft.com/office/powerpoint/2010/main" val="49084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6">
            <a:extLst>
              <a:ext uri="{FF2B5EF4-FFF2-40B4-BE49-F238E27FC236}">
                <a16:creationId xmlns:a16="http://schemas.microsoft.com/office/drawing/2014/main" id="{6E245909-1457-4C40-97A3-70C00034AAAC}"/>
              </a:ext>
            </a:extLst>
          </p:cNvPr>
          <p:cNvSpPr/>
          <p:nvPr/>
        </p:nvSpPr>
        <p:spPr>
          <a:xfrm>
            <a:off x="638863" y="825492"/>
            <a:ext cx="2719839" cy="1469540"/>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4000" b="1" dirty="0">
                <a:solidFill>
                  <a:srgbClr val="F2567C"/>
                </a:solidFill>
                <a:latin typeface="Times New Roman" panose="02020603050405020304" pitchFamily="18" charset="0"/>
              </a:rPr>
              <a:t>quan quân </a:t>
            </a:r>
          </a:p>
        </p:txBody>
      </p:sp>
      <p:sp>
        <p:nvSpPr>
          <p:cNvPr id="4" name="矩形: 圆角 6">
            <a:extLst>
              <a:ext uri="{FF2B5EF4-FFF2-40B4-BE49-F238E27FC236}">
                <a16:creationId xmlns:a16="http://schemas.microsoft.com/office/drawing/2014/main" id="{6E245909-1457-4C40-97A3-70C00034AAAC}"/>
              </a:ext>
            </a:extLst>
          </p:cNvPr>
          <p:cNvSpPr/>
          <p:nvPr/>
        </p:nvSpPr>
        <p:spPr>
          <a:xfrm>
            <a:off x="638864" y="3015991"/>
            <a:ext cx="2719838" cy="1478802"/>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4000" b="1" dirty="0">
                <a:solidFill>
                  <a:srgbClr val="F2567C"/>
                </a:solidFill>
                <a:latin typeface="Times New Roman" panose="02020603050405020304" pitchFamily="18" charset="0"/>
              </a:rPr>
              <a:t>quan hệ</a:t>
            </a:r>
          </a:p>
        </p:txBody>
      </p:sp>
      <p:sp>
        <p:nvSpPr>
          <p:cNvPr id="5" name="矩形: 圆角 6">
            <a:extLst>
              <a:ext uri="{FF2B5EF4-FFF2-40B4-BE49-F238E27FC236}">
                <a16:creationId xmlns:a16="http://schemas.microsoft.com/office/drawing/2014/main" id="{6E245909-1457-4C40-97A3-70C00034AAAC}"/>
              </a:ext>
            </a:extLst>
          </p:cNvPr>
          <p:cNvSpPr/>
          <p:nvPr/>
        </p:nvSpPr>
        <p:spPr>
          <a:xfrm>
            <a:off x="638863" y="5091352"/>
            <a:ext cx="2719837" cy="1478802"/>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4000" b="1" dirty="0">
                <a:solidFill>
                  <a:srgbClr val="F2567C"/>
                </a:solidFill>
                <a:latin typeface="Times New Roman" panose="02020603050405020304" pitchFamily="18" charset="0"/>
              </a:rPr>
              <a:t>quan tâm</a:t>
            </a:r>
          </a:p>
        </p:txBody>
      </p:sp>
      <p:sp>
        <p:nvSpPr>
          <p:cNvPr id="8" name="矩形: 圆角 6">
            <a:extLst>
              <a:ext uri="{FF2B5EF4-FFF2-40B4-BE49-F238E27FC236}">
                <a16:creationId xmlns:a16="http://schemas.microsoft.com/office/drawing/2014/main" id="{6E245909-1457-4C40-97A3-70C00034AAAC}"/>
              </a:ext>
            </a:extLst>
          </p:cNvPr>
          <p:cNvSpPr/>
          <p:nvPr/>
        </p:nvSpPr>
        <p:spPr>
          <a:xfrm>
            <a:off x="3997567" y="825492"/>
            <a:ext cx="8006863" cy="1698358"/>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dirty="0">
                <a:solidFill>
                  <a:srgbClr val="026490"/>
                </a:solidFill>
                <a:latin typeface="Times New Roman" panose="02020603050405020304" pitchFamily="18" charset="0"/>
              </a:rPr>
              <a:t> Quân đội của nhà nước phong kiến.</a:t>
            </a:r>
            <a:endParaRPr lang="en-US" altLang="vi-VN" sz="3600" b="1" dirty="0">
              <a:solidFill>
                <a:srgbClr val="026490"/>
              </a:solidFill>
              <a:latin typeface="Times New Roman" panose="02020603050405020304" pitchFamily="18" charset="0"/>
              <a:cs typeface="Times New Roman" panose="02020603050405020304" pitchFamily="18" charset="0"/>
            </a:endParaRPr>
          </a:p>
        </p:txBody>
      </p:sp>
      <p:sp>
        <p:nvSpPr>
          <p:cNvPr id="9" name="矩形: 圆角 6">
            <a:extLst>
              <a:ext uri="{FF2B5EF4-FFF2-40B4-BE49-F238E27FC236}">
                <a16:creationId xmlns:a16="http://schemas.microsoft.com/office/drawing/2014/main" id="{6E245909-1457-4C40-97A3-70C00034AAAC}"/>
              </a:ext>
            </a:extLst>
          </p:cNvPr>
          <p:cNvSpPr/>
          <p:nvPr/>
        </p:nvSpPr>
        <p:spPr>
          <a:xfrm>
            <a:off x="3997566" y="2992567"/>
            <a:ext cx="8006863" cy="1502226"/>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dirty="0">
                <a:solidFill>
                  <a:srgbClr val="026490"/>
                </a:solidFill>
                <a:latin typeface="Times New Roman" panose="02020603050405020304" pitchFamily="18" charset="0"/>
              </a:rPr>
              <a:t> Sự gắn liền về mặt nào đó giữa hai</a:t>
            </a:r>
          </a:p>
          <a:p>
            <a:pPr algn="ctr">
              <a:spcBef>
                <a:spcPct val="0"/>
              </a:spcBef>
            </a:pPr>
            <a:r>
              <a:rPr lang="en-US" altLang="vi-VN" sz="3600" b="1" dirty="0">
                <a:solidFill>
                  <a:srgbClr val="026490"/>
                </a:solidFill>
                <a:latin typeface="Times New Roman" panose="02020603050405020304" pitchFamily="18" charset="0"/>
              </a:rPr>
              <a:t>hay nhiều sự vật với nhau. </a:t>
            </a:r>
            <a:endParaRPr lang="en-US" altLang="vi-VN" sz="3600" b="1" dirty="0">
              <a:solidFill>
                <a:srgbClr val="026490"/>
              </a:solidFill>
              <a:latin typeface="Times New Roman" panose="02020603050405020304" pitchFamily="18" charset="0"/>
              <a:cs typeface="Times New Roman" panose="02020603050405020304" pitchFamily="18" charset="0"/>
            </a:endParaRPr>
          </a:p>
        </p:txBody>
      </p:sp>
      <p:sp>
        <p:nvSpPr>
          <p:cNvPr id="10" name="矩形: 圆角 6">
            <a:extLst>
              <a:ext uri="{FF2B5EF4-FFF2-40B4-BE49-F238E27FC236}">
                <a16:creationId xmlns:a16="http://schemas.microsoft.com/office/drawing/2014/main" id="{6E245909-1457-4C40-97A3-70C00034AAAC}"/>
              </a:ext>
            </a:extLst>
          </p:cNvPr>
          <p:cNvSpPr/>
          <p:nvPr/>
        </p:nvSpPr>
        <p:spPr>
          <a:xfrm>
            <a:off x="3997568" y="5091352"/>
            <a:ext cx="8006863" cy="1492243"/>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vi-VN" sz="3600" b="1" dirty="0">
                <a:solidFill>
                  <a:srgbClr val="026490"/>
                </a:solidFill>
                <a:latin typeface="Times New Roman" panose="02020603050405020304" pitchFamily="18" charset="0"/>
              </a:rPr>
              <a:t> Để tâm, chú ý thường xuyên đến. </a:t>
            </a:r>
            <a:endParaRPr lang="en-US" altLang="vi-VN" sz="3600" b="1" dirty="0">
              <a:solidFill>
                <a:srgbClr val="02649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8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21">
            <a:extLst>
              <a:ext uri="{FF2B5EF4-FFF2-40B4-BE49-F238E27FC236}">
                <a16:creationId xmlns:a16="http://schemas.microsoft.com/office/drawing/2014/main" id="{499A51BD-DFC9-4CBA-A482-F46C841DB8BC}"/>
              </a:ext>
            </a:extLst>
          </p:cNvPr>
          <p:cNvSpPr/>
          <p:nvPr/>
        </p:nvSpPr>
        <p:spPr>
          <a:xfrm>
            <a:off x="173759" y="126147"/>
            <a:ext cx="11844482" cy="6605705"/>
          </a:xfrm>
          <a:prstGeom prst="roundRect">
            <a:avLst/>
          </a:prstGeom>
          <a:solidFill>
            <a:schemeClr val="bg1">
              <a:lumMod val="95000"/>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518547" y="478065"/>
            <a:ext cx="11241218" cy="1325563"/>
          </a:xfrm>
        </p:spPr>
        <p:txBody>
          <a:bodyPr>
            <a:normAutofit fontScale="90000"/>
          </a:bodyPr>
          <a:lstStyle/>
          <a:p>
            <a:r>
              <a:rPr lang="en-US" altLang="vi-VN" sz="3600" b="1" u="sng" dirty="0">
                <a:solidFill>
                  <a:srgbClr val="002060"/>
                </a:solidFill>
                <a:latin typeface="Times New Roman" panose="02020603050405020304" pitchFamily="18" charset="0"/>
              </a:rPr>
              <a:t>Bài tập 3</a:t>
            </a:r>
            <a:r>
              <a:rPr lang="en-US" altLang="vi-VN" sz="3600" b="1" dirty="0">
                <a:solidFill>
                  <a:srgbClr val="002060"/>
                </a:solidFill>
                <a:latin typeface="Times New Roman" panose="02020603050405020304" pitchFamily="18" charset="0"/>
              </a:rPr>
              <a:t>: Xếp các từ có tiếng </a:t>
            </a:r>
            <a:r>
              <a:rPr lang="en-US" altLang="vi-VN" sz="3600" b="1" dirty="0">
                <a:solidFill>
                  <a:srgbClr val="F2567C"/>
                </a:solidFill>
                <a:latin typeface="Times New Roman" panose="02020603050405020304" pitchFamily="18" charset="0"/>
              </a:rPr>
              <a:t>quan</a:t>
            </a:r>
            <a:r>
              <a:rPr lang="en-US" altLang="vi-VN" sz="3600" b="1" dirty="0">
                <a:solidFill>
                  <a:srgbClr val="002060"/>
                </a:solidFill>
                <a:latin typeface="Times New Roman" panose="02020603050405020304" pitchFamily="18" charset="0"/>
              </a:rPr>
              <a:t> cho trong ngoặc đơn thành ba nhóm </a:t>
            </a:r>
            <a:r>
              <a:rPr lang="en-US" altLang="vi-VN" sz="3600" b="1" i="1" dirty="0">
                <a:solidFill>
                  <a:srgbClr val="002060"/>
                </a:solidFill>
                <a:latin typeface="Times New Roman" panose="02020603050405020304" pitchFamily="18" charset="0"/>
              </a:rPr>
              <a:t>( </a:t>
            </a:r>
            <a:r>
              <a:rPr lang="en-US" altLang="vi-VN" sz="3600" b="1" i="1" dirty="0">
                <a:solidFill>
                  <a:srgbClr val="F2567C"/>
                </a:solidFill>
                <a:latin typeface="Times New Roman" panose="02020603050405020304" pitchFamily="18" charset="0"/>
              </a:rPr>
              <a:t>lạc quan, quan quân, quan hệ, quan tâm</a:t>
            </a:r>
            <a:r>
              <a:rPr lang="en-US" altLang="vi-VN" sz="3600" b="1" i="1" dirty="0">
                <a:solidFill>
                  <a:srgbClr val="002060"/>
                </a:solidFill>
                <a:latin typeface="Times New Roman" panose="02020603050405020304" pitchFamily="18" charset="0"/>
              </a:rPr>
              <a:t> ). </a:t>
            </a:r>
            <a:br>
              <a:rPr lang="en-US" altLang="vi-VN" sz="3600" b="1" i="1" dirty="0">
                <a:latin typeface="Times New Roman" panose="02020603050405020304" pitchFamily="18" charset="0"/>
              </a:rPr>
            </a:b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716393"/>
              </p:ext>
            </p:extLst>
          </p:nvPr>
        </p:nvGraphicFramePr>
        <p:xfrm>
          <a:off x="518547" y="1929776"/>
          <a:ext cx="11499694" cy="4517916"/>
        </p:xfrm>
        <a:graphic>
          <a:graphicData uri="http://schemas.openxmlformats.org/drawingml/2006/table">
            <a:tbl>
              <a:tblPr firstRow="1" bandRow="1">
                <a:tableStyleId>{68D230F3-CF80-4859-8CE7-A43EE81993B5}</a:tableStyleId>
              </a:tblPr>
              <a:tblGrid>
                <a:gridCol w="6061867">
                  <a:extLst>
                    <a:ext uri="{9D8B030D-6E8A-4147-A177-3AD203B41FA5}">
                      <a16:colId xmlns:a16="http://schemas.microsoft.com/office/drawing/2014/main" val="981208461"/>
                    </a:ext>
                  </a:extLst>
                </a:gridCol>
                <a:gridCol w="5437827">
                  <a:extLst>
                    <a:ext uri="{9D8B030D-6E8A-4147-A177-3AD203B41FA5}">
                      <a16:colId xmlns:a16="http://schemas.microsoft.com/office/drawing/2014/main" val="4156948583"/>
                    </a:ext>
                  </a:extLst>
                </a:gridCol>
              </a:tblGrid>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a.Những từ trong đó </a:t>
                      </a:r>
                      <a:r>
                        <a:rPr lang="en-US" altLang="vi-VN" sz="3600" b="1" dirty="0">
                          <a:solidFill>
                            <a:srgbClr val="9E6CBB"/>
                          </a:solidFill>
                          <a:latin typeface="Times New Roman" panose="02020603050405020304" pitchFamily="18" charset="0"/>
                        </a:rPr>
                        <a:t>quan</a:t>
                      </a:r>
                      <a:r>
                        <a:rPr lang="en-US" altLang="vi-VN" sz="3600" b="1" dirty="0">
                          <a:solidFill>
                            <a:srgbClr val="002060"/>
                          </a:solidFill>
                          <a:latin typeface="Times New Roman" panose="02020603050405020304" pitchFamily="18" charset="0"/>
                        </a:rPr>
                        <a:t>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“quan lại”.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1010632"/>
                  </a:ext>
                </a:extLst>
              </a:tr>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b.Những từ trong đó </a:t>
                      </a:r>
                      <a:r>
                        <a:rPr lang="en-US" altLang="vi-VN" sz="3600" b="1" dirty="0">
                          <a:solidFill>
                            <a:srgbClr val="9E6CBB"/>
                          </a:solidFill>
                          <a:latin typeface="Times New Roman" panose="02020603050405020304" pitchFamily="18" charset="0"/>
                        </a:rPr>
                        <a:t>quan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“nhìn, xem”.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156246"/>
                  </a:ext>
                </a:extLst>
              </a:tr>
              <a:tr h="1505972">
                <a:tc>
                  <a:txBody>
                    <a:bodyPr/>
                    <a:lstStyle/>
                    <a:p>
                      <a:pPr algn="l" eaLnBrk="1" hangingPunct="1">
                        <a:spcBef>
                          <a:spcPct val="0"/>
                        </a:spcBef>
                        <a:buFontTx/>
                        <a:buNone/>
                      </a:pPr>
                      <a:r>
                        <a:rPr lang="en-US" altLang="vi-VN" sz="3600" b="1" dirty="0">
                          <a:solidFill>
                            <a:srgbClr val="002060"/>
                          </a:solidFill>
                          <a:latin typeface="Times New Roman" panose="02020603050405020304" pitchFamily="18" charset="0"/>
                        </a:rPr>
                        <a:t>c.Những từ trong đó </a:t>
                      </a:r>
                      <a:r>
                        <a:rPr lang="en-US" altLang="vi-VN" sz="3600" b="1" dirty="0">
                          <a:solidFill>
                            <a:srgbClr val="9E6CBB"/>
                          </a:solidFill>
                          <a:latin typeface="Times New Roman" panose="02020603050405020304" pitchFamily="18" charset="0"/>
                        </a:rPr>
                        <a:t>quan </a:t>
                      </a:r>
                    </a:p>
                    <a:p>
                      <a:pPr algn="l" eaLnBrk="1" hangingPunct="1">
                        <a:spcBef>
                          <a:spcPct val="0"/>
                        </a:spcBef>
                        <a:buFontTx/>
                        <a:buNone/>
                      </a:pPr>
                      <a:r>
                        <a:rPr lang="en-US" altLang="vi-VN" sz="3600" b="1" dirty="0">
                          <a:solidFill>
                            <a:srgbClr val="002060"/>
                          </a:solidFill>
                          <a:latin typeface="Times New Roman" panose="02020603050405020304" pitchFamily="18" charset="0"/>
                        </a:rPr>
                        <a:t>có nghĩa là </a:t>
                      </a:r>
                      <a:r>
                        <a:rPr lang="en-US" altLang="vi-VN" sz="3600" b="1" i="1" dirty="0">
                          <a:solidFill>
                            <a:srgbClr val="9E6CBB"/>
                          </a:solidFill>
                          <a:latin typeface="Times New Roman" panose="02020603050405020304" pitchFamily="18" charset="0"/>
                        </a:rPr>
                        <a:t>“liên hệ, gắn bó”.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59809"/>
                  </a:ext>
                </a:extLst>
              </a:tr>
            </a:tbl>
          </a:graphicData>
        </a:graphic>
      </p:graphicFrame>
      <p:sp>
        <p:nvSpPr>
          <p:cNvPr id="10" name="WordArt 16"/>
          <p:cNvSpPr>
            <a:spLocks noChangeArrowheads="1" noChangeShapeType="1" noTextEdit="1"/>
          </p:cNvSpPr>
          <p:nvPr/>
        </p:nvSpPr>
        <p:spPr bwMode="auto">
          <a:xfrm>
            <a:off x="8087879" y="2541375"/>
            <a:ext cx="2328863" cy="652562"/>
          </a:xfrm>
          <a:prstGeom prst="rect">
            <a:avLst/>
          </a:prstGeom>
        </p:spPr>
        <p:txBody>
          <a:bodyPr wrap="none" fromWordArt="1">
            <a:prstTxWarp prst="textPlain">
              <a:avLst>
                <a:gd name="adj" fmla="val 50000"/>
              </a:avLst>
            </a:prstTxWarp>
          </a:bodyPr>
          <a:lstStyle/>
          <a:p>
            <a:pPr algn="ctr"/>
            <a:r>
              <a:rPr lang="en-US" sz="3600" kern="10" dirty="0">
                <a:ln w="9525">
                  <a:solidFill>
                    <a:schemeClr val="accent6">
                      <a:lumMod val="50000"/>
                    </a:schemeClr>
                  </a:solidFill>
                  <a:round/>
                  <a:headEnd/>
                  <a:tailEnd/>
                </a:ln>
                <a:solidFill>
                  <a:srgbClr val="FF7B46"/>
                </a:solidFill>
                <a:latin typeface="Times New Roman" panose="02020603050405020304" pitchFamily="18" charset="0"/>
                <a:cs typeface="Times New Roman" panose="02020603050405020304" pitchFamily="18" charset="0"/>
              </a:rPr>
              <a:t>quan quân</a:t>
            </a:r>
          </a:p>
        </p:txBody>
      </p:sp>
      <p:sp>
        <p:nvSpPr>
          <p:cNvPr id="11" name="WordArt 17"/>
          <p:cNvSpPr>
            <a:spLocks noChangeArrowheads="1" noChangeShapeType="1" noTextEdit="1"/>
          </p:cNvSpPr>
          <p:nvPr/>
        </p:nvSpPr>
        <p:spPr bwMode="auto">
          <a:xfrm>
            <a:off x="8168843" y="3971125"/>
            <a:ext cx="2166937" cy="652562"/>
          </a:xfrm>
          <a:prstGeom prst="rect">
            <a:avLst/>
          </a:prstGeom>
        </p:spPr>
        <p:txBody>
          <a:bodyPr wrap="none" fromWordArt="1">
            <a:prstTxWarp prst="textPlain">
              <a:avLst>
                <a:gd name="adj" fmla="val 50000"/>
              </a:avLst>
            </a:prstTxWarp>
          </a:bodyPr>
          <a:lstStyle/>
          <a:p>
            <a:pPr algn="ctr"/>
            <a:r>
              <a:rPr lang="en-US" sz="3600" kern="10" dirty="0">
                <a:ln w="9525">
                  <a:solidFill>
                    <a:schemeClr val="accent6">
                      <a:lumMod val="50000"/>
                    </a:schemeClr>
                  </a:solidFill>
                  <a:round/>
                  <a:headEnd/>
                  <a:tailEnd/>
                </a:ln>
                <a:solidFill>
                  <a:srgbClr val="FF7B46"/>
                </a:solidFill>
                <a:latin typeface="Times New Roman" panose="02020603050405020304" pitchFamily="18" charset="0"/>
                <a:cs typeface="Times New Roman" panose="02020603050405020304" pitchFamily="18" charset="0"/>
              </a:rPr>
              <a:t>lạc quan</a:t>
            </a:r>
          </a:p>
        </p:txBody>
      </p:sp>
      <p:sp>
        <p:nvSpPr>
          <p:cNvPr id="12" name="WordArt 18"/>
          <p:cNvSpPr>
            <a:spLocks noChangeArrowheads="1" noChangeShapeType="1" noTextEdit="1"/>
          </p:cNvSpPr>
          <p:nvPr/>
        </p:nvSpPr>
        <p:spPr bwMode="auto">
          <a:xfrm>
            <a:off x="7459978" y="5525501"/>
            <a:ext cx="4093075" cy="652561"/>
          </a:xfrm>
          <a:prstGeom prst="rect">
            <a:avLst/>
          </a:prstGeom>
        </p:spPr>
        <p:txBody>
          <a:bodyPr wrap="none" fromWordArt="1">
            <a:prstTxWarp prst="textPlain">
              <a:avLst>
                <a:gd name="adj" fmla="val 50000"/>
              </a:avLst>
            </a:prstTxWarp>
          </a:bodyPr>
          <a:lstStyle/>
          <a:p>
            <a:pPr algn="ctr"/>
            <a:r>
              <a:rPr lang="en-US" sz="3600" kern="10" dirty="0">
                <a:ln w="9525">
                  <a:solidFill>
                    <a:schemeClr val="accent6">
                      <a:lumMod val="50000"/>
                    </a:schemeClr>
                  </a:solidFill>
                  <a:round/>
                  <a:headEnd/>
                  <a:tailEnd/>
                </a:ln>
                <a:solidFill>
                  <a:srgbClr val="FF7B46"/>
                </a:solidFill>
                <a:latin typeface="Times New Roman" panose="02020603050405020304" pitchFamily="18" charset="0"/>
                <a:cs typeface="Times New Roman" panose="02020603050405020304" pitchFamily="18" charset="0"/>
              </a:rPr>
              <a:t>quan hệ, quan tâm</a:t>
            </a:r>
          </a:p>
        </p:txBody>
      </p:sp>
    </p:spTree>
    <p:extLst>
      <p:ext uri="{BB962C8B-B14F-4D97-AF65-F5344CB8AC3E}">
        <p14:creationId xmlns:p14="http://schemas.microsoft.com/office/powerpoint/2010/main" val="2135629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21">
            <a:extLst>
              <a:ext uri="{FF2B5EF4-FFF2-40B4-BE49-F238E27FC236}">
                <a16:creationId xmlns:a16="http://schemas.microsoft.com/office/drawing/2014/main" id="{499A51BD-DFC9-4CBA-A482-F46C841DB8BC}"/>
              </a:ext>
            </a:extLst>
          </p:cNvPr>
          <p:cNvSpPr/>
          <p:nvPr/>
        </p:nvSpPr>
        <p:spPr>
          <a:xfrm>
            <a:off x="173759" y="252295"/>
            <a:ext cx="11844482" cy="6605705"/>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US" dirty="0"/>
          </a:p>
        </p:txBody>
      </p:sp>
      <p:sp>
        <p:nvSpPr>
          <p:cNvPr id="5" name="矩形: 圆角 6">
            <a:extLst>
              <a:ext uri="{FF2B5EF4-FFF2-40B4-BE49-F238E27FC236}">
                <a16:creationId xmlns:a16="http://schemas.microsoft.com/office/drawing/2014/main" id="{6E245909-1457-4C40-97A3-70C00034AAAC}"/>
              </a:ext>
            </a:extLst>
          </p:cNvPr>
          <p:cNvSpPr/>
          <p:nvPr/>
        </p:nvSpPr>
        <p:spPr>
          <a:xfrm>
            <a:off x="288090" y="1319015"/>
            <a:ext cx="6745756" cy="1166556"/>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字魂59号-创粗黑" panose="00000500000000000000" pitchFamily="2" charset="-122"/>
                <a:ea typeface="字魂59号-创粗黑" panose="00000500000000000000" pitchFamily="2" charset="-122"/>
                <a:cs typeface="+mn-ea"/>
                <a:sym typeface="+mn-lt"/>
              </a:rPr>
              <a:t>Tình </a:t>
            </a: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563" y="1174174"/>
            <a:ext cx="5619678" cy="31221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p:cNvSpPr txBox="1">
            <a:spLocks noChangeArrowheads="1"/>
          </p:cNvSpPr>
          <p:nvPr/>
        </p:nvSpPr>
        <p:spPr bwMode="auto">
          <a:xfrm>
            <a:off x="173758" y="1506801"/>
            <a:ext cx="6358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a) Sông có khúc, người có lúc.</a:t>
            </a:r>
          </a:p>
        </p:txBody>
      </p:sp>
      <p:sp>
        <p:nvSpPr>
          <p:cNvPr id="19" name="Text Box 9"/>
          <p:cNvSpPr txBox="1">
            <a:spLocks noChangeArrowheads="1"/>
          </p:cNvSpPr>
          <p:nvPr/>
        </p:nvSpPr>
        <p:spPr bwMode="auto">
          <a:xfrm>
            <a:off x="477669" y="349983"/>
            <a:ext cx="11540572" cy="65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spcBef>
                <a:spcPct val="0"/>
              </a:spcBef>
              <a:buNone/>
            </a:pPr>
            <a:r>
              <a:rPr lang="en-US" altLang="vi-VN" sz="3600" b="1" u="sng" dirty="0">
                <a:solidFill>
                  <a:srgbClr val="F2567C"/>
                </a:solidFill>
                <a:latin typeface="Times New Roman" panose="02020603050405020304" pitchFamily="18" charset="0"/>
                <a:cs typeface="Times New Roman" panose="02020603050405020304" pitchFamily="18" charset="0"/>
              </a:rPr>
              <a:t>Bài tập 4</a:t>
            </a:r>
            <a:r>
              <a:rPr lang="en-US" altLang="vi-VN" sz="3600" b="1" dirty="0">
                <a:solidFill>
                  <a:srgbClr val="F2567C"/>
                </a:solidFill>
                <a:latin typeface="Times New Roman" panose="02020603050405020304" pitchFamily="18" charset="0"/>
                <a:cs typeface="Times New Roman" panose="02020603050405020304" pitchFamily="18" charset="0"/>
              </a:rPr>
              <a:t>: Các câu tục ngữ sau khuyên người ta điều gì?</a:t>
            </a:r>
            <a:endParaRPr lang="en-US" sz="3600" dirty="0">
              <a:solidFill>
                <a:srgbClr val="F2567C"/>
              </a:solidFill>
            </a:endParaRPr>
          </a:p>
        </p:txBody>
      </p:sp>
      <p:sp>
        <p:nvSpPr>
          <p:cNvPr id="20" name="矩形: 圆角 6">
            <a:extLst>
              <a:ext uri="{FF2B5EF4-FFF2-40B4-BE49-F238E27FC236}">
                <a16:creationId xmlns:a16="http://schemas.microsoft.com/office/drawing/2014/main" id="{6E245909-1457-4C40-97A3-70C00034AAAC}"/>
              </a:ext>
            </a:extLst>
          </p:cNvPr>
          <p:cNvSpPr/>
          <p:nvPr/>
        </p:nvSpPr>
        <p:spPr>
          <a:xfrm>
            <a:off x="5071696" y="4630572"/>
            <a:ext cx="6473254"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字魂59号-创粗黑" panose="00000500000000000000" pitchFamily="2" charset="-122"/>
                <a:ea typeface="字魂59号-创粗黑" panose="00000500000000000000" pitchFamily="2" charset="-122"/>
                <a:cs typeface="+mn-ea"/>
                <a:sym typeface="+mn-lt"/>
              </a:rPr>
              <a:t>Tình </a:t>
            </a: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1" name="Text Box 9"/>
          <p:cNvSpPr txBox="1">
            <a:spLocks noChangeArrowheads="1"/>
          </p:cNvSpPr>
          <p:nvPr/>
        </p:nvSpPr>
        <p:spPr bwMode="auto">
          <a:xfrm>
            <a:off x="4897938" y="4926126"/>
            <a:ext cx="6358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b) Kiến tha lâu cũng đầy tổ.</a:t>
            </a:r>
          </a:p>
        </p:txBody>
      </p:sp>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881" y1="10606" x2="26881" y2="10606"/>
                        <a14:foregroundMark x1="29248" y1="10970" x2="30685" y2="7879"/>
                      </a14:backgroundRemoval>
                    </a14:imgEffect>
                  </a14:imgLayer>
                </a14:imgProps>
              </a:ext>
              <a:ext uri="{28A0092B-C50C-407E-A947-70E740481C1C}">
                <a14:useLocalDpi xmlns:a14="http://schemas.microsoft.com/office/drawing/2010/main" val="0"/>
              </a:ext>
            </a:extLst>
          </a:blip>
          <a:stretch>
            <a:fillRect/>
          </a:stretch>
        </p:blipFill>
        <p:spPr>
          <a:xfrm>
            <a:off x="0" y="3197200"/>
            <a:ext cx="5517804" cy="3848586"/>
          </a:xfrm>
          <a:prstGeom prst="rect">
            <a:avLst/>
          </a:prstGeom>
        </p:spPr>
      </p:pic>
    </p:spTree>
    <p:extLst>
      <p:ext uri="{BB962C8B-B14F-4D97-AF65-F5344CB8AC3E}">
        <p14:creationId xmlns:p14="http://schemas.microsoft.com/office/powerpoint/2010/main" val="1425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9"/>
                                        </p:tgtEl>
                                        <p:attrNameLst>
                                          <p:attrName>style.visibility</p:attrName>
                                        </p:attrNameLst>
                                      </p:cBhvr>
                                      <p:to>
                                        <p:strVal val="visible"/>
                                      </p:to>
                                    </p:set>
                                    <p:anim calcmode="discrete" valueType="clr">
                                      <p:cBhvr override="childStyle">
                                        <p:cTn id="1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9"/>
                                        </p:tgtEl>
                                        <p:attrNameLst>
                                          <p:attrName>fillcolor</p:attrName>
                                        </p:attrNameLst>
                                      </p:cBhvr>
                                      <p:tavLst>
                                        <p:tav tm="0">
                                          <p:val>
                                            <p:clrVal>
                                              <a:schemeClr val="accent2"/>
                                            </p:clrVal>
                                          </p:val>
                                        </p:tav>
                                        <p:tav tm="50000">
                                          <p:val>
                                            <p:clrVal>
                                              <a:schemeClr val="hlink"/>
                                            </p:clrVal>
                                          </p:val>
                                        </p:tav>
                                      </p:tavLst>
                                    </p:anim>
                                    <p:set>
                                      <p:cBhvr>
                                        <p:cTn id="15" dur="80"/>
                                        <p:tgtEl>
                                          <p:spTgt spid="19"/>
                                        </p:tgtEl>
                                        <p:attrNameLst>
                                          <p:attrName>fill.type</p:attrName>
                                        </p:attrNameLst>
                                      </p:cBhvr>
                                      <p:to>
                                        <p:strVal val="solid"/>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8"/>
                                        </p:tgtEl>
                                        <p:attrNameLst>
                                          <p:attrName>style.visibility</p:attrName>
                                        </p:attrNameLst>
                                      </p:cBhvr>
                                      <p:to>
                                        <p:strVal val="visible"/>
                                      </p:to>
                                    </p:set>
                                    <p:anim calcmode="discrete" valueType="clr">
                                      <p:cBhvr override="childStyle">
                                        <p:cTn id="2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8"/>
                                        </p:tgtEl>
                                        <p:attrNameLst>
                                          <p:attrName>fillcolor</p:attrName>
                                        </p:attrNameLst>
                                      </p:cBhvr>
                                      <p:tavLst>
                                        <p:tav tm="0">
                                          <p:val>
                                            <p:clrVal>
                                              <a:schemeClr val="accent2"/>
                                            </p:clrVal>
                                          </p:val>
                                        </p:tav>
                                        <p:tav tm="50000">
                                          <p:val>
                                            <p:clrVal>
                                              <a:schemeClr val="hlink"/>
                                            </p:clrVal>
                                          </p:val>
                                        </p:tav>
                                      </p:tavLst>
                                    </p:anim>
                                    <p:set>
                                      <p:cBhvr>
                                        <p:cTn id="25" dur="80"/>
                                        <p:tgtEl>
                                          <p:spTgt spid="18"/>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1"/>
                                        </p:tgtEl>
                                        <p:attrNameLst>
                                          <p:attrName>style.visibility</p:attrName>
                                        </p:attrNameLst>
                                      </p:cBhvr>
                                      <p:to>
                                        <p:strVal val="visible"/>
                                      </p:to>
                                    </p:set>
                                    <p:anim calcmode="discrete" valueType="clr">
                                      <p:cBhvr override="childStyle">
                                        <p:cTn id="40"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1"/>
                                        </p:tgtEl>
                                        <p:attrNameLst>
                                          <p:attrName>fillcolor</p:attrName>
                                        </p:attrNameLst>
                                      </p:cBhvr>
                                      <p:tavLst>
                                        <p:tav tm="0">
                                          <p:val>
                                            <p:clrVal>
                                              <a:schemeClr val="accent2"/>
                                            </p:clrVal>
                                          </p:val>
                                        </p:tav>
                                        <p:tav tm="50000">
                                          <p:val>
                                            <p:clrVal>
                                              <a:schemeClr val="hlink"/>
                                            </p:clrVal>
                                          </p:val>
                                        </p:tav>
                                      </p:tavLst>
                                    </p:anim>
                                    <p:set>
                                      <p:cBhvr>
                                        <p:cTn id="42" dur="80"/>
                                        <p:tgtEl>
                                          <p:spTgt spid="21"/>
                                        </p:tgtEl>
                                        <p:attrNameLst>
                                          <p:attrName>fill.type</p:attrName>
                                        </p:attrNameLst>
                                      </p:cBhvr>
                                      <p:to>
                                        <p:strVal val="solid"/>
                                      </p:to>
                                    </p:set>
                                  </p:childTnLst>
                                </p:cTn>
                              </p:par>
                            </p:childTnLst>
                          </p:cTn>
                        </p:par>
                        <p:par>
                          <p:cTn id="43" fill="hold">
                            <p:stCondLst>
                              <p:cond delay="920"/>
                            </p:stCondLst>
                            <p:childTnLst>
                              <p:par>
                                <p:cTn id="44" presetID="42"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8" grpId="0"/>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286844" y="549788"/>
            <a:ext cx="11905155" cy="63082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Rectangle 4"/>
          <p:cNvSpPr/>
          <p:nvPr/>
        </p:nvSpPr>
        <p:spPr>
          <a:xfrm>
            <a:off x="6494719" y="613229"/>
            <a:ext cx="3733714" cy="76944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dirty="0">
                <a:solidFill>
                  <a:srgbClr val="FF0000"/>
                </a:solidFill>
                <a:effectLst>
                  <a:reflection blurRad="6350" stA="60000" endA="900" endPos="60000" dist="60007" dir="5400000" sy="-100000" algn="bl" rotWithShape="0"/>
                </a:effectLst>
                <a:latin typeface="UTM Gradoo" panose="02040603050506020204" pitchFamily="18" charset="0"/>
              </a:rPr>
              <a:t>YÊU CẦU CẦN ĐẠT</a:t>
            </a:r>
          </a:p>
        </p:txBody>
      </p:sp>
      <p:sp>
        <p:nvSpPr>
          <p:cNvPr id="6" name="Rectangle 5"/>
          <p:cNvSpPr/>
          <p:nvPr/>
        </p:nvSpPr>
        <p:spPr>
          <a:xfrm>
            <a:off x="906809" y="1072404"/>
            <a:ext cx="10874162" cy="526297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nl-NL" sz="2800" b="1" dirty="0">
                <a:solidFill>
                  <a:srgbClr val="FFC000"/>
                </a:solidFill>
                <a:latin typeface="Cambria" panose="02040503050406030204" pitchFamily="18" charset="0"/>
                <a:ea typeface="Cambria" panose="02040503050406030204" pitchFamily="18" charset="0"/>
              </a:rPr>
              <a:t>1. Kiến thức </a:t>
            </a:r>
            <a:endParaRPr lang="en-US" sz="2800" dirty="0">
              <a:solidFill>
                <a:srgbClr val="FFC000"/>
              </a:solidFill>
              <a:latin typeface="Cambria" panose="02040503050406030204" pitchFamily="18" charset="0"/>
              <a:ea typeface="Cambria" panose="02040503050406030204" pitchFamily="18" charset="0"/>
            </a:endParaRPr>
          </a:p>
          <a:p>
            <a:r>
              <a:rPr lang="nl-NL"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Hiểu và nắm được các từ thuộc chủ điểm lạc quan.</a:t>
            </a:r>
          </a:p>
          <a:p>
            <a:pPr algn="just"/>
            <a:r>
              <a:rPr lang="nb-NO" sz="2800" b="1" dirty="0">
                <a:solidFill>
                  <a:srgbClr val="FFC000"/>
                </a:solidFill>
                <a:latin typeface="Cambria" panose="02040503050406030204" pitchFamily="18" charset="0"/>
                <a:ea typeface="Cambria" panose="02040503050406030204" pitchFamily="18" charset="0"/>
              </a:rPr>
              <a:t>2. Kĩ</a:t>
            </a:r>
            <a:r>
              <a:rPr lang="nl-NL" sz="2800" b="1" dirty="0">
                <a:solidFill>
                  <a:srgbClr val="FFC000"/>
                </a:solidFill>
                <a:latin typeface="Cambria" panose="02040503050406030204" pitchFamily="18" charset="0"/>
                <a:ea typeface="Cambria" panose="02040503050406030204" pitchFamily="18" charset="0"/>
              </a:rPr>
              <a:t> năng</a:t>
            </a:r>
            <a:endParaRPr lang="en-US" sz="2800" dirty="0">
              <a:solidFill>
                <a:srgbClr val="FFC000"/>
              </a:solidFill>
              <a:latin typeface="Cambria" panose="02040503050406030204" pitchFamily="18" charset="0"/>
              <a:ea typeface="Cambria" panose="02040503050406030204" pitchFamily="18" charset="0"/>
            </a:endParaRPr>
          </a:p>
          <a:p>
            <a:pPr algn="just"/>
            <a:r>
              <a:rPr lang="nl-NL" sz="2800" dirty="0">
                <a:solidFill>
                  <a:srgbClr val="000000"/>
                </a:solidFill>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Hiểu nghĩa từ lạc quan(BT1), biết xếp đúng các từ cho trước có tiếng lạc thành hai nhóm nghĩa(BT2), xếp các từ cho trước có tiếng quan thành ba nhóm nghĩa(BT3); biết thêm một số câu tục ngữ khuyên con người luôn lạc quan, không nản chí trước khó khăn(BT4).</a:t>
            </a:r>
          </a:p>
          <a:p>
            <a:pPr algn="just"/>
            <a:r>
              <a:rPr lang="nl-NL" sz="2800" b="1" dirty="0">
                <a:solidFill>
                  <a:srgbClr val="FFC000"/>
                </a:solidFill>
                <a:latin typeface="Cambria" panose="02040503050406030204" pitchFamily="18" charset="0"/>
                <a:ea typeface="Cambria" panose="02040503050406030204" pitchFamily="18" charset="0"/>
              </a:rPr>
              <a:t>3. Phẩm chất</a:t>
            </a:r>
            <a:endParaRPr lang="en-US" sz="2800" dirty="0">
              <a:solidFill>
                <a:srgbClr val="FFC000"/>
              </a:solidFill>
              <a:latin typeface="Cambria" panose="02040503050406030204" pitchFamily="18" charset="0"/>
              <a:ea typeface="Cambria" panose="02040503050406030204" pitchFamily="18" charset="0"/>
            </a:endParaRPr>
          </a:p>
          <a:p>
            <a:pPr algn="just"/>
            <a:r>
              <a:rPr lang="nl-NL" sz="2800" dirty="0">
                <a:latin typeface="Cambria" panose="02040503050406030204" pitchFamily="18" charset="0"/>
                <a:ea typeface="Cambria" panose="02040503050406030204" pitchFamily="18" charset="0"/>
              </a:rPr>
              <a:t>-HS có phẩm chất học tập tích cực, sử dụng từ đúng ngữ cảnh</a:t>
            </a:r>
          </a:p>
          <a:p>
            <a:pPr algn="just"/>
            <a:r>
              <a:rPr lang="nl-NL" sz="2800" b="1" dirty="0">
                <a:solidFill>
                  <a:srgbClr val="FFC000"/>
                </a:solidFill>
                <a:latin typeface="Cambria" panose="02040503050406030204" pitchFamily="18" charset="0"/>
                <a:ea typeface="Cambria" panose="02040503050406030204" pitchFamily="18" charset="0"/>
              </a:rPr>
              <a:t>4. Góp phần phát triển các năng lực</a:t>
            </a:r>
            <a:endParaRPr lang="en-US" sz="2800" dirty="0">
              <a:solidFill>
                <a:srgbClr val="FFC000"/>
              </a:solidFill>
              <a:latin typeface="Cambria" panose="02040503050406030204" pitchFamily="18" charset="0"/>
              <a:ea typeface="Cambria" panose="02040503050406030204" pitchFamily="18" charset="0"/>
            </a:endParaRPr>
          </a:p>
          <a:p>
            <a:r>
              <a:rPr lang="nl-NL" sz="2800" dirty="0">
                <a:latin typeface="Cambria" panose="02040503050406030204" pitchFamily="18" charset="0"/>
                <a:ea typeface="Cambria" panose="02040503050406030204" pitchFamily="18" charset="0"/>
              </a:rPr>
              <a:t>- </a:t>
            </a:r>
            <a:r>
              <a:rPr lang="nl-NL" sz="2800" dirty="0">
                <a:solidFill>
                  <a:srgbClr val="000000"/>
                </a:solidFill>
                <a:latin typeface="Cambria" panose="02040503050406030204" pitchFamily="18" charset="0"/>
                <a:ea typeface="Cambria" panose="02040503050406030204" pitchFamily="18" charset="0"/>
              </a:rPr>
              <a:t>NL tự học, NL giao tiếp và hợp tác, NL giải quyết vấn đề và sáng tạo, NL ngôn ngữ, NL thẩm mĩ.</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71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21">
            <a:extLst>
              <a:ext uri="{FF2B5EF4-FFF2-40B4-BE49-F238E27FC236}">
                <a16:creationId xmlns:a16="http://schemas.microsoft.com/office/drawing/2014/main" id="{499A51BD-DFC9-4CBA-A482-F46C841DB8BC}"/>
              </a:ext>
            </a:extLst>
          </p:cNvPr>
          <p:cNvSpPr/>
          <p:nvPr/>
        </p:nvSpPr>
        <p:spPr>
          <a:xfrm>
            <a:off x="288090" y="252295"/>
            <a:ext cx="11844482" cy="6605705"/>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kern="10" dirty="0">
              <a:ln w="9525">
                <a:solidFill>
                  <a:srgbClr val="FF0000"/>
                </a:solidFill>
                <a:round/>
                <a:headEnd/>
                <a:tailEnd/>
              </a:ln>
              <a:latin typeface="Cambria" panose="02040503050406030204" pitchFamily="18" charset="0"/>
              <a:ea typeface="Cambria" panose="02040503050406030204" pitchFamily="18" charset="0"/>
              <a:cs typeface="Times New Roman" panose="02020603050405020304" pitchFamily="18" charset="0"/>
            </a:endParaRPr>
          </a:p>
        </p:txBody>
      </p:sp>
      <p:sp>
        <p:nvSpPr>
          <p:cNvPr id="13" name="任意多边形: 形状 3">
            <a:extLst>
              <a:ext uri="{FF2B5EF4-FFF2-40B4-BE49-F238E27FC236}">
                <a16:creationId xmlns:a16="http://schemas.microsoft.com/office/drawing/2014/main" id="{657AD1F5-0737-4771-B5C2-C68CED927283}"/>
              </a:ext>
            </a:extLst>
          </p:cNvPr>
          <p:cNvSpPr/>
          <p:nvPr/>
        </p:nvSpPr>
        <p:spPr>
          <a:xfrm>
            <a:off x="6096000" y="3873425"/>
            <a:ext cx="8294343" cy="5055628"/>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rgbClr val="FC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Cambria" panose="02040503050406030204" pitchFamily="18" charset="0"/>
              <a:ea typeface="Cambria" panose="02040503050406030204" pitchFamily="18" charset="0"/>
              <a:cs typeface="Times New Roman" pitchFamily="18" charset="0"/>
            </a:endParaRPr>
          </a:p>
        </p:txBody>
      </p:sp>
      <p:sp>
        <p:nvSpPr>
          <p:cNvPr id="5" name="矩形: 圆角 6">
            <a:extLst>
              <a:ext uri="{FF2B5EF4-FFF2-40B4-BE49-F238E27FC236}">
                <a16:creationId xmlns:a16="http://schemas.microsoft.com/office/drawing/2014/main" id="{6E245909-1457-4C40-97A3-70C00034AAAC}"/>
              </a:ext>
            </a:extLst>
          </p:cNvPr>
          <p:cNvSpPr/>
          <p:nvPr/>
        </p:nvSpPr>
        <p:spPr>
          <a:xfrm>
            <a:off x="288090" y="1319015"/>
            <a:ext cx="6745756" cy="1166556"/>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Cambria" panose="02040503050406030204" pitchFamily="18" charset="0"/>
                <a:ea typeface="Cambria" panose="02040503050406030204" pitchFamily="18" charset="0"/>
                <a:cs typeface="+mn-ea"/>
                <a:sym typeface="+mn-lt"/>
              </a:rPr>
              <a:t>Tình </a:t>
            </a:r>
            <a:endParaRPr lang="zh-CN" altLang="en-US" sz="3600" dirty="0">
              <a:latin typeface="Cambria" panose="0204050305040603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563" y="1174174"/>
            <a:ext cx="5619678" cy="31221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p:cNvSpPr txBox="1">
            <a:spLocks noChangeArrowheads="1"/>
          </p:cNvSpPr>
          <p:nvPr/>
        </p:nvSpPr>
        <p:spPr bwMode="auto">
          <a:xfrm>
            <a:off x="173758" y="1506801"/>
            <a:ext cx="6358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36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a) Sông có khúc, người có lúc.</a:t>
            </a:r>
          </a:p>
        </p:txBody>
      </p:sp>
      <p:sp>
        <p:nvSpPr>
          <p:cNvPr id="19" name="Text Box 9"/>
          <p:cNvSpPr txBox="1">
            <a:spLocks noChangeArrowheads="1"/>
          </p:cNvSpPr>
          <p:nvPr/>
        </p:nvSpPr>
        <p:spPr bwMode="auto">
          <a:xfrm>
            <a:off x="317805" y="350123"/>
            <a:ext cx="11844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spcBef>
                <a:spcPct val="0"/>
              </a:spcBef>
              <a:buNone/>
            </a:pPr>
            <a:r>
              <a:rPr lang="en-US" altLang="vi-VN" sz="3600" b="1" u="sng" dirty="0">
                <a:solidFill>
                  <a:srgbClr val="F2567C"/>
                </a:solidFill>
                <a:latin typeface="Cambria" panose="02040503050406030204" pitchFamily="18" charset="0"/>
                <a:ea typeface="Cambria" panose="02040503050406030204" pitchFamily="18" charset="0"/>
                <a:cs typeface="Times New Roman" panose="02020603050405020304" pitchFamily="18" charset="0"/>
              </a:rPr>
              <a:t>Bài tập 4</a:t>
            </a:r>
            <a:r>
              <a:rPr lang="en-US" altLang="vi-VN" sz="3600" b="1" dirty="0">
                <a:solidFill>
                  <a:srgbClr val="F2567C"/>
                </a:solidFill>
                <a:latin typeface="Cambria" panose="02040503050406030204" pitchFamily="18" charset="0"/>
                <a:ea typeface="Cambria" panose="02040503050406030204" pitchFamily="18" charset="0"/>
                <a:cs typeface="Times New Roman" panose="02020603050405020304" pitchFamily="18" charset="0"/>
              </a:rPr>
              <a:t>: Các câu tục ngữ sau khuyên người ta điều gì?</a:t>
            </a:r>
            <a:endParaRPr lang="en-US" sz="3600" dirty="0">
              <a:solidFill>
                <a:srgbClr val="F2567C"/>
              </a:solidFill>
              <a:latin typeface="Cambria" panose="02040503050406030204" pitchFamily="18" charset="0"/>
              <a:ea typeface="Cambria" panose="02040503050406030204" pitchFamily="18" charset="0"/>
            </a:endParaRPr>
          </a:p>
        </p:txBody>
      </p:sp>
      <p:sp>
        <p:nvSpPr>
          <p:cNvPr id="4" name="Rectangle 3"/>
          <p:cNvSpPr/>
          <p:nvPr/>
        </p:nvSpPr>
        <p:spPr>
          <a:xfrm>
            <a:off x="6468185" y="4806663"/>
            <a:ext cx="5345758" cy="1754326"/>
          </a:xfrm>
          <a:prstGeom prst="rect">
            <a:avLst/>
          </a:prstGeom>
        </p:spPr>
        <p:txBody>
          <a:bodyPr wrap="square">
            <a:spAutoFit/>
          </a:bodyPr>
          <a:lstStyle/>
          <a:p>
            <a:pPr algn="ctr"/>
            <a:r>
              <a:rPr lang="vi-VN" sz="3600" kern="10" dirty="0">
                <a:ln w="9525">
                  <a:solidFill>
                    <a:srgbClr val="7030A0"/>
                  </a:solidFill>
                  <a:round/>
                  <a:headEnd/>
                  <a:tailEnd/>
                </a:ln>
                <a:solidFill>
                  <a:srgbClr val="7030A0"/>
                </a:solidFill>
                <a:latin typeface="Cambria" panose="02040503050406030204" pitchFamily="18" charset="0"/>
                <a:ea typeface="Cambria" panose="02040503050406030204" pitchFamily="18" charset="0"/>
                <a:cs typeface="Times New Roman" panose="02020603050405020304" pitchFamily="18" charset="0"/>
              </a:rPr>
              <a:t>Gặp khó khăn là chuyện thường tình,</a:t>
            </a:r>
            <a:r>
              <a:rPr lang="en-US" sz="3600" kern="10" dirty="0">
                <a:ln w="9525">
                  <a:solidFill>
                    <a:srgbClr val="7030A0"/>
                  </a:solidFill>
                  <a:round/>
                  <a:headEnd/>
                  <a:tailEnd/>
                </a:ln>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vi-VN" sz="3600" kern="10" dirty="0">
                <a:ln w="9525">
                  <a:solidFill>
                    <a:srgbClr val="7030A0"/>
                  </a:solidFill>
                  <a:round/>
                  <a:headEnd/>
                  <a:tailEnd/>
                </a:ln>
                <a:solidFill>
                  <a:srgbClr val="7030A0"/>
                </a:solidFill>
                <a:latin typeface="Cambria" panose="02040503050406030204" pitchFamily="18" charset="0"/>
                <a:ea typeface="Cambria" panose="02040503050406030204" pitchFamily="18" charset="0"/>
                <a:cs typeface="Times New Roman" panose="02020603050405020304" pitchFamily="18" charset="0"/>
              </a:rPr>
              <a:t>không nên buồn phiền, nản chí.</a:t>
            </a:r>
            <a:endParaRPr lang="en-US" sz="3600" kern="10" dirty="0">
              <a:ln w="9525">
                <a:solidFill>
                  <a:srgbClr val="7030A0"/>
                </a:solidFill>
                <a:round/>
                <a:headEnd/>
                <a:tailEnd/>
              </a:ln>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angle 11"/>
          <p:cNvSpPr/>
          <p:nvPr/>
        </p:nvSpPr>
        <p:spPr>
          <a:xfrm>
            <a:off x="288090" y="2735245"/>
            <a:ext cx="5861466" cy="3970318"/>
          </a:xfrm>
          <a:prstGeom prst="rect">
            <a:avLst/>
          </a:prstGeom>
        </p:spPr>
        <p:txBody>
          <a:bodyPr wrap="square">
            <a:spAutoFit/>
          </a:bodyPr>
          <a:lstStyle/>
          <a:p>
            <a:pPr algn="just">
              <a:spcBef>
                <a:spcPct val="0"/>
              </a:spcBef>
            </a:pPr>
            <a:r>
              <a:rPr lang="en-US" altLang="vi-VN" sz="3600" b="1" dirty="0">
                <a:latin typeface="Cambria" panose="02040503050406030204" pitchFamily="18" charset="0"/>
                <a:ea typeface="Cambria" panose="02040503050406030204" pitchFamily="18" charset="0"/>
                <a:cs typeface="Times New Roman" panose="02020603050405020304" pitchFamily="18" charset="0"/>
              </a:rPr>
              <a:t> Nghĩa đen: Dòng sông có khúc thẳng, khúc quanh, khúc rộng, khúc hẹp…cuộc đời con người có lúc sung sướng, có lúc gian khổ, có lúc vui vẻ, có lúc buồn rầu, lo lắng…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34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8"/>
                                        </p:tgtEl>
                                        <p:attrNameLst>
                                          <p:attrName>style.visibility</p:attrName>
                                        </p:attrNameLst>
                                      </p:cBhvr>
                                      <p:to>
                                        <p:strVal val="visible"/>
                                      </p:to>
                                    </p:set>
                                    <p:anim calcmode="discrete" valueType="clr">
                                      <p:cBhvr override="childStyle">
                                        <p:cTn id="2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
                                        </p:tgtEl>
                                        <p:attrNameLst>
                                          <p:attrName>fillcolor</p:attrName>
                                        </p:attrNameLst>
                                      </p:cBhvr>
                                      <p:tavLst>
                                        <p:tav tm="0">
                                          <p:val>
                                            <p:clrVal>
                                              <a:schemeClr val="accent2"/>
                                            </p:clrVal>
                                          </p:val>
                                        </p:tav>
                                        <p:tav tm="50000">
                                          <p:val>
                                            <p:clrVal>
                                              <a:schemeClr val="hlink"/>
                                            </p:clrVal>
                                          </p:val>
                                        </p:tav>
                                      </p:tavLst>
                                    </p:anim>
                                    <p:set>
                                      <p:cBhvr>
                                        <p:cTn id="23" dur="80"/>
                                        <p:tgtEl>
                                          <p:spTgt spid="1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5" grpId="0" animBg="1"/>
      <p:bldP spid="18" grpId="0"/>
      <p:bldP spid="19" grpId="0"/>
      <p:bldP spid="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21">
            <a:extLst>
              <a:ext uri="{FF2B5EF4-FFF2-40B4-BE49-F238E27FC236}">
                <a16:creationId xmlns:a16="http://schemas.microsoft.com/office/drawing/2014/main" id="{499A51BD-DFC9-4CBA-A482-F46C841DB8BC}"/>
              </a:ext>
            </a:extLst>
          </p:cNvPr>
          <p:cNvSpPr/>
          <p:nvPr/>
        </p:nvSpPr>
        <p:spPr>
          <a:xfrm>
            <a:off x="173759" y="126147"/>
            <a:ext cx="11844482" cy="6605705"/>
          </a:xfrm>
          <a:prstGeom prst="roundRect">
            <a:avLst/>
          </a:prstGeom>
          <a:solidFill>
            <a:schemeClr val="bg1">
              <a:alpha val="79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vi-VN" b="1">
                <a:latin typeface="Cambria" panose="02040503050406030204" pitchFamily="18" charset="0"/>
                <a:ea typeface="Cambria" panose="02040503050406030204" pitchFamily="18" charset="0"/>
                <a:cs typeface="Times New Roman" panose="02020603050405020304" pitchFamily="18" charset="0"/>
              </a:rPr>
              <a:t> Nghĩa đen: Con kiến rất nhỏ bé, mỗi lần chỉ tha</a:t>
            </a:r>
          </a:p>
          <a:p>
            <a:pPr>
              <a:spcBef>
                <a:spcPct val="0"/>
              </a:spcBef>
            </a:pPr>
            <a:r>
              <a:rPr lang="en-US" altLang="vi-VN" b="1">
                <a:latin typeface="Cambria" panose="02040503050406030204" pitchFamily="18" charset="0"/>
                <a:ea typeface="Cambria" panose="02040503050406030204" pitchFamily="18" charset="0"/>
                <a:cs typeface="Times New Roman" panose="02020603050405020304" pitchFamily="18" charset="0"/>
              </a:rPr>
              <a:t>được một ít mồi nhưng chúng rất chăm chỉ nên cũng</a:t>
            </a:r>
          </a:p>
          <a:p>
            <a:pPr>
              <a:spcBef>
                <a:spcPct val="0"/>
              </a:spcBef>
            </a:pPr>
            <a:r>
              <a:rPr lang="en-US" altLang="vi-VN" b="1">
                <a:latin typeface="Cambria" panose="02040503050406030204" pitchFamily="18" charset="0"/>
                <a:ea typeface="Cambria" panose="02040503050406030204" pitchFamily="18" charset="0"/>
                <a:cs typeface="Times New Roman" panose="02020603050405020304" pitchFamily="18" charset="0"/>
              </a:rPr>
              <a:t>sẽ có lúc thức ăn chất đầy tổ. </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13" name="任意多边形: 形状 3">
            <a:extLst>
              <a:ext uri="{FF2B5EF4-FFF2-40B4-BE49-F238E27FC236}">
                <a16:creationId xmlns:a16="http://schemas.microsoft.com/office/drawing/2014/main" id="{657AD1F5-0737-4771-B5C2-C68CED927283}"/>
              </a:ext>
            </a:extLst>
          </p:cNvPr>
          <p:cNvSpPr/>
          <p:nvPr/>
        </p:nvSpPr>
        <p:spPr>
          <a:xfrm rot="11229309">
            <a:off x="4552501" y="4514905"/>
            <a:ext cx="8294343" cy="5055628"/>
          </a:xfrm>
          <a:custGeom>
            <a:avLst/>
            <a:gdLst>
              <a:gd name="connsiteX0" fmla="*/ 3028625 w 5479488"/>
              <a:gd name="connsiteY0" fmla="*/ 227646 h 3952723"/>
              <a:gd name="connsiteX1" fmla="*/ 5074401 w 5479488"/>
              <a:gd name="connsiteY1" fmla="*/ 739090 h 3952723"/>
              <a:gd name="connsiteX2" fmla="*/ 5461859 w 5479488"/>
              <a:gd name="connsiteY2" fmla="*/ 2815863 h 3952723"/>
              <a:gd name="connsiteX3" fmla="*/ 4779934 w 5479488"/>
              <a:gd name="connsiteY3" fmla="*/ 3373802 h 3952723"/>
              <a:gd name="connsiteX4" fmla="*/ 2904639 w 5479488"/>
              <a:gd name="connsiteY4" fmla="*/ 3358304 h 3952723"/>
              <a:gd name="connsiteX5" fmla="*/ 905357 w 5479488"/>
              <a:gd name="connsiteY5" fmla="*/ 3931741 h 3952723"/>
              <a:gd name="connsiteX6" fmla="*/ 114944 w 5479488"/>
              <a:gd name="connsiteY6" fmla="*/ 2505897 h 3952723"/>
              <a:gd name="connsiteX7" fmla="*/ 21954 w 5479488"/>
              <a:gd name="connsiteY7" fmla="*/ 1328026 h 3952723"/>
              <a:gd name="connsiteX8" fmla="*/ 285425 w 5479488"/>
              <a:gd name="connsiteY8" fmla="*/ 801083 h 3952723"/>
              <a:gd name="connsiteX9" fmla="*/ 2408693 w 5479488"/>
              <a:gd name="connsiteY9" fmla="*/ 26168 h 3952723"/>
              <a:gd name="connsiteX10" fmla="*/ 3028625 w 5479488"/>
              <a:gd name="connsiteY10" fmla="*/ 227646 h 39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9488" h="3952723">
                <a:moveTo>
                  <a:pt x="3028625" y="227646"/>
                </a:moveTo>
                <a:cubicBezTo>
                  <a:pt x="3472910" y="346466"/>
                  <a:pt x="4668862" y="307721"/>
                  <a:pt x="5074401" y="739090"/>
                </a:cubicBezTo>
                <a:cubicBezTo>
                  <a:pt x="5479940" y="1170459"/>
                  <a:pt x="5510937" y="2376744"/>
                  <a:pt x="5461859" y="2815863"/>
                </a:cubicBezTo>
                <a:cubicBezTo>
                  <a:pt x="5412781" y="3254982"/>
                  <a:pt x="5206137" y="3283395"/>
                  <a:pt x="4779934" y="3373802"/>
                </a:cubicBezTo>
                <a:cubicBezTo>
                  <a:pt x="4353731" y="3464209"/>
                  <a:pt x="3550402" y="3265314"/>
                  <a:pt x="2904639" y="3358304"/>
                </a:cubicBezTo>
                <a:cubicBezTo>
                  <a:pt x="2258876" y="3451294"/>
                  <a:pt x="1370306" y="4073809"/>
                  <a:pt x="905357" y="3931741"/>
                </a:cubicBezTo>
                <a:cubicBezTo>
                  <a:pt x="440408" y="3789673"/>
                  <a:pt x="262178" y="2939849"/>
                  <a:pt x="114944" y="2505897"/>
                </a:cubicBezTo>
                <a:cubicBezTo>
                  <a:pt x="-32290" y="2071945"/>
                  <a:pt x="-6459" y="1612162"/>
                  <a:pt x="21954" y="1328026"/>
                </a:cubicBezTo>
                <a:cubicBezTo>
                  <a:pt x="50367" y="1043890"/>
                  <a:pt x="-112365" y="1018059"/>
                  <a:pt x="285425" y="801083"/>
                </a:cubicBezTo>
                <a:cubicBezTo>
                  <a:pt x="683215" y="584107"/>
                  <a:pt x="1948910" y="119158"/>
                  <a:pt x="2408693" y="26168"/>
                </a:cubicBezTo>
                <a:cubicBezTo>
                  <a:pt x="2868476" y="-66822"/>
                  <a:pt x="2584340" y="108826"/>
                  <a:pt x="3028625" y="227646"/>
                </a:cubicBezTo>
                <a:close/>
              </a:path>
            </a:pathLst>
          </a:custGeom>
          <a:solidFill>
            <a:srgbClr val="FC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endParaRPr lang="en-US" b="1" dirty="0">
              <a:solidFill>
                <a:srgbClr val="FF0000"/>
              </a:solidFill>
              <a:latin typeface="+mj-lt"/>
              <a:cs typeface="Times New Roman" pitchFamily="18" charset="0"/>
            </a:endParaRPr>
          </a:p>
        </p:txBody>
      </p:sp>
      <p:sp>
        <p:nvSpPr>
          <p:cNvPr id="19" name="Text Box 9"/>
          <p:cNvSpPr txBox="1">
            <a:spLocks noChangeArrowheads="1"/>
          </p:cNvSpPr>
          <p:nvPr/>
        </p:nvSpPr>
        <p:spPr bwMode="auto">
          <a:xfrm>
            <a:off x="303910" y="348872"/>
            <a:ext cx="11714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spcBef>
                <a:spcPct val="0"/>
              </a:spcBef>
              <a:buNone/>
            </a:pPr>
            <a:r>
              <a:rPr lang="en-US" altLang="vi-VN" sz="3600" b="1" u="sng" dirty="0">
                <a:solidFill>
                  <a:srgbClr val="F2567C"/>
                </a:solidFill>
                <a:latin typeface="Cambria" panose="02040503050406030204" pitchFamily="18" charset="0"/>
                <a:ea typeface="Cambria" panose="02040503050406030204" pitchFamily="18" charset="0"/>
                <a:cs typeface="Times New Roman" panose="02020603050405020304" pitchFamily="18" charset="0"/>
              </a:rPr>
              <a:t>Bài tập 4</a:t>
            </a:r>
            <a:r>
              <a:rPr lang="en-US" altLang="vi-VN" sz="3600" b="1" dirty="0">
                <a:solidFill>
                  <a:srgbClr val="F2567C"/>
                </a:solidFill>
                <a:latin typeface="Cambria" panose="02040503050406030204" pitchFamily="18" charset="0"/>
                <a:ea typeface="Cambria" panose="02040503050406030204" pitchFamily="18" charset="0"/>
                <a:cs typeface="Times New Roman" panose="02020603050405020304" pitchFamily="18" charset="0"/>
              </a:rPr>
              <a:t>: Các câu tục ngữ sau khuyên người ta điều gì?</a:t>
            </a:r>
            <a:endParaRPr lang="en-US" sz="3600" dirty="0">
              <a:solidFill>
                <a:srgbClr val="F2567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0" name="矩形: 圆角 6">
            <a:extLst>
              <a:ext uri="{FF2B5EF4-FFF2-40B4-BE49-F238E27FC236}">
                <a16:creationId xmlns:a16="http://schemas.microsoft.com/office/drawing/2014/main" id="{6E245909-1457-4C40-97A3-70C00034AAAC}"/>
              </a:ext>
            </a:extLst>
          </p:cNvPr>
          <p:cNvSpPr/>
          <p:nvPr/>
        </p:nvSpPr>
        <p:spPr>
          <a:xfrm>
            <a:off x="477669" y="1219915"/>
            <a:ext cx="6473254" cy="1276141"/>
          </a:xfrm>
          <a:prstGeom prst="roundRect">
            <a:avLst>
              <a:gd name="adj" fmla="val 19216"/>
            </a:avLst>
          </a:prstGeom>
          <a:solidFill>
            <a:schemeClr val="bg1">
              <a:alpha val="92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Cambria" panose="02040503050406030204" pitchFamily="18" charset="0"/>
                <a:ea typeface="Cambria" panose="02040503050406030204" pitchFamily="18" charset="0"/>
                <a:cs typeface="Times New Roman" panose="02020603050405020304" pitchFamily="18" charset="0"/>
                <a:sym typeface="+mn-lt"/>
              </a:rPr>
              <a:t>Tình </a:t>
            </a:r>
            <a:endParaRPr lang="zh-CN" altLang="en-US" dirty="0">
              <a:latin typeface="Cambria" panose="02040503050406030204" pitchFamily="18" charset="0"/>
              <a:ea typeface="字魂59号-创粗黑" panose="00000500000000000000" pitchFamily="2" charset="-122"/>
              <a:cs typeface="Times New Roman" panose="02020603050405020304" pitchFamily="18" charset="0"/>
              <a:sym typeface="+mn-lt"/>
            </a:endParaRPr>
          </a:p>
        </p:txBody>
      </p:sp>
      <p:sp>
        <p:nvSpPr>
          <p:cNvPr id="21" name="Text Box 9"/>
          <p:cNvSpPr txBox="1">
            <a:spLocks noChangeArrowheads="1"/>
          </p:cNvSpPr>
          <p:nvPr/>
        </p:nvSpPr>
        <p:spPr bwMode="auto">
          <a:xfrm>
            <a:off x="477669" y="1561233"/>
            <a:ext cx="6358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538"/>
              </a:spcAft>
              <a:buClr>
                <a:schemeClr val="accent1"/>
              </a:buClr>
              <a:buSzPct val="115000"/>
              <a:buFont typeface="Arial" panose="020B0604020202020204" pitchFamily="34" charset="0"/>
              <a:buChar char="•"/>
              <a:defRPr sz="2100">
                <a:solidFill>
                  <a:srgbClr val="262626"/>
                </a:solidFill>
                <a:latin typeface="Garamond" panose="02020404030301010803" pitchFamily="18" charset="0"/>
              </a:defRPr>
            </a:lvl1pPr>
            <a:lvl2pPr marL="742950" indent="-285750">
              <a:spcBef>
                <a:spcPct val="20000"/>
              </a:spcBef>
              <a:spcAft>
                <a:spcPts val="538"/>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2pPr>
            <a:lvl3pPr marL="1143000" indent="-228600">
              <a:spcBef>
                <a:spcPct val="20000"/>
              </a:spcBef>
              <a:spcAft>
                <a:spcPts val="538"/>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3pPr>
            <a:lvl4pPr marL="1600200" indent="-228600">
              <a:spcBef>
                <a:spcPct val="20000"/>
              </a:spcBef>
              <a:spcAft>
                <a:spcPts val="538"/>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4pPr>
            <a:lvl5pPr marL="2057400" indent="-22860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5pPr>
            <a:lvl6pPr marL="25146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6pPr>
            <a:lvl7pPr marL="29718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7pPr>
            <a:lvl8pPr marL="34290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8pPr>
            <a:lvl9pPr marL="3886200" indent="-228600" defTabSz="457200" eaLnBrk="0" fontAlgn="base" hangingPunct="0">
              <a:spcBef>
                <a:spcPct val="20000"/>
              </a:spcBef>
              <a:spcAft>
                <a:spcPts val="538"/>
              </a:spcAft>
              <a:buClr>
                <a:schemeClr val="accent1"/>
              </a:buClr>
              <a:buSzPct val="115000"/>
              <a:buFont typeface="Arial" panose="020B0604020202020204" pitchFamily="34" charset="0"/>
              <a:buChar char="•"/>
              <a:defRPr sz="12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sz="36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b) Kiến tha lâu cũng đầy tổ.</a:t>
            </a:r>
          </a:p>
        </p:txBody>
      </p:sp>
      <p:pic>
        <p:nvPicPr>
          <p:cNvPr id="22" name="Picture 2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6881" y1="10606" x2="26881" y2="10606"/>
                        <a14:foregroundMark x1="29248" y1="10970" x2="30685" y2="7879"/>
                      </a14:backgroundRemoval>
                    </a14:imgEffect>
                  </a14:imgLayer>
                </a14:imgProps>
              </a:ext>
              <a:ext uri="{28A0092B-C50C-407E-A947-70E740481C1C}">
                <a14:useLocalDpi xmlns:a14="http://schemas.microsoft.com/office/drawing/2010/main" val="0"/>
              </a:ext>
            </a:extLst>
          </a:blip>
          <a:stretch>
            <a:fillRect/>
          </a:stretch>
        </p:blipFill>
        <p:spPr>
          <a:xfrm>
            <a:off x="-290150" y="3194133"/>
            <a:ext cx="5517804" cy="3848586"/>
          </a:xfrm>
          <a:prstGeom prst="rect">
            <a:avLst/>
          </a:prstGeom>
        </p:spPr>
      </p:pic>
      <p:sp>
        <p:nvSpPr>
          <p:cNvPr id="4" name="Rectangle 3"/>
          <p:cNvSpPr/>
          <p:nvPr/>
        </p:nvSpPr>
        <p:spPr>
          <a:xfrm>
            <a:off x="4850623" y="5201753"/>
            <a:ext cx="7254497" cy="1200329"/>
          </a:xfrm>
          <a:prstGeom prst="rect">
            <a:avLst/>
          </a:prstGeom>
        </p:spPr>
        <p:txBody>
          <a:bodyPr wrap="square">
            <a:spAutoFit/>
          </a:bodyPr>
          <a:lstStyle/>
          <a:p>
            <a:pPr algn="ctr"/>
            <a:r>
              <a:rPr lang="en-US" sz="3600" kern="10" dirty="0">
                <a:ln w="9525">
                  <a:solidFill>
                    <a:srgbClr val="7030A0"/>
                  </a:solidFill>
                  <a:round/>
                  <a:headEnd/>
                  <a:tailEnd/>
                </a:ln>
                <a:solidFill>
                  <a:srgbClr val="7030A0"/>
                </a:solidFill>
                <a:latin typeface="Cambria" panose="02040503050406030204" pitchFamily="18" charset="0"/>
                <a:ea typeface="Cambria" panose="02040503050406030204" pitchFamily="18" charset="0"/>
                <a:cs typeface="Times New Roman" panose="02020603050405020304" pitchFamily="18" charset="0"/>
              </a:rPr>
              <a:t>Nhiều cái nhỏ góp lại sẽ thành cái lớn; kiên trì, nhẫn nại sẽ thành công.</a:t>
            </a:r>
          </a:p>
        </p:txBody>
      </p:sp>
      <p:sp>
        <p:nvSpPr>
          <p:cNvPr id="6" name="Rectangle 5"/>
          <p:cNvSpPr/>
          <p:nvPr/>
        </p:nvSpPr>
        <p:spPr>
          <a:xfrm>
            <a:off x="4763744" y="2593803"/>
            <a:ext cx="7197773" cy="2308324"/>
          </a:xfrm>
          <a:prstGeom prst="rect">
            <a:avLst/>
          </a:prstGeom>
        </p:spPr>
        <p:txBody>
          <a:bodyPr wrap="square">
            <a:spAutoFit/>
          </a:bodyPr>
          <a:lstStyle/>
          <a:p>
            <a:pPr algn="just">
              <a:spcBef>
                <a:spcPct val="0"/>
              </a:spcBef>
            </a:pPr>
            <a:r>
              <a:rPr lang="en-US" altLang="vi-VN" sz="3600" b="1" dirty="0">
                <a:latin typeface="Cambria" panose="02040503050406030204" pitchFamily="18" charset="0"/>
                <a:ea typeface="Cambria" panose="02040503050406030204" pitchFamily="18" charset="0"/>
                <a:cs typeface="Times New Roman" panose="02020603050405020304" pitchFamily="18" charset="0"/>
              </a:rPr>
              <a:t> Nghĩa đen: Con kiến rất nhỏ bé, mỗi lần chỉ tha được một ít mồi nhưng chúng rất chăm chỉ nên cũng sẽ có lúc thức ăn chất đầy tổ. </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40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9"/>
                                        </p:tgtEl>
                                        <p:attrNameLst>
                                          <p:attrName>style.visibility</p:attrName>
                                        </p:attrNameLst>
                                      </p:cBhvr>
                                      <p:to>
                                        <p:strVal val="visible"/>
                                      </p:to>
                                    </p:set>
                                    <p:anim calcmode="discrete" valueType="clr">
                                      <p:cBhvr override="childStyle">
                                        <p:cTn id="1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9"/>
                                        </p:tgtEl>
                                        <p:attrNameLst>
                                          <p:attrName>fillcolor</p:attrName>
                                        </p:attrNameLst>
                                      </p:cBhvr>
                                      <p:tavLst>
                                        <p:tav tm="0">
                                          <p:val>
                                            <p:clrVal>
                                              <a:schemeClr val="accent2"/>
                                            </p:clrVal>
                                          </p:val>
                                        </p:tav>
                                        <p:tav tm="50000">
                                          <p:val>
                                            <p:clrVal>
                                              <a:schemeClr val="hlink"/>
                                            </p:clrVal>
                                          </p:val>
                                        </p:tav>
                                      </p:tavLst>
                                    </p:anim>
                                    <p:set>
                                      <p:cBhvr>
                                        <p:cTn id="15" dur="80"/>
                                        <p:tgtEl>
                                          <p:spTgt spid="19"/>
                                        </p:tgtEl>
                                        <p:attrNameLst>
                                          <p:attrName>fill.type</p:attrName>
                                        </p:attrNameLst>
                                      </p:cBhvr>
                                      <p:to>
                                        <p:strVal val="solid"/>
                                      </p:to>
                                    </p:se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21"/>
                                        </p:tgtEl>
                                        <p:attrNameLst>
                                          <p:attrName>style.visibility</p:attrName>
                                        </p:attrNameLst>
                                      </p:cBhvr>
                                      <p:to>
                                        <p:strVal val="visible"/>
                                      </p:to>
                                    </p:set>
                                    <p:anim calcmode="discrete" valueType="clr">
                                      <p:cBhvr override="childStyle">
                                        <p:cTn id="23"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1"/>
                                        </p:tgtEl>
                                        <p:attrNameLst>
                                          <p:attrName>fillcolor</p:attrName>
                                        </p:attrNameLst>
                                      </p:cBhvr>
                                      <p:tavLst>
                                        <p:tav tm="0">
                                          <p:val>
                                            <p:clrVal>
                                              <a:schemeClr val="accent2"/>
                                            </p:clrVal>
                                          </p:val>
                                        </p:tav>
                                        <p:tav tm="50000">
                                          <p:val>
                                            <p:clrVal>
                                              <a:schemeClr val="hlink"/>
                                            </p:clrVal>
                                          </p:val>
                                        </p:tav>
                                      </p:tavLst>
                                    </p:anim>
                                    <p:set>
                                      <p:cBhvr>
                                        <p:cTn id="25" dur="80"/>
                                        <p:tgtEl>
                                          <p:spTgt spid="21"/>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9" grpId="0"/>
      <p:bldP spid="20" grpId="0" animBg="1"/>
      <p:bldP spid="21"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5152" l="0" r="100000">
                        <a14:foregroundMark x1="47455" y1="26424" x2="47455" y2="26424"/>
                        <a14:foregroundMark x1="49227" y1="21939" x2="49227" y2="21939"/>
                        <a14:foregroundMark x1="50591" y1="25879" x2="50591" y2="25879"/>
                        <a14:foregroundMark x1="53136" y1="22727" x2="47045" y2="26909"/>
                        <a14:foregroundMark x1="48636" y1="21939" x2="47045" y2="31394"/>
                      </a14:backgroundRemoval>
                    </a14:imgEffect>
                  </a14:imgLayer>
                </a14:imgProps>
              </a:ext>
              <a:ext uri="{28A0092B-C50C-407E-A947-70E740481C1C}">
                <a14:useLocalDpi xmlns:a14="http://schemas.microsoft.com/office/drawing/2010/main" val="0"/>
              </a:ext>
            </a:extLst>
          </a:blip>
          <a:stretch>
            <a:fillRect/>
          </a:stretch>
        </p:blipFill>
        <p:spPr>
          <a:xfrm>
            <a:off x="4118322" y="2111188"/>
            <a:ext cx="6329082" cy="4746812"/>
          </a:xfrm>
          <a:prstGeom prst="rect">
            <a:avLst/>
          </a:prstGeom>
        </p:spPr>
      </p:pic>
      <p:sp>
        <p:nvSpPr>
          <p:cNvPr id="2" name="Rectangle 1"/>
          <p:cNvSpPr/>
          <p:nvPr/>
        </p:nvSpPr>
        <p:spPr>
          <a:xfrm>
            <a:off x="860727" y="1056332"/>
            <a:ext cx="4924746" cy="2092881"/>
          </a:xfrm>
          <a:prstGeom prst="rect">
            <a:avLst/>
          </a:prstGeom>
          <a:noFill/>
        </p:spPr>
        <p:txBody>
          <a:bodyPr wrap="none" lIns="91440" tIns="45720" rIns="91440" bIns="45720">
            <a:spAutoFit/>
          </a:bodyPr>
          <a:lstStyle/>
          <a:p>
            <a:pPr algn="ctr"/>
            <a:r>
              <a:rPr lang="en-US" sz="13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UTM Flavour" panose="02040603050506020204" pitchFamily="18" charset="0"/>
              </a:rPr>
              <a:t>Dặn dò</a:t>
            </a:r>
          </a:p>
        </p:txBody>
      </p:sp>
    </p:spTree>
    <p:extLst>
      <p:ext uri="{BB962C8B-B14F-4D97-AF65-F5344CB8AC3E}">
        <p14:creationId xmlns:p14="http://schemas.microsoft.com/office/powerpoint/2010/main" val="461267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4368"/>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1579" r="8566"/>
          <a:stretch/>
        </p:blipFill>
        <p:spPr>
          <a:xfrm>
            <a:off x="-512063" y="0"/>
            <a:ext cx="2847050" cy="2767584"/>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rPr>
              <a:t>0382348780</a:t>
            </a:r>
            <a:r>
              <a:rPr lang="en-US" sz="2400" dirty="0">
                <a:solidFill>
                  <a:srgbClr val="002060"/>
                </a:solidFill>
              </a:rPr>
              <a:t> - </a:t>
            </a:r>
            <a:r>
              <a:rPr lang="en-US" sz="2400" u="sng" dirty="0">
                <a:solidFill>
                  <a:srgbClr val="002060"/>
                </a:solidFill>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16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915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ADE72-0831-4F1E-8418-54EEA07BE84C}"/>
              </a:ext>
            </a:extLst>
          </p:cNvPr>
          <p:cNvSpPr/>
          <p:nvPr/>
        </p:nvSpPr>
        <p:spPr>
          <a:xfrm>
            <a:off x="1715274" y="2055813"/>
            <a:ext cx="8438722" cy="1569660"/>
          </a:xfrm>
          <a:prstGeom prst="rect">
            <a:avLst/>
          </a:prstGeom>
        </p:spPr>
        <p:txBody>
          <a:bodyPr wrap="square">
            <a:spAutoFit/>
          </a:bodyPr>
          <a:lstStyle/>
          <a:p>
            <a:pPr algn="ctr">
              <a:spcBef>
                <a:spcPts val="600"/>
              </a:spcBef>
            </a:pPr>
            <a:r>
              <a:rPr lang="en-US" sz="9600" b="1" dirty="0">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KHỞI ĐỘNG</a:t>
            </a:r>
          </a:p>
        </p:txBody>
      </p:sp>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5" name="Rectangle 4"/>
          <p:cNvSpPr/>
          <p:nvPr/>
        </p:nvSpPr>
        <p:spPr>
          <a:xfrm>
            <a:off x="2464774" y="2354844"/>
            <a:ext cx="6939721" cy="1569660"/>
          </a:xfrm>
          <a:prstGeom prst="rect">
            <a:avLst/>
          </a:prstGeom>
        </p:spPr>
        <p:txBody>
          <a:bodyPr wrap="none">
            <a:spAutoFit/>
          </a:bodyPr>
          <a:lstStyle/>
          <a:p>
            <a:pPr algn="ctr">
              <a:spcBef>
                <a:spcPts val="600"/>
              </a:spcBef>
            </a:pPr>
            <a:r>
              <a:rPr lang="en-US" sz="9600" b="1" dirty="0">
                <a:solidFill>
                  <a:schemeClr val="accent6">
                    <a:lumMod val="75000"/>
                  </a:schemeClr>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KHỞI</a:t>
            </a:r>
            <a:r>
              <a:rPr lang="en-US" sz="9600" b="1" dirty="0">
                <a:solidFill>
                  <a:schemeClr val="accent6">
                    <a:lumMod val="50000"/>
                  </a:schemeClr>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 </a:t>
            </a:r>
            <a:r>
              <a:rPr lang="en-US" sz="9600" b="1" dirty="0">
                <a:solidFill>
                  <a:srgbClr val="002060"/>
                </a:solidFill>
                <a:effectLst>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ĐỘNG</a:t>
            </a:r>
          </a:p>
        </p:txBody>
      </p:sp>
    </p:spTree>
    <p:extLst>
      <p:ext uri="{BB962C8B-B14F-4D97-AF65-F5344CB8AC3E}">
        <p14:creationId xmlns:p14="http://schemas.microsoft.com/office/powerpoint/2010/main" val="6846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Basura De Simulación Latas Verdes, Verde, Basura, Simulación PNG y Vector  para Descargar Gratis | Pngt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1945150" y="596135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2952" t="6120" r="3022" b="14754"/>
          <a:stretch/>
        </p:blipFill>
        <p:spPr>
          <a:xfrm>
            <a:off x="10090322" y="5818210"/>
            <a:ext cx="533400" cy="677511"/>
          </a:xfrm>
          <a:prstGeom prst="rect">
            <a:avLst/>
          </a:prstGeom>
        </p:spPr>
      </p:pic>
      <p:pic>
        <p:nvPicPr>
          <p:cNvPr id="4" name="Picture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6346225" y="6254038"/>
            <a:ext cx="489542" cy="483367"/>
          </a:xfrm>
          <a:prstGeom prst="rect">
            <a:avLst/>
          </a:prstGeom>
        </p:spPr>
      </p:pic>
      <p:pic>
        <p:nvPicPr>
          <p:cNvPr id="13" name="Picture 12">
            <a:extLst>
              <a:ext uri="{FF2B5EF4-FFF2-40B4-BE49-F238E27FC236}">
                <a16:creationId xmlns:a16="http://schemas.microsoft.com/office/drawing/2014/main" id="{C082E455-9F77-47FB-BC7B-63D0B914356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50415" y="4705425"/>
            <a:ext cx="1032099" cy="1548614"/>
          </a:xfrm>
          <a:prstGeom prst="rect">
            <a:avLst/>
          </a:prstGeom>
        </p:spPr>
      </p:pic>
      <p:pic>
        <p:nvPicPr>
          <p:cNvPr id="14" name="Picture 2" descr="掃除 trường Tiểu học, Con Lớp - trường png tải về - Miễn phí trong suốt Con  png Tải về.">
            <a:extLst>
              <a:ext uri="{FF2B5EF4-FFF2-40B4-BE49-F238E27FC236}">
                <a16:creationId xmlns:a16="http://schemas.microsoft.com/office/drawing/2014/main" id="{0AEB8733-FF80-460B-987A-A6DD51CC04F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9507" y="4142487"/>
            <a:ext cx="3164829" cy="2594919"/>
          </a:xfrm>
          <a:prstGeom prst="rect">
            <a:avLst/>
          </a:prstGeom>
          <a:noFill/>
          <a:extLst>
            <a:ext uri="{909E8E84-426E-40DD-AFC4-6F175D3DCCD1}">
              <a14:hiddenFill xmlns:a14="http://schemas.microsoft.com/office/drawing/2010/main">
                <a:solidFill>
                  <a:srgbClr val="FFFFFF"/>
                </a:solidFill>
              </a14:hiddenFill>
            </a:ext>
          </a:extLst>
        </p:spPr>
      </p:pic>
      <p:sp>
        <p:nvSpPr>
          <p:cNvPr id="17" name="任意多边形: 形状 2">
            <a:extLst>
              <a:ext uri="{FF2B5EF4-FFF2-40B4-BE49-F238E27FC236}">
                <a16:creationId xmlns:a16="http://schemas.microsoft.com/office/drawing/2014/main" id="{2B65DA45-1F72-4FA5-9720-9209C6D8C3DB}"/>
              </a:ext>
            </a:extLst>
          </p:cNvPr>
          <p:cNvSpPr/>
          <p:nvPr/>
        </p:nvSpPr>
        <p:spPr>
          <a:xfrm>
            <a:off x="496729" y="457095"/>
            <a:ext cx="7307285" cy="2241370"/>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字魂59号-创粗黑" panose="00000500000000000000" pitchFamily="2" charset="-122"/>
              <a:ea typeface="字魂59号-创粗黑" panose="00000500000000000000" pitchFamily="2" charset="-122"/>
            </a:endParaRPr>
          </a:p>
        </p:txBody>
      </p:sp>
      <p:sp>
        <p:nvSpPr>
          <p:cNvPr id="6" name="TextBox 5"/>
          <p:cNvSpPr txBox="1"/>
          <p:nvPr/>
        </p:nvSpPr>
        <p:spPr>
          <a:xfrm>
            <a:off x="-384687" y="1456904"/>
            <a:ext cx="8188702" cy="923330"/>
          </a:xfrm>
          <a:prstGeom prst="rect">
            <a:avLst/>
          </a:prstGeom>
          <a:noFill/>
        </p:spPr>
        <p:txBody>
          <a:bodyPr wrap="square" rtlCol="0">
            <a:spAutoFit/>
          </a:bodyPr>
          <a:lstStyle/>
          <a:p>
            <a:pPr algn="ctr"/>
            <a:r>
              <a:rPr lang="en-US" sz="5400" dirty="0">
                <a:solidFill>
                  <a:srgbClr val="00B050"/>
                </a:solidFill>
                <a:latin typeface="UTM Facebook" panose="02040403050506020204" pitchFamily="18" charset="0"/>
              </a:rPr>
              <a:t>Dọn sạch bãi biển</a:t>
            </a:r>
          </a:p>
        </p:txBody>
      </p:sp>
      <p:sp>
        <p:nvSpPr>
          <p:cNvPr id="5" name="Rectangle 4"/>
          <p:cNvSpPr/>
          <p:nvPr/>
        </p:nvSpPr>
        <p:spPr>
          <a:xfrm>
            <a:off x="1144538" y="762617"/>
            <a:ext cx="2565126" cy="707886"/>
          </a:xfrm>
          <a:prstGeom prst="rect">
            <a:avLst/>
          </a:prstGeom>
        </p:spPr>
        <p:txBody>
          <a:bodyPr wrap="none">
            <a:spAutoFit/>
          </a:bodyPr>
          <a:lstStyle/>
          <a:p>
            <a:r>
              <a:rPr lang="en-US" sz="4000" dirty="0">
                <a:solidFill>
                  <a:srgbClr val="002060"/>
                </a:solidFill>
                <a:effectLst>
                  <a:reflection blurRad="6350" stA="55000" endA="300" endPos="45500" dir="5400000" sy="-100000" algn="bl" rotWithShape="0"/>
                </a:effectLst>
                <a:latin typeface="UTM Showcard" panose="02040603050506020204" pitchFamily="18" charset="0"/>
              </a:rPr>
              <a:t>TRÒ CHƠI</a:t>
            </a:r>
          </a:p>
        </p:txBody>
      </p:sp>
      <p:pic>
        <p:nvPicPr>
          <p:cNvPr id="16" name="Picture 15" descr="A group of shopping carts&#10;&#10;Description automatically generated with low confidence">
            <a:extLst>
              <a:ext uri="{FF2B5EF4-FFF2-40B4-BE49-F238E27FC236}">
                <a16:creationId xmlns:a16="http://schemas.microsoft.com/office/drawing/2014/main" id="{B4B95F0C-6672-4CD9-B4A1-3FC25538290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528" b="89950" l="5272" r="99681">
                        <a14:foregroundMark x1="7188" y1="42462" x2="7188" y2="42462"/>
                        <a14:foregroundMark x1="5591" y1="57286" x2="5591" y2="57286"/>
                        <a14:foregroundMark x1="37220" y1="9296" x2="37220" y2="9296"/>
                        <a14:foregroundMark x1="28435" y1="9799" x2="45847" y2="14573"/>
                        <a14:foregroundMark x1="20767" y1="16332" x2="23482" y2="16332"/>
                        <a14:foregroundMark x1="59904" y1="5528" x2="69649" y2="15829"/>
                        <a14:foregroundMark x1="83546" y1="57035" x2="82748" y2="77638"/>
                        <a14:foregroundMark x1="89457" y1="65829" x2="99681" y2="82412"/>
                        <a14:foregroundMark x1="79553" y1="46231" x2="76038" y2="55779"/>
                        <a14:foregroundMark x1="23163" y1="16583" x2="23003" y2="22111"/>
                      </a14:backgroundRemoval>
                    </a14:imgEffect>
                  </a14:imgLayer>
                </a14:imgProps>
              </a:ext>
              <a:ext uri="{28A0092B-C50C-407E-A947-70E740481C1C}">
                <a14:useLocalDpi xmlns:a14="http://schemas.microsoft.com/office/drawing/2010/main" val="0"/>
              </a:ext>
            </a:extLst>
          </a:blip>
          <a:stretch>
            <a:fillRect/>
          </a:stretch>
        </p:blipFill>
        <p:spPr>
          <a:xfrm>
            <a:off x="8092098" y="3738471"/>
            <a:ext cx="3818120" cy="3008434"/>
          </a:xfrm>
          <a:prstGeom prst="rect">
            <a:avLst/>
          </a:prstGeom>
        </p:spPr>
      </p:pic>
      <p:sp>
        <p:nvSpPr>
          <p:cNvPr id="20" name="TextBox 19">
            <a:extLst>
              <a:ext uri="{FF2B5EF4-FFF2-40B4-BE49-F238E27FC236}">
                <a16:creationId xmlns:a16="http://schemas.microsoft.com/office/drawing/2014/main" id="{8134F921-0FF1-47C9-B0E8-B9EEC110E8E7}"/>
              </a:ext>
            </a:extLst>
          </p:cNvPr>
          <p:cNvSpPr txBox="1"/>
          <p:nvPr/>
        </p:nvSpPr>
        <p:spPr>
          <a:xfrm>
            <a:off x="1608259" y="1015287"/>
            <a:ext cx="5593165" cy="1323439"/>
          </a:xfrm>
          <a:prstGeom prst="rect">
            <a:avLst/>
          </a:prstGeom>
          <a:noFill/>
        </p:spPr>
        <p:txBody>
          <a:bodyPr wrap="square" rtlCol="0">
            <a:spAutoFit/>
          </a:bodyPr>
          <a:lstStyle/>
          <a:p>
            <a:pPr algn="ctr"/>
            <a:r>
              <a:rPr lang="en-US" sz="4000" dirty="0">
                <a:solidFill>
                  <a:srgbClr val="00B050"/>
                </a:solidFill>
                <a:latin typeface="UTM Facebook" panose="02040403050506020204" pitchFamily="18" charset="0"/>
              </a:rPr>
              <a:t>Hãy giúp bọn tớ dọn sạch bãi biển</a:t>
            </a:r>
          </a:p>
        </p:txBody>
      </p:sp>
    </p:spTree>
    <p:extLst>
      <p:ext uri="{BB962C8B-B14F-4D97-AF65-F5344CB8AC3E}">
        <p14:creationId xmlns:p14="http://schemas.microsoft.com/office/powerpoint/2010/main" val="410969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Rounded Rectangle 3"/>
          <p:cNvSpPr/>
          <p:nvPr/>
        </p:nvSpPr>
        <p:spPr>
          <a:xfrm>
            <a:off x="1154327" y="3606347"/>
            <a:ext cx="9927016" cy="1226585"/>
          </a:xfrm>
          <a:prstGeom prst="roundRect">
            <a:avLst/>
          </a:prstGeom>
          <a:ln/>
        </p:spPr>
        <p:style>
          <a:lnRef idx="3">
            <a:schemeClr val="lt1"/>
          </a:lnRef>
          <a:fillRef idx="1">
            <a:schemeClr val="accent4"/>
          </a:fillRef>
          <a:effectRef idx="1">
            <a:schemeClr val="accent4"/>
          </a:effectRef>
          <a:fontRef idx="minor">
            <a:schemeClr val="lt1"/>
          </a:fontRef>
        </p:style>
        <p:txBody>
          <a:bodyPr lIns="121725" tIns="60862" rIns="121725" bIns="60862" rtlCol="0" anchor="ctr"/>
          <a:lstStyle/>
          <a:p>
            <a:pPr defTabSz="1217249">
              <a:defRPr/>
            </a:pPr>
            <a:r>
              <a:rPr lang="en-US" sz="4400" dirty="0">
                <a:solidFill>
                  <a:prstClr val="white"/>
                </a:solidFill>
                <a:latin typeface="UTM Androgyne" panose="02040603050506020204" pitchFamily="18" charset="0"/>
                <a:ea typeface="Arial-Rounded" pitchFamily="34" charset="0"/>
                <a:cs typeface="Arial-Rounded" pitchFamily="34" charset="0"/>
              </a:rPr>
              <a:t>B. Thời gian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ounded Rectangle 4"/>
          <p:cNvSpPr/>
          <p:nvPr/>
        </p:nvSpPr>
        <p:spPr>
          <a:xfrm>
            <a:off x="1132492" y="5292769"/>
            <a:ext cx="9948851" cy="1257957"/>
          </a:xfrm>
          <a:prstGeom prst="roundRect">
            <a:avLst/>
          </a:prstGeom>
          <a:ln/>
        </p:spPr>
        <p:style>
          <a:lnRef idx="3">
            <a:schemeClr val="lt1"/>
          </a:lnRef>
          <a:fillRef idx="1">
            <a:schemeClr val="accent4"/>
          </a:fillRef>
          <a:effectRef idx="1">
            <a:schemeClr val="accent4"/>
          </a:effectRef>
          <a:fontRef idx="minor">
            <a:schemeClr val="lt1"/>
          </a:fontRef>
        </p:style>
        <p:txBody>
          <a:bodyPr lIns="121725" tIns="60862" rIns="121725" bIns="60862" rtlCol="0" anchor="ctr"/>
          <a:lstStyle/>
          <a:p>
            <a:pPr algn="just" defTabSz="1217249"/>
            <a:r>
              <a:rPr lang="en-US" sz="4400" dirty="0">
                <a:solidFill>
                  <a:prstClr val="white"/>
                </a:solidFill>
                <a:latin typeface="UTM Androgyne" panose="02040603050506020204" pitchFamily="18" charset="0"/>
                <a:ea typeface="Arial-Rounded" pitchFamily="34" charset="0"/>
                <a:cs typeface="Arial-Rounded" pitchFamily="34" charset="0"/>
              </a:rPr>
              <a:t>C. Nguyên nhân</a:t>
            </a:r>
          </a:p>
        </p:txBody>
      </p:sp>
      <p:sp>
        <p:nvSpPr>
          <p:cNvPr id="8" name="Rounded Rectangle 7"/>
          <p:cNvSpPr/>
          <p:nvPr/>
        </p:nvSpPr>
        <p:spPr>
          <a:xfrm>
            <a:off x="1132492" y="2102006"/>
            <a:ext cx="9927016" cy="1222684"/>
          </a:xfrm>
          <a:prstGeom prst="roundRect">
            <a:avLst/>
          </a:prstGeom>
          <a:ln/>
        </p:spPr>
        <p:style>
          <a:lnRef idx="3">
            <a:schemeClr val="lt1"/>
          </a:lnRef>
          <a:fillRef idx="1">
            <a:schemeClr val="accent4"/>
          </a:fillRef>
          <a:effectRef idx="1">
            <a:schemeClr val="accent4"/>
          </a:effectRef>
          <a:fontRef idx="minor">
            <a:schemeClr val="lt1"/>
          </a:fontRef>
        </p:style>
        <p:txBody>
          <a:bodyPr lIns="121725" tIns="60862" rIns="121725" bIns="60862" rtlCol="0" anchor="ctr"/>
          <a:lstStyle/>
          <a:p>
            <a:pPr defTabSz="1217249"/>
            <a:r>
              <a:rPr lang="en-US" sz="4400" dirty="0">
                <a:solidFill>
                  <a:prstClr val="white"/>
                </a:solidFill>
                <a:latin typeface="UTM Androgyne" panose="02040603050506020204" pitchFamily="18" charset="0"/>
                <a:ea typeface="Arial-Rounded" pitchFamily="34" charset="0"/>
                <a:cs typeface="Arial-Rounded" pitchFamily="34" charset="0"/>
              </a:rPr>
              <a:t>A. Nơi chốn</a:t>
            </a:r>
          </a:p>
        </p:txBody>
      </p:sp>
      <p:sp>
        <p:nvSpPr>
          <p:cNvPr id="10" name="Rectangle 9"/>
          <p:cNvSpPr/>
          <p:nvPr/>
        </p:nvSpPr>
        <p:spPr>
          <a:xfrm>
            <a:off x="582008" y="235417"/>
            <a:ext cx="11071654" cy="141557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725" tIns="60862" rIns="121725" bIns="60862">
            <a:spAutoFit/>
          </a:bodyPr>
          <a:lstStyle/>
          <a:p>
            <a:pPr algn="ctr" defTabSz="1217249"/>
            <a:r>
              <a:rPr lang="en-US" sz="4800" dirty="0">
                <a:solidFill>
                  <a:schemeClr val="bg1"/>
                </a:solidFill>
                <a:latin typeface="UVN Banh Mi" pitchFamily="2" charset="0"/>
                <a:ea typeface="Arial-Rounded" pitchFamily="34" charset="0"/>
                <a:cs typeface="Arial-Rounded" pitchFamily="34" charset="0"/>
              </a:rPr>
              <a:t>Câu 1: </a:t>
            </a:r>
            <a:r>
              <a:rPr lang="en-US" sz="3600" dirty="0">
                <a:solidFill>
                  <a:schemeClr val="accent4">
                    <a:lumMod val="40000"/>
                    <a:lumOff val="60000"/>
                  </a:schemeClr>
                </a:solidFill>
                <a:latin typeface="UTM Androgyne" panose="02040603050506020204" pitchFamily="18" charset="0"/>
              </a:rPr>
              <a:t>Trạng ngữ trong câu: "</a:t>
            </a:r>
            <a:r>
              <a:rPr lang="en-US" sz="3600" dirty="0">
                <a:solidFill>
                  <a:schemeClr val="bg1"/>
                </a:solidFill>
                <a:latin typeface="UTM Androgyne" panose="02040603050506020204" pitchFamily="18" charset="0"/>
              </a:rPr>
              <a:t>Mùa xuân, cây gạo gọi đến bao nhiêu là chim ríu rít" </a:t>
            </a:r>
            <a:r>
              <a:rPr lang="en-US" sz="3600" dirty="0">
                <a:solidFill>
                  <a:schemeClr val="accent4">
                    <a:lumMod val="40000"/>
                    <a:lumOff val="60000"/>
                  </a:schemeClr>
                </a:solidFill>
                <a:latin typeface="UTM Androgyne" panose="02040603050506020204" pitchFamily="18" charset="0"/>
              </a:rPr>
              <a:t>dùng để chỉ?</a:t>
            </a:r>
            <a:endParaRPr lang="en-US" sz="3600" dirty="0">
              <a:solidFill>
                <a:schemeClr val="accent4">
                  <a:lumMod val="40000"/>
                  <a:lumOff val="60000"/>
                </a:schemeClr>
              </a:solidFill>
              <a:latin typeface="UTM Androgyne" panose="02040603050506020204" pitchFamily="18" charset="0"/>
              <a:ea typeface="Arial-Rounded" pitchFamily="34" charset="0"/>
              <a:cs typeface="Arial-Rounded" pitchFamily="34" charset="0"/>
            </a:endParaRPr>
          </a:p>
        </p:txBody>
      </p:sp>
      <p:pic>
        <p:nvPicPr>
          <p:cNvPr id="17" name="Picture 16">
            <a:hlinkClick r:id="rId6" action="ppaction://hlinksldjump"/>
            <a:extLst>
              <a:ext uri="{FF2B5EF4-FFF2-40B4-BE49-F238E27FC236}">
                <a16:creationId xmlns:a16="http://schemas.microsoft.com/office/drawing/2014/main" id="{2D7A224C-36D3-4F56-8D4D-9159231C5D3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9645205" y="5010279"/>
            <a:ext cx="1095726" cy="1644083"/>
          </a:xfrm>
          <a:prstGeom prst="rect">
            <a:avLst/>
          </a:prstGeom>
        </p:spPr>
      </p:pic>
      <p:pic>
        <p:nvPicPr>
          <p:cNvPr id="18" name="Picture 17">
            <a:hlinkClick r:id="rId6" action="ppaction://hlinksldjump"/>
            <a:extLst>
              <a:ext uri="{FF2B5EF4-FFF2-40B4-BE49-F238E27FC236}">
                <a16:creationId xmlns:a16="http://schemas.microsoft.com/office/drawing/2014/main" id="{CA6D6005-3A06-4526-AD75-D12DC980515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9520978" y="1569308"/>
            <a:ext cx="1219953" cy="1830480"/>
          </a:xfrm>
          <a:prstGeom prst="rect">
            <a:avLst/>
          </a:prstGeom>
        </p:spPr>
      </p:pic>
      <p:pic>
        <p:nvPicPr>
          <p:cNvPr id="19" name="Picture 18" descr="A green plastic trash can&#10;&#10;Description automatically generated with low confidence">
            <a:extLst>
              <a:ext uri="{FF2B5EF4-FFF2-40B4-BE49-F238E27FC236}">
                <a16:creationId xmlns:a16="http://schemas.microsoft.com/office/drawing/2014/main" id="{5B9236C7-C943-4624-B0D4-5591A4CC7A1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9255711" y="3429000"/>
            <a:ext cx="1566122" cy="1450652"/>
          </a:xfrm>
          <a:prstGeom prst="rect">
            <a:avLst/>
          </a:prstGeom>
        </p:spPr>
      </p:pic>
    </p:spTree>
    <p:extLst>
      <p:ext uri="{BB962C8B-B14F-4D97-AF65-F5344CB8AC3E}">
        <p14:creationId xmlns:p14="http://schemas.microsoft.com/office/powerpoint/2010/main" val="287148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2" presetClass="entr" presetSubtype="4" fill="hold"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accent1"/>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chemeClr val="accent1"/>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2" presetClass="entr" presetSubtype="4" fill="hold"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8"/>
                                        </p:tgtEl>
                                        <p:attrNameLst>
                                          <p:attrName>fillcolor</p:attrName>
                                        </p:attrNameLst>
                                      </p:cBhvr>
                                      <p:to>
                                        <a:schemeClr val="accent1"/>
                                      </p:to>
                                    </p:animClr>
                                    <p:set>
                                      <p:cBhvr>
                                        <p:cTn id="58" dur="250" fill="hold"/>
                                        <p:tgtEl>
                                          <p:spTgt spid="8"/>
                                        </p:tgtEl>
                                        <p:attrNameLst>
                                          <p:attrName>fill.type</p:attrName>
                                        </p:attrNameLst>
                                      </p:cBhvr>
                                      <p:to>
                                        <p:strVal val="solid"/>
                                      </p:to>
                                    </p:set>
                                    <p:set>
                                      <p:cBhvr>
                                        <p:cTn id="59" dur="25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8"/>
                                        </p:tgtEl>
                                        <p:attrNameLst>
                                          <p:attrName>fillcolor</p:attrName>
                                        </p:attrNameLst>
                                      </p:cBhvr>
                                      <p:to>
                                        <a:schemeClr val="accent1"/>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cTn>
                              </p:par>
                              <p:par>
                                <p:cTn id="64" presetID="22" presetClass="entr" presetSubtype="4"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48"/>
            <a:ext cx="12192000" cy="6858000"/>
          </a:xfrm>
          <a:prstGeom prst="rect">
            <a:avLst/>
          </a:prstGeom>
        </p:spPr>
      </p:pic>
      <p:sp>
        <p:nvSpPr>
          <p:cNvPr id="3" name="Rounded Rectangle 2"/>
          <p:cNvSpPr/>
          <p:nvPr/>
        </p:nvSpPr>
        <p:spPr>
          <a:xfrm>
            <a:off x="2384854" y="2074351"/>
            <a:ext cx="7683986" cy="1226585"/>
          </a:xfrm>
          <a:prstGeom prst="roundRect">
            <a:avLst/>
          </a:prstGeom>
          <a:solidFill>
            <a:schemeClr val="accent6">
              <a:lumMod val="40000"/>
              <a:lumOff val="60000"/>
            </a:schemeClr>
          </a:solidFill>
          <a:ln w="28575" cap="flat" cmpd="sng" algn="ctr">
            <a:noFill/>
            <a:prstDash val="solid"/>
            <a:miter lim="800000"/>
          </a:ln>
          <a:effectLst/>
        </p:spPr>
        <p:txBody>
          <a:bodyPr lIns="121725" tIns="60862" rIns="121725" bIns="60862" rtlCol="0" anchor="ctr"/>
          <a:lstStyle/>
          <a:p>
            <a:pPr defTabSz="1217249">
              <a:defRPr/>
            </a:pPr>
            <a:r>
              <a:rPr lang="en-US" sz="4400" dirty="0">
                <a:latin typeface="UTM Androgyne" panose="02040603050506020204" pitchFamily="18" charset="0"/>
                <a:ea typeface="Arial-Rounded" pitchFamily="34" charset="0"/>
                <a:cs typeface="Arial-Rounded" pitchFamily="34" charset="0"/>
              </a:rPr>
              <a:t>A</a:t>
            </a:r>
            <a:r>
              <a:rPr lang="vi-VN" sz="4400" dirty="0">
                <a:latin typeface="Arial-Rounded" pitchFamily="34" charset="0"/>
                <a:ea typeface="Arial-Rounded" pitchFamily="34" charset="0"/>
                <a:cs typeface="Arial-Rounded" pitchFamily="34" charset="0"/>
              </a:rPr>
              <a:t>.</a:t>
            </a:r>
            <a:r>
              <a:rPr lang="en-US" sz="4400" dirty="0">
                <a:latin typeface="Arial-Rounded" pitchFamily="34" charset="0"/>
                <a:ea typeface="Arial-Rounded" pitchFamily="34" charset="0"/>
                <a:cs typeface="Arial-Rounded" pitchFamily="34" charset="0"/>
              </a:rPr>
              <a:t> </a:t>
            </a:r>
            <a:r>
              <a:rPr lang="en-US" sz="4400" dirty="0">
                <a:latin typeface="UTM Androgyne" panose="02040603050506020204" pitchFamily="18" charset="0"/>
                <a:ea typeface="Arial-Rounded" pitchFamily="34" charset="0"/>
                <a:cs typeface="Arial-Rounded" pitchFamily="34" charset="0"/>
              </a:rPr>
              <a:t>Sai</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ounded Rectangle 3"/>
          <p:cNvSpPr/>
          <p:nvPr/>
        </p:nvSpPr>
        <p:spPr>
          <a:xfrm>
            <a:off x="2372217" y="3738057"/>
            <a:ext cx="7770515" cy="1257957"/>
          </a:xfrm>
          <a:prstGeom prst="roundRect">
            <a:avLst/>
          </a:prstGeom>
          <a:solidFill>
            <a:schemeClr val="accent6">
              <a:lumMod val="40000"/>
              <a:lumOff val="60000"/>
            </a:schemeClr>
          </a:solidFill>
          <a:ln w="28575" cap="flat" cmpd="sng" algn="ctr">
            <a:noFill/>
            <a:prstDash val="solid"/>
            <a:miter lim="800000"/>
          </a:ln>
          <a:effectLst/>
        </p:spPr>
        <p:txBody>
          <a:bodyPr lIns="121725" tIns="60862" rIns="121725" bIns="60862" rtlCol="0" anchor="ctr"/>
          <a:lstStyle/>
          <a:p>
            <a:pPr defTabSz="1217249"/>
            <a:r>
              <a:rPr lang="en-US" sz="4400" dirty="0">
                <a:latin typeface="UTM Androgyne" panose="02040603050506020204" pitchFamily="18" charset="0"/>
                <a:ea typeface="Arial-Rounded" pitchFamily="34" charset="0"/>
                <a:cs typeface="Arial-Rounded" pitchFamily="34" charset="0"/>
              </a:rPr>
              <a:t>B. Đúng</a:t>
            </a:r>
          </a:p>
        </p:txBody>
      </p:sp>
      <p:sp>
        <p:nvSpPr>
          <p:cNvPr id="9" name="Rectangle 8"/>
          <p:cNvSpPr/>
          <p:nvPr/>
        </p:nvSpPr>
        <p:spPr>
          <a:xfrm>
            <a:off x="422031" y="343854"/>
            <a:ext cx="11301046" cy="1292464"/>
          </a:xfrm>
          <a:prstGeom prst="rect">
            <a:avLst/>
          </a:prstGeom>
          <a:solidFill>
            <a:srgbClr val="0070C0"/>
          </a:solidFill>
          <a:scene3d>
            <a:camera prst="orthographicFront"/>
            <a:lightRig rig="threePt" dir="t"/>
          </a:scene3d>
          <a:sp3d>
            <a:bevelT w="114300" prst="artDeco"/>
          </a:sp3d>
        </p:spPr>
        <p:txBody>
          <a:bodyPr wrap="square" lIns="121725" tIns="60862" rIns="121725" bIns="60862">
            <a:spAutoFit/>
            <a:sp3d extrusionH="57150">
              <a:bevelT w="57150" h="38100" prst="artDeco"/>
            </a:sp3d>
          </a:bodyPr>
          <a:lstStyle/>
          <a:p>
            <a:pPr algn="ctr" defTabSz="1217249">
              <a:spcBef>
                <a:spcPts val="600"/>
              </a:spcBef>
            </a:pPr>
            <a:r>
              <a:rPr lang="en-US" sz="4000" b="1" dirty="0">
                <a:solidFill>
                  <a:prstClr val="white"/>
                </a:solidFill>
                <a:latin typeface="UVN Banh Mi" pitchFamily="2" charset="0"/>
                <a:ea typeface="Arial-Rounded" pitchFamily="34" charset="0"/>
                <a:cs typeface="Arial-Rounded" pitchFamily="34" charset="0"/>
              </a:rPr>
              <a:t>Câu 2: </a:t>
            </a:r>
            <a:r>
              <a:rPr lang="en-US" sz="3600" dirty="0">
                <a:ln>
                  <a:solidFill>
                    <a:schemeClr val="bg1"/>
                  </a:solidFill>
                </a:ln>
                <a:solidFill>
                  <a:schemeClr val="bg1"/>
                </a:solidFill>
                <a:latin typeface="UTM Androgyne" panose="02040603050506020204" pitchFamily="18" charset="0"/>
              </a:rPr>
              <a:t>Trạng ngữ ngăn cách giữa chủ ngữ và vị ngữ bằng dấu chấm, đúng hay sai?</a:t>
            </a:r>
            <a:endParaRPr lang="en-US" sz="3600" b="1" dirty="0">
              <a:ln>
                <a:solidFill>
                  <a:schemeClr val="bg1"/>
                </a:solidFill>
              </a:ln>
              <a:solidFill>
                <a:schemeClr val="bg1"/>
              </a:solidFill>
              <a:latin typeface="UTM Androgyne" panose="02040603050506020204" pitchFamily="18" charset="0"/>
              <a:ea typeface="Arial-Rounded" pitchFamily="34" charset="0"/>
              <a:cs typeface="Arial-Rounded" pitchFamily="34" charset="0"/>
            </a:endParaRPr>
          </a:p>
        </p:txBody>
      </p:sp>
      <p:pic>
        <p:nvPicPr>
          <p:cNvPr id="14" name="Picture 13">
            <a:hlinkClick r:id="rId6" action="ppaction://hlinksldjump"/>
            <a:extLst>
              <a:ext uri="{FF2B5EF4-FFF2-40B4-BE49-F238E27FC236}">
                <a16:creationId xmlns:a16="http://schemas.microsoft.com/office/drawing/2014/main" id="{4B6CD5EF-50AB-41A1-9F5A-6E3F02112CD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717226" y="3478048"/>
            <a:ext cx="1184701" cy="1517966"/>
          </a:xfrm>
          <a:prstGeom prst="rect">
            <a:avLst/>
          </a:prstGeom>
        </p:spPr>
      </p:pic>
      <p:pic>
        <p:nvPicPr>
          <p:cNvPr id="16" name="Picture 15" descr="A green plastic trash can&#10;&#10;Description automatically generated with low confidence">
            <a:extLst>
              <a:ext uri="{FF2B5EF4-FFF2-40B4-BE49-F238E27FC236}">
                <a16:creationId xmlns:a16="http://schemas.microsoft.com/office/drawing/2014/main" id="{433E6A3F-9503-4E41-BD74-21D307E393B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8292711" y="1808836"/>
            <a:ext cx="1566122" cy="1450652"/>
          </a:xfrm>
          <a:prstGeom prst="rect">
            <a:avLst/>
          </a:prstGeom>
        </p:spPr>
      </p:pic>
    </p:spTree>
    <p:extLst>
      <p:ext uri="{BB962C8B-B14F-4D97-AF65-F5344CB8AC3E}">
        <p14:creationId xmlns:p14="http://schemas.microsoft.com/office/powerpoint/2010/main" val="1464958793"/>
      </p:ext>
    </p:extLst>
  </p:cSld>
  <p:clrMapOvr>
    <a:masterClrMapping/>
  </p:clrMapOvr>
  <mc:AlternateContent xmlns:mc="http://schemas.openxmlformats.org/markup-compatibility/2006" xmlns:p14="http://schemas.microsoft.com/office/powerpoint/2010/main">
    <mc:Choice Requires="p14">
      <p:transition spd="slow" p14:dur="2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
                                        </p:tgtEl>
                                        <p:attrNameLst>
                                          <p:attrName>fillcolor</p:attrName>
                                        </p:attrNameLst>
                                      </p:cBhvr>
                                      <p:to>
                                        <a:schemeClr val="bg2"/>
                                      </p:to>
                                    </p:animClr>
                                    <p:set>
                                      <p:cBhvr>
                                        <p:cTn id="25" dur="250" fill="hold"/>
                                        <p:tgtEl>
                                          <p:spTgt spid="3"/>
                                        </p:tgtEl>
                                        <p:attrNameLst>
                                          <p:attrName>fill.type</p:attrName>
                                        </p:attrNameLst>
                                      </p:cBhvr>
                                      <p:to>
                                        <p:strVal val="solid"/>
                                      </p:to>
                                    </p:set>
                                    <p:set>
                                      <p:cBhvr>
                                        <p:cTn id="26" dur="250" fill="hold"/>
                                        <p:tgtEl>
                                          <p:spTgt spid="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3"/>
                                        </p:tgtEl>
                                        <p:attrNameLst>
                                          <p:attrName>fillcolor</p:attrName>
                                        </p:attrNameLst>
                                      </p:cBhvr>
                                      <p:to>
                                        <a:srgbClr val="002060"/>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cTn>
                              </p:par>
                              <p:par>
                                <p:cTn id="31" presetID="22" presetClass="entr" presetSubtype="4"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4"/>
                                        </p:tgtEl>
                                        <p:attrNameLst>
                                          <p:attrName>fillcolor</p:attrName>
                                        </p:attrNameLst>
                                      </p:cBhvr>
                                      <p:to>
                                        <a:schemeClr val="accent1"/>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par>
                                <p:cTn id="45" presetID="1" presetClass="entr" presetSubtype="0" fill="hold" nodeType="withEffect">
                                  <p:stCondLst>
                                    <p:cond delay="50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2889253" y="5362842"/>
            <a:ext cx="6666140" cy="1079936"/>
          </a:xfrm>
          <a:prstGeom prst="round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defRPr/>
            </a:pPr>
            <a:r>
              <a:rPr lang="en-US" sz="3200" dirty="0">
                <a:solidFill>
                  <a:schemeClr val="bg1"/>
                </a:solidFill>
                <a:latin typeface="UTM Androgyne" panose="02040603050506020204" pitchFamily="18" charset="0"/>
                <a:ea typeface="Arial-Rounded" pitchFamily="34" charset="0"/>
                <a:cs typeface="Arial-Rounded" pitchFamily="34" charset="0"/>
              </a:rPr>
              <a:t>C. </a:t>
            </a:r>
            <a:r>
              <a:rPr lang="en-US" sz="3200" dirty="0">
                <a:solidFill>
                  <a:schemeClr val="bg1"/>
                </a:solidFill>
                <a:latin typeface="UTM Androgyne" panose="02040603050506020204" pitchFamily="18" charset="0"/>
              </a:rPr>
              <a:t>Trên bãi cỏ</a:t>
            </a:r>
            <a:endParaRPr lang="vi-VN" sz="3200" dirty="0">
              <a:solidFill>
                <a:schemeClr val="bg1"/>
              </a:solidFill>
              <a:latin typeface="Arial-Rounded" pitchFamily="34" charset="0"/>
              <a:ea typeface="Arial-Rounded" pitchFamily="34" charset="0"/>
              <a:cs typeface="Arial-Rounded" pitchFamily="34" charset="0"/>
            </a:endParaRPr>
          </a:p>
        </p:txBody>
      </p:sp>
      <p:sp>
        <p:nvSpPr>
          <p:cNvPr id="4" name="Rounded Rectangle 3"/>
          <p:cNvSpPr/>
          <p:nvPr/>
        </p:nvSpPr>
        <p:spPr>
          <a:xfrm>
            <a:off x="2903839" y="3776059"/>
            <a:ext cx="6568428" cy="1037638"/>
          </a:xfrm>
          <a:prstGeom prst="round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r>
              <a:rPr lang="en-US" sz="3200" dirty="0">
                <a:solidFill>
                  <a:schemeClr val="bg1"/>
                </a:solidFill>
                <a:latin typeface="UTM Androgyne" panose="02040603050506020204" pitchFamily="18" charset="0"/>
                <a:ea typeface="Arial-Rounded" pitchFamily="34" charset="0"/>
                <a:cs typeface="Arial-Rounded" pitchFamily="34" charset="0"/>
              </a:rPr>
              <a:t>B. Dưới dòng sông</a:t>
            </a:r>
          </a:p>
        </p:txBody>
      </p:sp>
      <p:sp>
        <p:nvSpPr>
          <p:cNvPr id="7" name="Rounded Rectangle 6"/>
          <p:cNvSpPr/>
          <p:nvPr/>
        </p:nvSpPr>
        <p:spPr>
          <a:xfrm>
            <a:off x="2903839" y="2428482"/>
            <a:ext cx="6568428" cy="1000518"/>
          </a:xfrm>
          <a:prstGeom prst="roundRect">
            <a:avLst/>
          </a:prstGeom>
          <a:solidFill>
            <a:schemeClr val="accent2">
              <a:lumMod val="60000"/>
              <a:lumOff val="40000"/>
            </a:schemeClr>
          </a:solidFill>
          <a:ln w="28575" cap="flat" cmpd="sng" algn="ctr">
            <a:noFill/>
            <a:prstDash val="solid"/>
            <a:miter lim="800000"/>
          </a:ln>
          <a:effectLst/>
        </p:spPr>
        <p:txBody>
          <a:bodyPr lIns="121725" tIns="60862" rIns="121725" bIns="60862" rtlCol="0" anchor="ctr"/>
          <a:lstStyle/>
          <a:p>
            <a:pPr defTabSz="1217249"/>
            <a:r>
              <a:rPr lang="en-US" sz="3200" dirty="0">
                <a:solidFill>
                  <a:schemeClr val="bg1"/>
                </a:solidFill>
                <a:latin typeface="UTM Androgyne" panose="02040603050506020204" pitchFamily="18" charset="0"/>
                <a:ea typeface="Arial-Rounded" pitchFamily="34" charset="0"/>
                <a:cs typeface="Arial-Rounded" pitchFamily="34" charset="0"/>
              </a:rPr>
              <a:t>A. </a:t>
            </a:r>
            <a:r>
              <a:rPr lang="en-US" sz="3200" dirty="0">
                <a:solidFill>
                  <a:schemeClr val="bg1"/>
                </a:solidFill>
                <a:latin typeface="UTM Androgyne" panose="02040603050506020204" pitchFamily="18" charset="0"/>
              </a:rPr>
              <a:t>Trên bầu trời</a:t>
            </a:r>
            <a:endParaRPr lang="en-US" sz="3200" dirty="0">
              <a:solidFill>
                <a:schemeClr val="bg1"/>
              </a:solidFill>
              <a:latin typeface="UTM Androgyne" panose="02040603050506020204" pitchFamily="18" charset="0"/>
              <a:ea typeface="Arial-Rounded" pitchFamily="34" charset="0"/>
              <a:cs typeface="Arial-Rounded" pitchFamily="34" charset="0"/>
            </a:endParaRPr>
          </a:p>
        </p:txBody>
      </p:sp>
      <p:sp>
        <p:nvSpPr>
          <p:cNvPr id="9" name="Rectangle 8"/>
          <p:cNvSpPr/>
          <p:nvPr/>
        </p:nvSpPr>
        <p:spPr>
          <a:xfrm>
            <a:off x="727653" y="414930"/>
            <a:ext cx="11206250" cy="1446352"/>
          </a:xfrm>
          <a:prstGeom prst="rect">
            <a:avLst/>
          </a:prstGeom>
          <a:solidFill>
            <a:schemeClr val="accent5">
              <a:lumMod val="75000"/>
            </a:schemeClr>
          </a:solidFill>
          <a:scene3d>
            <a:camera prst="orthographicFront"/>
            <a:lightRig rig="threePt" dir="t"/>
          </a:scene3d>
          <a:sp3d>
            <a:bevelT w="114300" prst="artDeco"/>
          </a:sp3d>
        </p:spPr>
        <p:txBody>
          <a:bodyPr wrap="square" lIns="121725" tIns="60862" rIns="121725" bIns="60862">
            <a:spAutoFit/>
          </a:bodyPr>
          <a:lstStyle/>
          <a:p>
            <a:r>
              <a:rPr lang="en-US" sz="4600" b="1" dirty="0">
                <a:solidFill>
                  <a:prstClr val="white"/>
                </a:solidFill>
                <a:latin typeface="UVN Banh Mi" pitchFamily="2" charset="0"/>
                <a:ea typeface="Arial-Rounded" pitchFamily="34" charset="0"/>
                <a:cs typeface="Arial-Rounded" pitchFamily="34" charset="0"/>
              </a:rPr>
              <a:t>Câu 3</a:t>
            </a:r>
            <a:r>
              <a:rPr lang="en-US" sz="4000" b="1" dirty="0">
                <a:solidFill>
                  <a:schemeClr val="accent4">
                    <a:lumMod val="40000"/>
                    <a:lumOff val="60000"/>
                  </a:schemeClr>
                </a:solidFill>
                <a:latin typeface="UTM Androgyne" panose="02040603050506020204" pitchFamily="18" charset="0"/>
                <a:ea typeface="Arial-Rounded" pitchFamily="34" charset="0"/>
                <a:cs typeface="Arial-Rounded" pitchFamily="34" charset="0"/>
              </a:rPr>
              <a:t>: </a:t>
            </a:r>
            <a:r>
              <a:rPr lang="en-US" sz="4000" dirty="0">
                <a:solidFill>
                  <a:schemeClr val="accent4">
                    <a:lumMod val="40000"/>
                    <a:lumOff val="60000"/>
                  </a:schemeClr>
                </a:solidFill>
                <a:latin typeface="UTM Androgyne" panose="02040603050506020204" pitchFamily="18" charset="0"/>
              </a:rPr>
              <a:t> Điền trạng ngữ vào chỗ trống:</a:t>
            </a:r>
          </a:p>
          <a:p>
            <a:r>
              <a:rPr lang="en-US" sz="4000" dirty="0">
                <a:solidFill>
                  <a:schemeClr val="accent4">
                    <a:lumMod val="40000"/>
                    <a:lumOff val="60000"/>
                  </a:schemeClr>
                </a:solidFill>
                <a:latin typeface="UTM Androgyne" panose="02040603050506020204" pitchFamily="18" charset="0"/>
              </a:rPr>
              <a:t>"................., đàn trâu thung thăng gặm cỏ"</a:t>
            </a:r>
          </a:p>
        </p:txBody>
      </p:sp>
      <p:pic>
        <p:nvPicPr>
          <p:cNvPr id="13" name="Picture 12">
            <a:hlinkClick r:id="rId6" action="ppaction://hlinksldjump"/>
            <a:extLst>
              <a:ext uri="{FF2B5EF4-FFF2-40B4-BE49-F238E27FC236}">
                <a16:creationId xmlns:a16="http://schemas.microsoft.com/office/drawing/2014/main" id="{AA0D48CC-FC57-482A-BD7A-5E4F79332B8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177001" y="1853193"/>
            <a:ext cx="1034456" cy="1552150"/>
          </a:xfrm>
          <a:prstGeom prst="rect">
            <a:avLst/>
          </a:prstGeom>
        </p:spPr>
      </p:pic>
      <p:pic>
        <p:nvPicPr>
          <p:cNvPr id="14" name="Picture 13">
            <a:hlinkClick r:id="rId6" action="ppaction://hlinksldjump"/>
            <a:extLst>
              <a:ext uri="{FF2B5EF4-FFF2-40B4-BE49-F238E27FC236}">
                <a16:creationId xmlns:a16="http://schemas.microsoft.com/office/drawing/2014/main" id="{74F6234C-5EF1-4736-9269-C67F9776E5A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8177000" y="3378215"/>
            <a:ext cx="1034457" cy="1552152"/>
          </a:xfrm>
          <a:prstGeom prst="rect">
            <a:avLst/>
          </a:prstGeom>
        </p:spPr>
      </p:pic>
      <p:pic>
        <p:nvPicPr>
          <p:cNvPr id="15" name="Picture 14" descr="A green plastic trash can&#10;&#10;Description automatically generated with low confidence">
            <a:extLst>
              <a:ext uri="{FF2B5EF4-FFF2-40B4-BE49-F238E27FC236}">
                <a16:creationId xmlns:a16="http://schemas.microsoft.com/office/drawing/2014/main" id="{DFF6D8D3-2BEF-4CF7-8DCB-6F90ED1A625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852" b="86574" l="10000" r="90000">
                        <a14:foregroundMark x1="51300" y1="6944" x2="51300" y2="6944"/>
                        <a14:foregroundMark x1="48400" y1="83796" x2="48400" y2="83796"/>
                        <a14:foregroundMark x1="50500" y1="86574" x2="50500" y2="86574"/>
                      </a14:backgroundRemoval>
                    </a14:imgEffect>
                  </a14:imgLayer>
                </a14:imgProps>
              </a:ext>
              <a:ext uri="{28A0092B-C50C-407E-A947-70E740481C1C}">
                <a14:useLocalDpi xmlns:a14="http://schemas.microsoft.com/office/drawing/2010/main" val="0"/>
              </a:ext>
            </a:extLst>
          </a:blip>
          <a:srcRect b="10211"/>
          <a:stretch/>
        </p:blipFill>
        <p:spPr>
          <a:xfrm>
            <a:off x="7888859" y="4992126"/>
            <a:ext cx="1566122" cy="1450652"/>
          </a:xfrm>
          <a:prstGeom prst="rect">
            <a:avLst/>
          </a:prstGeom>
        </p:spPr>
      </p:pic>
      <p:pic>
        <p:nvPicPr>
          <p:cNvPr id="10" name="Picture 2" descr="Cute Cartoon Flower – LINE stickers | LINE STORE">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5305" y="5690139"/>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1" presetClass="entr" presetSubtype="0" fill="hold" nodeType="withEffect">
                                  <p:stCondLst>
                                    <p:cond delay="500"/>
                                  </p:stCondLst>
                                  <p:childTnLst>
                                    <p:set>
                                      <p:cBhvr>
                                        <p:cTn id="3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4"/>
                                        </p:tgtEl>
                                        <p:attrNameLst>
                                          <p:attrName>fillcolor</p:attrName>
                                        </p:attrNameLst>
                                      </p:cBhvr>
                                      <p:to>
                                        <a:schemeClr val="accent1"/>
                                      </p:to>
                                    </p:animClr>
                                    <p:set>
                                      <p:cBhvr>
                                        <p:cTn id="47" dur="250" fill="hold"/>
                                        <p:tgtEl>
                                          <p:spTgt spid="4"/>
                                        </p:tgtEl>
                                        <p:attrNameLst>
                                          <p:attrName>fill.type</p:attrName>
                                        </p:attrNameLst>
                                      </p:cBhvr>
                                      <p:to>
                                        <p:strVal val="solid"/>
                                      </p:to>
                                    </p:set>
                                    <p:set>
                                      <p:cBhvr>
                                        <p:cTn id="48" dur="250" fill="hold"/>
                                        <p:tgtEl>
                                          <p:spTgt spid="4"/>
                                        </p:tgtEl>
                                        <p:attrNameLst>
                                          <p:attrName>fill.on</p:attrName>
                                        </p:attrNameLst>
                                      </p:cBhvr>
                                      <p:to>
                                        <p:strVal val="true"/>
                                      </p:to>
                                    </p:set>
                                  </p:childTnLst>
                                </p:cTn>
                              </p:par>
                              <p:par>
                                <p:cTn id="49" presetID="1" presetClass="entr" presetSubtype="0" fill="hold" nodeType="withEffect">
                                  <p:stCondLst>
                                    <p:cond delay="50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Basura De Simulación Latas Verdes, Verde, Basura, Simulación PNG y Vector  para Descargar Gratis |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1945150" y="596135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8763000" y="6047342"/>
            <a:ext cx="647700" cy="639530"/>
          </a:xfrm>
          <a:prstGeom prst="rect">
            <a:avLst/>
          </a:prstGeom>
        </p:spPr>
      </p:pic>
      <p:pic>
        <p:nvPicPr>
          <p:cNvPr id="13" name="Picture 12">
            <a:extLst>
              <a:ext uri="{FF2B5EF4-FFF2-40B4-BE49-F238E27FC236}">
                <a16:creationId xmlns:a16="http://schemas.microsoft.com/office/drawing/2014/main" id="{C082E455-9F77-47FB-BC7B-63D0B914356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778342" y="4338069"/>
            <a:ext cx="1300855" cy="1951869"/>
          </a:xfrm>
          <a:prstGeom prst="rect">
            <a:avLst/>
          </a:prstGeom>
        </p:spPr>
      </p:pic>
      <p:pic>
        <p:nvPicPr>
          <p:cNvPr id="14" name="Picture 2" descr="掃除 trường Tiểu học, Con Lớp - trường png tải về - Miễn phí trong suốt Con  png Tải về.">
            <a:extLst>
              <a:ext uri="{FF2B5EF4-FFF2-40B4-BE49-F238E27FC236}">
                <a16:creationId xmlns:a16="http://schemas.microsoft.com/office/drawing/2014/main" id="{0AEB8733-FF80-460B-987A-A6DD51CC04F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29096" y="4141888"/>
            <a:ext cx="3164829" cy="2594919"/>
          </a:xfrm>
          <a:prstGeom prst="rect">
            <a:avLst/>
          </a:prstGeom>
          <a:noFill/>
          <a:extLst>
            <a:ext uri="{909E8E84-426E-40DD-AFC4-6F175D3DCCD1}">
              <a14:hiddenFill xmlns:a14="http://schemas.microsoft.com/office/drawing/2010/main">
                <a:solidFill>
                  <a:srgbClr val="FFFFFF"/>
                </a:solidFill>
              </a14:hiddenFill>
            </a:ext>
          </a:extLst>
        </p:spPr>
      </p:pic>
      <p:sp>
        <p:nvSpPr>
          <p:cNvPr id="17" name="任意多边形: 形状 2">
            <a:extLst>
              <a:ext uri="{FF2B5EF4-FFF2-40B4-BE49-F238E27FC236}">
                <a16:creationId xmlns:a16="http://schemas.microsoft.com/office/drawing/2014/main" id="{2B65DA45-1F72-4FA5-9720-9209C6D8C3DB}"/>
              </a:ext>
            </a:extLst>
          </p:cNvPr>
          <p:cNvSpPr/>
          <p:nvPr/>
        </p:nvSpPr>
        <p:spPr>
          <a:xfrm>
            <a:off x="544836" y="2174937"/>
            <a:ext cx="6568520" cy="153556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字魂59号-创粗黑" panose="00000500000000000000" pitchFamily="2" charset="-122"/>
              <a:ea typeface="字魂59号-创粗黑" panose="00000500000000000000" pitchFamily="2" charset="-122"/>
            </a:endParaRPr>
          </a:p>
        </p:txBody>
      </p:sp>
      <p:sp>
        <p:nvSpPr>
          <p:cNvPr id="6" name="TextBox 5"/>
          <p:cNvSpPr txBox="1"/>
          <p:nvPr/>
        </p:nvSpPr>
        <p:spPr>
          <a:xfrm>
            <a:off x="-384686" y="2355780"/>
            <a:ext cx="8188702" cy="923330"/>
          </a:xfrm>
          <a:prstGeom prst="rect">
            <a:avLst/>
          </a:prstGeom>
          <a:noFill/>
        </p:spPr>
        <p:txBody>
          <a:bodyPr wrap="square" rtlCol="0">
            <a:spAutoFit/>
          </a:bodyPr>
          <a:lstStyle/>
          <a:p>
            <a:pPr algn="ctr"/>
            <a:r>
              <a:rPr lang="en-US" sz="5400" dirty="0" err="1">
                <a:solidFill>
                  <a:srgbClr val="002060"/>
                </a:solidFill>
                <a:latin typeface="UTM Facebook" panose="02040403050506020204" pitchFamily="18" charset="0"/>
              </a:rPr>
              <a:t>Cảm</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ơn</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các</a:t>
            </a:r>
            <a:r>
              <a:rPr lang="en-US" sz="5400" dirty="0">
                <a:solidFill>
                  <a:srgbClr val="002060"/>
                </a:solidFill>
                <a:latin typeface="UTM Facebook" panose="02040403050506020204" pitchFamily="18" charset="0"/>
              </a:rPr>
              <a:t> </a:t>
            </a:r>
            <a:r>
              <a:rPr lang="en-US" sz="5400" dirty="0" err="1">
                <a:solidFill>
                  <a:srgbClr val="002060"/>
                </a:solidFill>
                <a:latin typeface="UTM Facebook" panose="02040403050506020204" pitchFamily="18" charset="0"/>
              </a:rPr>
              <a:t>bạn</a:t>
            </a:r>
            <a:r>
              <a:rPr lang="en-US" sz="5400" dirty="0">
                <a:solidFill>
                  <a:srgbClr val="002060"/>
                </a:solidFill>
                <a:latin typeface="UTM Facebook" panose="02040403050506020204" pitchFamily="18" charset="0"/>
              </a:rPr>
              <a:t>!!!</a:t>
            </a:r>
          </a:p>
        </p:txBody>
      </p:sp>
      <p:pic>
        <p:nvPicPr>
          <p:cNvPr id="16" name="Picture 15" descr="A group of shopping carts&#10;&#10;Description automatically generated with low confidence">
            <a:extLst>
              <a:ext uri="{FF2B5EF4-FFF2-40B4-BE49-F238E27FC236}">
                <a16:creationId xmlns:a16="http://schemas.microsoft.com/office/drawing/2014/main" id="{B4B95F0C-6672-4CD9-B4A1-3FC25538290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528" b="89950" l="5272" r="99681">
                        <a14:foregroundMark x1="7188" y1="42462" x2="7188" y2="42462"/>
                        <a14:foregroundMark x1="5591" y1="57286" x2="5591" y2="57286"/>
                        <a14:foregroundMark x1="37220" y1="9296" x2="37220" y2="9296"/>
                        <a14:foregroundMark x1="28435" y1="9799" x2="45847" y2="14573"/>
                        <a14:foregroundMark x1="20767" y1="16332" x2="23482" y2="16332"/>
                        <a14:foregroundMark x1="59904" y1="5528" x2="69649" y2="15829"/>
                        <a14:foregroundMark x1="83546" y1="57035" x2="82748" y2="77638"/>
                        <a14:foregroundMark x1="89457" y1="65829" x2="99681" y2="82412"/>
                        <a14:foregroundMark x1="79553" y1="46231" x2="76038" y2="55779"/>
                        <a14:foregroundMark x1="23163" y1="16583" x2="23003" y2="22111"/>
                      </a14:backgroundRemoval>
                    </a14:imgEffect>
                  </a14:imgLayer>
                </a14:imgProps>
              </a:ext>
              <a:ext uri="{28A0092B-C50C-407E-A947-70E740481C1C}">
                <a14:useLocalDpi xmlns:a14="http://schemas.microsoft.com/office/drawing/2010/main" val="0"/>
              </a:ext>
            </a:extLst>
          </a:blip>
          <a:stretch>
            <a:fillRect/>
          </a:stretch>
        </p:blipFill>
        <p:spPr>
          <a:xfrm>
            <a:off x="7703126" y="3876050"/>
            <a:ext cx="3415147" cy="2171292"/>
          </a:xfrm>
          <a:prstGeom prst="rect">
            <a:avLst/>
          </a:prstGeom>
        </p:spPr>
      </p:pic>
      <p:pic>
        <p:nvPicPr>
          <p:cNvPr id="3" name="Tiếng Yeah của Trẻ Con">
            <a:hlinkClick r:id="" action="ppaction://media"/>
            <a:extLst>
              <a:ext uri="{FF2B5EF4-FFF2-40B4-BE49-F238E27FC236}">
                <a16:creationId xmlns:a16="http://schemas.microsoft.com/office/drawing/2014/main" id="{D62DD887-8E36-42D0-B833-F9AEB58B4E4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166725" y="525991"/>
            <a:ext cx="718608" cy="718608"/>
          </a:xfrm>
          <a:prstGeom prst="rect">
            <a:avLst/>
          </a:prstGeom>
        </p:spPr>
      </p:pic>
    </p:spTree>
    <p:extLst>
      <p:ext uri="{BB962C8B-B14F-4D97-AF65-F5344CB8AC3E}">
        <p14:creationId xmlns:p14="http://schemas.microsoft.com/office/powerpoint/2010/main" val="336719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eck mark.wav"/>
                                        </p:tgtEl>
                                      </p:cMediaNode>
                                    </p:audio>
                                  </p:sub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ADE72-0831-4F1E-8418-54EEA07BE84C}"/>
              </a:ext>
            </a:extLst>
          </p:cNvPr>
          <p:cNvSpPr/>
          <p:nvPr/>
        </p:nvSpPr>
        <p:spPr>
          <a:xfrm>
            <a:off x="1715274" y="2055813"/>
            <a:ext cx="8438722" cy="1569660"/>
          </a:xfrm>
          <a:prstGeom prst="rect">
            <a:avLst/>
          </a:prstGeom>
        </p:spPr>
        <p:txBody>
          <a:bodyPr wrap="square">
            <a:spAutoFit/>
          </a:bodyPr>
          <a:lstStyle/>
          <a:p>
            <a:pPr algn="ctr">
              <a:spcBef>
                <a:spcPts val="600"/>
              </a:spcBef>
            </a:pPr>
            <a:r>
              <a:rPr lang="en-US" sz="9600" b="1" dirty="0">
                <a:solidFill>
                  <a:schemeClr val="bg1"/>
                </a:solidFill>
                <a:effectLst>
                  <a:glow rad="622300">
                    <a:srgbClr val="E8F1FC">
                      <a:alpha val="40000"/>
                    </a:srgbClr>
                  </a:glow>
                  <a:outerShdw blurRad="38100" dist="38100" dir="2700000" algn="tl">
                    <a:srgbClr val="000000">
                      <a:alpha val="43137"/>
                    </a:srgbClr>
                  </a:outerShdw>
                  <a:reflection blurRad="6350" stA="50000" endA="300" endPos="50000" dist="29997" dir="5400000" sy="-100000" algn="bl" rotWithShape="0"/>
                </a:effectLst>
                <a:latin typeface="SVN-Adam Gorry" panose="02040603050506020204" pitchFamily="18" charset="0"/>
                <a:ea typeface="Kids" pitchFamily="2" charset="0"/>
                <a:cs typeface="Arial" pitchFamily="34" charset="0"/>
              </a:rPr>
              <a:t>KHỞI ĐỘNG</a:t>
            </a:r>
          </a:p>
        </p:txBody>
      </p:sp>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8" name="文本框 7">
            <a:extLst>
              <a:ext uri="{FF2B5EF4-FFF2-40B4-BE49-F238E27FC236}">
                <a16:creationId xmlns:a16="http://schemas.microsoft.com/office/drawing/2014/main" id="{8AD7898E-9527-43EE-8739-F1231C2F50E2}"/>
              </a:ext>
            </a:extLst>
          </p:cNvPr>
          <p:cNvSpPr txBox="1"/>
          <p:nvPr/>
        </p:nvSpPr>
        <p:spPr>
          <a:xfrm>
            <a:off x="3750996" y="1648760"/>
            <a:ext cx="4367278" cy="31700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altLang="zh-CN" sz="10000" b="1" dirty="0">
                <a:solidFill>
                  <a:srgbClr val="00B050"/>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KHÁM</a:t>
            </a:r>
            <a:r>
              <a:rPr lang="en-US" altLang="zh-CN" sz="10000" b="1" dirty="0">
                <a:solidFill>
                  <a:srgbClr val="5F4E43"/>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 </a:t>
            </a:r>
            <a:r>
              <a:rPr lang="en-US" altLang="zh-CN" sz="10000" b="1" dirty="0">
                <a:solidFill>
                  <a:srgbClr val="7030A0"/>
                </a:solidFill>
                <a:effectLst>
                  <a:reflection blurRad="6350" stA="55000" endA="300" endPos="45500" dir="5400000" sy="-100000" algn="bl" rotWithShape="0"/>
                </a:effectLst>
                <a:latin typeface="SVN-Adam Gorry" panose="02040603050506020204" pitchFamily="18" charset="0"/>
                <a:ea typeface="小白" panose="02010601030101010101" pitchFamily="2" charset="-122"/>
              </a:rPr>
              <a:t>PHÁ</a:t>
            </a:r>
            <a:endParaRPr lang="zh-CN" altLang="en-US" sz="10000" b="1" dirty="0">
              <a:solidFill>
                <a:srgbClr val="7030A0"/>
              </a:solidFill>
              <a:effectLst>
                <a:reflection blurRad="6350" stA="55000" endA="300" endPos="45500" dir="5400000" sy="-100000" algn="bl" rotWithShape="0"/>
              </a:effectLst>
              <a:latin typeface="SVN-Adam Gorry" panose="02040603050506020204" pitchFamily="18" charset="0"/>
              <a:ea typeface="小白" panose="02010601030101010101" pitchFamily="2" charset="-122"/>
            </a:endParaRPr>
          </a:p>
        </p:txBody>
      </p:sp>
    </p:spTree>
    <p:extLst>
      <p:ext uri="{BB962C8B-B14F-4D97-AF65-F5344CB8AC3E}">
        <p14:creationId xmlns:p14="http://schemas.microsoft.com/office/powerpoint/2010/main" val="47282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6076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1189</Words>
  <Application>Microsoft Office PowerPoint</Application>
  <PresentationFormat>Widescreen</PresentationFormat>
  <Paragraphs>134</Paragraphs>
  <Slides>24</Slides>
  <Notes>0</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24</vt:i4>
      </vt:variant>
    </vt:vector>
  </HeadingPairs>
  <TitlesOfParts>
    <vt:vector size="45" baseType="lpstr">
      <vt:lpstr>Cambria</vt:lpstr>
      <vt:lpstr>UTM Staccato </vt:lpstr>
      <vt:lpstr>Calibri</vt:lpstr>
      <vt:lpstr>UTM Neo Sans Intel</vt:lpstr>
      <vt:lpstr>UVN Banh Mi</vt:lpstr>
      <vt:lpstr>SVN-Newton</vt:lpstr>
      <vt:lpstr>Calibri Light</vt:lpstr>
      <vt:lpstr>UTM Showcard</vt:lpstr>
      <vt:lpstr>#9Slide07 HoneyCream</vt:lpstr>
      <vt:lpstr>Arial-Rounded</vt:lpstr>
      <vt:lpstr>Garamond</vt:lpstr>
      <vt:lpstr>UVN Bay Buom Hep Nang</vt:lpstr>
      <vt:lpstr>UTM Androgyne</vt:lpstr>
      <vt:lpstr>Arial</vt:lpstr>
      <vt:lpstr>SVN-Adam Gorry</vt:lpstr>
      <vt:lpstr>UTM Gradoo</vt:lpstr>
      <vt:lpstr>UTM Facebook</vt:lpstr>
      <vt:lpstr>UTM Flavour</vt:lpstr>
      <vt:lpstr>字魂59号-创粗黑</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3: Xếp các từ có tiếng quan cho trong ngoặc đơn thành ba nhóm (lạc quan, quan quân, quan hệ, quan tâm).  </vt:lpstr>
      <vt:lpstr>PowerPoint Presentation</vt:lpstr>
      <vt:lpstr>Bài tập 3: Xếp các từ có tiếng quan cho trong ngoặc đơn thành ba nhóm ( lạc quan, quan quân, quan hệ, quan tâm ).  </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Diệu Hiền_GV</cp:lastModifiedBy>
  <cp:revision>22</cp:revision>
  <dcterms:created xsi:type="dcterms:W3CDTF">2022-04-15T23:40:40Z</dcterms:created>
  <dcterms:modified xsi:type="dcterms:W3CDTF">2022-04-18T03:59:21Z</dcterms:modified>
</cp:coreProperties>
</file>