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9" r:id="rId2"/>
    <p:sldId id="260" r:id="rId3"/>
    <p:sldId id="274" r:id="rId4"/>
    <p:sldId id="269" r:id="rId5"/>
    <p:sldId id="270" r:id="rId6"/>
    <p:sldId id="271" r:id="rId7"/>
    <p:sldId id="328" r:id="rId8"/>
    <p:sldId id="329" r:id="rId9"/>
    <p:sldId id="277" r:id="rId10"/>
    <p:sldId id="330" r:id="rId11"/>
    <p:sldId id="331" r:id="rId12"/>
    <p:sldId id="275" r:id="rId13"/>
    <p:sldId id="333" r:id="rId14"/>
    <p:sldId id="334" r:id="rId15"/>
    <p:sldId id="32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等线" panose="020B0604020202020204" charset="-122"/>
      <p:regular r:id="rId22"/>
      <p:bold r:id="rId23"/>
    </p:embeddedFont>
    <p:embeddedFont>
      <p:font typeface="Roboto Condensed Bold" panose="020B0604020202020204" charset="0"/>
      <p:bold r:id="rId24"/>
    </p:embeddedFont>
    <p:embeddedFont>
      <p:font typeface="Roboto Condensed Regular" panose="020B0604020202020204" charset="0"/>
      <p:regular r:id="rId25"/>
    </p:embeddedFont>
    <p:embeddedFont>
      <p:font typeface="UTM Scriptina KT" panose="020B0604020202020204" charset="0"/>
      <p:regular r:id="rId26"/>
    </p:embeddedFont>
    <p:embeddedFont>
      <p:font typeface="Roboto Condensed" panose="020B060402020202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C8604"/>
    <a:srgbClr val="BA0D01"/>
    <a:srgbClr val="BF6001"/>
    <a:srgbClr val="FFC000"/>
    <a:srgbClr val="E79FBA"/>
    <a:srgbClr val="BDFD91"/>
    <a:srgbClr val="6D7118"/>
    <a:srgbClr val="1B8D83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840" autoAdjust="0"/>
  </p:normalViewPr>
  <p:slideViewPr>
    <p:cSldViewPr snapToGrid="0">
      <p:cViewPr varScale="1">
        <p:scale>
          <a:sx n="89" d="100"/>
          <a:sy n="89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HS nói tiếp để hoàn thành câu</a:t>
            </a:r>
            <a:br>
              <a:rPr lang="en-US" baseline="0" smtClean="0"/>
            </a:br>
            <a:r>
              <a:rPr lang="en-US" baseline="0" smtClean="0"/>
              <a:t>HS trả lời xong thì bấm để xem thử 1 số đáp án gợi 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2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Yêu</a:t>
            </a:r>
            <a:r>
              <a:rPr lang="en-US" baseline="0" smtClean="0"/>
              <a:t> cầu HS nói tiếp để hoàn thành câu</a:t>
            </a:r>
            <a:br>
              <a:rPr lang="en-US" baseline="0" smtClean="0"/>
            </a:br>
            <a:r>
              <a:rPr lang="en-US" baseline="0" smtClean="0"/>
              <a:t>HS trả lời xong thì bấm để xem thử đáp án gợi ý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4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để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02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48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74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tiếp để xem bản đồ nước Bỉ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916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Bấm</a:t>
            </a:r>
            <a:r>
              <a:rPr lang="en-US" baseline="0" smtClean="0"/>
              <a:t> vào bản đồ để liên kết với link Google Map (vị trí bản đồ nước Bỉ)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https://www.google.com/maps/place/B%E1%BB%89/@50.7884142,1.5837004,6.12z/data=!4m5!3m4!1s0x47c17d64edf39797:0x47ebf2b439e60ff2!8m2!3d50.503887!4d4.469936?hl=vi</a:t>
            </a:r>
            <a:br>
              <a:rPr lang="en-US" smtClean="0"/>
            </a:br>
            <a:r>
              <a:rPr lang="en-US" smtClean="0"/>
              <a:t>Bấm</a:t>
            </a:r>
            <a:r>
              <a:rPr lang="en-US" baseline="0" smtClean="0"/>
              <a:t> nhà gỗ để trở về Slide chọn bài tập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4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33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934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0" b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B%E1%BB%89/@50.7884142,1.5837004,6.12z/data=!4m5!3m4!1s0x47c17d64edf39797:0x47ebf2b439e60ff2!8m2!3d50.503887!4d4.469936?hl=v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14.xml"/><Relationship Id="rId4" Type="http://schemas.openxmlformats.org/officeDocument/2006/relationships/slide" Target="slide10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E8817F-9974-4FD5-A3C7-AFFAA21B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" y="7094"/>
            <a:ext cx="12325039" cy="6957585"/>
          </a:xfrm>
          <a:prstGeom prst="rect">
            <a:avLst/>
          </a:prstGeom>
        </p:spPr>
      </p:pic>
      <p:pic>
        <p:nvPicPr>
          <p:cNvPr id="5" name="图片 4" descr="图片包含 鸟, 色彩绚丽的&#10;&#10;描述已自动生成">
            <a:extLst>
              <a:ext uri="{FF2B5EF4-FFF2-40B4-BE49-F238E27FC236}">
                <a16:creationId xmlns:a16="http://schemas.microsoft.com/office/drawing/2014/main" id="{BBEFBFF0-0186-4BCE-9ECE-C807DAA5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555023" y="-741612"/>
            <a:ext cx="10198033" cy="9023612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D8B94F15-B3EE-48B5-B423-554364857F86}"/>
              </a:ext>
            </a:extLst>
          </p:cNvPr>
          <p:cNvSpPr/>
          <p:nvPr/>
        </p:nvSpPr>
        <p:spPr>
          <a:xfrm>
            <a:off x="6111518" y="3970868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38265" y="975216"/>
            <a:ext cx="3674435" cy="2046193"/>
            <a:chOff x="3747445" y="1238138"/>
            <a:chExt cx="3121367" cy="2046193"/>
          </a:xfrm>
        </p:grpSpPr>
        <p:sp>
          <p:nvSpPr>
            <p:cNvPr id="2" name="Rectangle 1"/>
            <p:cNvSpPr/>
            <p:nvPr/>
          </p:nvSpPr>
          <p:spPr>
            <a:xfrm>
              <a:off x="3808112" y="1318148"/>
              <a:ext cx="306070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Nghe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47445" y="1238138"/>
              <a:ext cx="306070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Nghe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27015" y="2015461"/>
            <a:ext cx="3225908" cy="2029906"/>
            <a:chOff x="3294071" y="2745676"/>
            <a:chExt cx="2740351" cy="2029906"/>
          </a:xfrm>
        </p:grpSpPr>
        <p:sp>
          <p:nvSpPr>
            <p:cNvPr id="13" name="Rectangle 12"/>
            <p:cNvSpPr/>
            <p:nvPr/>
          </p:nvSpPr>
          <p:spPr>
            <a:xfrm>
              <a:off x="3362342" y="2809399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lời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94071" y="2745676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lời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92518" y="3523255"/>
            <a:ext cx="3566047" cy="2029906"/>
            <a:chOff x="6516010" y="2712433"/>
            <a:chExt cx="3029293" cy="2029906"/>
          </a:xfrm>
        </p:grpSpPr>
        <p:sp>
          <p:nvSpPr>
            <p:cNvPr id="16" name="Rectangle 15"/>
            <p:cNvSpPr/>
            <p:nvPr/>
          </p:nvSpPr>
          <p:spPr>
            <a:xfrm>
              <a:off x="6584281" y="2776156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chim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16010" y="2712433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chim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33695" y="4601931"/>
            <a:ext cx="3225908" cy="2029906"/>
            <a:chOff x="5324441" y="3867572"/>
            <a:chExt cx="2740351" cy="2029906"/>
          </a:xfrm>
        </p:grpSpPr>
        <p:sp>
          <p:nvSpPr>
            <p:cNvPr id="17" name="Rectangle 16"/>
            <p:cNvSpPr/>
            <p:nvPr/>
          </p:nvSpPr>
          <p:spPr>
            <a:xfrm>
              <a:off x="5392712" y="3931295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nói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24441" y="3867572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nói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sp>
        <p:nvSpPr>
          <p:cNvPr id="26" name="Round Diagonal Corner Rectangle 25"/>
          <p:cNvSpPr/>
          <p:nvPr/>
        </p:nvSpPr>
        <p:spPr>
          <a:xfrm>
            <a:off x="243840" y="225953"/>
            <a:ext cx="3243383" cy="100135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smtClean="0">
                <a:solidFill>
                  <a:srgbClr val="6D7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CHÍNH TẢ</a:t>
            </a:r>
            <a:endParaRPr lang="en-US" sz="5500">
              <a:solidFill>
                <a:srgbClr val="6D71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83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659758" y="260861"/>
            <a:ext cx="10914926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grpSp>
        <p:nvGrpSpPr>
          <p:cNvPr id="18" name="Group 17"/>
          <p:cNvGrpSpPr/>
          <p:nvPr/>
        </p:nvGrpSpPr>
        <p:grpSpPr>
          <a:xfrm>
            <a:off x="111777" y="31028"/>
            <a:ext cx="2750244" cy="757711"/>
            <a:chOff x="1696059" y="2210628"/>
            <a:chExt cx="2750244" cy="757711"/>
          </a:xfrm>
        </p:grpSpPr>
        <p:sp>
          <p:nvSpPr>
            <p:cNvPr id="19" name="Design…"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1992533" cy="5997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000" b="1" kern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2a</a:t>
              </a:r>
              <a:endParaRPr sz="3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059" y="2210628"/>
              <a:ext cx="757711" cy="757711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6050280" y="630808"/>
            <a:ext cx="0" cy="5700544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5342" y="1266998"/>
            <a:ext cx="9745883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733252"/>
            <a:ext cx="5134418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Các từ viết với </a:t>
            </a:r>
            <a:r>
              <a:rPr lang="en-US" sz="2500" b="1" i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, không viết với </a:t>
            </a:r>
            <a:r>
              <a:rPr lang="en-US" sz="2500" b="1" i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endParaRPr sz="2500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2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081078" y="733252"/>
            <a:ext cx="5370060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Các từ viết với </a:t>
            </a:r>
            <a:r>
              <a:rPr lang="en-US" sz="2500" b="1" i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, không viết với </a:t>
            </a:r>
            <a:r>
              <a:rPr lang="en-US" sz="2500" b="1" i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endParaRPr sz="2500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làm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lãnh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lâm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lì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lim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liều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lệch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lõi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loại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loe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lỏng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lột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lợp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lụa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lún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luôn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luỹ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lựa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lửng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lượn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lướt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lựu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này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nãy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nằm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nắn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nấu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nếm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nệm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nến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ỉ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nĩa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nín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ịt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nỏ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noãn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ước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ượp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88" name="Picture 8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2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5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5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25" grpId="0"/>
      <p:bldP spid="30" grpId="0"/>
      <p:bldP spid="32" grpId="0"/>
      <p:bldP spid="33" grpId="0"/>
      <p:bldP spid="34" grpId="0"/>
      <p:bldP spid="35" grpId="0"/>
      <p:bldP spid="36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67" grpId="0"/>
      <p:bldP spid="69" grpId="0"/>
      <p:bldP spid="70" grpId="0"/>
      <p:bldP spid="72" grpId="0"/>
      <p:bldP spid="73" grpId="0"/>
      <p:bldP spid="75" grpId="0"/>
      <p:bldP spid="76" grpId="0"/>
      <p:bldP spid="78" grpId="0"/>
      <p:bldP spid="79" grpId="0"/>
      <p:bldP spid="81" grpId="0"/>
      <p:bldP spid="82" grpId="0"/>
      <p:bldP spid="84" grpId="0"/>
      <p:bldP spid="85" grpId="0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659758" y="260861"/>
            <a:ext cx="10914926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grpSp>
        <p:nvGrpSpPr>
          <p:cNvPr id="18" name="Group 17"/>
          <p:cNvGrpSpPr/>
          <p:nvPr/>
        </p:nvGrpSpPr>
        <p:grpSpPr>
          <a:xfrm>
            <a:off x="111777" y="31028"/>
            <a:ext cx="2739023" cy="757711"/>
            <a:chOff x="1696059" y="2210628"/>
            <a:chExt cx="2739023" cy="757711"/>
          </a:xfrm>
        </p:grpSpPr>
        <p:sp>
          <p:nvSpPr>
            <p:cNvPr id="19" name="Design…"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1981312" cy="692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000" b="1" kern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2b</a:t>
              </a:r>
              <a:endParaRPr sz="3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059" y="2210628"/>
              <a:ext cx="757711" cy="757711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6050280" y="630808"/>
            <a:ext cx="0" cy="5700544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5342" y="1697449"/>
            <a:ext cx="9745883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1562101" y="702442"/>
            <a:ext cx="369159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Từ láy </a:t>
            </a:r>
            <a:r>
              <a:rPr lang="en-US" sz="2500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bắt đầu bằng tiếng có thanh </a:t>
            </a:r>
            <a:r>
              <a:rPr lang="en-US" sz="2500" b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hỏi</a:t>
            </a:r>
            <a:endParaRPr sz="2500" b="1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2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799805" y="704626"/>
            <a:ext cx="373809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Từ láy </a:t>
            </a: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bắt đầu bằng tiếng có thanh </a:t>
            </a:r>
            <a:r>
              <a:rPr lang="en-US" sz="2500" b="1" kern="0" smtClea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ngã</a:t>
            </a:r>
            <a:endParaRPr lang="en-US" sz="2500" b="1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198648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chỉn chu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198648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dở dang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260104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đ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ểnh đoảng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260104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khảng khái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321559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lảnh lót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321559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mải miết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383837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ngẩn ngơ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383837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phảng phất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445293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r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ủng rẻng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445293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tỉ mỉ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506748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sửng sốt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506748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u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ể oải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5682040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viển vông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5682040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xỉa xói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198648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ỡm 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198648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bẽn lẽn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260104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cũn cỡn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260104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dỗ dành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321559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giãy giụa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321559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hững hờ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383837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kẽo kẹt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383837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lẫm chẫm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445293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ngỗ ngược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445293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nhã nhặn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506748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rã rời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506748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sỗ sàng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5682040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thẫn thờ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5682040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vững vàng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94" name="Picture 9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9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25" grpId="0"/>
      <p:bldP spid="34" grpId="0"/>
      <p:bldP spid="36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57" grpId="0"/>
      <p:bldP spid="58" grpId="0"/>
      <p:bldP spid="60" grpId="0"/>
      <p:bldP spid="61" grpId="0"/>
      <p:bldP spid="63" grpId="0"/>
      <p:bldP spid="65" grpId="0"/>
      <p:bldP spid="68" grpId="0"/>
      <p:bldP spid="71" grpId="0"/>
      <p:bldP spid="74" grpId="0"/>
      <p:bldP spid="77" grpId="0"/>
      <p:bldP spid="80" grpId="0"/>
      <p:bldP spid="83" grpId="0"/>
      <p:bldP spid="86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50A850ED-30E6-4289-A549-1486AEAE522E}"/>
              </a:ext>
            </a:extLst>
          </p:cNvPr>
          <p:cNvSpPr/>
          <p:nvPr/>
        </p:nvSpPr>
        <p:spPr>
          <a:xfrm>
            <a:off x="980813" y="662939"/>
            <a:ext cx="10230371" cy="5532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14222" r="22000" b="11333"/>
          <a:stretch/>
        </p:blipFill>
        <p:spPr>
          <a:xfrm>
            <a:off x="980813" y="914400"/>
            <a:ext cx="2386311" cy="2971800"/>
          </a:xfrm>
          <a:prstGeom prst="rect">
            <a:avLst/>
          </a:prstGeom>
        </p:spPr>
      </p:pic>
      <p:sp>
        <p:nvSpPr>
          <p:cNvPr id="2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3462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solidFill>
                  <a:srgbClr val="0070C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Băng trôi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(Lúi / Núi) băng trôi (lớn / nớn) nhất (Lam / Nam) Cực vào (lăm / năm) 1956. Nó chiếm một vùng rộng 31 000 ki-lô-mét vuông. Núi băng (lày / này) lớn bằng nước Bỉ.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2885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solidFill>
                  <a:srgbClr val="0070C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Băng trôi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Núi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băng trôi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lớn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nhất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Nam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Cực vào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năm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1956. Nó chiếm một vùng rộng 31 000 ki-lô-mét vuông. Núi băng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này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lớn bằng nước Bỉ.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07258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7" grpId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" y="0"/>
            <a:ext cx="11223462" cy="68580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7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50A850ED-30E6-4289-A549-1486AEAE522E}"/>
              </a:ext>
            </a:extLst>
          </p:cNvPr>
          <p:cNvSpPr/>
          <p:nvPr/>
        </p:nvSpPr>
        <p:spPr>
          <a:xfrm>
            <a:off x="980813" y="662939"/>
            <a:ext cx="10230371" cy="5532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36" y="662939"/>
            <a:ext cx="1962776" cy="1962776"/>
          </a:xfrm>
          <a:prstGeom prst="rect">
            <a:avLst/>
          </a:prstGeom>
        </p:spPr>
      </p:pic>
      <p:sp>
        <p:nvSpPr>
          <p:cNvPr id="2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4039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Sa mạc đen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(Ở / Ỡ) nước Nga có một sa mạc màu đen. Đá trên sa mạc này (củng / cũng) màu đen. Khi nước vào sa mạc, người ta có (cảm / cãm) giác biến thành màu đen và (cả / cã) thế giới đều màu đen.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3477"/>
            <a:ext cx="7502728" cy="3462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Sa mạc đen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Ở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nước Nga có một sa mạc màu đen. Đá trên sa mạc này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cũng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màu đen. Khi nước vào sa mạc, người ta có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cảm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giác biến thành màu đen và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cả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thế giới đều màu đen.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 smtClea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9806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7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E8817F-9974-4FD5-A3C7-AFFAA21B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" y="7094"/>
            <a:ext cx="12325039" cy="6957585"/>
          </a:xfrm>
          <a:prstGeom prst="rect">
            <a:avLst/>
          </a:prstGeom>
        </p:spPr>
      </p:pic>
      <p:pic>
        <p:nvPicPr>
          <p:cNvPr id="5" name="图片 4" descr="图片包含 鸟, 色彩绚丽的&#10;&#10;描述已自动生成">
            <a:extLst>
              <a:ext uri="{FF2B5EF4-FFF2-40B4-BE49-F238E27FC236}">
                <a16:creationId xmlns:a16="http://schemas.microsoft.com/office/drawing/2014/main" id="{BBEFBFF0-0186-4BCE-9ECE-C807DAA5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555023" y="-741612"/>
            <a:ext cx="10198033" cy="9023612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D8B94F15-B3EE-48B5-B423-554364857F86}"/>
              </a:ext>
            </a:extLst>
          </p:cNvPr>
          <p:cNvSpPr/>
          <p:nvPr/>
        </p:nvSpPr>
        <p:spPr>
          <a:xfrm>
            <a:off x="6111518" y="3970868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065261" y="1863637"/>
            <a:ext cx="3177555" cy="2043508"/>
            <a:chOff x="3335146" y="2732074"/>
            <a:chExt cx="2699276" cy="2043508"/>
          </a:xfrm>
        </p:grpSpPr>
        <p:sp>
          <p:nvSpPr>
            <p:cNvPr id="13" name="Rectangle 12"/>
            <p:cNvSpPr/>
            <p:nvPr/>
          </p:nvSpPr>
          <p:spPr>
            <a:xfrm>
              <a:off x="3362342" y="2809399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Tạm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35146" y="2732074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Tạm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46598" y="4161368"/>
            <a:ext cx="3566047" cy="2029906"/>
            <a:chOff x="6516010" y="2712433"/>
            <a:chExt cx="3029293" cy="2029906"/>
          </a:xfrm>
        </p:grpSpPr>
        <p:sp>
          <p:nvSpPr>
            <p:cNvPr id="16" name="Rectangle 15"/>
            <p:cNvSpPr/>
            <p:nvPr/>
          </p:nvSpPr>
          <p:spPr>
            <a:xfrm>
              <a:off x="6584281" y="2776156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b</a:t>
              </a:r>
              <a:r>
                <a:rPr lang="en-US" sz="95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iệt</a:t>
              </a:r>
              <a:endParaRPr lang="en-US" sz="9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16010" y="2712433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biệt</a:t>
              </a:r>
              <a:endParaRPr lang="en-US" sz="95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24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D1FA4F-93B3-4BC4-BD58-4AD3ABA0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9641" cy="6977117"/>
          </a:xfrm>
          <a:prstGeom prst="rect">
            <a:avLst/>
          </a:prstGeom>
        </p:spPr>
      </p:pic>
      <p:pic>
        <p:nvPicPr>
          <p:cNvPr id="3" name="图片 2" descr="图片包含 鸟, 色彩绚丽的&#10;&#10;描述已自动生成">
            <a:extLst>
              <a:ext uri="{FF2B5EF4-FFF2-40B4-BE49-F238E27FC236}">
                <a16:creationId xmlns:a16="http://schemas.microsoft.com/office/drawing/2014/main" id="{4D9F9515-CB7F-4190-B978-CEC7329D3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-312001" y="593977"/>
            <a:ext cx="6408001" cy="56700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AD8E884-AB2C-4D86-AB4C-37DC600A081E}"/>
              </a:ext>
            </a:extLst>
          </p:cNvPr>
          <p:cNvSpPr txBox="1"/>
          <p:nvPr/>
        </p:nvSpPr>
        <p:spPr>
          <a:xfrm>
            <a:off x="1180248" y="2542724"/>
            <a:ext cx="287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chemeClr val="bg1"/>
                </a:solidFill>
                <a:latin typeface="UTM Avo" panose="02040603050506020204" pitchFamily="18" charset="0"/>
                <a:ea typeface="仓耳玄三M W05" panose="02020400000000000000" pitchFamily="18" charset="-122"/>
              </a:rPr>
              <a:t>Nội</a:t>
            </a:r>
            <a:endParaRPr lang="zh-CN" altLang="en-US" sz="6000" b="1" dirty="0">
              <a:solidFill>
                <a:schemeClr val="bg1"/>
              </a:solidFill>
              <a:latin typeface="UTM Avo" panose="02040603050506020204" pitchFamily="18" charset="0"/>
              <a:ea typeface="仓耳玄三M W05" panose="02020400000000000000" pitchFamily="18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B84604D-B195-433A-81C8-B1F3BFBA0B65}"/>
              </a:ext>
            </a:extLst>
          </p:cNvPr>
          <p:cNvSpPr/>
          <p:nvPr/>
        </p:nvSpPr>
        <p:spPr>
          <a:xfrm>
            <a:off x="6452543" y="1198905"/>
            <a:ext cx="5190816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646124" y="1418548"/>
            <a:ext cx="2803653" cy="701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 smtClean="0">
                <a:solidFill>
                  <a:srgbClr val="2C2E3C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Tìm hiểu bài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ADE2549-BAD2-4D9B-B5E2-2AA9C1EFCCDD}"/>
              </a:ext>
            </a:extLst>
          </p:cNvPr>
          <p:cNvSpPr/>
          <p:nvPr/>
        </p:nvSpPr>
        <p:spPr>
          <a:xfrm>
            <a:off x="6408000" y="2930708"/>
            <a:ext cx="5235359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6CF161E-7E4B-4FAE-9533-35384CB1B5FF}"/>
              </a:ext>
            </a:extLst>
          </p:cNvPr>
          <p:cNvSpPr/>
          <p:nvPr/>
        </p:nvSpPr>
        <p:spPr>
          <a:xfrm>
            <a:off x="6408001" y="4565399"/>
            <a:ext cx="5235358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03. Our Promotion…">
            <a:extLst>
              <a:ext uri="{FF2B5EF4-FFF2-40B4-BE49-F238E27FC236}">
                <a16:creationId xmlns:a16="http://schemas.microsoft.com/office/drawing/2014/main" id="{B3E554FD-14F2-43AC-8335-D4EB77EFD6A0}"/>
              </a:ext>
            </a:extLst>
          </p:cNvPr>
          <p:cNvSpPr txBox="1"/>
          <p:nvPr/>
        </p:nvSpPr>
        <p:spPr>
          <a:xfrm>
            <a:off x="7208505" y="4750317"/>
            <a:ext cx="3678892" cy="701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 smtClean="0">
                <a:solidFill>
                  <a:srgbClr val="2C2E3C"/>
                </a:solidFill>
                <a:latin typeface="UTM Avo" panose="02040603050506020204" pitchFamily="18" charset="0"/>
                <a:sym typeface="Roboto Condensed"/>
              </a:rPr>
              <a:t>Bài tập chính tả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3" name="02. Our Services…">
            <a:extLst>
              <a:ext uri="{FF2B5EF4-FFF2-40B4-BE49-F238E27FC236}">
                <a16:creationId xmlns:a16="http://schemas.microsoft.com/office/drawing/2014/main" id="{D0A0C9BF-EBAE-405B-A386-3AE25BE68035}"/>
              </a:ext>
            </a:extLst>
          </p:cNvPr>
          <p:cNvSpPr txBox="1"/>
          <p:nvPr/>
        </p:nvSpPr>
        <p:spPr>
          <a:xfrm>
            <a:off x="6788620" y="3108604"/>
            <a:ext cx="4587794" cy="707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 smtClean="0">
                <a:solidFill>
                  <a:srgbClr val="2C2E3C"/>
                </a:solidFill>
                <a:latin typeface="UTM Avo" panose="02040603050506020204" pitchFamily="18" charset="0"/>
                <a:sym typeface="Roboto Condensed"/>
              </a:rPr>
              <a:t>Nghe – viết chính tả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8" name="文本框 3">
            <a:extLst>
              <a:ext uri="{FF2B5EF4-FFF2-40B4-BE49-F238E27FC236}">
                <a16:creationId xmlns:a16="http://schemas.microsoft.com/office/drawing/2014/main" id="{6AD8E884-AB2C-4D86-AB4C-37DC600A081E}"/>
              </a:ext>
            </a:extLst>
          </p:cNvPr>
          <p:cNvSpPr txBox="1"/>
          <p:nvPr/>
        </p:nvSpPr>
        <p:spPr>
          <a:xfrm>
            <a:off x="1954329" y="3583086"/>
            <a:ext cx="287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chemeClr val="bg1"/>
                </a:solidFill>
                <a:latin typeface="UTM Avo" panose="02040603050506020204" pitchFamily="18" charset="0"/>
                <a:ea typeface="仓耳玄三M W05" panose="02020400000000000000" pitchFamily="18" charset="-122"/>
              </a:rPr>
              <a:t>dung</a:t>
            </a:r>
            <a:endParaRPr lang="zh-CN" altLang="en-US" sz="6000" b="1" dirty="0">
              <a:solidFill>
                <a:schemeClr val="bg1"/>
              </a:solidFill>
              <a:latin typeface="UTM Avo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2322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0" grpId="0"/>
      <p:bldP spid="16" grpId="0" animBg="1"/>
      <p:bldP spid="17" grpId="0" animBg="1"/>
      <p:bldP spid="7" grpId="0"/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7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092517" y="2304958"/>
            <a:ext cx="4369786" cy="2462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Tìm hiểu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bài</a:t>
            </a:r>
            <a:endParaRPr sz="8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13393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333487" y="260861"/>
            <a:ext cx="11155679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sp>
        <p:nvSpPr>
          <p:cNvPr id="4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4101028" y="334277"/>
            <a:ext cx="465832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4800" b="1" kern="0" dirty="0" err="1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Nghe</a:t>
            </a:r>
            <a:r>
              <a:rPr lang="en-US" sz="4800" b="1" kern="0" dirty="0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lời</a:t>
            </a:r>
            <a:r>
              <a:rPr lang="en-US" sz="4800" b="1" kern="0" dirty="0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chim</a:t>
            </a:r>
            <a:r>
              <a:rPr lang="en-US" sz="4800" b="1" kern="0" dirty="0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nói</a:t>
            </a:r>
            <a:endParaRPr sz="48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7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34614" y="1072941"/>
            <a:ext cx="4437112" cy="1969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nghe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loài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chim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nói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những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cánh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đồng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quê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Mùa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nối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mùa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bận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rộn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Đất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với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người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say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mê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.</a:t>
            </a:r>
            <a:endParaRPr sz="32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34614" y="3437055"/>
            <a:ext cx="4241546" cy="1969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nghe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loài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chim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nói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thành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phố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,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tầng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cao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ngăn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sông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,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bạt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núi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Điện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tràn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đến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rừng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sâu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.</a:t>
            </a:r>
            <a:endParaRPr sz="32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0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221039" y="1972097"/>
            <a:ext cx="4717638" cy="1969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Và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bạn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bè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nơi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đâu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Và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những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điều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mới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lạ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…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Cây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ngỡ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ngàng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mắt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lá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Nắng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ngỡ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ngàng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trời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xanh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.</a:t>
            </a:r>
            <a:endParaRPr sz="32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1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197501" y="4421940"/>
            <a:ext cx="4954883" cy="1969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Thanh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khiết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bầu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không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gian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Thanh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khiết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lời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chim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nói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Bao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ước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mơ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mời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gọi</a:t>
            </a:r>
            <a:endParaRPr lang="en-US" sz="3200" kern="0" dirty="0" smtClean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Roboto Condensed"/>
            </a:endParaRP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Trong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tiếng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chim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thiết</a:t>
            </a:r>
            <a:r>
              <a:rPr lang="en-US" sz="32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 </a:t>
            </a:r>
            <a:r>
              <a:rPr lang="en-US" sz="32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tha</a:t>
            </a:r>
            <a:endParaRPr sz="32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16" name="图片 3" descr="图片包含 鲜花, 就坐, 鸣禽, 动物&#10;&#10;描述已自动生成">
            <a:extLst>
              <a:ext uri="{FF2B5EF4-FFF2-40B4-BE49-F238E27FC236}">
                <a16:creationId xmlns:a16="http://schemas.microsoft.com/office/drawing/2014/main" id="{17E35562-0C30-479F-B418-16F132732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392" y="5029169"/>
            <a:ext cx="3292013" cy="23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71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288F88A7-26E6-487F-BF7E-9BF665249E44}"/>
              </a:ext>
            </a:extLst>
          </p:cNvPr>
          <p:cNvSpPr/>
          <p:nvPr/>
        </p:nvSpPr>
        <p:spPr>
          <a:xfrm>
            <a:off x="1590794" y="1051560"/>
            <a:ext cx="7568312" cy="47548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餐桌, 室内, 就坐&#10;&#10;描述已自动生成">
            <a:extLst>
              <a:ext uri="{FF2B5EF4-FFF2-40B4-BE49-F238E27FC236}">
                <a16:creationId xmlns:a16="http://schemas.microsoft.com/office/drawing/2014/main" id="{D28B2FCF-76C7-4405-BDD2-20A12A839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18" y="0"/>
            <a:ext cx="4380482" cy="7086600"/>
          </a:xfrm>
          <a:prstGeom prst="rect">
            <a:avLst/>
          </a:prstGeom>
        </p:spPr>
      </p:pic>
      <p:sp>
        <p:nvSpPr>
          <p:cNvPr id="6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1851823" y="1401191"/>
            <a:ext cx="496289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48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Loài</a:t>
            </a:r>
            <a:r>
              <a:rPr lang="en-US" sz="48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48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chim</a:t>
            </a:r>
            <a:r>
              <a:rPr lang="en-US" sz="48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48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nói</a:t>
            </a:r>
            <a:r>
              <a:rPr lang="en-US" sz="48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48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về</a:t>
            </a:r>
            <a:r>
              <a:rPr lang="en-US" sz="48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…</a:t>
            </a:r>
            <a:endParaRPr sz="4800" kern="0" dirty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5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2405812" y="4160296"/>
            <a:ext cx="3699731" cy="158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 dirty="0" err="1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cánh</a:t>
            </a:r>
            <a:r>
              <a:rPr lang="en-US" sz="7500" kern="0" dirty="0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7500" kern="0" dirty="0" err="1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đồng</a:t>
            </a:r>
            <a:r>
              <a:rPr lang="en-US" sz="7500" kern="0" dirty="0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7500" kern="0" dirty="0" err="1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quê</a:t>
            </a:r>
            <a:endParaRPr sz="7500" kern="0" dirty="0">
              <a:solidFill>
                <a:schemeClr val="accent3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6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1590794" y="3310714"/>
            <a:ext cx="6084999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6000" kern="0" dirty="0" err="1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m</a:t>
            </a:r>
            <a:r>
              <a:rPr lang="en-US" sz="6000" kern="0" dirty="0" err="1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ùa</a:t>
            </a:r>
            <a:r>
              <a:rPr lang="en-US" sz="6000" kern="0" dirty="0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000" kern="0" dirty="0" err="1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màng</a:t>
            </a:r>
            <a:r>
              <a:rPr lang="en-US" sz="6000" kern="0" dirty="0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000" kern="0" dirty="0" err="1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bội</a:t>
            </a:r>
            <a:r>
              <a:rPr lang="en-US" sz="6000" kern="0" dirty="0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000" kern="0" dirty="0" err="1" smtClea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thu</a:t>
            </a:r>
            <a:endParaRPr sz="6000" kern="0" dirty="0">
              <a:solidFill>
                <a:schemeClr val="accent3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7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1927737" y="3902222"/>
            <a:ext cx="2471831" cy="158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 dirty="0" err="1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thành</a:t>
            </a:r>
            <a:r>
              <a:rPr lang="en-US" sz="7500" kern="0" dirty="0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7500" kern="0" dirty="0" err="1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phố</a:t>
            </a:r>
            <a:endParaRPr sz="7500" kern="0" dirty="0">
              <a:solidFill>
                <a:schemeClr val="tx2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8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2074958" y="2445093"/>
            <a:ext cx="3374322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 dirty="0" err="1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nhà</a:t>
            </a:r>
            <a:r>
              <a:rPr lang="en-US" sz="7500" kern="0" dirty="0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7500" kern="0" dirty="0" err="1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cao</a:t>
            </a:r>
            <a:r>
              <a:rPr lang="en-US" sz="7500" kern="0" dirty="0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7500" kern="0" dirty="0" err="1" smtClea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tầng</a:t>
            </a:r>
            <a:endParaRPr sz="7500" kern="0" dirty="0">
              <a:solidFill>
                <a:schemeClr val="tx2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9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1756973" y="2178826"/>
            <a:ext cx="546784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4400" kern="0" dirty="0" err="1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đ</a:t>
            </a:r>
            <a:r>
              <a:rPr lang="en-US" sz="4400" kern="0" dirty="0" err="1" smtClea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iện</a:t>
            </a:r>
            <a:r>
              <a:rPr lang="en-US" sz="4400" kern="0" dirty="0" smtClea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4400" kern="0" dirty="0" err="1" smtClea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về</a:t>
            </a:r>
            <a:r>
              <a:rPr lang="en-US" sz="4400" kern="0" dirty="0" smtClea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4400" kern="0" dirty="0" err="1" smtClea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khắp</a:t>
            </a:r>
            <a:r>
              <a:rPr lang="en-US" sz="4400" kern="0" dirty="0" smtClea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non </a:t>
            </a:r>
            <a:r>
              <a:rPr lang="en-US" sz="4400" kern="0" dirty="0" err="1" smtClea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sông</a:t>
            </a:r>
            <a:endParaRPr sz="4400" kern="0" dirty="0">
              <a:solidFill>
                <a:srgbClr val="FC8604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30153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0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0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900"/>
                            </p:stCondLst>
                            <p:childTnLst>
                              <p:par>
                                <p:cTn id="48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900"/>
                            </p:stCondLst>
                            <p:childTnLst>
                              <p:par>
                                <p:cTn id="5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800"/>
                            </p:stCondLst>
                            <p:childTnLst>
                              <p:par>
                                <p:cTn id="61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800"/>
                            </p:stCondLst>
                            <p:childTnLst>
                              <p:par>
                                <p:cTn id="6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400"/>
                            </p:stCondLst>
                            <p:childTnLst>
                              <p:par>
                                <p:cTn id="74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263D4DBF-C758-463A-A9E3-3F021273B7F9}"/>
              </a:ext>
            </a:extLst>
          </p:cNvPr>
          <p:cNvSpPr/>
          <p:nvPr/>
        </p:nvSpPr>
        <p:spPr>
          <a:xfrm>
            <a:off x="3403734" y="1051560"/>
            <a:ext cx="8429678" cy="47548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4136433" y="1051560"/>
            <a:ext cx="5174493" cy="1500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65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Nội</a:t>
            </a:r>
            <a:r>
              <a:rPr lang="en-US" sz="65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dung </a:t>
            </a:r>
            <a:r>
              <a:rPr lang="en-US" sz="65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bài</a:t>
            </a:r>
            <a:r>
              <a:rPr lang="en-US" sz="65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thơ</a:t>
            </a:r>
            <a:r>
              <a:rPr lang="en-US" sz="65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là</a:t>
            </a:r>
            <a:r>
              <a:rPr lang="en-US" sz="6500" kern="0" dirty="0" smtClea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…</a:t>
            </a:r>
            <a:endParaRPr sz="6500" kern="0" dirty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3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4232345" y="2551971"/>
            <a:ext cx="7471976" cy="300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Bầy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chim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ca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ngợi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cảnh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đẹp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,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những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đổi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thay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của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đất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 </a:t>
            </a:r>
            <a:r>
              <a:rPr lang="en-US" sz="6500" kern="0" dirty="0" err="1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nước</a:t>
            </a:r>
            <a:r>
              <a:rPr lang="en-US" sz="6500" kern="0" dirty="0" smtClea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.</a:t>
            </a:r>
            <a:endParaRPr sz="6500" kern="0" dirty="0">
              <a:solidFill>
                <a:srgbClr val="CC0066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14" name="图片 3" descr="图片包含 动物, 鸟, 就坐&#10;&#10;描述已自动生成">
            <a:extLst>
              <a:ext uri="{FF2B5EF4-FFF2-40B4-BE49-F238E27FC236}">
                <a16:creationId xmlns:a16="http://schemas.microsoft.com/office/drawing/2014/main" id="{962D18FD-84B5-4E96-B447-06F14249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34639" y="-237716"/>
            <a:ext cx="10997292" cy="77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2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5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256446" y="2381901"/>
            <a:ext cx="5501506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75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Nghe – viết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75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chính tả</a:t>
            </a:r>
            <a:endParaRPr sz="75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25483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5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078729" y="2169477"/>
            <a:ext cx="4302460" cy="2462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Bài tập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chính tả</a:t>
            </a:r>
            <a:endParaRPr sz="8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94586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CC752AB1-0D57-48DB-B0C6-D82E55721F8E}"/>
              </a:ext>
            </a:extLst>
          </p:cNvPr>
          <p:cNvSpPr/>
          <p:nvPr/>
        </p:nvSpPr>
        <p:spPr>
          <a:xfrm>
            <a:off x="1357533" y="838201"/>
            <a:ext cx="9422650" cy="5181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2C12CA-C6F4-4433-AF4F-222B7C8D8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88" y="1955441"/>
            <a:ext cx="4064359" cy="406435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23579" y="1048732"/>
            <a:ext cx="3350452" cy="993268"/>
            <a:chOff x="1427672" y="2172564"/>
            <a:chExt cx="3350452" cy="993268"/>
          </a:xfrm>
        </p:grpSpPr>
        <p:sp>
          <p:nvSpPr>
            <p:cNvPr id="6" name="Design…">
              <a:hlinkClick r:id="rId4" action="ppaction://hlinksldjump"/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2324354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2a</a:t>
              </a:r>
              <a:endParaRPr sz="35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3" name="Picture 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2" y="2172564"/>
              <a:ext cx="993268" cy="99326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83476" y="2434600"/>
            <a:ext cx="3290555" cy="979025"/>
            <a:chOff x="2453770" y="3698550"/>
            <a:chExt cx="3290555" cy="979025"/>
          </a:xfrm>
        </p:grpSpPr>
        <p:sp>
          <p:nvSpPr>
            <p:cNvPr id="5" name="Usage…">
              <a:hlinkClick r:id="rId6" action="ppaction://hlinksldjump"/>
              <a:extLst>
                <a:ext uri="{FF2B5EF4-FFF2-40B4-BE49-F238E27FC236}">
                  <a16:creationId xmlns:a16="http://schemas.microsoft.com/office/drawing/2014/main" id="{4C9F45A8-0E87-4888-AA4D-8F03F870400C}"/>
                </a:ext>
              </a:extLst>
            </p:cNvPr>
            <p:cNvSpPr txBox="1"/>
            <p:nvPr/>
          </p:nvSpPr>
          <p:spPr>
            <a:xfrm>
              <a:off x="2453770" y="3717959"/>
              <a:ext cx="2311530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2b</a:t>
              </a:r>
              <a:endParaRPr sz="35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sym typeface="Roboto Condensed"/>
              </a:endParaRPr>
            </a:p>
          </p:txBody>
        </p:sp>
        <p:pic>
          <p:nvPicPr>
            <p:cNvPr id="9" name="Picture 8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5300" y="3698550"/>
              <a:ext cx="979025" cy="97902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204233" y="3492946"/>
            <a:ext cx="3299744" cy="993268"/>
            <a:chOff x="1489602" y="2063833"/>
            <a:chExt cx="3299744" cy="993268"/>
          </a:xfrm>
        </p:grpSpPr>
        <p:sp>
          <p:nvSpPr>
            <p:cNvPr id="14" name="Design…">
              <a:hlinkClick r:id="rId8" action="ppaction://hlinksldjump"/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2335576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3a</a:t>
              </a:r>
              <a:endParaRPr sz="35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602" y="2063833"/>
              <a:ext cx="993268" cy="99326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310425" y="4656555"/>
            <a:ext cx="3301777" cy="979025"/>
            <a:chOff x="2453770" y="3621335"/>
            <a:chExt cx="3301777" cy="979025"/>
          </a:xfrm>
        </p:grpSpPr>
        <p:sp>
          <p:nvSpPr>
            <p:cNvPr id="17" name="Usage…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9F45A8-0E87-4888-AA4D-8F03F870400C}"/>
                </a:ext>
              </a:extLst>
            </p:cNvPr>
            <p:cNvSpPr txBox="1"/>
            <p:nvPr/>
          </p:nvSpPr>
          <p:spPr>
            <a:xfrm>
              <a:off x="2453770" y="3717959"/>
              <a:ext cx="2322752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3b</a:t>
              </a:r>
              <a:endParaRPr sz="35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sym typeface="Roboto Condensed"/>
              </a:endParaRPr>
            </a:p>
          </p:txBody>
        </p:sp>
        <p:pic>
          <p:nvPicPr>
            <p:cNvPr id="18" name="Picture 17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522" y="3621335"/>
              <a:ext cx="979025" cy="979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8357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620</Words>
  <Application>Microsoft Office PowerPoint</Application>
  <PresentationFormat>Widescreen</PresentationFormat>
  <Paragraphs>155</Paragraphs>
  <Slides>15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Akrobat Black</vt:lpstr>
      <vt:lpstr>Times New Roman</vt:lpstr>
      <vt:lpstr>UTM Avo</vt:lpstr>
      <vt:lpstr>Calibri</vt:lpstr>
      <vt:lpstr>UTM American Sans</vt:lpstr>
      <vt:lpstr>等线</vt:lpstr>
      <vt:lpstr>Arial</vt:lpstr>
      <vt:lpstr>Roboto Condensed Bold</vt:lpstr>
      <vt:lpstr>UTM Mother</vt:lpstr>
      <vt:lpstr>仓耳玄三M W05</vt:lpstr>
      <vt:lpstr>Roboto Condensed Regular</vt:lpstr>
      <vt:lpstr>Akrobat Regular</vt:lpstr>
      <vt:lpstr>UTM Edwardian</vt:lpstr>
      <vt:lpstr>UTM Scriptina KT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ASUS</dc:creator>
  <cp:lastModifiedBy>Techsi.vn</cp:lastModifiedBy>
  <cp:revision>2</cp:revision>
  <dcterms:created xsi:type="dcterms:W3CDTF">2019-03-22T01:34:35Z</dcterms:created>
  <dcterms:modified xsi:type="dcterms:W3CDTF">2022-04-18T06:35:13Z</dcterms:modified>
  <cp:version>F16</cp:version>
</cp:coreProperties>
</file>