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4"/>
  </p:notesMasterIdLst>
  <p:handoutMasterIdLst>
    <p:handoutMasterId r:id="rId15"/>
  </p:handoutMasterIdLst>
  <p:sldIdLst>
    <p:sldId id="256" r:id="rId3"/>
    <p:sldId id="263" r:id="rId4"/>
    <p:sldId id="270" r:id="rId5"/>
    <p:sldId id="277" r:id="rId6"/>
    <p:sldId id="276" r:id="rId7"/>
    <p:sldId id="266" r:id="rId8"/>
    <p:sldId id="290" r:id="rId9"/>
    <p:sldId id="281" r:id="rId10"/>
    <p:sldId id="283" r:id="rId11"/>
    <p:sldId id="289" r:id="rId12"/>
    <p:sldId id="264" r:id="rId13"/>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8" autoAdjust="0"/>
    <p:restoredTop sz="94660"/>
  </p:normalViewPr>
  <p:slideViewPr>
    <p:cSldViewPr snapToGrid="0">
      <p:cViewPr varScale="1">
        <p:scale>
          <a:sx n="84" d="100"/>
          <a:sy n="84" d="100"/>
        </p:scale>
        <p:origin x="822" y="96"/>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2023/10/24</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2023/10/24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2023/10/24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127000"/>
            <a:ext cx="12192000" cy="6858000"/>
          </a:xfrm>
          <a:prstGeom prst="rect">
            <a:avLst/>
          </a:prstGeom>
        </p:spPr>
      </p:pic>
      <p:sp>
        <p:nvSpPr>
          <p:cNvPr id="10" name="TextBox 2"/>
          <p:cNvSpPr txBox="1"/>
          <p:nvPr/>
        </p:nvSpPr>
        <p:spPr>
          <a:xfrm>
            <a:off x="5092700" y="1961867"/>
            <a:ext cx="199086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a:solidFill>
                  <a:srgbClr val="53A694"/>
                </a:solidFill>
                <a:latin typeface="Arial" panose="020B0604020202020204" pitchFamily="34" charset="0"/>
                <a:ea typeface="Tahoma" pitchFamily="34" charset="0"/>
                <a:cs typeface="Arial" panose="020B0604020202020204" pitchFamily="34" charset="0"/>
              </a:rPr>
              <a:t>TOÁN 5</a:t>
            </a:r>
            <a:endParaRPr lang="zh-CN" altLang="en-US" sz="3600" b="1" dirty="0">
              <a:solidFill>
                <a:srgbClr val="53A694"/>
              </a:solidFill>
              <a:latin typeface="Arial" panose="020B0604020202020204" pitchFamily="34" charset="0"/>
              <a:ea typeface="Montserrat" panose="00000500000000000000" charset="0"/>
              <a:cs typeface="Arial" panose="020B0604020202020204" pitchFamily="34" charset="0"/>
            </a:endParaRPr>
          </a:p>
        </p:txBody>
      </p:sp>
      <p:grpSp>
        <p:nvGrpSpPr>
          <p:cNvPr id="2" name="Group 1"/>
          <p:cNvGrpSpPr/>
          <p:nvPr/>
        </p:nvGrpSpPr>
        <p:grpSpPr>
          <a:xfrm>
            <a:off x="4456383" y="4192250"/>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latin typeface="Arial" panose="020B0604020202020204" pitchFamily="34" charset="0"/>
                <a:cs typeface="Arial" panose="020B0604020202020204" pitchFamily="34"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a:latin typeface="Arial" panose="020B0604020202020204" pitchFamily="34" charset="0"/>
                  <a:ea typeface="Tahoma" pitchFamily="34" charset="0"/>
                  <a:cs typeface="Arial" panose="020B0604020202020204" pitchFamily="34" charset="0"/>
                </a:rPr>
                <a:t>(SGK TRANG 24)</a:t>
              </a:r>
              <a:endParaRPr lang="zh-CN" altLang="zh-CN" sz="2800" dirty="0">
                <a:latin typeface="Arial" panose="020B0604020202020204" pitchFamily="34" charset="0"/>
                <a:ea typeface="Montserrat" panose="00000500000000000000" charset="0"/>
                <a:cs typeface="Arial" panose="020B0604020202020204" pitchFamily="34" charset="0"/>
              </a:endParaRPr>
            </a:p>
          </p:txBody>
        </p:sp>
      </p:grpSp>
      <p:sp>
        <p:nvSpPr>
          <p:cNvPr id="4" name="TextBox 3"/>
          <p:cNvSpPr txBox="1"/>
          <p:nvPr/>
        </p:nvSpPr>
        <p:spPr>
          <a:xfrm>
            <a:off x="3244557" y="370065"/>
            <a:ext cx="4769139" cy="707886"/>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UBND QUẬN LONG BIÊN</a:t>
            </a:r>
          </a:p>
          <a:p>
            <a:pPr algn="ctr"/>
            <a:r>
              <a:rPr lang="en-US" sz="2000" b="1" u="sng" dirty="0">
                <a:latin typeface="Arial" panose="020B0604020202020204" pitchFamily="34" charset="0"/>
                <a:cs typeface="Arial" panose="020B0604020202020204" pitchFamily="34" charset="0"/>
              </a:rPr>
              <a:t>TRƯỜNG TIỂU </a:t>
            </a:r>
            <a:r>
              <a:rPr lang="en-US" sz="2000" b="1" u="sng">
                <a:latin typeface="Arial" panose="020B0604020202020204" pitchFamily="34" charset="0"/>
                <a:cs typeface="Arial" panose="020B0604020202020204" pitchFamily="34" charset="0"/>
              </a:rPr>
              <a:t>HỌC LÊ QUÝ ĐÔN</a:t>
            </a:r>
            <a:endParaRPr lang="en-US" sz="2000" b="1" u="sng" dirty="0">
              <a:latin typeface="Arial" panose="020B0604020202020204" pitchFamily="34" charset="0"/>
              <a:cs typeface="Arial" panose="020B0604020202020204" pitchFamily="34" charset="0"/>
            </a:endParaRPr>
          </a:p>
        </p:txBody>
      </p:sp>
      <p:sp>
        <p:nvSpPr>
          <p:cNvPr id="13" name="TextBox 2"/>
          <p:cNvSpPr txBox="1"/>
          <p:nvPr/>
        </p:nvSpPr>
        <p:spPr>
          <a:xfrm>
            <a:off x="4089400" y="2898457"/>
            <a:ext cx="3962400" cy="830997"/>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4800" b="1" dirty="0">
                <a:solidFill>
                  <a:srgbClr val="C00000"/>
                </a:solidFill>
                <a:latin typeface="Arial" panose="020B0604020202020204" pitchFamily="34" charset="0"/>
                <a:ea typeface="Tahoma" pitchFamily="34" charset="0"/>
                <a:cs typeface="Arial" panose="020B0604020202020204" pitchFamily="34" charset="0"/>
              </a:rPr>
              <a:t>LUYỆN TẬP</a:t>
            </a:r>
            <a:endParaRPr lang="zh-CN" altLang="en-US" sz="4800" b="1" dirty="0">
              <a:solidFill>
                <a:srgbClr val="C00000"/>
              </a:solidFill>
              <a:latin typeface="Arial" panose="020B0604020202020204" pitchFamily="34" charset="0"/>
              <a:ea typeface="Montserrat" panose="00000500000000000000"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ipe(left)">
                                      <p:cBhvr>
                                        <p:cTn id="14" dur="500"/>
                                        <p:tgtEl>
                                          <p:spTgt spid="13"/>
                                        </p:tgtEl>
                                      </p:cBhvr>
                                    </p:animEffect>
                                  </p:childTnLst>
                                </p:cTn>
                              </p:par>
                            </p:childTnLst>
                          </p:cTn>
                        </p:par>
                        <p:par>
                          <p:cTn id="15" fill="hold">
                            <p:stCondLst>
                              <p:cond delay="1000"/>
                            </p:stCondLst>
                            <p:childTnLst>
                              <p:par>
                                <p:cTn id="16" presetID="16" presetClass="entr" presetSubtype="21"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124749"/>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Hoàn</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thành</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các</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bài</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đã</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làm</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a:t>
            </a:r>
          </a:p>
          <a:p>
            <a:pPr marL="457200" indent="-457200" algn="just">
              <a:lnSpc>
                <a:spcPct val="150000"/>
              </a:lnSpc>
              <a:buFont typeface="Wingdings" pitchFamily="2" charset="2"/>
              <a:buChar char="v"/>
            </a:pP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Chuẩn</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bị</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bài</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đề</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ca</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mét</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vuông</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héc</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tô</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mét</a:t>
            </a:r>
            <a:r>
              <a:rPr lang="en-US" altLang="zh-CN" sz="3200" b="1" dirty="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a:solidFill>
                  <a:srgbClr val="53A694"/>
                </a:solidFill>
                <a:latin typeface="Arial" panose="020B0604020202020204" pitchFamily="34" charset="0"/>
                <a:ea typeface="Tahoma" pitchFamily="34" charset="0"/>
                <a:cs typeface="Arial" panose="020B0604020202020204" pitchFamily="34" charset="0"/>
              </a:rPr>
              <a:t>vuông</a:t>
            </a:r>
            <a:endParaRPr lang="zh-CN" altLang="en-US" sz="3200" b="1" dirty="0">
              <a:solidFill>
                <a:srgbClr val="53A694"/>
              </a:solidFill>
              <a:latin typeface="Arial" panose="020B0604020202020204" pitchFamily="34" charset="0"/>
              <a:ea typeface="Montserrat" panose="00000500000000000000" charset="0"/>
              <a:cs typeface="Arial" panose="020B0604020202020204" pitchFamily="34" charset="0"/>
            </a:endParaRPr>
          </a:p>
        </p:txBody>
      </p:sp>
      <p:sp>
        <p:nvSpPr>
          <p:cNvPr id="16" name="矩形 15"/>
          <p:cNvSpPr/>
          <p:nvPr/>
        </p:nvSpPr>
        <p:spPr>
          <a:xfrm>
            <a:off x="4154166" y="385868"/>
            <a:ext cx="3973195" cy="1015663"/>
          </a:xfrm>
          <a:prstGeom prst="rect">
            <a:avLst/>
          </a:prstGeom>
        </p:spPr>
        <p:txBody>
          <a:bodyPr wrap="square" lIns="0" tIns="0" rIns="0" bIns="0">
            <a:spAutoFit/>
          </a:bodyPr>
          <a:lstStyle/>
          <a:p>
            <a:pPr algn="dist" eaLnBrk="1" hangingPunct="1">
              <a:defRPr/>
            </a:pPr>
            <a:r>
              <a:rPr lang="en-US" altLang="zh-CN" sz="6600" b="1" spc="600" noProof="1">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rPr>
              <a:t>DẶN DÒ</a:t>
            </a: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635465" y="2328137"/>
            <a:ext cx="8938726" cy="830997"/>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4800" b="1" dirty="0">
                <a:solidFill>
                  <a:srgbClr val="53A694"/>
                </a:solidFill>
                <a:latin typeface="Arial" panose="020B0604020202020204" pitchFamily="34" charset="0"/>
                <a:ea typeface="Tahoma" pitchFamily="34" charset="0"/>
                <a:cs typeface="Arial" panose="020B0604020202020204" pitchFamily="34" charset="0"/>
              </a:rPr>
              <a:t>CHÚC CÁC BẠN HỌC TỐT!</a:t>
            </a: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7" name="矩形 26"/>
          <p:cNvSpPr/>
          <p:nvPr/>
        </p:nvSpPr>
        <p:spPr>
          <a:xfrm>
            <a:off x="1914521" y="3469439"/>
            <a:ext cx="1224094" cy="6271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Arial" panose="020B0604020202020204" pitchFamily="34" charset="0"/>
                <a:ea typeface="Tahoma" pitchFamily="34" charset="0"/>
                <a:cs typeface="Arial" panose="020B0604020202020204" pitchFamily="34" charset="0"/>
              </a:rPr>
              <a:t>Bài</a:t>
            </a:r>
            <a:r>
              <a:rPr lang="en-US" altLang="zh-CN" sz="2800" b="1" dirty="0">
                <a:latin typeface="Arial" panose="020B0604020202020204" pitchFamily="34" charset="0"/>
                <a:ea typeface="Tahoma" pitchFamily="34" charset="0"/>
                <a:cs typeface="Arial" panose="020B0604020202020204" pitchFamily="34" charset="0"/>
              </a:rPr>
              <a:t> 1</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28" name="矩形 27"/>
          <p:cNvSpPr/>
          <p:nvPr/>
        </p:nvSpPr>
        <p:spPr>
          <a:xfrm>
            <a:off x="4580214" y="3444725"/>
            <a:ext cx="1223185" cy="627054"/>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Arial" panose="020B0604020202020204" pitchFamily="34" charset="0"/>
                <a:ea typeface="Tahoma" pitchFamily="34" charset="0"/>
                <a:cs typeface="Arial" panose="020B0604020202020204" pitchFamily="34" charset="0"/>
              </a:rPr>
              <a:t>Bài</a:t>
            </a:r>
            <a:r>
              <a:rPr lang="en-US" altLang="zh-CN" sz="2800" b="1" dirty="0">
                <a:latin typeface="Arial" panose="020B0604020202020204" pitchFamily="34" charset="0"/>
                <a:ea typeface="Tahoma" pitchFamily="34" charset="0"/>
                <a:cs typeface="Arial" panose="020B0604020202020204" pitchFamily="34" charset="0"/>
              </a:rPr>
              <a:t> 2</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29" name="矩形 28"/>
          <p:cNvSpPr/>
          <p:nvPr/>
        </p:nvSpPr>
        <p:spPr>
          <a:xfrm>
            <a:off x="7298701" y="3421190"/>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Arial" panose="020B0604020202020204" pitchFamily="34" charset="0"/>
                <a:ea typeface="Tahoma" pitchFamily="34" charset="0"/>
                <a:cs typeface="Arial" panose="020B0604020202020204" pitchFamily="34" charset="0"/>
              </a:rPr>
              <a:t>Bài</a:t>
            </a:r>
            <a:r>
              <a:rPr lang="en-US" altLang="zh-CN" sz="2800" b="1" dirty="0">
                <a:latin typeface="Arial" panose="020B0604020202020204" pitchFamily="34" charset="0"/>
                <a:ea typeface="Tahoma" pitchFamily="34" charset="0"/>
                <a:cs typeface="Arial" panose="020B0604020202020204" pitchFamily="34" charset="0"/>
              </a:rPr>
              <a:t> 3</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30" name="矩形 29"/>
          <p:cNvSpPr/>
          <p:nvPr/>
        </p:nvSpPr>
        <p:spPr>
          <a:xfrm>
            <a:off x="9996751" y="3381287"/>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Arial" panose="020B0604020202020204" pitchFamily="34" charset="0"/>
                <a:ea typeface="Tahoma" pitchFamily="34" charset="0"/>
                <a:cs typeface="Arial" panose="020B0604020202020204" pitchFamily="34" charset="0"/>
              </a:rPr>
              <a:t>Bài</a:t>
            </a:r>
            <a:r>
              <a:rPr lang="en-US" altLang="zh-CN" sz="2800" b="1" dirty="0">
                <a:latin typeface="Arial" panose="020B0604020202020204" pitchFamily="34" charset="0"/>
                <a:ea typeface="Tahoma" pitchFamily="34" charset="0"/>
                <a:cs typeface="Arial" panose="020B0604020202020204" pitchFamily="34" charset="0"/>
              </a:rPr>
              <a:t> 4</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31" name="矩形 30"/>
          <p:cNvSpPr/>
          <p:nvPr/>
        </p:nvSpPr>
        <p:spPr>
          <a:xfrm>
            <a:off x="864974" y="-14503"/>
            <a:ext cx="10354962" cy="3139321"/>
          </a:xfrm>
          <a:prstGeom prst="rect">
            <a:avLst/>
          </a:prstGeom>
        </p:spPr>
        <p:txBody>
          <a:bodyPr wrap="square" lIns="0" tIns="0" rIns="0" bIns="0">
            <a:spAutoFit/>
          </a:bodyPr>
          <a:lstStyle/>
          <a:p>
            <a:pPr algn="ctr" eaLnBrk="1" hangingPunct="1">
              <a:lnSpc>
                <a:spcPct val="150000"/>
              </a:lnSpc>
              <a:defRPr/>
            </a:pPr>
            <a:r>
              <a:rPr lang="en-US" altLang="zh-CN" sz="4000" b="1" spc="600" noProof="1">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rPr>
              <a:t>Mục tiêu: </a:t>
            </a:r>
          </a:p>
          <a:p>
            <a:pPr marL="571500" indent="-571500">
              <a:lnSpc>
                <a:spcPct val="150000"/>
              </a:lnSpc>
              <a:buFont typeface="Wingdings" pitchFamily="2" charset="2"/>
              <a:buChar char="v"/>
              <a:defRPr/>
            </a:pPr>
            <a:r>
              <a:rPr lang="da-DK" sz="3200" b="1" dirty="0">
                <a:latin typeface="Arial" panose="020B0604020202020204" pitchFamily="34" charset="0"/>
                <a:cs typeface="Arial" panose="020B0604020202020204" pitchFamily="34" charset="0"/>
              </a:rPr>
              <a:t>Giải các bài toán với các số đo độ dài, khối lượng.</a:t>
            </a:r>
          </a:p>
          <a:p>
            <a:pPr marL="571500" indent="-571500">
              <a:lnSpc>
                <a:spcPct val="150000"/>
              </a:lnSpc>
              <a:buFont typeface="Wingdings" pitchFamily="2" charset="2"/>
              <a:buChar char="v"/>
              <a:defRPr/>
            </a:pPr>
            <a:r>
              <a:rPr lang="da-DK" sz="3200" b="1" dirty="0">
                <a:latin typeface="Arial" panose="020B0604020202020204" pitchFamily="34" charset="0"/>
                <a:cs typeface="Arial" panose="020B0604020202020204" pitchFamily="34" charset="0"/>
              </a:rPr>
              <a:t>Tính diện tích một hình quy về tính diện tích hình chữ nhật, hình vuông.</a:t>
            </a:r>
            <a:endParaRPr lang="zh-CN" altLang="en-US" sz="3200" b="1" spc="600" noProof="1">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arn(inVertical)">
                                      <p:cBhvr>
                                        <p:cTn id="18" dur="500"/>
                                        <p:tgtEl>
                                          <p:spTgt spid="2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arn(inVertical)">
                                      <p:cBhvr>
                                        <p:cTn id="21" dur="500"/>
                                        <p:tgtEl>
                                          <p:spTgt spid="2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51692" y="0"/>
            <a:ext cx="12918830" cy="6889532"/>
            <a:chOff x="-2" y="-195796"/>
            <a:chExt cx="12192002" cy="6889532"/>
          </a:xfrm>
        </p:grpSpPr>
        <p:pic>
          <p:nvPicPr>
            <p:cNvPr id="74" name="图片 73"/>
            <p:cNvPicPr>
              <a:picLocks noChangeAspect="1"/>
            </p:cNvPicPr>
            <p:nvPr/>
          </p:nvPicPr>
          <p:blipFill rotWithShape="1">
            <a:blip r:embed="rId3">
              <a:extLst>
                <a:ext uri="{28A0092B-C50C-407E-A947-70E740481C1C}">
                  <a14:useLocalDpi xmlns:a14="http://schemas.microsoft.com/office/drawing/2010/main" val="0"/>
                </a:ext>
              </a:extLst>
            </a:blip>
            <a:srcRect b="40192"/>
            <a:stretch/>
          </p:blipFill>
          <p:spPr>
            <a:xfrm flipH="1">
              <a:off x="-2" y="-195796"/>
              <a:ext cx="12192000" cy="4101612"/>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679938" y="420892"/>
            <a:ext cx="10574216" cy="300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600" b="1" u="sng" dirty="0">
                <a:solidFill>
                  <a:srgbClr val="FF3399"/>
                </a:solidFill>
                <a:latin typeface="Arial" panose="020B0604020202020204" pitchFamily="34" charset="0"/>
                <a:ea typeface="Tahoma" pitchFamily="34" charset="0"/>
                <a:cs typeface="Arial" panose="020B0604020202020204" pitchFamily="34" charset="0"/>
              </a:rPr>
              <a:t>Bài 1</a:t>
            </a:r>
            <a:r>
              <a:rPr lang="vi-VN" altLang="en-US" sz="2600" b="1" dirty="0">
                <a:solidFill>
                  <a:srgbClr val="FF3399"/>
                </a:solidFill>
                <a:latin typeface="Arial" panose="020B0604020202020204" pitchFamily="34" charset="0"/>
                <a:ea typeface="Tahoma" pitchFamily="34" charset="0"/>
                <a:cs typeface="Arial" panose="020B0604020202020204" pitchFamily="34" charset="0"/>
              </a:rPr>
              <a:t>: </a:t>
            </a:r>
            <a:r>
              <a:rPr lang="vi-VN" altLang="en-US" sz="2600" b="1" dirty="0">
                <a:solidFill>
                  <a:schemeClr val="accent1">
                    <a:lumMod val="50000"/>
                  </a:schemeClr>
                </a:solidFill>
                <a:latin typeface="Arial" panose="020B0604020202020204" pitchFamily="34" charset="0"/>
                <a:ea typeface="Tahoma" pitchFamily="34" charset="0"/>
                <a:cs typeface="Arial" panose="020B0604020202020204"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sp>
        <p:nvSpPr>
          <p:cNvPr id="35" name="îŝḷîḓé-Rectangle: Rounded Corners 171"/>
          <p:cNvSpPr/>
          <p:nvPr/>
        </p:nvSpPr>
        <p:spPr bwMode="auto">
          <a:xfrm>
            <a:off x="2530121" y="4289891"/>
            <a:ext cx="7459228" cy="2472078"/>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Arial" panose="020B0604020202020204" pitchFamily="34" charset="0"/>
              <a:ea typeface="Montserrat" panose="00000500000000000000" charset="0"/>
              <a:cs typeface="Arial" panose="020B0604020202020204" pitchFamily="34" charset="0"/>
              <a:sym typeface="Montserrat" panose="00000500000000000000" charset="0"/>
            </a:endParaRPr>
          </a:p>
        </p:txBody>
      </p:sp>
      <p:sp>
        <p:nvSpPr>
          <p:cNvPr id="36" name="îŝḷîḓé-Rectangle: Rounded Corners 172"/>
          <p:cNvSpPr/>
          <p:nvPr/>
        </p:nvSpPr>
        <p:spPr bwMode="auto">
          <a:xfrm>
            <a:off x="5238230" y="3683499"/>
            <a:ext cx="2043010" cy="474514"/>
          </a:xfrm>
          <a:prstGeom prst="roundRect">
            <a:avLst>
              <a:gd name="adj" fmla="val 50000"/>
            </a:avLst>
          </a:prstGeom>
          <a:solidFill>
            <a:srgbClr val="53A694"/>
          </a:solidFill>
          <a:ln w="19050">
            <a:noFill/>
            <a:round/>
          </a:ln>
        </p:spPr>
        <p:txBody>
          <a:bodyPr anchor="ctr"/>
          <a:lstStyle/>
          <a:p>
            <a:pPr algn="ctr"/>
            <a:r>
              <a:rPr lang="en-US" sz="2800" b="1" dirty="0" err="1">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Tóm</a:t>
            </a:r>
            <a:r>
              <a:rPr lang="en-US" sz="2800" b="1" dirty="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 </a:t>
            </a:r>
            <a:r>
              <a:rPr lang="en-US" sz="2800" b="1" dirty="0" err="1">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tắt</a:t>
            </a:r>
            <a:endParaRPr sz="2800" b="1" dirty="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endParaRPr>
          </a:p>
        </p:txBody>
      </p:sp>
      <p:sp>
        <p:nvSpPr>
          <p:cNvPr id="80" name="Text Box 9"/>
          <p:cNvSpPr txBox="1">
            <a:spLocks noChangeArrowheads="1"/>
          </p:cNvSpPr>
          <p:nvPr/>
        </p:nvSpPr>
        <p:spPr bwMode="auto">
          <a:xfrm>
            <a:off x="3188676" y="5614428"/>
            <a:ext cx="338827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50 000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endPar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spcBef>
                <a:spcPct val="50000"/>
              </a:spcBef>
            </a:pP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tấn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cuốn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p>
        </p:txBody>
      </p:sp>
      <p:grpSp>
        <p:nvGrpSpPr>
          <p:cNvPr id="5" name="Group 4"/>
          <p:cNvGrpSpPr/>
          <p:nvPr/>
        </p:nvGrpSpPr>
        <p:grpSpPr>
          <a:xfrm>
            <a:off x="3188676" y="4438905"/>
            <a:ext cx="6752652" cy="1015664"/>
            <a:chOff x="773722" y="3883163"/>
            <a:chExt cx="6752652" cy="1015664"/>
          </a:xfrm>
        </p:grpSpPr>
        <p:sp>
          <p:nvSpPr>
            <p:cNvPr id="82" name="Text Box 13"/>
            <p:cNvSpPr txBox="1">
              <a:spLocks noChangeArrowheads="1"/>
            </p:cNvSpPr>
            <p:nvPr/>
          </p:nvSpPr>
          <p:spPr bwMode="auto">
            <a:xfrm>
              <a:off x="773722" y="3883164"/>
              <a:ext cx="547420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Liên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đội</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Hòa</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Bình</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300 kg</a:t>
              </a:r>
            </a:p>
            <a:p>
              <a:pPr>
                <a:spcBef>
                  <a:spcPct val="50000"/>
                </a:spcBef>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Liên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đội</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Hoàng</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Diệu</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700kg</a:t>
              </a:r>
            </a:p>
          </p:txBody>
        </p:sp>
        <p:grpSp>
          <p:nvGrpSpPr>
            <p:cNvPr id="4" name="Group 3"/>
            <p:cNvGrpSpPr/>
            <p:nvPr/>
          </p:nvGrpSpPr>
          <p:grpSpPr>
            <a:xfrm>
              <a:off x="5791200" y="3883163"/>
              <a:ext cx="1735174" cy="923877"/>
              <a:chOff x="5791200" y="3883163"/>
              <a:chExt cx="1735174" cy="923877"/>
            </a:xfrm>
          </p:grpSpPr>
          <p:sp>
            <p:nvSpPr>
              <p:cNvPr id="85" name="AutoShape 16"/>
              <p:cNvSpPr>
                <a:spLocks/>
              </p:cNvSpPr>
              <p:nvPr/>
            </p:nvSpPr>
            <p:spPr bwMode="auto">
              <a:xfrm>
                <a:off x="5791200" y="3883163"/>
                <a:ext cx="269513" cy="923877"/>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Arial" panose="020B0604020202020204" pitchFamily="34" charset="0"/>
                  <a:cs typeface="Arial" panose="020B0604020202020204" pitchFamily="34" charset="0"/>
                </a:endParaRPr>
              </a:p>
            </p:txBody>
          </p:sp>
          <p:sp>
            <p:nvSpPr>
              <p:cNvPr id="86" name="Text Box 17"/>
              <p:cNvSpPr txBox="1">
                <a:spLocks noChangeArrowheads="1"/>
              </p:cNvSpPr>
              <p:nvPr/>
            </p:nvSpPr>
            <p:spPr bwMode="auto">
              <a:xfrm>
                <a:off x="6162016" y="416001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tấn</a:t>
                </a:r>
                <a:endParaRPr lang="en-US" altLang="en-US" sz="2400" b="1" dirty="0">
                  <a:solidFill>
                    <a:srgbClr val="FF3399"/>
                  </a:solidFill>
                  <a:latin typeface="Arial" panose="020B0604020202020204" pitchFamily="34" charset="0"/>
                  <a:ea typeface="Tahoma" pitchFamily="34" charset="0"/>
                  <a:cs typeface="Arial" panose="020B0604020202020204" pitchFamily="34" charset="0"/>
                </a:endParaRPr>
              </a:p>
            </p:txBody>
          </p:sp>
        </p:grpSp>
      </p:grpSp>
      <p:cxnSp>
        <p:nvCxnSpPr>
          <p:cNvPr id="6" name="Straight Connector 5"/>
          <p:cNvCxnSpPr/>
          <p:nvPr/>
        </p:nvCxnSpPr>
        <p:spPr>
          <a:xfrm>
            <a:off x="8576970" y="1053170"/>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501987" y="1598029"/>
            <a:ext cx="1858638" cy="19756"/>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823288" y="2149744"/>
            <a:ext cx="1821266" cy="9552"/>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009600" y="2756130"/>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70571" y="3354667"/>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950561" y="215929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arn(inVertical)">
                                      <p:cBhvr>
                                        <p:cTn id="17" dur="500"/>
                                        <p:tgtEl>
                                          <p:spTgt spid="52"/>
                                        </p:tgtEl>
                                      </p:cBhvr>
                                    </p:animEffect>
                                  </p:childTnLst>
                                </p:cTn>
                              </p:par>
                              <p:par>
                                <p:cTn id="18" presetID="16" presetClass="entr" presetSubtype="21" fill="hold" nodeType="with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barn(inVertical)">
                                      <p:cBhvr>
                                        <p:cTn id="20" dur="500"/>
                                        <p:tgtEl>
                                          <p:spTgt spid="43"/>
                                        </p:tgtEl>
                                      </p:cBhvr>
                                    </p:animEffect>
                                  </p:childTnLst>
                                </p:cTn>
                              </p:par>
                              <p:par>
                                <p:cTn id="21" presetID="16" presetClass="entr" presetSubtype="21" fill="hold" nodeType="with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barn(inVertical)">
                                      <p:cBhvr>
                                        <p:cTn id="23" dur="500"/>
                                        <p:tgtEl>
                                          <p:spTgt spid="44"/>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barn(inVertical)">
                                      <p:cBhvr>
                                        <p:cTn id="28" dur="500"/>
                                        <p:tgtEl>
                                          <p:spTgt spid="47"/>
                                        </p:tgtEl>
                                      </p:cBhvr>
                                    </p:animEffect>
                                  </p:childTnLst>
                                </p:cTn>
                              </p:par>
                              <p:par>
                                <p:cTn id="29" presetID="16" presetClass="entr" presetSubtype="21" fill="hold" nodeType="with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barn(inVertical)">
                                      <p:cBhvr>
                                        <p:cTn id="31" dur="500"/>
                                        <p:tgtEl>
                                          <p:spTgt spid="48"/>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barn(inVertical)">
                                      <p:cBhvr>
                                        <p:cTn id="36" dur="500"/>
                                        <p:tgtEl>
                                          <p:spTgt spid="36"/>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barn(inVertical)">
                                      <p:cBhvr>
                                        <p:cTn id="39" dur="500"/>
                                        <p:tgtEl>
                                          <p:spTgt spid="35"/>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barn(inVertical)">
                                      <p:cBhvr>
                                        <p:cTn id="44" dur="500"/>
                                        <p:tgtEl>
                                          <p:spTgt spid="5"/>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80"/>
                                        </p:tgtEl>
                                        <p:attrNameLst>
                                          <p:attrName>style.visibility</p:attrName>
                                        </p:attrNameLst>
                                      </p:cBhvr>
                                      <p:to>
                                        <p:strVal val="visible"/>
                                      </p:to>
                                    </p:set>
                                    <p:animEffect transition="in" filter="barn(inVertical)">
                                      <p:cBhvr>
                                        <p:cTn id="4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4846505" y="281742"/>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a:solidFill>
                  <a:srgbClr val="53A694"/>
                </a:solidFill>
                <a:latin typeface="Arial" panose="020B0604020202020204" pitchFamily="34" charset="0"/>
                <a:ea typeface="Montserrat" panose="00000500000000000000" charset="0"/>
                <a:cs typeface="Arial" panose="020B0604020202020204" pitchFamily="34" charset="0"/>
              </a:rPr>
              <a:t>Bài giải</a:t>
            </a:r>
            <a:endParaRPr lang="zh-CN" altLang="en-US" sz="4000" b="1" spc="300" dirty="0">
              <a:solidFill>
                <a:srgbClr val="53A694"/>
              </a:solidFill>
              <a:latin typeface="Arial" panose="020B0604020202020204" pitchFamily="34" charset="0"/>
              <a:ea typeface="Montserrat" panose="00000500000000000000" charset="0"/>
              <a:cs typeface="Arial" panose="020B0604020202020204" pitchFamily="34" charset="0"/>
            </a:endParaRPr>
          </a:p>
        </p:txBody>
      </p:sp>
      <p:sp>
        <p:nvSpPr>
          <p:cNvPr id="49" name="Text Box 6"/>
          <p:cNvSpPr txBox="1">
            <a:spLocks noChangeArrowheads="1"/>
          </p:cNvSpPr>
          <p:nvPr/>
        </p:nvSpPr>
        <p:spPr bwMode="auto">
          <a:xfrm>
            <a:off x="2111378" y="1964079"/>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Arial" panose="020B0604020202020204" pitchFamily="34" charset="0"/>
                <a:ea typeface="Tahoma" pitchFamily="34" charset="0"/>
                <a:cs typeface="Arial" panose="020B0604020202020204" pitchFamily="34" charset="0"/>
              </a:rPr>
              <a:t>Cách 1:</a:t>
            </a:r>
            <a:endParaRPr lang="vi-VN" altLang="en-US" sz="2800" dirty="0">
              <a:solidFill>
                <a:srgbClr val="FF3399"/>
              </a:solidFill>
              <a:latin typeface="Arial" panose="020B0604020202020204" pitchFamily="34" charset="0"/>
              <a:ea typeface="Tahoma" pitchFamily="34" charset="0"/>
              <a:cs typeface="Arial" panose="020B0604020202020204" pitchFamily="34" charset="0"/>
            </a:endParaRPr>
          </a:p>
        </p:txBody>
      </p:sp>
      <p:sp>
        <p:nvSpPr>
          <p:cNvPr id="55" name="Text Box 6"/>
          <p:cNvSpPr txBox="1">
            <a:spLocks noChangeArrowheads="1"/>
          </p:cNvSpPr>
          <p:nvPr/>
        </p:nvSpPr>
        <p:spPr bwMode="auto">
          <a:xfrm>
            <a:off x="8423547" y="2011029"/>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Arial" panose="020B0604020202020204" pitchFamily="34" charset="0"/>
                <a:ea typeface="Tahoma" pitchFamily="34" charset="0"/>
                <a:cs typeface="Arial" panose="020B0604020202020204" pitchFamily="34" charset="0"/>
              </a:rPr>
              <a:t>Cách </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2</a:t>
            </a:r>
            <a:r>
              <a:rPr lang="vi-VN" altLang="en-US" sz="2800" b="1" dirty="0">
                <a:solidFill>
                  <a:srgbClr val="FF3399"/>
                </a:solidFill>
                <a:latin typeface="Arial" panose="020B0604020202020204" pitchFamily="34" charset="0"/>
                <a:ea typeface="Tahoma" pitchFamily="34" charset="0"/>
                <a:cs typeface="Arial" panose="020B0604020202020204" pitchFamily="34" charset="0"/>
              </a:rPr>
              <a:t>:</a:t>
            </a:r>
            <a:endParaRPr lang="vi-VN" altLang="en-US" sz="2800" dirty="0">
              <a:solidFill>
                <a:srgbClr val="FF3399"/>
              </a:solidFill>
              <a:latin typeface="Arial" panose="020B0604020202020204" pitchFamily="34" charset="0"/>
              <a:ea typeface="Tahoma" pitchFamily="34" charset="0"/>
              <a:cs typeface="Arial" panose="020B0604020202020204" pitchFamily="34" charset="0"/>
            </a:endParaRPr>
          </a:p>
        </p:txBody>
      </p:sp>
      <p:sp>
        <p:nvSpPr>
          <p:cNvPr id="58" name="矩形 4"/>
          <p:cNvSpPr/>
          <p:nvPr/>
        </p:nvSpPr>
        <p:spPr>
          <a:xfrm>
            <a:off x="57314" y="2549166"/>
            <a:ext cx="6173742" cy="3970318"/>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Arial" panose="020B0604020202020204" pitchFamily="34" charset="0"/>
              <a:ea typeface="Montserrat" panose="00000500000000000000" charset="0"/>
              <a:cs typeface="Arial" panose="020B0604020202020204" pitchFamily="34" charset="0"/>
            </a:endParaRPr>
          </a:p>
        </p:txBody>
      </p:sp>
      <p:sp>
        <p:nvSpPr>
          <p:cNvPr id="48" name="Text Box 8"/>
          <p:cNvSpPr txBox="1">
            <a:spLocks noChangeArrowheads="1"/>
          </p:cNvSpPr>
          <p:nvPr/>
        </p:nvSpPr>
        <p:spPr bwMode="auto">
          <a:xfrm>
            <a:off x="-423940" y="254916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Cả hai trường thu được số giấy vụn</a:t>
            </a:r>
            <a:r>
              <a:rPr lang="en-US" altLang="en-US" sz="24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1 300 + 2 700 = 4 000 (kg) =  4 tấn</a:t>
            </a: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1 tấn sản xuất được số cuốn vở</a:t>
            </a:r>
            <a:r>
              <a:rPr lang="en-US" altLang="en-US" sz="24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50 000 : 2 = 25 000 (cuốn) </a:t>
            </a: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4 tấn sản xuất được số cuốn vở</a:t>
            </a:r>
            <a:r>
              <a:rPr lang="en-US" altLang="en-US" sz="24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a:t>
            </a: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25 000 x 4 = 100 000 (cuốn vở)</a:t>
            </a:r>
          </a:p>
          <a:p>
            <a:pPr algn="ctr">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Đáp số : 100 000 cuốn vở</a:t>
            </a:r>
            <a:endParaRPr lang="vi-VN" altLang="en-US" sz="2400" dirty="0">
              <a:solidFill>
                <a:schemeClr val="bg1"/>
              </a:solidFill>
              <a:latin typeface="Arial" panose="020B0604020202020204" pitchFamily="34" charset="0"/>
              <a:ea typeface="Tahoma" pitchFamily="34" charset="0"/>
              <a:cs typeface="Arial" panose="020B0604020202020204" pitchFamily="34" charset="0"/>
            </a:endParaRPr>
          </a:p>
        </p:txBody>
      </p:sp>
      <p:sp>
        <p:nvSpPr>
          <p:cNvPr id="59" name="矩形 22"/>
          <p:cNvSpPr/>
          <p:nvPr/>
        </p:nvSpPr>
        <p:spPr>
          <a:xfrm>
            <a:off x="6412181" y="2544325"/>
            <a:ext cx="5746164" cy="397031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Montserrat" panose="00000500000000000000" charset="0"/>
              <a:cs typeface="Arial" panose="020B0604020202020204" pitchFamily="34" charset="0"/>
            </a:endParaRPr>
          </a:p>
        </p:txBody>
      </p:sp>
      <p:sp>
        <p:nvSpPr>
          <p:cNvPr id="53" name="Text Box 4"/>
          <p:cNvSpPr txBox="1">
            <a:spLocks noChangeArrowheads="1"/>
          </p:cNvSpPr>
          <p:nvPr/>
        </p:nvSpPr>
        <p:spPr bwMode="auto">
          <a:xfrm>
            <a:off x="6388508" y="2544156"/>
            <a:ext cx="5890924"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Cả</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hai</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trường</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thu</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được</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giấy</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1 300 + 2 700 = 4 000(kg) = 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gấp</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 2 = 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sản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xuất</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được</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50 000 x 2 = 100 000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a:lnSpc>
                <a:spcPct val="150000"/>
              </a:lnSpc>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Đáp</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100 000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endParaRPr lang="en-US" altLang="en-US"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sp>
        <p:nvSpPr>
          <p:cNvPr id="12" name="îŝḷîḓé-Rectangle: Rounded Corners 172"/>
          <p:cNvSpPr/>
          <p:nvPr/>
        </p:nvSpPr>
        <p:spPr bwMode="auto">
          <a:xfrm>
            <a:off x="4054745" y="996389"/>
            <a:ext cx="4310529" cy="1490910"/>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endParaRPr>
          </a:p>
        </p:txBody>
      </p:sp>
      <p:sp>
        <p:nvSpPr>
          <p:cNvPr id="13" name="Text Box 13"/>
          <p:cNvSpPr txBox="1">
            <a:spLocks noChangeArrowheads="1"/>
          </p:cNvSpPr>
          <p:nvPr/>
        </p:nvSpPr>
        <p:spPr bwMode="auto">
          <a:xfrm>
            <a:off x="4461255" y="1491620"/>
            <a:ext cx="40121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1 tấn 300 kg = 1 300 kg</a:t>
            </a:r>
          </a:p>
          <a:p>
            <a:pPr>
              <a:spcBef>
                <a:spcPct val="50000"/>
              </a:spcBef>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2 tấn 700kg = 2 700 kg</a:t>
            </a:r>
          </a:p>
        </p:txBody>
      </p:sp>
      <p:sp>
        <p:nvSpPr>
          <p:cNvPr id="14" name="Text Box 15"/>
          <p:cNvSpPr txBox="1">
            <a:spLocks noChangeArrowheads="1"/>
          </p:cNvSpPr>
          <p:nvPr/>
        </p:nvSpPr>
        <p:spPr bwMode="auto">
          <a:xfrm>
            <a:off x="5818443" y="948198"/>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a:solidFill>
                  <a:srgbClr val="FF6699"/>
                </a:solidFill>
                <a:latin typeface="Arial" panose="020B0604020202020204" pitchFamily="34" charset="0"/>
                <a:ea typeface="Tahoma" pitchFamily="34" charset="0"/>
                <a:cs typeface="Arial" panose="020B0604020202020204" pitchFamily="34" charset="0"/>
              </a:rPr>
              <a:t>Đổi</a:t>
            </a:r>
            <a:r>
              <a:rPr lang="en-US" altLang="en-US" b="1" dirty="0">
                <a:solidFill>
                  <a:srgbClr val="FF6699"/>
                </a:solidFill>
                <a:latin typeface="Arial" panose="020B0604020202020204" pitchFamily="34" charset="0"/>
                <a:ea typeface="Tahoma" pitchFamily="34" charset="0"/>
                <a:cs typeface="Arial" panose="020B0604020202020204" pitchFamily="34" charset="0"/>
              </a:rPr>
              <a:t>:</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arn(inVertical)">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barn(inVertical)">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mph" presetSubtype="0" fill="hold" grpId="1" nodeType="clickEffect">
                                  <p:stCondLst>
                                    <p:cond delay="0"/>
                                  </p:stCondLst>
                                  <p:childTnLst>
                                    <p:animScale>
                                      <p:cBhvr>
                                        <p:cTn id="50" dur="500" fill="hold"/>
                                        <p:tgtEl>
                                          <p:spTgt spid="14"/>
                                        </p:tgtEl>
                                      </p:cBhvr>
                                      <p:by x="150000" y="150000"/>
                                    </p:animScale>
                                  </p:childTnLst>
                                </p:cTn>
                              </p:par>
                              <p:par>
                                <p:cTn id="51" presetID="16" presetClass="entr" presetSubtype="21" fill="hold" grpId="0"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barn(inVertical)">
                                      <p:cBhvr>
                                        <p:cTn id="5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P spid="12" grpId="0" animBg="1"/>
      <p:bldP spid="13" grpId="0"/>
      <p:bldP spid="14" grpId="0"/>
      <p:bldP spid="1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88497"/>
            <a:ext cx="9506607" cy="18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 2</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a:t>
            </a:r>
            <a:r>
              <a:rPr lang="en-US" altLang="en-US" sz="2800" b="1" dirty="0">
                <a:solidFill>
                  <a:srgbClr val="0000FF"/>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chim</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sâu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cân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60g.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điểu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cân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120kg.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Hỏi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điểu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gấp</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bao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nhiêu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lần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chim</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sâu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a:t>
            </a:r>
            <a:endParaRPr lang="en-US" altLang="en-US" sz="2800" b="1" u="sng" dirty="0">
              <a:solidFill>
                <a:schemeClr val="accent1">
                  <a:lumMod val="50000"/>
                </a:schemeClr>
              </a:solidFill>
              <a:latin typeface="Arial" panose="020B0604020202020204" pitchFamily="34" charset="0"/>
              <a:ea typeface="Tahoma" pitchFamily="34" charset="0"/>
              <a:cs typeface="Arial" panose="020B0604020202020204"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Arial" panose="020B0604020202020204" pitchFamily="34" charset="0"/>
                <a:ea typeface="Tahoma" pitchFamily="34" charset="0"/>
                <a:cs typeface="Arial" panose="020B0604020202020204" pitchFamily="34" charset="0"/>
              </a:rPr>
              <a:t>Tóm</a:t>
            </a:r>
            <a:r>
              <a:rPr lang="en-US" altLang="en-US" sz="2400" b="1" u="sng"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u="sng" dirty="0" err="1">
                <a:solidFill>
                  <a:srgbClr val="FF3399"/>
                </a:solidFill>
                <a:latin typeface="Arial" panose="020B0604020202020204" pitchFamily="34" charset="0"/>
                <a:ea typeface="Tahoma" pitchFamily="34" charset="0"/>
                <a:cs typeface="Arial" panose="020B0604020202020204" pitchFamily="34" charset="0"/>
              </a:rPr>
              <a:t>tắt</a:t>
            </a:r>
            <a:endParaRPr lang="en-US" altLang="en-US" sz="2400" b="1" u="sng" dirty="0">
              <a:solidFill>
                <a:srgbClr val="FF3399"/>
              </a:solidFill>
              <a:latin typeface="Arial" panose="020B0604020202020204" pitchFamily="34" charset="0"/>
              <a:ea typeface="Tahoma" pitchFamily="34" charset="0"/>
              <a:cs typeface="Arial" panose="020B0604020202020204"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Chim</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sâu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60 g</a:t>
            </a:r>
          </a:p>
          <a:p>
            <a:pPr>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Đà</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điểu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120 kg</a:t>
            </a:r>
          </a:p>
          <a:p>
            <a:pPr>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Đà</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điểu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gấp</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 …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chim</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sâu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p:txBody>
      </p:sp>
      <p:sp>
        <p:nvSpPr>
          <p:cNvPr id="15" name="矩形 4"/>
          <p:cNvSpPr/>
          <p:nvPr/>
        </p:nvSpPr>
        <p:spPr>
          <a:xfrm>
            <a:off x="5069297" y="1982020"/>
            <a:ext cx="712270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Arial" panose="020B0604020202020204" pitchFamily="34" charset="0"/>
              <a:ea typeface="Montserrat" panose="00000500000000000000" charset="0"/>
              <a:cs typeface="Arial" panose="020B0604020202020204" pitchFamily="34" charset="0"/>
            </a:endParaRPr>
          </a:p>
        </p:txBody>
      </p:sp>
      <p:sp>
        <p:nvSpPr>
          <p:cNvPr id="19" name="Text Box 10"/>
          <p:cNvSpPr txBox="1">
            <a:spLocks noChangeArrowheads="1"/>
          </p:cNvSpPr>
          <p:nvPr/>
        </p:nvSpPr>
        <p:spPr bwMode="auto">
          <a:xfrm>
            <a:off x="4867540" y="2308591"/>
            <a:ext cx="7526215"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600" b="1" u="sng" dirty="0" err="1">
                <a:latin typeface="Arial" panose="020B0604020202020204" pitchFamily="34" charset="0"/>
                <a:ea typeface="Tahoma" pitchFamily="34" charset="0"/>
                <a:cs typeface="Arial" panose="020B0604020202020204" pitchFamily="34" charset="0"/>
              </a:rPr>
              <a:t>Bài</a:t>
            </a:r>
            <a:r>
              <a:rPr lang="en-US" altLang="en-US" sz="2600" b="1" u="sng" dirty="0">
                <a:latin typeface="Arial" panose="020B0604020202020204" pitchFamily="34" charset="0"/>
                <a:ea typeface="Tahoma" pitchFamily="34" charset="0"/>
                <a:cs typeface="Arial" panose="020B0604020202020204" pitchFamily="34" charset="0"/>
              </a:rPr>
              <a:t> </a:t>
            </a:r>
            <a:r>
              <a:rPr lang="en-US" altLang="en-US" sz="2600" b="1" u="sng" dirty="0" err="1">
                <a:latin typeface="Arial" panose="020B0604020202020204" pitchFamily="34" charset="0"/>
                <a:ea typeface="Tahoma" pitchFamily="34" charset="0"/>
                <a:cs typeface="Arial" panose="020B0604020202020204" pitchFamily="34" charset="0"/>
              </a:rPr>
              <a:t>giải</a:t>
            </a:r>
            <a:endParaRPr lang="en-US" altLang="en-US" sz="2600" b="1" u="sng" dirty="0">
              <a:latin typeface="Arial" panose="020B0604020202020204" pitchFamily="34" charset="0"/>
              <a:ea typeface="Tahoma" pitchFamily="34" charset="0"/>
              <a:cs typeface="Arial" panose="020B0604020202020204" pitchFamily="34" charset="0"/>
            </a:endParaRPr>
          </a:p>
          <a:p>
            <a:pPr algn="ctr">
              <a:spcBef>
                <a:spcPct val="50000"/>
              </a:spcBef>
            </a:pPr>
            <a:r>
              <a:rPr lang="vi-VN" altLang="en-US" sz="2600" b="1" dirty="0">
                <a:solidFill>
                  <a:schemeClr val="bg1"/>
                </a:solidFill>
                <a:latin typeface="Arial" panose="020B0604020202020204" pitchFamily="34" charset="0"/>
                <a:ea typeface="Tahoma" pitchFamily="34" charset="0"/>
                <a:cs typeface="Arial" panose="020B0604020202020204" pitchFamily="34" charset="0"/>
              </a:rPr>
              <a:t>Đổi</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120 kg = 120 000g</a:t>
            </a:r>
          </a:p>
          <a:p>
            <a:pPr algn="ctr">
              <a:spcBef>
                <a:spcPct val="50000"/>
              </a:spcBef>
            </a:pPr>
            <a:r>
              <a:rPr lang="en-US" altLang="en-US" sz="2600" b="1" dirty="0">
                <a:solidFill>
                  <a:schemeClr val="bg1"/>
                </a:solidFill>
                <a:latin typeface="Arial" panose="020B0604020202020204" pitchFamily="34" charset="0"/>
                <a:ea typeface="Tahoma" pitchFamily="34" charset="0"/>
                <a:cs typeface="Arial" panose="020B0604020202020204" pitchFamily="34" charset="0"/>
              </a:rPr>
              <a:t>Con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đà</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điểu</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nặng</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gấp</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con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chim</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sâu</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số</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lần</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là</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a:t>
            </a:r>
          </a:p>
          <a:p>
            <a:pPr algn="ctr">
              <a:spcBef>
                <a:spcPct val="50000"/>
              </a:spcBef>
            </a:pPr>
            <a:r>
              <a:rPr lang="en-US" altLang="en-US" sz="2600" b="1" dirty="0">
                <a:solidFill>
                  <a:schemeClr val="bg1"/>
                </a:solidFill>
                <a:latin typeface="Arial" panose="020B0604020202020204" pitchFamily="34" charset="0"/>
                <a:ea typeface="Tahoma" pitchFamily="34" charset="0"/>
                <a:cs typeface="Arial" panose="020B0604020202020204" pitchFamily="34" charset="0"/>
              </a:rPr>
              <a:t>120 000 : 60 = 2 000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lần</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a:t>
            </a:r>
          </a:p>
          <a:p>
            <a:pPr algn="ctr">
              <a:spcBef>
                <a:spcPct val="50000"/>
              </a:spcBef>
            </a:pP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Đáp</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số</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2 000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lần</a:t>
            </a:r>
            <a:endParaRPr lang="en-US" altLang="en-US" sz="2600" b="1" dirty="0">
              <a:solidFill>
                <a:schemeClr val="bg1"/>
              </a:solidFill>
              <a:latin typeface="Arial" panose="020B0604020202020204" pitchFamily="34" charset="0"/>
              <a:ea typeface="Tahoma"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arn(inVertical)">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398585" y="0"/>
            <a:ext cx="12965723"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720633" y="254488"/>
            <a:ext cx="10512748" cy="1212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 3</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diện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của</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mảnh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đất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theo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vẽ</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bên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được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tạo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bởi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vuông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CEMN)</a:t>
            </a: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N                   M</a:t>
              </a: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Arial" panose="020B0604020202020204" pitchFamily="34" charset="0"/>
                <a:cs typeface="Arial" panose="020B0604020202020204" pitchFamily="34"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Arial" panose="020B0604020202020204" pitchFamily="34" charset="0"/>
                <a:cs typeface="Arial" panose="020B0604020202020204" pitchFamily="34"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A                     D</a:t>
              </a: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B       6m        C        7m       E</a:t>
              </a:r>
            </a:p>
          </p:txBody>
        </p:sp>
      </p:grpSp>
      <p:sp>
        <p:nvSpPr>
          <p:cNvPr id="3" name="TextBox 2"/>
          <p:cNvSpPr txBox="1"/>
          <p:nvPr/>
        </p:nvSpPr>
        <p:spPr>
          <a:xfrm>
            <a:off x="6213231" y="2577499"/>
            <a:ext cx="5697415" cy="523220"/>
          </a:xfrm>
          <a:prstGeom prst="rect">
            <a:avLst/>
          </a:prstGeom>
          <a:noFill/>
        </p:spPr>
        <p:txBody>
          <a:bodyPr wrap="square" rtlCol="0">
            <a:spAutoFit/>
          </a:bodyPr>
          <a:lstStyle/>
          <a:p>
            <a:r>
              <a:rPr lang="en-US" sz="2800" b="1" dirty="0">
                <a:solidFill>
                  <a:schemeClr val="accent1">
                    <a:lumMod val="50000"/>
                  </a:schemeClr>
                </a:solidFill>
                <a:latin typeface="Arial" panose="020B0604020202020204" pitchFamily="34" charset="0"/>
                <a:cs typeface="Arial" panose="020B0604020202020204" pitchFamily="34" charset="0"/>
              </a:rPr>
              <a:t>B1: </a:t>
            </a:r>
            <a:r>
              <a:rPr lang="en-US" sz="2800" b="1" dirty="0" err="1">
                <a:solidFill>
                  <a:schemeClr val="accent1">
                    <a:lumMod val="50000"/>
                  </a:schemeClr>
                </a:solidFill>
                <a:latin typeface="Arial" panose="020B0604020202020204" pitchFamily="34" charset="0"/>
                <a:cs typeface="Arial" panose="020B0604020202020204" pitchFamily="34" charset="0"/>
              </a:rPr>
              <a:t>Tính</a:t>
            </a:r>
            <a:r>
              <a:rPr lang="en-US" sz="2800" b="1" dirty="0">
                <a:solidFill>
                  <a:schemeClr val="accent1">
                    <a:lumMod val="50000"/>
                  </a:schemeClr>
                </a:solidFill>
                <a:latin typeface="Arial" panose="020B0604020202020204" pitchFamily="34" charset="0"/>
                <a:cs typeface="Arial" panose="020B0604020202020204" pitchFamily="34" charset="0"/>
              </a:rPr>
              <a:t> S </a:t>
            </a:r>
            <a:r>
              <a:rPr lang="en-US" sz="2800" b="1" dirty="0" err="1">
                <a:solidFill>
                  <a:schemeClr val="accent1">
                    <a:lumMod val="50000"/>
                  </a:schemeClr>
                </a:solidFill>
                <a:latin typeface="Arial" panose="020B0604020202020204" pitchFamily="34" charset="0"/>
                <a:cs typeface="Arial" panose="020B0604020202020204" pitchFamily="34" charset="0"/>
              </a:rPr>
              <a:t>hình</a:t>
            </a:r>
            <a:r>
              <a:rPr lang="en-US" sz="2800" b="1" dirty="0">
                <a:solidFill>
                  <a:schemeClr val="accent1">
                    <a:lumMod val="50000"/>
                  </a:schemeClr>
                </a:solidFill>
                <a:latin typeface="Arial" panose="020B0604020202020204" pitchFamily="34" charset="0"/>
                <a:cs typeface="Arial" panose="020B0604020202020204" pitchFamily="34" charset="0"/>
              </a:rPr>
              <a:t> </a:t>
            </a:r>
            <a:r>
              <a:rPr lang="en-US" sz="2800" b="1" dirty="0" err="1">
                <a:solidFill>
                  <a:schemeClr val="accent1">
                    <a:lumMod val="50000"/>
                  </a:schemeClr>
                </a:solidFill>
                <a:latin typeface="Arial" panose="020B0604020202020204" pitchFamily="34" charset="0"/>
                <a:cs typeface="Arial" panose="020B0604020202020204" pitchFamily="34" charset="0"/>
              </a:rPr>
              <a:t>chữ</a:t>
            </a:r>
            <a:r>
              <a:rPr lang="en-US" sz="2800" b="1" dirty="0">
                <a:solidFill>
                  <a:schemeClr val="accent1">
                    <a:lumMod val="50000"/>
                  </a:schemeClr>
                </a:solidFill>
                <a:latin typeface="Arial" panose="020B0604020202020204" pitchFamily="34" charset="0"/>
                <a:cs typeface="Arial" panose="020B0604020202020204" pitchFamily="34" charset="0"/>
              </a:rPr>
              <a:t> </a:t>
            </a:r>
            <a:r>
              <a:rPr lang="en-US" sz="2800" b="1" dirty="0" err="1">
                <a:solidFill>
                  <a:schemeClr val="accent1">
                    <a:lumMod val="50000"/>
                  </a:schemeClr>
                </a:solidFill>
                <a:latin typeface="Arial" panose="020B0604020202020204" pitchFamily="34" charset="0"/>
                <a:cs typeface="Arial" panose="020B0604020202020204" pitchFamily="34" charset="0"/>
              </a:rPr>
              <a:t>nhật</a:t>
            </a:r>
            <a:r>
              <a:rPr lang="en-US" sz="2800" b="1" dirty="0">
                <a:solidFill>
                  <a:schemeClr val="accent1">
                    <a:lumMod val="50000"/>
                  </a:schemeClr>
                </a:solidFill>
                <a:latin typeface="Arial" panose="020B0604020202020204" pitchFamily="34" charset="0"/>
                <a:cs typeface="Arial" panose="020B0604020202020204" pitchFamily="34" charset="0"/>
              </a:rPr>
              <a:t> ABCD</a:t>
            </a:r>
          </a:p>
        </p:txBody>
      </p:sp>
      <p:sp>
        <p:nvSpPr>
          <p:cNvPr id="17" name="TextBox 16"/>
          <p:cNvSpPr txBox="1"/>
          <p:nvPr/>
        </p:nvSpPr>
        <p:spPr>
          <a:xfrm>
            <a:off x="6213231" y="3308720"/>
            <a:ext cx="5697415" cy="523220"/>
          </a:xfrm>
          <a:prstGeom prst="rect">
            <a:avLst/>
          </a:prstGeom>
          <a:noFill/>
        </p:spPr>
        <p:txBody>
          <a:bodyPr wrap="square" rtlCol="0">
            <a:spAutoFit/>
          </a:bodyPr>
          <a:lstStyle/>
          <a:p>
            <a:r>
              <a:rPr lang="en-US" sz="2800" b="1" dirty="0">
                <a:solidFill>
                  <a:schemeClr val="accent1">
                    <a:lumMod val="50000"/>
                  </a:schemeClr>
                </a:solidFill>
                <a:latin typeface="Arial" panose="020B0604020202020204" pitchFamily="34" charset="0"/>
                <a:cs typeface="Arial" panose="020B0604020202020204" pitchFamily="34" charset="0"/>
              </a:rPr>
              <a:t>B2: </a:t>
            </a:r>
            <a:r>
              <a:rPr lang="en-US" sz="2800" b="1" dirty="0" err="1">
                <a:solidFill>
                  <a:schemeClr val="accent1">
                    <a:lumMod val="50000"/>
                  </a:schemeClr>
                </a:solidFill>
                <a:latin typeface="Arial" panose="020B0604020202020204" pitchFamily="34" charset="0"/>
                <a:cs typeface="Arial" panose="020B0604020202020204" pitchFamily="34" charset="0"/>
              </a:rPr>
              <a:t>Tính</a:t>
            </a:r>
            <a:r>
              <a:rPr lang="en-US" sz="2800" b="1" dirty="0">
                <a:solidFill>
                  <a:schemeClr val="accent1">
                    <a:lumMod val="50000"/>
                  </a:schemeClr>
                </a:solidFill>
                <a:latin typeface="Arial" panose="020B0604020202020204" pitchFamily="34" charset="0"/>
                <a:cs typeface="Arial" panose="020B0604020202020204" pitchFamily="34" charset="0"/>
              </a:rPr>
              <a:t> S </a:t>
            </a:r>
            <a:r>
              <a:rPr lang="en-US" sz="2800" b="1" dirty="0" err="1">
                <a:solidFill>
                  <a:schemeClr val="accent1">
                    <a:lumMod val="50000"/>
                  </a:schemeClr>
                </a:solidFill>
                <a:latin typeface="Arial" panose="020B0604020202020204" pitchFamily="34" charset="0"/>
                <a:cs typeface="Arial" panose="020B0604020202020204" pitchFamily="34" charset="0"/>
              </a:rPr>
              <a:t>hình</a:t>
            </a:r>
            <a:r>
              <a:rPr lang="en-US" sz="2800" b="1" dirty="0">
                <a:solidFill>
                  <a:schemeClr val="accent1">
                    <a:lumMod val="50000"/>
                  </a:schemeClr>
                </a:solidFill>
                <a:latin typeface="Arial" panose="020B0604020202020204" pitchFamily="34" charset="0"/>
                <a:cs typeface="Arial" panose="020B0604020202020204" pitchFamily="34" charset="0"/>
              </a:rPr>
              <a:t> </a:t>
            </a:r>
            <a:r>
              <a:rPr lang="en-US" sz="2800" b="1" dirty="0" err="1">
                <a:solidFill>
                  <a:schemeClr val="accent1">
                    <a:lumMod val="50000"/>
                  </a:schemeClr>
                </a:solidFill>
                <a:latin typeface="Arial" panose="020B0604020202020204" pitchFamily="34" charset="0"/>
                <a:cs typeface="Arial" panose="020B0604020202020204" pitchFamily="34" charset="0"/>
              </a:rPr>
              <a:t>vuông</a:t>
            </a:r>
            <a:r>
              <a:rPr lang="en-US" sz="2800" b="1" dirty="0">
                <a:solidFill>
                  <a:schemeClr val="accent1">
                    <a:lumMod val="50000"/>
                  </a:schemeClr>
                </a:solidFill>
                <a:latin typeface="Arial" panose="020B0604020202020204" pitchFamily="34" charset="0"/>
                <a:cs typeface="Arial" panose="020B0604020202020204" pitchFamily="34" charset="0"/>
              </a:rPr>
              <a:t> CEMN</a:t>
            </a:r>
          </a:p>
        </p:txBody>
      </p:sp>
      <p:sp>
        <p:nvSpPr>
          <p:cNvPr id="18" name="TextBox 17"/>
          <p:cNvSpPr txBox="1"/>
          <p:nvPr/>
        </p:nvSpPr>
        <p:spPr>
          <a:xfrm>
            <a:off x="6213231" y="4158149"/>
            <a:ext cx="5697415" cy="523220"/>
          </a:xfrm>
          <a:prstGeom prst="rect">
            <a:avLst/>
          </a:prstGeom>
          <a:noFill/>
        </p:spPr>
        <p:txBody>
          <a:bodyPr wrap="square" rtlCol="0">
            <a:spAutoFit/>
          </a:bodyPr>
          <a:lstStyle/>
          <a:p>
            <a:r>
              <a:rPr lang="en-US" sz="2800" b="1" dirty="0">
                <a:solidFill>
                  <a:schemeClr val="accent1">
                    <a:lumMod val="50000"/>
                  </a:schemeClr>
                </a:solidFill>
                <a:latin typeface="Arial" panose="020B0604020202020204" pitchFamily="34" charset="0"/>
                <a:cs typeface="Arial" panose="020B0604020202020204" pitchFamily="34" charset="0"/>
              </a:rPr>
              <a:t>B3: </a:t>
            </a:r>
            <a:r>
              <a:rPr lang="en-US" sz="2800" b="1" dirty="0" err="1">
                <a:solidFill>
                  <a:schemeClr val="accent1">
                    <a:lumMod val="50000"/>
                  </a:schemeClr>
                </a:solidFill>
                <a:latin typeface="Arial" panose="020B0604020202020204" pitchFamily="34" charset="0"/>
                <a:cs typeface="Arial" panose="020B0604020202020204" pitchFamily="34" charset="0"/>
              </a:rPr>
              <a:t>Tính</a:t>
            </a:r>
            <a:r>
              <a:rPr lang="en-US" sz="2800" b="1" dirty="0">
                <a:solidFill>
                  <a:schemeClr val="accent1">
                    <a:lumMod val="50000"/>
                  </a:schemeClr>
                </a:solidFill>
                <a:latin typeface="Arial" panose="020B0604020202020204" pitchFamily="34" charset="0"/>
                <a:cs typeface="Arial" panose="020B0604020202020204" pitchFamily="34" charset="0"/>
              </a:rPr>
              <a:t> S </a:t>
            </a:r>
            <a:r>
              <a:rPr lang="en-US" sz="2800" b="1" dirty="0" err="1">
                <a:solidFill>
                  <a:schemeClr val="accent1">
                    <a:lumMod val="50000"/>
                  </a:schemeClr>
                </a:solidFill>
                <a:latin typeface="Arial" panose="020B0604020202020204" pitchFamily="34" charset="0"/>
                <a:cs typeface="Arial" panose="020B0604020202020204" pitchFamily="34" charset="0"/>
              </a:rPr>
              <a:t>mảnh</a:t>
            </a:r>
            <a:r>
              <a:rPr lang="en-US" sz="2800" b="1" dirty="0">
                <a:solidFill>
                  <a:schemeClr val="accent1">
                    <a:lumMod val="50000"/>
                  </a:schemeClr>
                </a:solidFill>
                <a:latin typeface="Arial" panose="020B0604020202020204" pitchFamily="34" charset="0"/>
                <a:cs typeface="Arial" panose="020B0604020202020204" pitchFamily="34" charset="0"/>
              </a:rPr>
              <a:t> </a:t>
            </a:r>
            <a:r>
              <a:rPr lang="en-US" sz="2800" b="1" dirty="0" err="1">
                <a:solidFill>
                  <a:schemeClr val="accent1">
                    <a:lumMod val="50000"/>
                  </a:schemeClr>
                </a:solidFill>
                <a:latin typeface="Arial" panose="020B0604020202020204" pitchFamily="34" charset="0"/>
                <a:cs typeface="Arial" panose="020B0604020202020204" pitchFamily="34" charset="0"/>
              </a:rPr>
              <a:t>đất</a:t>
            </a:r>
            <a:endParaRPr lang="en-US" sz="2800" b="1" dirty="0">
              <a:solidFill>
                <a:schemeClr val="accent1">
                  <a:lumMod val="50000"/>
                </a:schemeClr>
              </a:solidFill>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98584" y="0"/>
            <a:ext cx="12965721" cy="6858000"/>
          </a:xfrm>
          <a:prstGeom prst="rect">
            <a:avLst/>
          </a:prstGeom>
        </p:spPr>
      </p:pic>
      <p:sp>
        <p:nvSpPr>
          <p:cNvPr id="6" name="Rectangle 72"/>
          <p:cNvSpPr>
            <a:spLocks noChangeArrowheads="1"/>
          </p:cNvSpPr>
          <p:nvPr/>
        </p:nvSpPr>
        <p:spPr bwMode="auto">
          <a:xfrm>
            <a:off x="1918456" y="1428088"/>
            <a:ext cx="7364005" cy="341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hình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chữ</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nhật</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ABCD:</a:t>
            </a: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14 x 6 = 84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hình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vuông</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CEMN:</a:t>
            </a: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7 x 7 = 49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của</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mảnh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đất</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84 + 49 = 133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Đáp</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133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p>
        </p:txBody>
      </p:sp>
      <p:sp>
        <p:nvSpPr>
          <p:cNvPr id="7" name="Text Box 73"/>
          <p:cNvSpPr txBox="1">
            <a:spLocks noChangeArrowheads="1"/>
          </p:cNvSpPr>
          <p:nvPr/>
        </p:nvSpPr>
        <p:spPr bwMode="auto">
          <a:xfrm>
            <a:off x="4343158" y="482183"/>
            <a:ext cx="2514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b="1" u="sng" dirty="0" err="1">
                <a:solidFill>
                  <a:srgbClr val="FF6699"/>
                </a:solidFill>
                <a:latin typeface="Arial" panose="020B0604020202020204" pitchFamily="34" charset="0"/>
                <a:ea typeface="Tahoma" pitchFamily="34" charset="0"/>
                <a:cs typeface="Arial" panose="020B0604020202020204" pitchFamily="34" charset="0"/>
              </a:rPr>
              <a:t>Bài</a:t>
            </a:r>
            <a:r>
              <a:rPr lang="en-US" altLang="en-US" b="1" u="sng" dirty="0">
                <a:solidFill>
                  <a:srgbClr val="FF6699"/>
                </a:solidFill>
                <a:latin typeface="Arial" panose="020B0604020202020204" pitchFamily="34" charset="0"/>
                <a:ea typeface="Tahoma" pitchFamily="34" charset="0"/>
                <a:cs typeface="Arial" panose="020B0604020202020204" pitchFamily="34" charset="0"/>
              </a:rPr>
              <a:t> </a:t>
            </a:r>
            <a:r>
              <a:rPr lang="en-US" altLang="en-US" b="1" u="sng" dirty="0" err="1">
                <a:solidFill>
                  <a:srgbClr val="FF6699"/>
                </a:solidFill>
                <a:latin typeface="Arial" panose="020B0604020202020204" pitchFamily="34" charset="0"/>
                <a:ea typeface="Tahoma" pitchFamily="34" charset="0"/>
                <a:cs typeface="Arial" panose="020B0604020202020204" pitchFamily="34" charset="0"/>
              </a:rPr>
              <a:t>giải</a:t>
            </a:r>
            <a:endParaRPr lang="en-US" altLang="en-US" b="1" u="sng" dirty="0">
              <a:solidFill>
                <a:srgbClr val="FF669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val="2952249904"/>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1252254" y="133219"/>
            <a:ext cx="9554547" cy="18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 4</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Hãy</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vẽ</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cùng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diện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với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nhưng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các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khác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với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các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của</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a:t>
            </a:r>
            <a:r>
              <a:rPr lang="en-US" altLang="en-US" sz="2800" dirty="0">
                <a:solidFill>
                  <a:schemeClr val="accent1">
                    <a:lumMod val="50000"/>
                  </a:schemeClr>
                </a:solidFill>
                <a:latin typeface="Arial" panose="020B0604020202020204" pitchFamily="34" charset="0"/>
                <a:ea typeface="Tahoma" pitchFamily="34" charset="0"/>
                <a:cs typeface="Arial" panose="020B0604020202020204"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just" eaLnBrk="1" hangingPunct="1"/>
              <a:endParaRPr lang="vi-VN" altLang="en-US" sz="2400" b="1">
                <a:solidFill>
                  <a:srgbClr val="008000"/>
                </a:solidFill>
                <a:latin typeface="Arial" panose="020B0604020202020204" pitchFamily="34" charset="0"/>
                <a:cs typeface="Arial" panose="020B0604020202020204" pitchFamily="34"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3 cm</a:t>
              </a:r>
            </a:p>
          </p:txBody>
        </p:sp>
      </p:grpSp>
      <p:grpSp>
        <p:nvGrpSpPr>
          <p:cNvPr id="6" name="Group 5"/>
          <p:cNvGrpSpPr/>
          <p:nvPr/>
        </p:nvGrpSpPr>
        <p:grpSpPr>
          <a:xfrm>
            <a:off x="4505267" y="5241376"/>
            <a:ext cx="3007639" cy="523220"/>
            <a:chOff x="4505267" y="5241376"/>
            <a:chExt cx="3007639" cy="523220"/>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rtl="1" eaLnBrk="1" hangingPunct="1">
                <a:spcBef>
                  <a:spcPct val="50000"/>
                </a:spcBef>
              </a:pPr>
              <a:r>
                <a:rPr lang="en-US" altLang="en-US" sz="2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S       = … cm</a:t>
              </a:r>
              <a:r>
                <a:rPr lang="en-US" altLang="en-US" sz="28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2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p:txBody>
        </p:sp>
        <p:sp>
          <p:nvSpPr>
            <p:cNvPr id="46" name="Text Box 18"/>
            <p:cNvSpPr txBox="1">
              <a:spLocks noChangeArrowheads="1"/>
            </p:cNvSpPr>
            <p:nvPr/>
          </p:nvSpPr>
          <p:spPr bwMode="auto">
            <a:xfrm>
              <a:off x="4986162" y="5426458"/>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16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ABCD</a:t>
              </a:r>
            </a:p>
          </p:txBody>
        </p:sp>
      </p:grpSp>
      <p:grpSp>
        <p:nvGrpSpPr>
          <p:cNvPr id="2" name="Group 1"/>
          <p:cNvGrpSpPr/>
          <p:nvPr/>
        </p:nvGrpSpPr>
        <p:grpSpPr>
          <a:xfrm>
            <a:off x="3512610" y="5875690"/>
            <a:ext cx="5486400" cy="596218"/>
            <a:chOff x="3858606" y="5875690"/>
            <a:chExt cx="5486400" cy="596218"/>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Vẽ</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hình</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chữ</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nhật</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có</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S = S</a:t>
              </a:r>
            </a:p>
          </p:txBody>
        </p:sp>
        <p:sp>
          <p:nvSpPr>
            <p:cNvPr id="47" name="Text Box 19"/>
            <p:cNvSpPr txBox="1">
              <a:spLocks noChangeArrowheads="1"/>
            </p:cNvSpPr>
            <p:nvPr/>
          </p:nvSpPr>
          <p:spPr bwMode="auto">
            <a:xfrm>
              <a:off x="8343288" y="6133770"/>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1600" b="1" dirty="0">
                  <a:solidFill>
                    <a:srgbClr val="4D9989"/>
                  </a:solidFill>
                  <a:latin typeface="Arial" panose="020B0604020202020204" pitchFamily="34" charset="0"/>
                  <a:ea typeface="Tahoma" pitchFamily="34" charset="0"/>
                  <a:cs typeface="Arial" panose="020B0604020202020204"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21" name="Text Box 4"/>
          <p:cNvSpPr txBox="1">
            <a:spLocks noChangeArrowheads="1"/>
          </p:cNvSpPr>
          <p:nvPr/>
        </p:nvSpPr>
        <p:spPr bwMode="auto">
          <a:xfrm>
            <a:off x="247136" y="1483344"/>
            <a:ext cx="11714206" cy="3169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lnSpc>
                <a:spcPct val="200000"/>
              </a:lnSpc>
              <a:spcBef>
                <a:spcPct val="50000"/>
              </a:spcBef>
            </a:pP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Vậy</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thể</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vẽ</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MNPQ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dài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6 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rộng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2 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hoặc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dài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12cm,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rộng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1cm.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Lúc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này</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MNPQ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diện</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bằng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diện</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của</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ABCD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nhưng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thước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khác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với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thước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của</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Arial" panose="020B0604020202020204" pitchFamily="34" charset="0"/>
              <a:cs typeface="Arial" panose="020B0604020202020204" pitchFamily="34"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Arial" panose="020B0604020202020204" pitchFamily="34" charset="0"/>
                <a:ea typeface="Tahoma" pitchFamily="34" charset="0"/>
                <a:cs typeface="Arial" panose="020B0604020202020204"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Arial" panose="020B0604020202020204" pitchFamily="34" charset="0"/>
                <a:ea typeface="Tahoma" pitchFamily="34" charset="0"/>
                <a:cs typeface="Arial" panose="020B0604020202020204"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Arial" panose="020B0604020202020204" pitchFamily="34" charset="0"/>
              <a:cs typeface="Arial" panose="020B0604020202020204" pitchFamily="34"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1cm</a:t>
            </a:r>
          </a:p>
        </p:txBody>
      </p:sp>
      <mc:AlternateContent xmlns:mc="http://schemas.openxmlformats.org/markup-compatibility/2006" xmlns:a14="http://schemas.microsoft.com/office/drawing/2010/main">
        <mc:Choice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rgbClr val="FF3399"/>
                    </a:solidFill>
                    <a:latin typeface="Arial" panose="020B0604020202020204" pitchFamily="34" charset="0"/>
                    <a:ea typeface="Tahoma" pitchFamily="34" charset="0"/>
                    <a:cs typeface="Arial" panose="020B0604020202020204" pitchFamily="34" charset="0"/>
                  </a:rPr>
                  <a:t>Ta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có</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Diện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tích</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hình</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chữ</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nhật</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ABCD: 4 x 3 = 12 (</a:t>
                </a:r>
                <a14:m>
                  <m:oMath xmlns:m="http://schemas.openxmlformats.org/officeDocument/2006/math">
                    <m:sSup>
                      <m:sSupPr>
                        <m:ctrlPr>
                          <a:rPr lang="en-US" altLang="en-US" sz="2400" b="1" i="1" dirty="0" smtClean="0">
                            <a:solidFill>
                              <a:srgbClr val="FF3399"/>
                            </a:solidFill>
                            <a:latin typeface="Cambria Math" panose="02040503050406030204" pitchFamily="18" charset="0"/>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a:solidFill>
                      <a:srgbClr val="FF3399"/>
                    </a:solidFill>
                    <a:latin typeface="Arial" panose="020B0604020202020204" pitchFamily="34" charset="0"/>
                    <a:ea typeface="Tahoma" pitchFamily="34" charset="0"/>
                    <a:cs typeface="Arial" panose="020B0604020202020204" pitchFamily="34" charset="0"/>
                  </a:rPr>
                  <a:t>)</a:t>
                </a:r>
              </a:p>
              <a:p>
                <a:pPr eaLnBrk="1" hangingPunct="1">
                  <a:lnSpc>
                    <a:spcPct val="150000"/>
                  </a:lnSpc>
                  <a:spcBef>
                    <a:spcPct val="50000"/>
                  </a:spcBef>
                </a:pPr>
                <a:r>
                  <a:rPr lang="en-US" altLang="en-US" sz="2400" b="1" dirty="0" err="1">
                    <a:solidFill>
                      <a:srgbClr val="FF6699"/>
                    </a:solidFill>
                    <a:latin typeface="Arial" panose="020B0604020202020204" pitchFamily="34" charset="0"/>
                    <a:ea typeface="Tahoma" pitchFamily="34" charset="0"/>
                    <a:cs typeface="Arial" panose="020B0604020202020204" pitchFamily="34" charset="0"/>
                  </a:rPr>
                  <a:t>Mà</a:t>
                </a:r>
                <a:r>
                  <a:rPr lang="en-US" altLang="en-US" sz="2400" b="1" dirty="0">
                    <a:solidFill>
                      <a:srgbClr val="FF6699"/>
                    </a:solidFill>
                    <a:latin typeface="Arial" panose="020B0604020202020204" pitchFamily="34" charset="0"/>
                    <a:ea typeface="Tahoma" pitchFamily="34" charset="0"/>
                    <a:cs typeface="Arial" panose="020B0604020202020204" pitchFamily="34" charset="0"/>
                  </a:rPr>
                  <a:t>    :         </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12 =</a:t>
                </a:r>
                <a:r>
                  <a:rPr lang="en-US" altLang="en-US" sz="2400" b="1" dirty="0">
                    <a:solidFill>
                      <a:srgbClr val="FF0000"/>
                    </a:solidFill>
                    <a:latin typeface="Arial" panose="020B0604020202020204" pitchFamily="34" charset="0"/>
                    <a:ea typeface="Tahoma" pitchFamily="34" charset="0"/>
                    <a:cs typeface="Arial" panose="020B0604020202020204" pitchFamily="34" charset="0"/>
                  </a:rPr>
                  <a:t> </a:t>
                </a:r>
                <a:r>
                  <a:rPr lang="en-US" altLang="en-US" sz="2400" b="1" dirty="0">
                    <a:solidFill>
                      <a:schemeClr val="accent2">
                        <a:lumMod val="50000"/>
                      </a:schemeClr>
                    </a:solidFill>
                    <a:latin typeface="Arial" panose="020B0604020202020204" pitchFamily="34" charset="0"/>
                    <a:ea typeface="Tahoma" pitchFamily="34" charset="0"/>
                    <a:cs typeface="Arial" panose="020B0604020202020204" pitchFamily="34" charset="0"/>
                  </a:rPr>
                  <a:t>6 x 2 = 2 x 6 = </a:t>
                </a: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12 x 1 = 1 x 12</a:t>
                </a:r>
                <a:endParaRPr lang="en-US" altLang="en-US" sz="2400" dirty="0">
                  <a:solidFill>
                    <a:schemeClr val="accent5">
                      <a:lumMod val="50000"/>
                    </a:schemeClr>
                  </a:solidFill>
                  <a:latin typeface="Arial" panose="020B0604020202020204" pitchFamily="34" charset="0"/>
                  <a:ea typeface="Tahoma" pitchFamily="34" charset="0"/>
                  <a:cs typeface="Arial" panose="020B0604020202020204" pitchFamily="34" charset="0"/>
                </a:endParaRPr>
              </a:p>
            </p:txBody>
          </p:sp>
        </mc:Choice>
        <mc:Fallback xmlns="">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a:blip r:embed="rId4"/>
                <a:stretch>
                  <a:fillRect l="-1131" b="-480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749</Words>
  <Application>Microsoft Office PowerPoint</Application>
  <PresentationFormat>Widescreen</PresentationFormat>
  <Paragraphs>97</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Cambria Math</vt:lpstr>
      <vt:lpstr>Montserrat</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Hương Đào</cp:lastModifiedBy>
  <cp:revision>325</cp:revision>
  <dcterms:created xsi:type="dcterms:W3CDTF">2018-02-23T07:21:00Z</dcterms:created>
  <dcterms:modified xsi:type="dcterms:W3CDTF">2023-10-24T10:01:51Z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