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5" r:id="rId3"/>
    <p:sldId id="349" r:id="rId4"/>
    <p:sldId id="306" r:id="rId5"/>
    <p:sldId id="346" r:id="rId6"/>
    <p:sldId id="347" r:id="rId7"/>
    <p:sldId id="301" r:id="rId8"/>
    <p:sldId id="340" r:id="rId9"/>
    <p:sldId id="348" r:id="rId10"/>
    <p:sldId id="341" r:id="rId11"/>
    <p:sldId id="343" r:id="rId12"/>
    <p:sldId id="342" r:id="rId13"/>
    <p:sldId id="344" r:id="rId14"/>
    <p:sldId id="265" r:id="rId15"/>
    <p:sldId id="319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4"/>
    <a:srgbClr val="FDF1E9"/>
    <a:srgbClr val="3333CC"/>
    <a:srgbClr val="FF0066"/>
    <a:srgbClr val="FCEBE0"/>
    <a:srgbClr val="3333FF"/>
    <a:srgbClr val="FF00FF"/>
    <a:srgbClr val="FFCCFF"/>
    <a:srgbClr val="CC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1741" autoAdjust="0"/>
  </p:normalViewPr>
  <p:slideViewPr>
    <p:cSldViewPr snapToGrid="0">
      <p:cViewPr varScale="1">
        <p:scale>
          <a:sx n="77" d="100"/>
          <a:sy n="77" d="100"/>
        </p:scale>
        <p:origin x="19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15496" y="2838170"/>
            <a:ext cx="8431305" cy="1995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HÌNH ẢNH TRÊN INTERNET</a:t>
            </a:r>
            <a:endParaRPr lang="vi-VN" sz="5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364" y="400395"/>
            <a:ext cx="11707067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3968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Đ</a:t>
            </a:r>
            <a:r>
              <a:rPr lang="vi-VN" sz="3000" b="1" dirty="0">
                <a:solidFill>
                  <a:srgbClr val="FF0000"/>
                </a:solidFill>
              </a:rPr>
              <a:t>ể lưu tệp hình ảnh về máy tính:</a:t>
            </a:r>
            <a:r>
              <a:rPr lang="vi-VN" sz="3000" dirty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[1]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Nháy </a:t>
            </a:r>
            <a:r>
              <a:rPr lang="vi-VN" sz="3000" dirty="0">
                <a:solidFill>
                  <a:srgbClr val="3333CC"/>
                </a:solidFill>
              </a:rPr>
              <a:t>chuột phải vào hình ảnh cần lưu;</a:t>
            </a: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[2]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Chọn </a:t>
            </a:r>
            <a:r>
              <a:rPr lang="vi-VN" sz="3000" b="1" dirty="0">
                <a:solidFill>
                  <a:srgbClr val="FF0000"/>
                </a:solidFill>
              </a:rPr>
              <a:t>Lưu hình ảnh thành… </a:t>
            </a:r>
            <a:r>
              <a:rPr lang="vi-VN" sz="3000" dirty="0">
                <a:solidFill>
                  <a:srgbClr val="3333CC"/>
                </a:solidFill>
              </a:rPr>
              <a:t>hộp thoại </a:t>
            </a:r>
            <a:r>
              <a:rPr lang="vi-VN" sz="3000" b="1" dirty="0">
                <a:solidFill>
                  <a:srgbClr val="FF0000"/>
                </a:solidFill>
              </a:rPr>
              <a:t>Save As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vi-VN" sz="3000" dirty="0">
                <a:solidFill>
                  <a:srgbClr val="3333CC"/>
                </a:solidFill>
              </a:rPr>
              <a:t>xuất hiện.</a:t>
            </a:r>
          </a:p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[3]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Thực </a:t>
            </a:r>
            <a:r>
              <a:rPr lang="vi-VN" sz="3000" dirty="0">
                <a:solidFill>
                  <a:srgbClr val="3333CC"/>
                </a:solidFill>
              </a:rPr>
              <a:t>hiện tiếp các thao tác như khi lưu một tệp </a:t>
            </a:r>
            <a:r>
              <a:rPr lang="vi-VN" sz="3000" b="1" dirty="0">
                <a:solidFill>
                  <a:srgbClr val="FF0000"/>
                </a:solidFill>
              </a:rPr>
              <a:t>PowerPoint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en-US" sz="3000" b="1" dirty="0" smtClean="0">
                <a:solidFill>
                  <a:srgbClr val="3333CC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vào </a:t>
            </a:r>
            <a:r>
              <a:rPr lang="vi-VN" sz="3000" dirty="0">
                <a:solidFill>
                  <a:srgbClr val="3333CC"/>
                </a:solidFill>
              </a:rPr>
              <a:t>thư mục của em. </a:t>
            </a: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05476" y="2728450"/>
            <a:ext cx="6452230" cy="3937823"/>
            <a:chOff x="5375976" y="3277343"/>
            <a:chExt cx="6297562" cy="3580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5976" y="3277343"/>
              <a:ext cx="6297562" cy="3580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9438968" y="5692877"/>
              <a:ext cx="1327355" cy="1917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729" y="855614"/>
            <a:ext cx="12255910" cy="21868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8.3</a:t>
            </a:r>
          </a:p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98939" y="117989"/>
            <a:ext cx="3052916" cy="61355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ý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88699" y="2918499"/>
            <a:ext cx="9067800" cy="3444202"/>
            <a:chOff x="1691497" y="3044866"/>
            <a:chExt cx="9067800" cy="41590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891" b="1773"/>
            <a:stretch/>
          </p:blipFill>
          <p:spPr>
            <a:xfrm>
              <a:off x="1691497" y="3044866"/>
              <a:ext cx="9067800" cy="4159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082412" y="3089110"/>
              <a:ext cx="6813755" cy="5979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173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76" y="199987"/>
            <a:ext cx="695325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03" y="1165137"/>
            <a:ext cx="11718577" cy="12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just">
              <a:lnSpc>
                <a:spcPct val="120000"/>
              </a:lnSpc>
              <a:spcAft>
                <a:spcPts val="600"/>
              </a:spcAft>
            </a:pP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Internet.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836"/>
          <a:stretch/>
        </p:blipFill>
        <p:spPr>
          <a:xfrm>
            <a:off x="65785" y="2565308"/>
            <a:ext cx="6282690" cy="3857625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89"/>
          <a:stretch/>
        </p:blipFill>
        <p:spPr>
          <a:xfrm>
            <a:off x="6407467" y="2561626"/>
            <a:ext cx="5738813" cy="3861307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860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187" y="1852615"/>
            <a:ext cx="90281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dirty="0">
                <a:solidFill>
                  <a:srgbClr val="FF0000"/>
                </a:solidFill>
              </a:rPr>
              <a:t>[1</a:t>
            </a:r>
            <a:r>
              <a:rPr lang="vi-VN" dirty="0" smtClean="0">
                <a:solidFill>
                  <a:srgbClr val="FF0000"/>
                </a:solidFill>
              </a:rPr>
              <a:t>]</a:t>
            </a:r>
            <a:endParaRPr lang="vi-VN" dirty="0">
              <a:solidFill>
                <a:srgbClr val="33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586" y="2792710"/>
            <a:ext cx="95768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dirty="0">
                <a:solidFill>
                  <a:srgbClr val="FF0000"/>
                </a:solidFill>
              </a:rPr>
              <a:t>[2</a:t>
            </a:r>
            <a:r>
              <a:rPr lang="vi-VN" dirty="0" smtClean="0">
                <a:solidFill>
                  <a:srgbClr val="FF0000"/>
                </a:solidFill>
              </a:rPr>
              <a:t>]</a:t>
            </a:r>
            <a:endParaRPr lang="vi-VN" dirty="0">
              <a:solidFill>
                <a:srgbClr val="33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586" y="3743769"/>
            <a:ext cx="105707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vi-VN" dirty="0">
                <a:solidFill>
                  <a:srgbClr val="FF0000"/>
                </a:solidFill>
              </a:rPr>
              <a:t>[3</a:t>
            </a:r>
            <a:r>
              <a:rPr lang="vi-VN" dirty="0" smtClean="0">
                <a:solidFill>
                  <a:srgbClr val="FF0000"/>
                </a:solidFill>
              </a:rPr>
              <a:t>]</a:t>
            </a:r>
            <a:endParaRPr lang="en-US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6142" y="721255"/>
            <a:ext cx="8337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 hình ảnh về máy 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" action="ppaction://macro?name=DragAndDrop"/>
          </p:cNvPr>
          <p:cNvSpPr/>
          <p:nvPr/>
        </p:nvSpPr>
        <p:spPr>
          <a:xfrm>
            <a:off x="719482" y="4938313"/>
            <a:ext cx="3869636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333CC"/>
                </a:solidFill>
                <a:hlinkClick r:id="" action="ppaction://macro?name=DragAndDrop"/>
              </a:rPr>
              <a:t>A. </a:t>
            </a: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Chọn </a:t>
            </a:r>
            <a:r>
              <a:rPr lang="vi-VN" b="1" dirty="0">
                <a:solidFill>
                  <a:srgbClr val="FF0000"/>
                </a:solidFill>
                <a:hlinkClick r:id="" action="ppaction://macro?name=DragAndDrop"/>
              </a:rPr>
              <a:t>Lưu hình ảnh thành… </a:t>
            </a:r>
            <a:endParaRPr lang="en-US" b="1" dirty="0" smtClean="0">
              <a:solidFill>
                <a:srgbClr val="FF0000"/>
              </a:solidFill>
              <a:hlinkClick r:id="" action="ppaction://macro?name=DragAndDrop"/>
            </a:endParaRP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hộp </a:t>
            </a:r>
            <a:r>
              <a:rPr lang="vi-VN" dirty="0">
                <a:solidFill>
                  <a:srgbClr val="3333CC"/>
                </a:solidFill>
                <a:hlinkClick r:id="" action="ppaction://macro?name=DragAndDrop"/>
              </a:rPr>
              <a:t>thoại </a:t>
            </a:r>
            <a:r>
              <a:rPr lang="en-US" dirty="0">
                <a:solidFill>
                  <a:srgbClr val="3333CC"/>
                </a:solidFill>
                <a:hlinkClick r:id="" action="ppaction://macro?name=DragAndDrop"/>
              </a:rPr>
              <a:t> </a:t>
            </a:r>
            <a:r>
              <a:rPr lang="vi-VN" b="1" dirty="0" smtClean="0">
                <a:solidFill>
                  <a:srgbClr val="FF0000"/>
                </a:solidFill>
                <a:hlinkClick r:id="" action="ppaction://macro?name=DragAndDrop"/>
              </a:rPr>
              <a:t>Save </a:t>
            </a:r>
            <a:r>
              <a:rPr lang="vi-VN" b="1" dirty="0">
                <a:solidFill>
                  <a:srgbClr val="FF0000"/>
                </a:solidFill>
                <a:hlinkClick r:id="" action="ppaction://macro?name=DragAndDrop"/>
              </a:rPr>
              <a:t>As</a:t>
            </a:r>
            <a:r>
              <a:rPr lang="vi-VN" b="1" dirty="0">
                <a:solidFill>
                  <a:srgbClr val="3333CC"/>
                </a:solidFill>
                <a:hlinkClick r:id="" action="ppaction://macro?name=DragAndDrop"/>
              </a:rPr>
              <a:t> </a:t>
            </a:r>
            <a:r>
              <a:rPr lang="vi-VN" dirty="0">
                <a:solidFill>
                  <a:srgbClr val="3333CC"/>
                </a:solidFill>
                <a:hlinkClick r:id="" action="ppaction://macro?name=DragAndDrop"/>
              </a:rPr>
              <a:t>xuất hiện.</a:t>
            </a:r>
            <a:endParaRPr lang="vi-VN" dirty="0">
              <a:solidFill>
                <a:srgbClr val="3333CC"/>
              </a:solidFill>
            </a:endParaRPr>
          </a:p>
        </p:txBody>
      </p:sp>
      <p:sp>
        <p:nvSpPr>
          <p:cNvPr id="8" name="Rectangle 7">
            <a:hlinkClick r:id="" action="ppaction://macro?name=DragAndDrop"/>
          </p:cNvPr>
          <p:cNvSpPr/>
          <p:nvPr/>
        </p:nvSpPr>
        <p:spPr>
          <a:xfrm>
            <a:off x="4183868" y="4960757"/>
            <a:ext cx="3498073" cy="77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333CC"/>
                </a:solidFill>
                <a:hlinkClick r:id="" action="ppaction://macro?name=DragAndDrop"/>
              </a:rPr>
              <a:t>B. </a:t>
            </a: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Nháy </a:t>
            </a:r>
            <a:r>
              <a:rPr lang="vi-VN" dirty="0">
                <a:solidFill>
                  <a:srgbClr val="3333CC"/>
                </a:solidFill>
                <a:hlinkClick r:id="" action="ppaction://macro?name=DragAndDrop"/>
              </a:rPr>
              <a:t>chuột phải vào </a:t>
            </a: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hình</a:t>
            </a:r>
            <a:endParaRPr lang="en-US" dirty="0" smtClean="0">
              <a:solidFill>
                <a:srgbClr val="3333CC"/>
              </a:solidFill>
              <a:hlinkClick r:id="" action="ppaction://macro?name=DragAndDrop"/>
            </a:endParaRP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 </a:t>
            </a:r>
            <a:r>
              <a:rPr lang="vi-VN" dirty="0">
                <a:solidFill>
                  <a:srgbClr val="3333CC"/>
                </a:solidFill>
                <a:hlinkClick r:id="" action="ppaction://macro?name=DragAndDrop"/>
              </a:rPr>
              <a:t>ảnh cần </a:t>
            </a: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lưu</a:t>
            </a:r>
            <a:r>
              <a:rPr lang="en-US" dirty="0" smtClean="0">
                <a:solidFill>
                  <a:srgbClr val="3333CC"/>
                </a:solidFill>
                <a:hlinkClick r:id="" action="ppaction://macro?name=DragAndDrop"/>
              </a:rPr>
              <a:t>.</a:t>
            </a:r>
            <a:endParaRPr lang="vi-VN" dirty="0">
              <a:solidFill>
                <a:srgbClr val="33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6043" y="4946090"/>
            <a:ext cx="4775957" cy="116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333CC"/>
                </a:solidFill>
                <a:hlinkClick r:id="" action="ppaction://macro?name=DragAndDrop"/>
              </a:rPr>
              <a:t>C. </a:t>
            </a: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Thực </a:t>
            </a:r>
            <a:r>
              <a:rPr lang="vi-VN" dirty="0">
                <a:solidFill>
                  <a:srgbClr val="3333CC"/>
                </a:solidFill>
                <a:hlinkClick r:id="" action="ppaction://macro?name=DragAndDrop"/>
              </a:rPr>
              <a:t>hiện tiếp các thao tác như </a:t>
            </a:r>
            <a:endParaRPr lang="en-US" dirty="0" smtClean="0">
              <a:solidFill>
                <a:srgbClr val="3333CC"/>
              </a:solidFill>
              <a:hlinkClick r:id="" action="ppaction://macro?name=DragAndDrop"/>
            </a:endParaRPr>
          </a:p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khi </a:t>
            </a:r>
            <a:r>
              <a:rPr lang="vi-VN" dirty="0">
                <a:solidFill>
                  <a:srgbClr val="3333CC"/>
                </a:solidFill>
                <a:hlinkClick r:id="" action="ppaction://macro?name=DragAndDrop"/>
              </a:rPr>
              <a:t>lưu một tệp </a:t>
            </a:r>
            <a:r>
              <a:rPr lang="vi-VN" b="1" dirty="0">
                <a:solidFill>
                  <a:srgbClr val="FF0000"/>
                </a:solidFill>
                <a:hlinkClick r:id="" action="ppaction://macro?name=DragAndDrop"/>
              </a:rPr>
              <a:t>PowerPoint</a:t>
            </a:r>
            <a:r>
              <a:rPr lang="vi-VN" b="1" dirty="0">
                <a:solidFill>
                  <a:srgbClr val="3333CC"/>
                </a:solidFill>
                <a:hlinkClick r:id="" action="ppaction://macro?name=DragAndDrop"/>
              </a:rPr>
              <a:t> </a:t>
            </a:r>
            <a:r>
              <a:rPr lang="en-US" b="1" dirty="0">
                <a:solidFill>
                  <a:srgbClr val="3333CC"/>
                </a:solidFill>
                <a:hlinkClick r:id="" action="ppaction://macro?name=DragAndDrop"/>
              </a:rPr>
              <a:t>  </a:t>
            </a:r>
            <a:r>
              <a:rPr lang="vi-VN" dirty="0">
                <a:solidFill>
                  <a:srgbClr val="3333CC"/>
                </a:solidFill>
                <a:hlinkClick r:id="" action="ppaction://macro?name=DragAndDrop"/>
              </a:rPr>
              <a:t>vào </a:t>
            </a:r>
            <a:endParaRPr lang="en-US" dirty="0" smtClean="0">
              <a:solidFill>
                <a:srgbClr val="3333CC"/>
              </a:solidFill>
              <a:hlinkClick r:id="" action="ppaction://macro?name=DragAndDrop"/>
            </a:endParaRPr>
          </a:p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thư </a:t>
            </a:r>
            <a:r>
              <a:rPr lang="vi-VN" dirty="0">
                <a:solidFill>
                  <a:srgbClr val="3333CC"/>
                </a:solidFill>
                <a:hlinkClick r:id="" action="ppaction://macro?name=DragAndDrop"/>
              </a:rPr>
              <a:t>mục của </a:t>
            </a:r>
            <a:r>
              <a:rPr lang="vi-VN" dirty="0" smtClean="0">
                <a:solidFill>
                  <a:srgbClr val="3333CC"/>
                </a:solidFill>
                <a:hlinkClick r:id="" action="ppaction://macro?name=DragAndDrop"/>
              </a:rPr>
              <a:t>em</a:t>
            </a:r>
            <a:r>
              <a:rPr lang="en-US" dirty="0" smtClean="0">
                <a:solidFill>
                  <a:srgbClr val="3333CC"/>
                </a:solidFill>
                <a:hlinkClick r:id="" action="ppaction://macro?name=DragAndDrop"/>
              </a:rPr>
              <a:t>.</a:t>
            </a:r>
            <a:endParaRPr lang="en-US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85727" y="113718"/>
            <a:ext cx="4353220" cy="52802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389" y="133595"/>
            <a:ext cx="695325" cy="487499"/>
          </a:xfrm>
          <a:prstGeom prst="rect">
            <a:avLst/>
          </a:prstGeom>
        </p:spPr>
      </p:pic>
      <p:sp>
        <p:nvSpPr>
          <p:cNvPr id="10" name="Timer" hidden="1"/>
          <p:cNvSpPr txBox="1"/>
          <p:nvPr/>
        </p:nvSpPr>
        <p:spPr>
          <a:xfrm>
            <a:off x="338482" y="4824013"/>
            <a:ext cx="79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mer"/>
          <p:cNvSpPr txBox="1"/>
          <p:nvPr/>
        </p:nvSpPr>
        <p:spPr>
          <a:xfrm>
            <a:off x="116324" y="6492338"/>
            <a:ext cx="81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71991" y="1768482"/>
            <a:ext cx="92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71990" y="2686062"/>
            <a:ext cx="92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71991" y="3588342"/>
            <a:ext cx="92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48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35976" y="1099756"/>
            <a:ext cx="11897031" cy="2391091"/>
            <a:chOff x="-7765704" y="841601"/>
            <a:chExt cx="17442998" cy="4084462"/>
          </a:xfrm>
        </p:grpSpPr>
        <p:sp>
          <p:nvSpPr>
            <p:cNvPr id="15" name="Rounded Rectangle 14"/>
            <p:cNvSpPr/>
            <p:nvPr/>
          </p:nvSpPr>
          <p:spPr>
            <a:xfrm>
              <a:off x="-7765704" y="841601"/>
              <a:ext cx="17442998" cy="35379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507452" y="1140709"/>
              <a:ext cx="16920057" cy="378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vi-VN" sz="32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08038" indent="-411163" algn="just">
                <a:spcAft>
                  <a:spcPts val="600"/>
                </a:spcAft>
              </a:pPr>
              <a:r>
                <a:rPr lang="vi-VN" sz="3200" dirty="0" smtClean="0">
                  <a:solidFill>
                    <a:srgbClr val="3333CC"/>
                  </a:solidFill>
                </a:rPr>
                <a:t>a.</a:t>
              </a:r>
              <a:r>
                <a:rPr lang="en-US" sz="3200" dirty="0" smtClean="0">
                  <a:solidFill>
                    <a:srgbClr val="3333CC"/>
                  </a:solidFill>
                </a:rPr>
                <a:t>  </a:t>
              </a:r>
              <a:r>
                <a:rPr lang="vi-VN" sz="3200" dirty="0" smtClean="0">
                  <a:solidFill>
                    <a:srgbClr val="3333CC"/>
                  </a:solidFill>
                </a:rPr>
                <a:t>Tìm </a:t>
              </a:r>
              <a:r>
                <a:rPr lang="vi-VN" sz="3200" dirty="0">
                  <a:solidFill>
                    <a:srgbClr val="3333CC"/>
                  </a:solidFill>
                </a:rPr>
                <a:t>kiếm hình ảnh về </a:t>
              </a:r>
              <a:r>
                <a:rPr lang="vi-VN" sz="3200" b="1" dirty="0">
                  <a:solidFill>
                    <a:srgbClr val="FF0000"/>
                  </a:solidFill>
                </a:rPr>
                <a:t>Sếu đầu đỏ </a:t>
              </a:r>
              <a:r>
                <a:rPr lang="vi-VN" sz="3200" dirty="0">
                  <a:solidFill>
                    <a:srgbClr val="3333CC"/>
                  </a:solidFill>
                </a:rPr>
                <a:t>trên Internet.</a:t>
              </a:r>
            </a:p>
            <a:p>
              <a:pPr marL="974725" indent="-577850" algn="just"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Lưu tệp hình ảnh về thư mục của em với tên </a:t>
              </a:r>
              <a:r>
                <a:rPr lang="vi-VN" sz="3200" b="1" dirty="0">
                  <a:solidFill>
                    <a:srgbClr val="FF0000"/>
                  </a:solidFill>
                </a:rPr>
                <a:t>Seu-dau-do</a:t>
              </a:r>
              <a:r>
                <a:rPr lang="vi-VN" sz="3200" dirty="0">
                  <a:solidFill>
                    <a:srgbClr val="3333CC"/>
                  </a:solidFill>
                </a:rPr>
                <a:t>. </a:t>
              </a:r>
              <a:endPara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2520" y="3346003"/>
            <a:ext cx="7010400" cy="303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128821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942" y="976733"/>
            <a:ext cx="11444748" cy="5763280"/>
          </a:xfrm>
          <a:prstGeom prst="roundRect">
            <a:avLst/>
          </a:prstGeom>
          <a:solidFill>
            <a:srgbClr val="FEF8F4"/>
          </a:solidFill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 smtClean="0">
                <a:solidFill>
                  <a:srgbClr val="3333CC"/>
                </a:solidFill>
              </a:rPr>
              <a:t>  </a:t>
            </a:r>
            <a:r>
              <a:rPr lang="vi-VN" sz="3500" dirty="0" smtClean="0">
                <a:solidFill>
                  <a:srgbClr val="FF0000"/>
                </a:solidFill>
              </a:rPr>
              <a:t>Các </a:t>
            </a:r>
            <a:r>
              <a:rPr lang="vi-VN" sz="3500" dirty="0">
                <a:solidFill>
                  <a:srgbClr val="FF0000"/>
                </a:solidFill>
              </a:rPr>
              <a:t>bước tìm kiếm hình ảnh trên Internet: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Thực hiện các bước tìm kiếm như tìm kiếm thông </a:t>
            </a:r>
            <a:r>
              <a:rPr lang="vi-VN" sz="3500" dirty="0" smtClean="0">
                <a:solidFill>
                  <a:srgbClr val="3333CC"/>
                </a:solidFill>
              </a:rPr>
              <a:t>tin</a:t>
            </a:r>
            <a:r>
              <a:rPr lang="en-US" sz="3500" dirty="0" smtClean="0">
                <a:solidFill>
                  <a:srgbClr val="3333CC"/>
                </a:solidFill>
              </a:rPr>
              <a:t> </a:t>
            </a:r>
            <a:r>
              <a:rPr lang="vi-VN" sz="3500" dirty="0" smtClean="0">
                <a:solidFill>
                  <a:srgbClr val="3333CC"/>
                </a:solidFill>
              </a:rPr>
              <a:t>trên </a:t>
            </a:r>
            <a:r>
              <a:rPr lang="vi-VN" sz="3500" dirty="0">
                <a:solidFill>
                  <a:srgbClr val="3333CC"/>
                </a:solidFill>
              </a:rPr>
              <a:t>Internet;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Nháy chuột vào mục </a:t>
            </a:r>
            <a:r>
              <a:rPr lang="vi-VN" sz="3500" dirty="0" smtClean="0">
                <a:solidFill>
                  <a:srgbClr val="3333CC"/>
                </a:solidFill>
              </a:rPr>
              <a:t>.</a:t>
            </a:r>
            <a:endParaRPr lang="en-US" sz="3500" dirty="0" smtClean="0">
              <a:solidFill>
                <a:srgbClr val="3333CC"/>
              </a:solidFill>
            </a:endParaRPr>
          </a:p>
          <a:p>
            <a:pPr marL="574675" indent="-574675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rgbClr val="3333CC"/>
                </a:solidFill>
              </a:rPr>
              <a:t> </a:t>
            </a:r>
            <a:r>
              <a:rPr lang="vi-VN" sz="3500" dirty="0" smtClean="0">
                <a:solidFill>
                  <a:srgbClr val="FF0000"/>
                </a:solidFill>
              </a:rPr>
              <a:t>Các </a:t>
            </a:r>
            <a:r>
              <a:rPr lang="vi-VN" sz="3500" dirty="0">
                <a:solidFill>
                  <a:srgbClr val="FF0000"/>
                </a:solidFill>
              </a:rPr>
              <a:t>bước lưu tệp hình ảnh: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Nháy chuột phải vào hình ảnh cần lưu;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Chọn </a:t>
            </a:r>
            <a:r>
              <a:rPr lang="vi-VN" sz="3500" b="1" dirty="0">
                <a:solidFill>
                  <a:srgbClr val="FF0000"/>
                </a:solidFill>
              </a:rPr>
              <a:t>Lưu hình ảnh thành…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3. Thực hiện tiếp các bước như khi lưu một tệp</a:t>
            </a:r>
          </a:p>
          <a:p>
            <a:pPr marL="1031875" algn="just"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</a:rPr>
              <a:t>PowerPoint</a:t>
            </a:r>
            <a:r>
              <a:rPr lang="vi-VN" sz="3500" dirty="0">
                <a:solidFill>
                  <a:srgbClr val="FF0000"/>
                </a:solidFill>
              </a:rPr>
              <a:t>. 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5661" y="-180009"/>
            <a:ext cx="5502718" cy="724011"/>
            <a:chOff x="3865174" y="249383"/>
            <a:chExt cx="4353220" cy="724011"/>
          </a:xfrm>
        </p:grpSpPr>
        <p:sp>
          <p:nvSpPr>
            <p:cNvPr id="3" name="Rounded Rectangle 2"/>
            <p:cNvSpPr/>
            <p:nvPr/>
          </p:nvSpPr>
          <p:spPr>
            <a:xfrm>
              <a:off x="3865174" y="249383"/>
              <a:ext cx="4353220" cy="72401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4375" y="28144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2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31003" y="922866"/>
            <a:ext cx="4931834" cy="4732867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192" tIns="38096" rIns="76192" bIns="38096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defRPr/>
            </a:pPr>
            <a:r>
              <a:rPr lang="vi-VN" altLang="vi-VN" sz="2400" b="1" dirty="0">
                <a:solidFill>
                  <a:srgbClr val="0070C0"/>
                </a:solidFill>
                <a:latin typeface="+mj-lt"/>
              </a:rPr>
              <a:t>Hang Sơn Đoòng</a:t>
            </a:r>
            <a:endParaRPr lang="en-US" altLang="vi-VN" sz="2400" b="1" dirty="0">
              <a:solidFill>
                <a:srgbClr val="0070C0"/>
              </a:solidFill>
              <a:latin typeface="+mj-lt"/>
            </a:endParaRPr>
          </a:p>
          <a:p>
            <a:pPr marL="0" lvl="1" indent="0" algn="just">
              <a:defRPr/>
            </a:pPr>
            <a:endParaRPr lang="en-US" altLang="vi-VN" sz="1400" b="1" dirty="0">
              <a:latin typeface="+mj-lt"/>
            </a:endParaRPr>
          </a:p>
          <a:p>
            <a:pPr marL="304753" lvl="2" algn="just">
              <a:defRPr/>
            </a:pPr>
            <a:r>
              <a:rPr lang="en-US" altLang="vi-VN" sz="1400" b="1" dirty="0">
                <a:latin typeface="+mj-lt"/>
              </a:rPr>
              <a:t>	</a:t>
            </a:r>
            <a:r>
              <a:rPr lang="vi-VN" altLang="vi-VN" sz="1400" b="1" dirty="0">
                <a:latin typeface="+mj-lt"/>
              </a:rPr>
              <a:t>Hang Sơn Đoòng</a:t>
            </a:r>
            <a:r>
              <a:rPr lang="vi-VN" altLang="vi-VN" sz="1400" dirty="0">
                <a:latin typeface="+mj-lt"/>
              </a:rPr>
              <a:t> tại xã </a:t>
            </a:r>
            <a:r>
              <a:rPr lang="en-US" altLang="vi-VN" sz="1400" dirty="0" err="1">
                <a:latin typeface="+mj-lt"/>
              </a:rPr>
              <a:t>Tân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Trạch</a:t>
            </a:r>
            <a:r>
              <a:rPr lang="vi-VN" altLang="vi-VN" sz="1400" u="sng" dirty="0">
                <a:latin typeface="+mj-lt"/>
              </a:rPr>
              <a:t>,</a:t>
            </a:r>
            <a:r>
              <a:rPr lang="vi-VN" altLang="vi-VN" sz="1400" dirty="0">
                <a:latin typeface="+mj-lt"/>
              </a:rPr>
              <a:t> huyện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Bố</a:t>
            </a:r>
            <a:r>
              <a:rPr lang="en-US" altLang="vi-VN" sz="1400" dirty="0">
                <a:latin typeface="+mj-lt"/>
              </a:rPr>
              <a:t>  </a:t>
            </a:r>
            <a:r>
              <a:rPr lang="en-US" altLang="vi-VN" sz="1400" dirty="0" err="1">
                <a:latin typeface="+mj-lt"/>
              </a:rPr>
              <a:t>Trạch</a:t>
            </a:r>
            <a:r>
              <a:rPr lang="vi-VN" altLang="vi-VN" sz="1400" dirty="0">
                <a:latin typeface="+mj-lt"/>
              </a:rPr>
              <a:t> tỉnh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Quảng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Bình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của</a:t>
            </a:r>
            <a:r>
              <a:rPr lang="en-US" altLang="vi-VN" sz="1400" dirty="0">
                <a:latin typeface="+mj-lt"/>
              </a:rPr>
              <a:t> </a:t>
            </a:r>
            <a:r>
              <a:rPr lang="vi-VN" altLang="vi-VN" sz="1400" dirty="0">
                <a:latin typeface="+mj-lt"/>
              </a:rPr>
              <a:t>Việt Nam được coi l</a:t>
            </a:r>
            <a:r>
              <a:rPr lang="en-US" altLang="vi-VN" sz="1400" dirty="0">
                <a:latin typeface="+mj-lt"/>
              </a:rPr>
              <a:t>à hang </a:t>
            </a:r>
            <a:r>
              <a:rPr lang="en-US" altLang="vi-VN" sz="1400" dirty="0" err="1">
                <a:latin typeface="+mj-lt"/>
              </a:rPr>
              <a:t>động</a:t>
            </a:r>
            <a:r>
              <a:rPr lang="vi-VN" altLang="vi-VN" sz="1400" dirty="0">
                <a:latin typeface="+mj-lt"/>
              </a:rPr>
              <a:t> tự nhiên lớn nhất thế giới. Hang này nằm trong quần thể hang động Phong Nha – Kẻ Bàng. Hang Sơn Đoòng là một phần của hệ thống ngầm nối với hơn 150 động khác ở Việt Nam gần biên giới với Lào. Thời báo New York xếp hang Sơn Đoòng vào vị trí thứ 8 trong 52 địa danh trong danh sách những nơi nên đến năm 2014</a:t>
            </a:r>
            <a:r>
              <a:rPr lang="vi-VN" altLang="vi-VN" sz="1400" dirty="0" smtClean="0">
                <a:latin typeface="+mj-lt"/>
              </a:rPr>
              <a:t>.</a:t>
            </a:r>
            <a:endParaRPr lang="en-US" altLang="vi-VN" sz="140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r>
              <a:rPr lang="vi-VN" altLang="vi-VN" sz="1250" dirty="0">
                <a:latin typeface="+mj-lt"/>
              </a:rPr>
              <a:t/>
            </a:r>
            <a:br>
              <a:rPr lang="vi-VN" altLang="vi-VN" sz="1250" dirty="0">
                <a:latin typeface="+mj-lt"/>
              </a:rPr>
            </a:br>
            <a:r>
              <a:rPr lang="en-US" altLang="vi-VN" sz="1250" dirty="0">
                <a:latin typeface="+mj-lt"/>
              </a:rPr>
              <a:t>	</a:t>
            </a:r>
            <a:endParaRPr lang="vi-VN" altLang="vi-VN" sz="1250" dirty="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0806" y="358089"/>
            <a:ext cx="3683000" cy="4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2" tIns="38096" rIns="76192" bIns="38096">
            <a:spAutoFit/>
          </a:bodyPr>
          <a:lstStyle/>
          <a:p>
            <a:pPr algn="ctr" eaLnBrk="1" hangingPunct="1"/>
            <a:r>
              <a:rPr lang="en-US" altLang="vi-VN" sz="2333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29174" y="380360"/>
            <a:ext cx="2984500" cy="4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2" tIns="38096" rIns="76192" bIns="38096">
            <a:spAutoFit/>
          </a:bodyPr>
          <a:lstStyle/>
          <a:p>
            <a:pPr algn="ctr" eaLnBrk="1" hangingPunct="1"/>
            <a:r>
              <a:rPr lang="en-US" altLang="vi-VN" sz="2333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1" y="948263"/>
            <a:ext cx="5020732" cy="4732867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192" tIns="38096" rIns="76192" bIns="38096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defRPr/>
            </a:pPr>
            <a:r>
              <a:rPr lang="vi-VN" altLang="vi-VN" sz="2400" b="1" dirty="0">
                <a:solidFill>
                  <a:srgbClr val="0070C0"/>
                </a:solidFill>
                <a:latin typeface="+mj-lt"/>
              </a:rPr>
              <a:t>Hang Sơn Đoòng</a:t>
            </a:r>
            <a:endParaRPr lang="en-US" altLang="vi-VN" sz="2400" b="1" dirty="0">
              <a:solidFill>
                <a:srgbClr val="0070C0"/>
              </a:solidFill>
              <a:latin typeface="+mj-lt"/>
            </a:endParaRPr>
          </a:p>
          <a:p>
            <a:pPr marL="0" lvl="1" indent="0" algn="just">
              <a:defRPr/>
            </a:pPr>
            <a:endParaRPr lang="en-US" altLang="vi-VN" sz="1400" b="1" dirty="0">
              <a:latin typeface="+mj-lt"/>
            </a:endParaRPr>
          </a:p>
          <a:p>
            <a:pPr marL="304753" lvl="2" algn="just">
              <a:defRPr/>
            </a:pPr>
            <a:r>
              <a:rPr lang="en-US" altLang="vi-VN" sz="1400" b="1" dirty="0">
                <a:latin typeface="+mj-lt"/>
              </a:rPr>
              <a:t>	</a:t>
            </a:r>
            <a:r>
              <a:rPr lang="vi-VN" altLang="vi-VN" sz="1400" b="1" dirty="0">
                <a:latin typeface="+mj-lt"/>
              </a:rPr>
              <a:t>Hang Sơn Đoòng</a:t>
            </a:r>
            <a:r>
              <a:rPr lang="vi-VN" altLang="vi-VN" sz="1400" dirty="0">
                <a:latin typeface="+mj-lt"/>
              </a:rPr>
              <a:t> tại xã </a:t>
            </a:r>
            <a:r>
              <a:rPr lang="en-US" altLang="vi-VN" sz="1400" dirty="0" err="1">
                <a:latin typeface="+mj-lt"/>
              </a:rPr>
              <a:t>Tân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Trạch</a:t>
            </a:r>
            <a:r>
              <a:rPr lang="vi-VN" altLang="vi-VN" sz="1400" u="sng" dirty="0">
                <a:latin typeface="+mj-lt"/>
              </a:rPr>
              <a:t>,</a:t>
            </a:r>
            <a:r>
              <a:rPr lang="vi-VN" altLang="vi-VN" sz="1400" dirty="0">
                <a:latin typeface="+mj-lt"/>
              </a:rPr>
              <a:t> huyện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Bố</a:t>
            </a:r>
            <a:r>
              <a:rPr lang="en-US" altLang="vi-VN" sz="1400" dirty="0">
                <a:latin typeface="+mj-lt"/>
              </a:rPr>
              <a:t>  </a:t>
            </a:r>
            <a:r>
              <a:rPr lang="en-US" altLang="vi-VN" sz="1400" dirty="0" err="1">
                <a:latin typeface="+mj-lt"/>
              </a:rPr>
              <a:t>Trạch</a:t>
            </a:r>
            <a:r>
              <a:rPr lang="vi-VN" altLang="vi-VN" sz="1400" dirty="0">
                <a:latin typeface="+mj-lt"/>
              </a:rPr>
              <a:t> tỉnh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Quảng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Bình</a:t>
            </a:r>
            <a:r>
              <a:rPr lang="en-US" altLang="vi-VN" sz="1400" dirty="0">
                <a:latin typeface="+mj-lt"/>
              </a:rPr>
              <a:t> </a:t>
            </a:r>
            <a:r>
              <a:rPr lang="en-US" altLang="vi-VN" sz="1400" dirty="0" err="1">
                <a:latin typeface="+mj-lt"/>
              </a:rPr>
              <a:t>của</a:t>
            </a:r>
            <a:r>
              <a:rPr lang="en-US" altLang="vi-VN" sz="1400" dirty="0">
                <a:latin typeface="+mj-lt"/>
              </a:rPr>
              <a:t> </a:t>
            </a:r>
            <a:r>
              <a:rPr lang="vi-VN" altLang="vi-VN" sz="1400" dirty="0">
                <a:latin typeface="+mj-lt"/>
              </a:rPr>
              <a:t>Việt Nam được coi l</a:t>
            </a:r>
            <a:r>
              <a:rPr lang="en-US" altLang="vi-VN" sz="1400" dirty="0">
                <a:latin typeface="+mj-lt"/>
              </a:rPr>
              <a:t>à hang </a:t>
            </a:r>
            <a:r>
              <a:rPr lang="en-US" altLang="vi-VN" sz="1400" dirty="0" err="1">
                <a:latin typeface="+mj-lt"/>
              </a:rPr>
              <a:t>động</a:t>
            </a:r>
            <a:r>
              <a:rPr lang="vi-VN" altLang="vi-VN" sz="1400" dirty="0">
                <a:latin typeface="+mj-lt"/>
              </a:rPr>
              <a:t> tự nhiên lớn nhất thế giới. Hang này nằm trong quần thể hang động Phong Nha – Kẻ Bàng. Hang Sơn Đoòng là một phần của hệ thống ngầm nối với hơn 150 động khác ở Việt Nam gần biên giới với Lào. Thời báo New York xếp hang Sơn Đoòng vào vị trí thứ 8 trong 52 địa danh trong danh sách những nơi nên đến năm 2014</a:t>
            </a:r>
            <a:r>
              <a:rPr lang="vi-VN" altLang="vi-VN" sz="1400" dirty="0" smtClean="0">
                <a:latin typeface="+mj-lt"/>
              </a:rPr>
              <a:t>.</a:t>
            </a:r>
            <a:endParaRPr lang="en-US" altLang="vi-VN" sz="140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 smtClean="0">
              <a:latin typeface="+mj-lt"/>
            </a:endParaRPr>
          </a:p>
          <a:p>
            <a:pPr marL="304753" lvl="2" algn="just">
              <a:defRPr/>
            </a:pPr>
            <a:endParaRPr lang="en-US" altLang="vi-VN" sz="1250" dirty="0">
              <a:latin typeface="+mj-lt"/>
            </a:endParaRPr>
          </a:p>
          <a:p>
            <a:pPr marL="304753" lvl="2" algn="just">
              <a:defRPr/>
            </a:pPr>
            <a:r>
              <a:rPr lang="vi-VN" altLang="vi-VN" sz="1250" dirty="0">
                <a:latin typeface="+mj-lt"/>
              </a:rPr>
              <a:t/>
            </a:r>
            <a:br>
              <a:rPr lang="vi-VN" altLang="vi-VN" sz="1250" dirty="0">
                <a:latin typeface="+mj-lt"/>
              </a:rPr>
            </a:br>
            <a:r>
              <a:rPr lang="en-US" altLang="vi-VN" sz="1250" dirty="0">
                <a:latin typeface="+mj-lt"/>
              </a:rPr>
              <a:t>	</a:t>
            </a:r>
            <a:endParaRPr lang="vi-VN" altLang="vi-VN" sz="125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3382432"/>
            <a:ext cx="2298700" cy="2184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3382432"/>
            <a:ext cx="2175930" cy="21843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85661" y="-180009"/>
            <a:ext cx="5502718" cy="724011"/>
            <a:chOff x="3865174" y="249383"/>
            <a:chExt cx="4353220" cy="724011"/>
          </a:xfrm>
        </p:grpSpPr>
        <p:sp>
          <p:nvSpPr>
            <p:cNvPr id="12" name="Rounded Rectangle 11"/>
            <p:cNvSpPr/>
            <p:nvPr/>
          </p:nvSpPr>
          <p:spPr>
            <a:xfrm>
              <a:off x="3865174" y="249383"/>
              <a:ext cx="4353220" cy="72401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4375" y="28144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76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4" y="2092778"/>
            <a:ext cx="8786191" cy="4288144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686194" y="913075"/>
            <a:ext cx="2554356" cy="784108"/>
          </a:xfrm>
          <a:prstGeom prst="wedgeRoundRectCallout">
            <a:avLst>
              <a:gd name="adj1" fmla="val -25378"/>
              <a:gd name="adj2" fmla="val 1195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…………………………..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0134600" y="2715370"/>
            <a:ext cx="1967948" cy="784108"/>
          </a:xfrm>
          <a:prstGeom prst="wedgeRoundRectCallout">
            <a:avLst>
              <a:gd name="adj1" fmla="val -77399"/>
              <a:gd name="adj2" fmla="val -1136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9736890" y="822280"/>
            <a:ext cx="1967948" cy="784108"/>
          </a:xfrm>
          <a:prstGeom prst="wedgeRoundRectCallout">
            <a:avLst>
              <a:gd name="adj1" fmla="val -43055"/>
              <a:gd name="adj2" fmla="val 1233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………………………….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6695516" y="804667"/>
            <a:ext cx="1967948" cy="784108"/>
          </a:xfrm>
          <a:prstGeom prst="wedgeRoundRectCallout">
            <a:avLst>
              <a:gd name="adj1" fmla="val 80683"/>
              <a:gd name="adj2" fmla="val 1220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9823" y="979196"/>
            <a:ext cx="225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31291" y="2828294"/>
            <a:ext cx="225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5504" y="862525"/>
            <a:ext cx="225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36890" y="905019"/>
            <a:ext cx="225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49625" y="41733"/>
            <a:ext cx="4353220" cy="701545"/>
            <a:chOff x="4168573" y="1295284"/>
            <a:chExt cx="4353220" cy="701545"/>
          </a:xfrm>
        </p:grpSpPr>
        <p:sp>
          <p:nvSpPr>
            <p:cNvPr id="25" name="Rounded Rectangle 2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15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71" y="1869378"/>
            <a:ext cx="8909102" cy="44938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57737" y="128821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74643" y="776377"/>
            <a:ext cx="268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52889" y="2430092"/>
            <a:ext cx="2584174" cy="747563"/>
          </a:xfrm>
          <a:prstGeom prst="wedgeRoundRectCallout">
            <a:avLst>
              <a:gd name="adj1" fmla="val 59649"/>
              <a:gd name="adj2" fmla="val -900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70194" y="3372562"/>
            <a:ext cx="2492463" cy="710071"/>
          </a:xfrm>
          <a:prstGeom prst="wedgeRoundRectCallout">
            <a:avLst>
              <a:gd name="adj1" fmla="val 54969"/>
              <a:gd name="adj2" fmla="val -17578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0404" y="2520312"/>
            <a:ext cx="297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2481" y="3372562"/>
            <a:ext cx="28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135406" y="3927653"/>
            <a:ext cx="2454908" cy="1043608"/>
          </a:xfrm>
          <a:prstGeom prst="wedgeRoundRectCallout">
            <a:avLst>
              <a:gd name="adj1" fmla="val -153160"/>
              <a:gd name="adj2" fmla="val -18079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89032" y="4116283"/>
            <a:ext cx="2201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8209" y="2328555"/>
            <a:ext cx="403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3" grpId="0" animBg="1"/>
      <p:bldP spid="14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70" y="1268823"/>
            <a:ext cx="9425912" cy="4998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8617" y="655983"/>
            <a:ext cx="30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463853" y="502862"/>
            <a:ext cx="2644517" cy="1043608"/>
          </a:xfrm>
          <a:prstGeom prst="wedgeRoundRectCallout">
            <a:avLst>
              <a:gd name="adj1" fmla="val -82414"/>
              <a:gd name="adj2" fmla="val 11864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1147" y="701501"/>
            <a:ext cx="239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2042" y="2077278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288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6191" y="946081"/>
            <a:ext cx="11488994" cy="37837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633413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Minh"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68439" y="4845589"/>
            <a:ext cx="8175211" cy="1537405"/>
            <a:chOff x="2237150" y="5101257"/>
            <a:chExt cx="7994394" cy="14144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7150" y="5101257"/>
              <a:ext cx="7994394" cy="1414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259394" y="5884606"/>
              <a:ext cx="1061883" cy="5456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657599" y="154400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1132" y="1117859"/>
            <a:ext cx="7129577" cy="4867305"/>
            <a:chOff x="5375976" y="3277343"/>
            <a:chExt cx="6297562" cy="3580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5976" y="3277343"/>
              <a:ext cx="6297562" cy="3580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9438968" y="5692877"/>
              <a:ext cx="1327355" cy="1917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57892" y="2234007"/>
            <a:ext cx="3051764" cy="902893"/>
          </a:xfrm>
          <a:prstGeom prst="wedgeRoundRectCallout">
            <a:avLst>
              <a:gd name="adj1" fmla="val -95561"/>
              <a:gd name="adj2" fmla="val 9617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07086" y="2119707"/>
            <a:ext cx="270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057891" y="4193999"/>
            <a:ext cx="3051764" cy="873301"/>
          </a:xfrm>
          <a:prstGeom prst="wedgeRoundRectCallout">
            <a:avLst>
              <a:gd name="adj1" fmla="val -95145"/>
              <a:gd name="adj2" fmla="val -2167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32488" y="4193999"/>
            <a:ext cx="270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17" y="1676400"/>
            <a:ext cx="7903210" cy="433126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850445" y="3007753"/>
            <a:ext cx="3051764" cy="932811"/>
          </a:xfrm>
          <a:prstGeom prst="wedgeRoundRectCallout">
            <a:avLst>
              <a:gd name="adj1" fmla="val -171717"/>
              <a:gd name="adj2" fmla="val 13436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61927" y="310482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717" y="457200"/>
            <a:ext cx="3572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30800" y="847815"/>
            <a:ext cx="3051764" cy="673100"/>
          </a:xfrm>
          <a:prstGeom prst="wedgeRoundRectCallout">
            <a:avLst>
              <a:gd name="adj1" fmla="val -93897"/>
              <a:gd name="adj2" fmla="val 18680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2764" y="89752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551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</cp:lastModifiedBy>
  <cp:revision>473</cp:revision>
  <dcterms:created xsi:type="dcterms:W3CDTF">2022-01-27T15:18:21Z</dcterms:created>
  <dcterms:modified xsi:type="dcterms:W3CDTF">2023-11-01T01:11:43Z</dcterms:modified>
</cp:coreProperties>
</file>