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1" r:id="rId3"/>
    <p:sldId id="270" r:id="rId4"/>
    <p:sldId id="293" r:id="rId5"/>
    <p:sldId id="332" r:id="rId6"/>
    <p:sldId id="344" r:id="rId7"/>
    <p:sldId id="333" r:id="rId8"/>
    <p:sldId id="334" r:id="rId9"/>
    <p:sldId id="335" r:id="rId10"/>
    <p:sldId id="336" r:id="rId11"/>
    <p:sldId id="340" r:id="rId12"/>
    <p:sldId id="337" r:id="rId13"/>
    <p:sldId id="341" r:id="rId14"/>
    <p:sldId id="347" r:id="rId15"/>
    <p:sldId id="346" r:id="rId16"/>
    <p:sldId id="348" r:id="rId17"/>
    <p:sldId id="351" r:id="rId18"/>
    <p:sldId id="349" r:id="rId19"/>
    <p:sldId id="3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62E46-1437-4B0B-B2AD-6D3C986C5EEE}"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A986E-68E0-48B8-8923-A09BD576A844}" type="slidenum">
              <a:rPr lang="en-US" smtClean="0"/>
              <a:t>‹#›</a:t>
            </a:fld>
            <a:endParaRPr lang="en-US"/>
          </a:p>
        </p:txBody>
      </p:sp>
    </p:spTree>
    <p:extLst>
      <p:ext uri="{BB962C8B-B14F-4D97-AF65-F5344CB8AC3E}">
        <p14:creationId xmlns:p14="http://schemas.microsoft.com/office/powerpoint/2010/main" val="22842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CADE-16C0-4452-B90C-BBCD4B578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EA7C3F-2298-40EB-B662-B1FEA9BA3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6E0B8-1490-4E5B-B0C6-E7E783083C25}"/>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5" name="Footer Placeholder 4">
            <a:extLst>
              <a:ext uri="{FF2B5EF4-FFF2-40B4-BE49-F238E27FC236}">
                <a16:creationId xmlns:a16="http://schemas.microsoft.com/office/drawing/2014/main" id="{82E4B9D5-B023-45CB-8F9A-39394FF09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0EF26-A3CE-41A4-AC25-1ADAE4B55845}"/>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3599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ECC6-9F53-42AD-876E-4651189F3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81A34-B2DD-4FC8-AD2B-E5EA2678D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A741C-9DDD-4B38-970A-2AA3D6CACF62}"/>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5" name="Footer Placeholder 4">
            <a:extLst>
              <a:ext uri="{FF2B5EF4-FFF2-40B4-BE49-F238E27FC236}">
                <a16:creationId xmlns:a16="http://schemas.microsoft.com/office/drawing/2014/main" id="{FEE9C7D7-FFE7-4000-89ED-23E93E2A8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00580-2239-4E37-8E66-B36D8953DBDC}"/>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405353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A4082-4D7D-4718-B143-D8804BD98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8D961-DD75-4124-B5AC-F921E97E7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1220F-C221-4AF1-8BF7-DB3C684A3FAD}"/>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5" name="Footer Placeholder 4">
            <a:extLst>
              <a:ext uri="{FF2B5EF4-FFF2-40B4-BE49-F238E27FC236}">
                <a16:creationId xmlns:a16="http://schemas.microsoft.com/office/drawing/2014/main" id="{F4DE5A23-1115-4B42-A0E2-18E6CBDF4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1916-FCF5-4351-A7A4-9AA229E5509E}"/>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51150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1B8B-0D12-43F2-B74B-EE1EC6738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16D7B-B2A3-4F41-B73C-52C119817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A9505-E48A-42DE-97CD-1678B35FB1AE}"/>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5" name="Footer Placeholder 4">
            <a:extLst>
              <a:ext uri="{FF2B5EF4-FFF2-40B4-BE49-F238E27FC236}">
                <a16:creationId xmlns:a16="http://schemas.microsoft.com/office/drawing/2014/main" id="{B20EAE01-8552-4F96-A712-21DC507AF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37F06-5F3E-4778-9138-DCFDBD696A4A}"/>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96155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D890-A7AE-4D73-A736-85EF4323D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A0A886-68CB-4145-8A50-74D4214FB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23604-2C85-459C-B95B-A4F9BC812A52}"/>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5" name="Footer Placeholder 4">
            <a:extLst>
              <a:ext uri="{FF2B5EF4-FFF2-40B4-BE49-F238E27FC236}">
                <a16:creationId xmlns:a16="http://schemas.microsoft.com/office/drawing/2014/main" id="{822F8989-37E6-48D6-BCC5-95D8C0006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9FBB4-2B9E-45B3-B2D2-6E5FB24DC232}"/>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27249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635-1C28-4259-AC36-4DDE2A21F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DB0DE-02D3-486B-938F-B1DE52EF9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A3957-9B20-4098-A50B-4ABE2A974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E074C-648E-45A4-BDE3-66BCFFA653FF}"/>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6" name="Footer Placeholder 5">
            <a:extLst>
              <a:ext uri="{FF2B5EF4-FFF2-40B4-BE49-F238E27FC236}">
                <a16:creationId xmlns:a16="http://schemas.microsoft.com/office/drawing/2014/main" id="{A86C2138-CD74-4B69-B63C-7CA44619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6EED-5C3C-4520-9FC0-A409E37623CF}"/>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200494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4926-9DD6-49C3-BC19-0D4C312C3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B47749-A4D3-4E59-9CC8-B333654D3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F0607-7A4F-4B2F-84A2-CEE6C2F3D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20B7F-2314-41C5-9C15-1585AF458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BB186-6EA4-4AB0-ACE5-28CEC4EC5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E6FCB-86A9-4F99-84FF-5387E556ECAE}"/>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8" name="Footer Placeholder 7">
            <a:extLst>
              <a:ext uri="{FF2B5EF4-FFF2-40B4-BE49-F238E27FC236}">
                <a16:creationId xmlns:a16="http://schemas.microsoft.com/office/drawing/2014/main" id="{20DFAC85-DB92-475E-B7F0-A1BB1720E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9F2929-1782-44A1-A875-C0657E8E7AF8}"/>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4270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2BF7-8610-4AFD-919D-6D97D26142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AADB9-EA04-422E-A2DC-B8448EED7B22}"/>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4" name="Footer Placeholder 3">
            <a:extLst>
              <a:ext uri="{FF2B5EF4-FFF2-40B4-BE49-F238E27FC236}">
                <a16:creationId xmlns:a16="http://schemas.microsoft.com/office/drawing/2014/main" id="{525E18DA-D02D-475F-801D-16D2E4C314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52E00-F851-4440-9C71-E52E61F737CB}"/>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354791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8EAF4-FC30-4CEF-8294-732996870D36}"/>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3" name="Footer Placeholder 2">
            <a:extLst>
              <a:ext uri="{FF2B5EF4-FFF2-40B4-BE49-F238E27FC236}">
                <a16:creationId xmlns:a16="http://schemas.microsoft.com/office/drawing/2014/main" id="{32F32C72-6C21-4024-A574-62BF796912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6227B-05D5-4A26-BB19-C1DFBA1DF34D}"/>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345228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94AB-BAE9-43DE-8CE3-30CC29B31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44C782-0DCC-42FE-BB11-BE23A6BFA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FE97E-8FD9-462E-8390-F51839B87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69F88-0CB0-4F40-85EF-6E9D2FA10310}"/>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6" name="Footer Placeholder 5">
            <a:extLst>
              <a:ext uri="{FF2B5EF4-FFF2-40B4-BE49-F238E27FC236}">
                <a16:creationId xmlns:a16="http://schemas.microsoft.com/office/drawing/2014/main" id="{49551AE3-CE9F-4AF5-95E4-54D26AB8C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342FA-9444-4A53-B2AB-8CB0029CB86B}"/>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96862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2C82-1E3D-4FEF-A286-B6B528242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5DE49E-9953-48BB-B955-33CB486A5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AB4188-E9A2-41B7-BD90-94CEE572C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1F8F9-A654-44EE-9CD4-CF5A3E8F00FC}"/>
              </a:ext>
            </a:extLst>
          </p:cNvPr>
          <p:cNvSpPr>
            <a:spLocks noGrp="1"/>
          </p:cNvSpPr>
          <p:nvPr>
            <p:ph type="dt" sz="half" idx="10"/>
          </p:nvPr>
        </p:nvSpPr>
        <p:spPr/>
        <p:txBody>
          <a:bodyPr/>
          <a:lstStyle/>
          <a:p>
            <a:fld id="{82BB6D42-D50F-4EDF-8014-F762016FADC6}" type="datetimeFigureOut">
              <a:rPr lang="en-US" smtClean="0"/>
              <a:t>2/27/2023</a:t>
            </a:fld>
            <a:endParaRPr lang="en-US"/>
          </a:p>
        </p:txBody>
      </p:sp>
      <p:sp>
        <p:nvSpPr>
          <p:cNvPr id="6" name="Footer Placeholder 5">
            <a:extLst>
              <a:ext uri="{FF2B5EF4-FFF2-40B4-BE49-F238E27FC236}">
                <a16:creationId xmlns:a16="http://schemas.microsoft.com/office/drawing/2014/main" id="{F3E41498-DE8D-4EA3-9CB3-6C1FC7394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96FC3-467F-45B3-AD8F-11D4C3DB66F1}"/>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72531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75EB8-9E38-4279-965D-D1AF5A7FD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58964-6935-4D38-B86A-011DAC3E9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A3A03-6FE5-4D8A-9D4B-67C5E9CE03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6D42-D50F-4EDF-8014-F762016FADC6}" type="datetimeFigureOut">
              <a:rPr lang="en-US" smtClean="0"/>
              <a:t>2/27/2023</a:t>
            </a:fld>
            <a:endParaRPr lang="en-US"/>
          </a:p>
        </p:txBody>
      </p:sp>
      <p:sp>
        <p:nvSpPr>
          <p:cNvPr id="5" name="Footer Placeholder 4">
            <a:extLst>
              <a:ext uri="{FF2B5EF4-FFF2-40B4-BE49-F238E27FC236}">
                <a16:creationId xmlns:a16="http://schemas.microsoft.com/office/drawing/2014/main" id="{DCD65F49-1126-4E4A-BE64-28C9BDEB0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04B03-95CF-4377-A8A8-EF890BA04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FBAAC-6515-4020-BF51-1FB5DB7B9283}" type="slidenum">
              <a:rPr lang="en-US" smtClean="0"/>
              <a:t>‹#›</a:t>
            </a:fld>
            <a:endParaRPr lang="en-US"/>
          </a:p>
        </p:txBody>
      </p:sp>
    </p:spTree>
    <p:extLst>
      <p:ext uri="{BB962C8B-B14F-4D97-AF65-F5344CB8AC3E}">
        <p14:creationId xmlns:p14="http://schemas.microsoft.com/office/powerpoint/2010/main" val="310421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2" name="TextBox 1"/>
          <p:cNvSpPr txBox="1"/>
          <p:nvPr/>
        </p:nvSpPr>
        <p:spPr>
          <a:xfrm>
            <a:off x="1584225" y="3127731"/>
            <a:ext cx="9360245" cy="1107996"/>
          </a:xfrm>
          <a:prstGeom prst="rect">
            <a:avLst/>
          </a:prstGeom>
          <a:noFill/>
        </p:spPr>
        <p:txBody>
          <a:bodyPr wrap="square" rtlCol="0">
            <a:spAutoFit/>
          </a:bodyPr>
          <a:lstStyle/>
          <a:p>
            <a:pPr algn="ctr"/>
            <a:r>
              <a:rPr lang="en-US" sz="6600">
                <a:ln w="19050">
                  <a:solidFill>
                    <a:srgbClr val="FF0066"/>
                  </a:solidFill>
                </a:ln>
                <a:blipFill>
                  <a:blip r:embed="rId4"/>
                  <a:stretch>
                    <a:fillRect/>
                  </a:stretch>
                </a:blip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LUYỆN TỪ VÀ CÂU</a:t>
            </a:r>
            <a:endParaRPr lang="en-US" sz="6600" dirty="0">
              <a:ln w="19050">
                <a:solidFill>
                  <a:srgbClr val="FF0066"/>
                </a:solidFill>
              </a:ln>
              <a:blipFill>
                <a:blip r:embed="rId4"/>
                <a:stretch>
                  <a:fillRect/>
                </a:stretch>
              </a:blip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5824997" y="-268374"/>
            <a:ext cx="2343341" cy="1653300"/>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830" y="102777"/>
            <a:ext cx="1079144" cy="97595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407" y="1735901"/>
            <a:ext cx="1120797" cy="87265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4364274"/>
            <a:ext cx="2937345" cy="2536576"/>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11102666" y="866868"/>
            <a:ext cx="1118538" cy="682345"/>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9544030" y="-34018"/>
            <a:ext cx="2155047" cy="798047"/>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pic>
        <p:nvPicPr>
          <p:cNvPr id="17" name="CẤM BUÔN BÁN, CẤM REUP">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7387" y="1964444"/>
            <a:ext cx="1574155" cy="2798498"/>
          </a:xfrm>
          <a:prstGeom prst="rect">
            <a:avLst/>
          </a:prstGeom>
        </p:spPr>
      </p:pic>
    </p:spTree>
    <p:extLst>
      <p:ext uri="{BB962C8B-B14F-4D97-AF65-F5344CB8AC3E}">
        <p14:creationId xmlns:p14="http://schemas.microsoft.com/office/powerpoint/2010/main" val="45912479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44"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3" grpId="0" animBg="1"/>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25" y="883776"/>
            <a:ext cx="12353925" cy="4689038"/>
          </a:xfrm>
          <a:prstGeom prst="rect">
            <a:avLst/>
          </a:prstGeom>
        </p:spPr>
      </p:pic>
      <p:sp>
        <p:nvSpPr>
          <p:cNvPr id="6" name="TextBox 5">
            <a:extLst>
              <a:ext uri="{FF2B5EF4-FFF2-40B4-BE49-F238E27FC236}">
                <a16:creationId xmlns:a16="http://schemas.microsoft.com/office/drawing/2014/main" id="{195F2B15-A28F-4B6C-89F8-C9CA59B48EB6}"/>
              </a:ext>
            </a:extLst>
          </p:cNvPr>
          <p:cNvSpPr txBox="1"/>
          <p:nvPr/>
        </p:nvSpPr>
        <p:spPr>
          <a:xfrm>
            <a:off x="0" y="47398"/>
            <a:ext cx="12192000"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454068" y="493674"/>
            <a:ext cx="5480201" cy="38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554023" y="493674"/>
            <a:ext cx="1701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286205A-FFF5-4B28-ADA0-8231A8F2CE63}"/>
              </a:ext>
            </a:extLst>
          </p:cNvPr>
          <p:cNvSpPr/>
          <p:nvPr/>
        </p:nvSpPr>
        <p:spPr>
          <a:xfrm>
            <a:off x="2357857" y="1291882"/>
            <a:ext cx="9631980" cy="3985706"/>
          </a:xfrm>
          <a:prstGeom prst="rect">
            <a:avLst/>
          </a:prstGeom>
        </p:spPr>
        <p:txBody>
          <a:bodyPr wrap="square">
            <a:spAutoFit/>
          </a:bodyPr>
          <a:lstStyle/>
          <a:p>
            <a:r>
              <a:rPr lang="en-US" sz="2300" b="1" dirty="0">
                <a:solidFill>
                  <a:schemeClr val="accent6">
                    <a:lumMod val="75000"/>
                  </a:schemeClr>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bền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người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đây</a:t>
            </a:r>
            <a:r>
              <a:rPr lang="en-US" sz="2300" b="1" dirty="0">
                <a:latin typeface="Times New Roman" panose="02020603050405020304" pitchFamily="18" charset="0"/>
                <a:cs typeface="Times New Roman" panose="02020603050405020304" pitchFamily="18" charset="0"/>
              </a:rPr>
              <a:t>:</a:t>
            </a: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Trước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chắc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chắn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tiếp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xúc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nền</a:t>
            </a:r>
            <a:r>
              <a:rPr lang="en-US" sz="2300" b="1" dirty="0">
                <a:latin typeface="Times New Roman" panose="02020603050405020304" pitchFamily="18" charset="0"/>
                <a:cs typeface="Times New Roman" panose="02020603050405020304" pitchFamily="18" charset="0"/>
              </a:rPr>
              <a:t>.</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vướng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quay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nóng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cuộn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Hằng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năm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dầu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ổ </a:t>
            </a:r>
            <a:r>
              <a:rPr lang="en-US" sz="2300" b="1" dirty="0" err="1">
                <a:latin typeface="Times New Roman" panose="02020603050405020304" pitchFamily="18" charset="0"/>
                <a:cs typeface="Times New Roman" panose="02020603050405020304" pitchFamily="18" charset="0"/>
              </a:rPr>
              <a:t>trục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phận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hướng</a:t>
            </a:r>
            <a:r>
              <a:rPr lang="en-US" sz="2300" b="1" dirty="0">
                <a:latin typeface="Times New Roman" panose="02020603050405020304" pitchFamily="18" charset="0"/>
                <a:cs typeface="Times New Roman" panose="02020603050405020304" pitchFamily="18" charset="0"/>
              </a:rPr>
              <a:t> quay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nhưng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dầu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hỏng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Khi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ít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bụi</a:t>
            </a:r>
            <a:r>
              <a:rPr lang="en-US" sz="2300" b="1" dirty="0">
                <a:latin typeface="Times New Roman" panose="02020603050405020304" pitchFamily="18" charset="0"/>
                <a:cs typeface="Times New Roman" panose="02020603050405020304" pitchFamily="18" charset="0"/>
              </a:rPr>
              <a:t> </a:t>
            </a:r>
            <a:r>
              <a:rPr lang="en-US" sz="2300" b="1" err="1">
                <a:latin typeface="Times New Roman" panose="02020603050405020304" pitchFamily="18" charset="0"/>
                <a:cs typeface="Times New Roman" panose="02020603050405020304" pitchFamily="18" charset="0"/>
              </a:rPr>
              <a:t>bặm</a:t>
            </a:r>
            <a:r>
              <a:rPr lang="en-US" sz="2300" b="1">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a:t>
            </a:r>
            <a:r>
              <a:rPr lang="en-US" sz="2300" b="1" i="1">
                <a:solidFill>
                  <a:srgbClr val="7030A0"/>
                </a:solidFill>
                <a:latin typeface="Times New Roman" panose="02020603050405020304" pitchFamily="18" charset="0"/>
                <a:cs typeface="Times New Roman" panose="02020603050405020304" pitchFamily="18" charset="0"/>
              </a:rPr>
              <a:t>Theo PHẠM ĐÌNH CƯƠNG</a:t>
            </a:r>
            <a:endParaRPr lang="en-US" sz="2300" b="1" i="1" dirty="0">
              <a:solidFill>
                <a:srgbClr val="7030A0"/>
              </a:solidFill>
              <a:latin typeface="Times New Roman" panose="02020603050405020304" pitchFamily="18" charset="0"/>
              <a:cs typeface="Times New Roman" panose="02020603050405020304" pitchFamily="18" charset="0"/>
            </a:endParaRPr>
          </a:p>
        </p:txBody>
      </p:sp>
      <p:pic>
        <p:nvPicPr>
          <p:cNvPr id="12" name="Picture 11" descr="A picture containing fan, device&#10;&#10;Description automatically generated">
            <a:extLst>
              <a:ext uri="{FF2B5EF4-FFF2-40B4-BE49-F238E27FC236}">
                <a16:creationId xmlns:a16="http://schemas.microsoft.com/office/drawing/2014/main" id="{F1308B51-2488-47F5-BA50-2489B4B416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53836" y="4899021"/>
            <a:ext cx="1597644" cy="1996768"/>
          </a:xfrm>
          <a:prstGeom prst="rect">
            <a:avLst/>
          </a:prstGeom>
        </p:spPr>
      </p:pic>
      <p:sp>
        <p:nvSpPr>
          <p:cNvPr id="13" name="Rectangle 12">
            <a:extLst>
              <a:ext uri="{FF2B5EF4-FFF2-40B4-BE49-F238E27FC236}">
                <a16:creationId xmlns:a16="http://schemas.microsoft.com/office/drawing/2014/main" id="{1A5CCE7D-8E58-4C95-A513-A33DCE4F8FED}"/>
              </a:ext>
            </a:extLst>
          </p:cNvPr>
          <p:cNvSpPr/>
          <p:nvPr/>
        </p:nvSpPr>
        <p:spPr>
          <a:xfrm>
            <a:off x="2357855" y="1285184"/>
            <a:ext cx="9631981" cy="3985706"/>
          </a:xfrm>
          <a:prstGeom prst="rect">
            <a:avLst/>
          </a:prstGeom>
        </p:spPr>
        <p:txBody>
          <a:bodyPr wrap="square">
            <a:spAutoFit/>
          </a:bodyPr>
          <a:lstStyle/>
          <a:p>
            <a:r>
              <a:rPr lang="en-US" sz="2300" b="1" dirty="0">
                <a:solidFill>
                  <a:schemeClr val="accent6">
                    <a:lumMod val="75000"/>
                  </a:schemeClr>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bền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người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đây</a:t>
            </a:r>
            <a:r>
              <a:rPr lang="en-US" sz="2300" b="1" dirty="0">
                <a:latin typeface="Times New Roman" panose="02020603050405020304" pitchFamily="18" charset="0"/>
                <a:cs typeface="Times New Roman" panose="02020603050405020304" pitchFamily="18" charset="0"/>
              </a:rPr>
              <a:t>:</a:t>
            </a:r>
          </a:p>
          <a:p>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Trước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đặt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đặt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nơi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chắc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chắn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để</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chân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tiếp</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xúc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với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nền</a:t>
            </a:r>
            <a:r>
              <a:rPr lang="en-US" sz="2300" b="1" dirty="0">
                <a:solidFill>
                  <a:srgbClr val="FF0000"/>
                </a:solidFill>
                <a:latin typeface="Times New Roman" panose="02020603050405020304" pitchFamily="18" charset="0"/>
                <a:cs typeface="Times New Roman" panose="02020603050405020304" pitchFamily="18" charset="0"/>
              </a:rPr>
              <a:t>.</a:t>
            </a:r>
            <a:br>
              <a:rPr lang="en-US" sz="2300" b="1" dirty="0">
                <a:solidFill>
                  <a:srgbClr val="FF0000"/>
                </a:solidFill>
                <a:latin typeface="Times New Roman" panose="02020603050405020304" pitchFamily="18" charset="0"/>
                <a:cs typeface="Times New Roman" panose="02020603050405020304" pitchFamily="18" charset="0"/>
              </a:rPr>
            </a:b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điện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đã</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err="1">
                <a:solidFill>
                  <a:srgbClr val="FF0000"/>
                </a:solidFill>
                <a:latin typeface="Times New Roman" panose="02020603050405020304" pitchFamily="18" charset="0"/>
                <a:cs typeface="Times New Roman" panose="02020603050405020304" pitchFamily="18" charset="0"/>
              </a:rPr>
              <a:t>vào</a:t>
            </a:r>
            <a:r>
              <a:rPr lang="en-US" sz="2300" b="1">
                <a:solidFill>
                  <a:srgbClr val="FF0000"/>
                </a:solidFill>
                <a:latin typeface="Times New Roman" panose="02020603050405020304" pitchFamily="18" charset="0"/>
                <a:cs typeface="Times New Roman" panose="02020603050405020304" pitchFamily="18" charset="0"/>
              </a:rPr>
              <a:t> 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tránh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để</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cánh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bị</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vướng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víu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quay </a:t>
            </a:r>
            <a:r>
              <a:rPr lang="en-US" sz="2300" b="1" dirty="0" err="1">
                <a:solidFill>
                  <a:srgbClr val="FF0000"/>
                </a:solidFill>
                <a:latin typeface="Times New Roman" panose="02020603050405020304" pitchFamily="18" charset="0"/>
                <a:cs typeface="Times New Roman" panose="02020603050405020304" pitchFamily="18" charset="0"/>
              </a:rPr>
              <a:t>được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làm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nóng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chảy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cuộn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dây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a:t>
            </a:r>
            <a:br>
              <a:rPr lang="en-US" sz="2300" b="1" dirty="0">
                <a:solidFill>
                  <a:srgbClr val="FF0000"/>
                </a:solidFill>
                <a:latin typeface="Times New Roman" panose="02020603050405020304" pitchFamily="18" charset="0"/>
                <a:cs typeface="Times New Roman" panose="02020603050405020304" pitchFamily="18" charset="0"/>
              </a:rPr>
            </a:b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Hằng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năm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dầu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ổ </a:t>
            </a:r>
            <a:r>
              <a:rPr lang="en-US" sz="2300" b="1" dirty="0" err="1">
                <a:solidFill>
                  <a:srgbClr val="FF0000"/>
                </a:solidFill>
                <a:latin typeface="Times New Roman" panose="02020603050405020304" pitchFamily="18" charset="0"/>
                <a:cs typeface="Times New Roman" panose="02020603050405020304" pitchFamily="18" charset="0"/>
              </a:rPr>
              <a:t>trục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bộ</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phận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điều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khiển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hướng</a:t>
            </a:r>
            <a:r>
              <a:rPr lang="en-US" sz="2300" b="1" dirty="0">
                <a:solidFill>
                  <a:srgbClr val="FF0000"/>
                </a:solidFill>
                <a:latin typeface="Times New Roman" panose="02020603050405020304" pitchFamily="18" charset="0"/>
                <a:cs typeface="Times New Roman" panose="02020603050405020304" pitchFamily="18" charset="0"/>
              </a:rPr>
              <a:t> quay </a:t>
            </a:r>
            <a:r>
              <a:rPr lang="en-US" sz="2300" b="1" dirty="0" err="1">
                <a:solidFill>
                  <a:srgbClr val="FF0000"/>
                </a:solidFill>
                <a:latin typeface="Times New Roman" panose="02020603050405020304" pitchFamily="18" charset="0"/>
                <a:cs typeface="Times New Roman" panose="02020603050405020304" pitchFamily="18" charset="0"/>
              </a:rPr>
              <a:t>của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nhưng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nên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nhiều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vì</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dầu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chảy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làm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hỏng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dây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bên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a:t>
            </a:r>
          </a:p>
          <a:p>
            <a:r>
              <a:rPr lang="en-US" sz="2300" b="1">
                <a:solidFill>
                  <a:srgbClr val="FF0000"/>
                </a:solidFill>
                <a:latin typeface="Times New Roman" panose="02020603050405020304" pitchFamily="18" charset="0"/>
                <a:cs typeface="Times New Roman" panose="02020603050405020304" pitchFamily="18" charset="0"/>
              </a:rPr>
              <a:t>- Khi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dùng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cất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nơi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sạch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ít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bụi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err="1">
                <a:solidFill>
                  <a:srgbClr val="FF0000"/>
                </a:solidFill>
                <a:latin typeface="Times New Roman" panose="02020603050405020304" pitchFamily="18" charset="0"/>
                <a:cs typeface="Times New Roman" panose="02020603050405020304" pitchFamily="18" charset="0"/>
              </a:rPr>
              <a:t>bặm</a:t>
            </a:r>
            <a:r>
              <a:rPr lang="en-US" sz="2300" b="1">
                <a:solidFill>
                  <a:srgbClr val="FF0000"/>
                </a:solidFill>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a:t>
            </a:r>
            <a:r>
              <a:rPr lang="en-US" sz="2300" b="1" i="1">
                <a:solidFill>
                  <a:srgbClr val="7030A0"/>
                </a:solidFill>
                <a:latin typeface="Times New Roman" panose="02020603050405020304" pitchFamily="18" charset="0"/>
                <a:cs typeface="Times New Roman" panose="02020603050405020304" pitchFamily="18" charset="0"/>
              </a:rPr>
              <a:t>Theo PHẠM ĐÌNH CƯƠNG</a:t>
            </a:r>
            <a:endParaRPr lang="en-US" sz="2300" b="1" i="1" dirty="0">
              <a:solidFill>
                <a:srgbClr val="7030A0"/>
              </a:solidFill>
              <a:latin typeface="Times New Roman" panose="02020603050405020304" pitchFamily="18" charset="0"/>
              <a:cs typeface="Times New Roman" panose="02020603050405020304" pitchFamily="18" charset="0"/>
            </a:endParaRPr>
          </a:p>
        </p:txBody>
      </p:sp>
      <p:sp>
        <p:nvSpPr>
          <p:cNvPr id="20" name="Text Box 569">
            <a:extLst>
              <a:ext uri="{FF2B5EF4-FFF2-40B4-BE49-F238E27FC236}">
                <a16:creationId xmlns:a16="http://schemas.microsoft.com/office/drawing/2014/main" id="{A17FAFBC-DD76-489A-841E-F0DDC66348A2}"/>
              </a:ext>
            </a:extLst>
          </p:cNvPr>
          <p:cNvSpPr txBox="1">
            <a:spLocks noChangeArrowheads="1"/>
          </p:cNvSpPr>
          <p:nvPr/>
        </p:nvSpPr>
        <p:spPr bwMode="auto">
          <a:xfrm>
            <a:off x="191624" y="5566118"/>
            <a:ext cx="11646826" cy="1077218"/>
          </a:xfrm>
          <a:prstGeom prst="rect">
            <a:avLst/>
          </a:prstGeom>
          <a:noFill/>
          <a:ln>
            <a:noFill/>
          </a:ln>
          <a:effectLst/>
        </p:spPr>
        <p:txBody>
          <a:bodyPr wrap="square">
            <a:spAutoFit/>
          </a:bodyPr>
          <a:lstStyle>
            <a:defPPr>
              <a:defRPr lang="zh-CN"/>
            </a:defPPr>
            <a:lvl1pPr algn="just">
              <a:spcBef>
                <a:spcPct val="50000"/>
              </a:spcBef>
              <a:defRPr sz="3600" b="1">
                <a:solidFill>
                  <a:schemeClr val="accent1">
                    <a:lumMod val="75000"/>
                  </a:schemeClr>
                </a:solidFill>
                <a:latin typeface="Times New Roman" panose="02020603050405020304" pitchFamily="18" charset="0"/>
                <a:cs typeface="Times New Roman" panose="02020603050405020304" pitchFamily="18" charset="0"/>
              </a:defRPr>
            </a:lvl1pPr>
          </a:lstStyle>
          <a:p>
            <a:pPr algn="l"/>
            <a:r>
              <a:rPr lang="en-US" sz="3200">
                <a:sym typeface="Wingdings" panose="05000000000000000000" pitchFamily="2" charset="2"/>
              </a:rPr>
              <a:t> </a:t>
            </a:r>
            <a:r>
              <a:rPr lang="en-US" sz="3200"/>
              <a:t>Dấu </a:t>
            </a:r>
            <a:r>
              <a:rPr lang="en-US" sz="3200" dirty="0" err="1"/>
              <a:t>gạch</a:t>
            </a:r>
            <a:r>
              <a:rPr lang="en-US" sz="3200" dirty="0"/>
              <a:t> </a:t>
            </a:r>
            <a:r>
              <a:rPr lang="en-US" sz="3200" dirty="0" err="1"/>
              <a:t>ngang</a:t>
            </a:r>
            <a:r>
              <a:rPr lang="en-US" sz="3200" dirty="0"/>
              <a:t> </a:t>
            </a:r>
            <a:r>
              <a:rPr lang="en-US" sz="3200" dirty="0" err="1">
                <a:solidFill>
                  <a:srgbClr val="C00000"/>
                </a:solidFill>
              </a:rPr>
              <a:t>đánh</a:t>
            </a:r>
            <a:r>
              <a:rPr lang="en-US" sz="3200" dirty="0">
                <a:solidFill>
                  <a:srgbClr val="C00000"/>
                </a:solidFill>
              </a:rPr>
              <a:t> </a:t>
            </a:r>
            <a:r>
              <a:rPr lang="en-US" sz="3200" dirty="0" err="1">
                <a:solidFill>
                  <a:srgbClr val="C00000"/>
                </a:solidFill>
              </a:rPr>
              <a:t>dấu</a:t>
            </a:r>
            <a:r>
              <a:rPr lang="en-US" sz="3200" dirty="0">
                <a:solidFill>
                  <a:srgbClr val="C00000"/>
                </a:solidFill>
              </a:rPr>
              <a:t> </a:t>
            </a:r>
            <a:r>
              <a:rPr lang="en-US" sz="3200" dirty="0" err="1">
                <a:solidFill>
                  <a:srgbClr val="C00000"/>
                </a:solidFill>
              </a:rPr>
              <a:t>các</a:t>
            </a:r>
            <a:r>
              <a:rPr lang="en-US" sz="3200" dirty="0">
                <a:solidFill>
                  <a:srgbClr val="C00000"/>
                </a:solidFill>
              </a:rPr>
              <a:t> ý </a:t>
            </a:r>
            <a:r>
              <a:rPr lang="en-US" sz="3200" dirty="0" err="1">
                <a:solidFill>
                  <a:srgbClr val="C00000"/>
                </a:solidFill>
              </a:rPr>
              <a:t>trong</a:t>
            </a:r>
            <a:r>
              <a:rPr lang="en-US" sz="3200" dirty="0">
                <a:solidFill>
                  <a:srgbClr val="C00000"/>
                </a:solidFill>
              </a:rPr>
              <a:t> </a:t>
            </a:r>
            <a:r>
              <a:rPr lang="en-US" sz="3200" dirty="0" err="1">
                <a:solidFill>
                  <a:srgbClr val="C00000"/>
                </a:solidFill>
              </a:rPr>
              <a:t>đoạn</a:t>
            </a:r>
            <a:r>
              <a:rPr lang="en-US" sz="3200" dirty="0">
                <a:solidFill>
                  <a:srgbClr val="C00000"/>
                </a:solidFill>
              </a:rPr>
              <a:t> </a:t>
            </a:r>
            <a:r>
              <a:rPr lang="en-US" sz="3200" dirty="0" err="1">
                <a:solidFill>
                  <a:srgbClr val="C00000"/>
                </a:solidFill>
              </a:rPr>
              <a:t>liệt</a:t>
            </a:r>
            <a:r>
              <a:rPr lang="en-US" sz="3200" dirty="0">
                <a:solidFill>
                  <a:srgbClr val="C00000"/>
                </a:solidFill>
              </a:rPr>
              <a:t> </a:t>
            </a:r>
            <a:r>
              <a:rPr lang="en-US" sz="3200" dirty="0" err="1">
                <a:solidFill>
                  <a:srgbClr val="C00000"/>
                </a:solidFill>
              </a:rPr>
              <a:t>kê</a:t>
            </a:r>
            <a:r>
              <a:rPr lang="en-US" sz="3200" dirty="0">
                <a:solidFill>
                  <a:srgbClr val="C00000"/>
                </a:solidFill>
              </a:rPr>
              <a:t> </a:t>
            </a:r>
            <a:r>
              <a:rPr lang="en-US" sz="3200" dirty="0" err="1"/>
              <a:t>các</a:t>
            </a:r>
            <a:r>
              <a:rPr lang="en-US" sz="3200" dirty="0"/>
              <a:t> </a:t>
            </a:r>
            <a:r>
              <a:rPr lang="en-US" sz="3200" dirty="0" err="1"/>
              <a:t>biện</a:t>
            </a:r>
            <a:r>
              <a:rPr lang="en-US" sz="3200" dirty="0"/>
              <a:t> </a:t>
            </a:r>
            <a:r>
              <a:rPr lang="en-US" sz="3200" dirty="0" err="1"/>
              <a:t>pháp</a:t>
            </a:r>
            <a:r>
              <a:rPr lang="en-US" sz="3200" dirty="0"/>
              <a:t> </a:t>
            </a:r>
            <a:r>
              <a:rPr lang="en-US" sz="3200" dirty="0" err="1"/>
              <a:t>cần</a:t>
            </a:r>
            <a:r>
              <a:rPr lang="en-US" sz="3200" dirty="0"/>
              <a:t> </a:t>
            </a:r>
            <a:r>
              <a:rPr lang="en-US" sz="3200" dirty="0" err="1"/>
              <a:t>thiết</a:t>
            </a:r>
            <a:r>
              <a:rPr lang="en-US" sz="3200" dirty="0"/>
              <a:t> </a:t>
            </a:r>
            <a:r>
              <a:rPr lang="en-US" sz="3200" dirty="0" err="1"/>
              <a:t>để</a:t>
            </a:r>
            <a:r>
              <a:rPr lang="en-US" sz="3200" dirty="0"/>
              <a:t> </a:t>
            </a:r>
            <a:r>
              <a:rPr lang="en-US" sz="3200" dirty="0" err="1"/>
              <a:t>bảo</a:t>
            </a:r>
            <a:r>
              <a:rPr lang="en-US" sz="3200" dirty="0"/>
              <a:t> </a:t>
            </a:r>
            <a:r>
              <a:rPr lang="en-US" sz="3200" dirty="0" err="1"/>
              <a:t>quản</a:t>
            </a:r>
            <a:r>
              <a:rPr lang="en-US" sz="3200" dirty="0"/>
              <a:t> </a:t>
            </a:r>
            <a:r>
              <a:rPr lang="en-US" sz="3200" dirty="0" err="1"/>
              <a:t>quạt</a:t>
            </a:r>
            <a:r>
              <a:rPr lang="en-US" sz="3200" dirty="0"/>
              <a:t> </a:t>
            </a:r>
            <a:r>
              <a:rPr lang="en-US" sz="3200" dirty="0" err="1"/>
              <a:t>điện</a:t>
            </a:r>
            <a:r>
              <a:rPr lang="en-US" sz="3200" dirty="0"/>
              <a:t> </a:t>
            </a:r>
            <a:r>
              <a:rPr lang="en-US" sz="3200" dirty="0" err="1"/>
              <a:t>được</a:t>
            </a:r>
            <a:r>
              <a:rPr lang="en-US" sz="3200" dirty="0"/>
              <a:t> </a:t>
            </a:r>
            <a:r>
              <a:rPr lang="en-US" sz="3200" dirty="0" err="1"/>
              <a:t>bền</a:t>
            </a:r>
            <a:r>
              <a:rPr lang="en-US" sz="3200" dirty="0"/>
              <a:t>.</a:t>
            </a:r>
          </a:p>
        </p:txBody>
      </p:sp>
      <p:sp>
        <p:nvSpPr>
          <p:cNvPr id="21" name="Oval 574">
            <a:extLst>
              <a:ext uri="{FF2B5EF4-FFF2-40B4-BE49-F238E27FC236}">
                <a16:creationId xmlns:a16="http://schemas.microsoft.com/office/drawing/2014/main" id="{32888DAE-1D1C-40FD-B308-C5CB064718E1}"/>
              </a:ext>
            </a:extLst>
          </p:cNvPr>
          <p:cNvSpPr>
            <a:spLocks noChangeArrowheads="1"/>
          </p:cNvSpPr>
          <p:nvPr/>
        </p:nvSpPr>
        <p:spPr bwMode="auto">
          <a:xfrm>
            <a:off x="2357854" y="2083384"/>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74">
            <a:extLst>
              <a:ext uri="{FF2B5EF4-FFF2-40B4-BE49-F238E27FC236}">
                <a16:creationId xmlns:a16="http://schemas.microsoft.com/office/drawing/2014/main" id="{C9A6D709-EE1E-49CF-93F7-07F9BD02EC0A}"/>
              </a:ext>
            </a:extLst>
          </p:cNvPr>
          <p:cNvSpPr>
            <a:spLocks noChangeArrowheads="1"/>
          </p:cNvSpPr>
          <p:nvPr/>
        </p:nvSpPr>
        <p:spPr bwMode="auto">
          <a:xfrm>
            <a:off x="2357854" y="2765790"/>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574">
            <a:extLst>
              <a:ext uri="{FF2B5EF4-FFF2-40B4-BE49-F238E27FC236}">
                <a16:creationId xmlns:a16="http://schemas.microsoft.com/office/drawing/2014/main" id="{E6570BAE-3697-458A-8E39-37BA552BD5AA}"/>
              </a:ext>
            </a:extLst>
          </p:cNvPr>
          <p:cNvSpPr>
            <a:spLocks noChangeArrowheads="1"/>
          </p:cNvSpPr>
          <p:nvPr/>
        </p:nvSpPr>
        <p:spPr bwMode="auto">
          <a:xfrm>
            <a:off x="2357854" y="3483548"/>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574">
            <a:extLst>
              <a:ext uri="{FF2B5EF4-FFF2-40B4-BE49-F238E27FC236}">
                <a16:creationId xmlns:a16="http://schemas.microsoft.com/office/drawing/2014/main" id="{484F57F3-138B-402B-B7A8-35D22ABAF455}"/>
              </a:ext>
            </a:extLst>
          </p:cNvPr>
          <p:cNvSpPr>
            <a:spLocks noChangeArrowheads="1"/>
          </p:cNvSpPr>
          <p:nvPr/>
        </p:nvSpPr>
        <p:spPr bwMode="auto">
          <a:xfrm>
            <a:off x="2357854" y="4540969"/>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648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2" name="文本框 32">
            <a:extLst>
              <a:ext uri="{FF2B5EF4-FFF2-40B4-BE49-F238E27FC236}">
                <a16:creationId xmlns:a16="http://schemas.microsoft.com/office/drawing/2014/main" id="{65C08AEE-A0D7-4986-BA2D-3CC105FB42F7}"/>
              </a:ext>
            </a:extLst>
          </p:cNvPr>
          <p:cNvSpPr txBox="1"/>
          <p:nvPr/>
        </p:nvSpPr>
        <p:spPr>
          <a:xfrm>
            <a:off x="1022528" y="1774252"/>
            <a:ext cx="11831946" cy="1654748"/>
          </a:xfrm>
          <a:prstGeom prst="rect">
            <a:avLst/>
          </a:prstGeom>
          <a:noFill/>
        </p:spPr>
        <p:txBody>
          <a:bodyPr wrap="square" rtlCol="0">
            <a:spAutoFit/>
          </a:bodyPr>
          <a:lstStyle/>
          <a:p>
            <a:pPr>
              <a:lnSpc>
                <a:spcPct val="150000"/>
              </a:lnSpc>
              <a:spcBef>
                <a:spcPct val="50000"/>
              </a:spcBef>
            </a:pP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Dấu</a:t>
            </a:r>
            <a:r>
              <a:rPr lang="en-US" sz="3600" b="1" i="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gạch</a:t>
            </a:r>
            <a:r>
              <a:rPr lang="en-US" sz="3600" b="1" i="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ngang</a:t>
            </a:r>
            <a:r>
              <a:rPr lang="en-US" sz="3600" b="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dùng</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để</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đánh</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dấu</a:t>
            </a:r>
            <a:r>
              <a:rPr lang="en-US" sz="3600" b="1" dirty="0">
                <a:latin typeface="Times New Roman" panose="02020603050405020304" pitchFamily="18" charset="0"/>
                <a:cs typeface="Times New Roman" panose="02020603050405020304" pitchFamily="18" charset="0"/>
                <a:sym typeface="Wingdings" pitchFamily="2" charset="2"/>
              </a:rPr>
              <a:t> :</a:t>
            </a:r>
            <a:br>
              <a:rPr lang="en-US" sz="3600" b="1" dirty="0">
                <a:latin typeface="Times New Roman" panose="02020603050405020304" pitchFamily="18" charset="0"/>
                <a:cs typeface="Times New Roman" panose="02020603050405020304" pitchFamily="18" charset="0"/>
                <a:sym typeface="Wingdings" pitchFamily="2" charset="2"/>
              </a:rPr>
            </a:b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a:solidFill>
                  <a:srgbClr val="562FE5"/>
                </a:solidFill>
                <a:latin typeface="Times New Roman" panose="02020603050405020304" pitchFamily="18" charset="0"/>
                <a:cs typeface="Times New Roman" panose="02020603050405020304" pitchFamily="18" charset="0"/>
                <a:sym typeface="Wingdings" pitchFamily="2" charset="2"/>
              </a:rPr>
              <a:t>1. </a:t>
            </a:r>
            <a:r>
              <a:rPr lang="en-US" sz="3600" b="1" dirty="0" err="1">
                <a:solidFill>
                  <a:srgbClr val="562FE5"/>
                </a:solidFill>
                <a:latin typeface="Times New Roman" panose="02020603050405020304" pitchFamily="18" charset="0"/>
                <a:cs typeface="Times New Roman" panose="02020603050405020304" pitchFamily="18" charset="0"/>
                <a:sym typeface="Wingdings" pitchFamily="2" charset="2"/>
              </a:rPr>
              <a:t>C</a:t>
            </a:r>
            <a:r>
              <a:rPr lang="en-US" sz="3600" b="1" dirty="0" err="1">
                <a:solidFill>
                  <a:srgbClr val="562FE5"/>
                </a:solidFill>
                <a:latin typeface="Times New Roman" panose="02020603050405020304" pitchFamily="18" charset="0"/>
                <a:cs typeface="Times New Roman" panose="02020603050405020304" pitchFamily="18" charset="0"/>
              </a:rPr>
              <a:t>hỗ</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bắt</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đầu</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lời</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nói</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của</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err="1">
                <a:solidFill>
                  <a:srgbClr val="562FE5"/>
                </a:solidFill>
                <a:latin typeface="Times New Roman" panose="02020603050405020304" pitchFamily="18" charset="0"/>
                <a:cs typeface="Times New Roman" panose="02020603050405020304" pitchFamily="18" charset="0"/>
              </a:rPr>
              <a:t>nhân</a:t>
            </a:r>
            <a:r>
              <a:rPr lang="en-US" sz="3600" b="1">
                <a:solidFill>
                  <a:srgbClr val="562FE5"/>
                </a:solidFill>
                <a:latin typeface="Times New Roman" panose="02020603050405020304" pitchFamily="18" charset="0"/>
                <a:cs typeface="Times New Roman" panose="02020603050405020304" pitchFamily="18" charset="0"/>
              </a:rPr>
              <a:t> vật trong đối thoại.</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D67D34-20CC-4E49-AA45-E9C0DF6CDA7A}"/>
              </a:ext>
            </a:extLst>
          </p:cNvPr>
          <p:cNvSpPr txBox="1"/>
          <p:nvPr/>
        </p:nvSpPr>
        <p:spPr>
          <a:xfrm>
            <a:off x="1493287" y="3429000"/>
            <a:ext cx="8324072" cy="646331"/>
          </a:xfrm>
          <a:prstGeom prst="rect">
            <a:avLst/>
          </a:prstGeom>
          <a:noFill/>
        </p:spPr>
        <p:txBody>
          <a:bodyPr wrap="square" rtlCol="0">
            <a:spAutoFit/>
          </a:bodyPr>
          <a:lstStyle/>
          <a:p>
            <a:r>
              <a:rPr lang="en-US" sz="3600" b="1">
                <a:solidFill>
                  <a:srgbClr val="E8436B"/>
                </a:solidFill>
                <a:latin typeface="Times New Roman" panose="02020603050405020304" pitchFamily="18" charset="0"/>
                <a:cs typeface="Times New Roman" panose="02020603050405020304" pitchFamily="18" charset="0"/>
              </a:rPr>
              <a:t>2. Phần chú thích.</a:t>
            </a:r>
            <a:endParaRPr lang="en-US" sz="3600"/>
          </a:p>
        </p:txBody>
      </p:sp>
      <p:sp>
        <p:nvSpPr>
          <p:cNvPr id="4" name="TextBox 3">
            <a:extLst>
              <a:ext uri="{FF2B5EF4-FFF2-40B4-BE49-F238E27FC236}">
                <a16:creationId xmlns:a16="http://schemas.microsoft.com/office/drawing/2014/main" id="{81517938-2903-4C08-9AE4-997C85F7EC2E}"/>
              </a:ext>
            </a:extLst>
          </p:cNvPr>
          <p:cNvSpPr txBox="1"/>
          <p:nvPr/>
        </p:nvSpPr>
        <p:spPr>
          <a:xfrm>
            <a:off x="1493287" y="4075331"/>
            <a:ext cx="7203038" cy="646331"/>
          </a:xfrm>
          <a:prstGeom prst="rect">
            <a:avLst/>
          </a:prstGeom>
          <a:noFill/>
        </p:spPr>
        <p:txBody>
          <a:bodyPr wrap="square" rtlCol="0">
            <a:spAutoFit/>
          </a:bodyPr>
          <a:lstStyle/>
          <a:p>
            <a:r>
              <a:rPr lang="en-US" sz="3600" b="1">
                <a:solidFill>
                  <a:srgbClr val="FFC000"/>
                </a:solidFill>
                <a:latin typeface="Times New Roman" panose="02020603050405020304" pitchFamily="18" charset="0"/>
                <a:cs typeface="Times New Roman" panose="02020603050405020304" pitchFamily="18" charset="0"/>
                <a:sym typeface="Wingdings" pitchFamily="2" charset="2"/>
              </a:rPr>
              <a:t>3. Các ý trong một đoạn </a:t>
            </a:r>
            <a:r>
              <a:rPr lang="en-US" sz="3600" b="1">
                <a:solidFill>
                  <a:srgbClr val="FFC000"/>
                </a:solidFill>
                <a:latin typeface="Times New Roman" panose="02020603050405020304" pitchFamily="18" charset="0"/>
                <a:cs typeface="Times New Roman" panose="02020603050405020304" pitchFamily="18" charset="0"/>
              </a:rPr>
              <a:t>liệt kê.</a:t>
            </a:r>
            <a:endParaRPr lang="en-US" sz="3600"/>
          </a:p>
        </p:txBody>
      </p:sp>
      <p:sp>
        <p:nvSpPr>
          <p:cNvPr id="5" name="文本框 34">
            <a:extLst>
              <a:ext uri="{FF2B5EF4-FFF2-40B4-BE49-F238E27FC236}">
                <a16:creationId xmlns:a16="http://schemas.microsoft.com/office/drawing/2014/main" id="{A506B86A-6E7B-41BA-99DA-F69DDD6D7BF6}"/>
              </a:ext>
            </a:extLst>
          </p:cNvPr>
          <p:cNvSpPr txBox="1"/>
          <p:nvPr/>
        </p:nvSpPr>
        <p:spPr>
          <a:xfrm>
            <a:off x="3781754" y="730160"/>
            <a:ext cx="4200524" cy="1200329"/>
          </a:xfrm>
          <a:prstGeom prst="rect">
            <a:avLst/>
          </a:prstGeom>
          <a:noFill/>
        </p:spPr>
        <p:txBody>
          <a:bodyPr wrap="square" rtlCol="0">
            <a:spAutoFit/>
            <a:scene3d>
              <a:camera prst="orthographicFront"/>
              <a:lightRig rig="threePt" dir="t"/>
            </a:scene3d>
            <a:sp3d extrusionH="57150">
              <a:bevelT w="82550" h="38100" prst="coolSlant"/>
            </a:sp3d>
          </a:bodyPr>
          <a:lstStyle/>
          <a:p>
            <a:r>
              <a:rPr lang="en-US" altLang="zh-CN" sz="7200">
                <a:gradFill>
                  <a:gsLst>
                    <a:gs pos="95238">
                      <a:srgbClr val="A998FF"/>
                    </a:gs>
                    <a:gs pos="77000">
                      <a:srgbClr val="957DEF"/>
                    </a:gs>
                    <a:gs pos="36000">
                      <a:srgbClr val="562FE5"/>
                    </a:gs>
                  </a:gsLst>
                  <a:lin ang="5400000" scaled="1"/>
                </a:gradFill>
                <a:effectLst>
                  <a:outerShdw blurRad="25400" dist="38100" algn="l" rotWithShape="0">
                    <a:prstClr val="black"/>
                  </a:outerShdw>
                </a:effectLst>
                <a:latin typeface="UTM Showcard" panose="02040603050506020204" pitchFamily="18" charset="0"/>
                <a:ea typeface="字魂7号-温暖童稚体" panose="00000500000000000000" pitchFamily="2" charset="-122"/>
              </a:rPr>
              <a:t>Ghi nhớ</a:t>
            </a:r>
            <a:endParaRPr lang="zh-CN" altLang="en-US" sz="7200" dirty="0">
              <a:gradFill>
                <a:gsLst>
                  <a:gs pos="95238">
                    <a:srgbClr val="A998FF"/>
                  </a:gs>
                  <a:gs pos="77000">
                    <a:srgbClr val="957DEF"/>
                  </a:gs>
                  <a:gs pos="36000">
                    <a:srgbClr val="562FE5"/>
                  </a:gs>
                </a:gsLst>
                <a:lin ang="5400000" scaled="1"/>
              </a:gradFill>
              <a:effectLst>
                <a:outerShdw blurRad="25400" dist="38100" algn="l" rotWithShape="0">
                  <a:prstClr val="black"/>
                </a:outerShdw>
              </a:effectLst>
              <a:latin typeface="UTM Showcard" panose="02040603050506020204" pitchFamily="18" charset="0"/>
              <a:ea typeface="字魂7号-温暖童稚体" panose="00000500000000000000" pitchFamily="2" charset="-122"/>
            </a:endParaRPr>
          </a:p>
        </p:txBody>
      </p:sp>
    </p:spTree>
    <p:extLst>
      <p:ext uri="{BB962C8B-B14F-4D97-AF65-F5344CB8AC3E}">
        <p14:creationId xmlns:p14="http://schemas.microsoft.com/office/powerpoint/2010/main" val="35926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pSp>
        <p:nvGrpSpPr>
          <p:cNvPr id="3" name="组合 44">
            <a:extLst>
              <a:ext uri="{FF2B5EF4-FFF2-40B4-BE49-F238E27FC236}">
                <a16:creationId xmlns:a16="http://schemas.microsoft.com/office/drawing/2014/main" id="{33113C89-91E2-4CF3-AEA6-71857809FB52}"/>
              </a:ext>
            </a:extLst>
          </p:cNvPr>
          <p:cNvGrpSpPr/>
          <p:nvPr/>
        </p:nvGrpSpPr>
        <p:grpSpPr>
          <a:xfrm>
            <a:off x="847726" y="771525"/>
            <a:ext cx="10814370" cy="5368609"/>
            <a:chOff x="4442422" y="1269794"/>
            <a:chExt cx="5797084" cy="4715934"/>
          </a:xfrm>
        </p:grpSpPr>
        <p:grpSp>
          <p:nvGrpSpPr>
            <p:cNvPr id="4" name="组合 43">
              <a:extLst>
                <a:ext uri="{FF2B5EF4-FFF2-40B4-BE49-F238E27FC236}">
                  <a16:creationId xmlns:a16="http://schemas.microsoft.com/office/drawing/2014/main" id="{6CAB12C4-EF7F-48BF-A7DF-238704412545}"/>
                </a:ext>
              </a:extLst>
            </p:cNvPr>
            <p:cNvGrpSpPr/>
            <p:nvPr/>
          </p:nvGrpSpPr>
          <p:grpSpPr>
            <a:xfrm>
              <a:off x="4442422" y="1269794"/>
              <a:ext cx="5797084" cy="4715934"/>
              <a:chOff x="3727084" y="1404845"/>
              <a:chExt cx="6201009" cy="5044527"/>
            </a:xfrm>
          </p:grpSpPr>
          <p:sp>
            <p:nvSpPr>
              <p:cNvPr id="6" name="思想气泡: 云 23">
                <a:extLst>
                  <a:ext uri="{FF2B5EF4-FFF2-40B4-BE49-F238E27FC236}">
                    <a16:creationId xmlns:a16="http://schemas.microsoft.com/office/drawing/2014/main" id="{C61CD8B9-6AB4-4346-A097-2A7F466F5E56}"/>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思想气泡: 云 41">
                <a:extLst>
                  <a:ext uri="{FF2B5EF4-FFF2-40B4-BE49-F238E27FC236}">
                    <a16:creationId xmlns:a16="http://schemas.microsoft.com/office/drawing/2014/main" id="{DFE04B73-BC43-46AE-9E2D-9820F977B876}"/>
                  </a:ext>
                </a:extLst>
              </p:cNvPr>
              <p:cNvSpPr/>
              <p:nvPr/>
            </p:nvSpPr>
            <p:spPr>
              <a:xfrm rot="788974">
                <a:off x="3727084" y="1404845"/>
                <a:ext cx="6201009" cy="5044527"/>
              </a:xfrm>
              <a:prstGeom prst="cloudCallout">
                <a:avLst>
                  <a:gd name="adj1" fmla="val -48702"/>
                  <a:gd name="adj2" fmla="val 29169"/>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26">
              <a:extLst>
                <a:ext uri="{FF2B5EF4-FFF2-40B4-BE49-F238E27FC236}">
                  <a16:creationId xmlns:a16="http://schemas.microsoft.com/office/drawing/2014/main" id="{F496861F-F545-49DA-8E02-8C0ED5F4CD5D}"/>
                </a:ext>
              </a:extLst>
            </p:cNvPr>
            <p:cNvSpPr txBox="1"/>
            <p:nvPr/>
          </p:nvSpPr>
          <p:spPr>
            <a:xfrm>
              <a:off x="5150583" y="2661504"/>
              <a:ext cx="4498719" cy="1432905"/>
            </a:xfrm>
            <a:prstGeom prst="rect">
              <a:avLst/>
            </a:prstGeom>
            <a:noFill/>
          </p:spPr>
          <p:txBody>
            <a:bodyPr wrap="square" rtlCol="0">
              <a:spAutoFit/>
            </a:bodyPr>
            <a:lstStyle/>
            <a:p>
              <a:pPr algn="ctr"/>
              <a:r>
                <a:rPr lang="en-US" altLang="zh-CN" sz="1000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rPr>
                <a:t>LUYỆN TẬP</a:t>
              </a:r>
              <a:endParaRPr lang="zh-CN" altLang="en-US" sz="10000" dirty="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endParaRPr>
            </a:p>
          </p:txBody>
        </p:sp>
      </p:grpSp>
      <p:sp>
        <p:nvSpPr>
          <p:cNvPr id="10" name="矩形 24">
            <a:extLst>
              <a:ext uri="{FF2B5EF4-FFF2-40B4-BE49-F238E27FC236}">
                <a16:creationId xmlns:a16="http://schemas.microsoft.com/office/drawing/2014/main" id="{F5C30A10-D1B6-4210-87F5-E24BC9E7382D}"/>
              </a:ext>
            </a:extLst>
          </p:cNvPr>
          <p:cNvSpPr/>
          <p:nvPr/>
        </p:nvSpPr>
        <p:spPr>
          <a:xfrm flipH="1">
            <a:off x="9215703" y="4567794"/>
            <a:ext cx="2745009" cy="2449149"/>
          </a:xfrm>
          <a:prstGeom prst="rect">
            <a:avLst/>
          </a:prstGeom>
          <a:blipFill dpi="0" rotWithShape="1">
            <a:blip r:embed="rId3"/>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5004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68">
            <a:extLst>
              <a:ext uri="{FF2B5EF4-FFF2-40B4-BE49-F238E27FC236}">
                <a16:creationId xmlns:a16="http://schemas.microsoft.com/office/drawing/2014/main" id="{F739CCAC-4231-44F8-AAC6-C36B99260B41}"/>
              </a:ext>
            </a:extLst>
          </p:cNvPr>
          <p:cNvSpPr txBox="1">
            <a:spLocks noChangeArrowheads="1"/>
          </p:cNvSpPr>
          <p:nvPr/>
        </p:nvSpPr>
        <p:spPr bwMode="auto">
          <a:xfrm>
            <a:off x="99654" y="111967"/>
            <a:ext cx="11992692" cy="4924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Tìm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gạch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ngang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mẩu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dưới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dụng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mỗi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0A1B5BAE-EF62-40BC-AC4F-2BF93D86CEAE}"/>
              </a:ext>
            </a:extLst>
          </p:cNvPr>
          <p:cNvCxnSpPr/>
          <p:nvPr/>
        </p:nvCxnSpPr>
        <p:spPr>
          <a:xfrm>
            <a:off x="569167" y="604410"/>
            <a:ext cx="2817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10023F-BA73-479F-8879-014CF223178E}"/>
              </a:ext>
            </a:extLst>
          </p:cNvPr>
          <p:cNvCxnSpPr>
            <a:cxnSpLocks/>
          </p:cNvCxnSpPr>
          <p:nvPr/>
        </p:nvCxnSpPr>
        <p:spPr>
          <a:xfrm>
            <a:off x="7840824" y="604410"/>
            <a:ext cx="1835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670A5CF-ACA5-407B-8317-B894E832D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2" y="796267"/>
            <a:ext cx="3752324" cy="3977463"/>
          </a:xfrm>
          <a:prstGeom prst="rect">
            <a:avLst/>
          </a:prstGeom>
        </p:spPr>
      </p:pic>
      <p:sp>
        <p:nvSpPr>
          <p:cNvPr id="9" name="TextBox 8">
            <a:extLst>
              <a:ext uri="{FF2B5EF4-FFF2-40B4-BE49-F238E27FC236}">
                <a16:creationId xmlns:a16="http://schemas.microsoft.com/office/drawing/2014/main" id="{0CF5D642-C828-419E-A97A-51C71CA9EB3A}"/>
              </a:ext>
            </a:extLst>
          </p:cNvPr>
          <p:cNvSpPr txBox="1"/>
          <p:nvPr/>
        </p:nvSpPr>
        <p:spPr>
          <a:xfrm>
            <a:off x="238333" y="4764098"/>
            <a:ext cx="3643097" cy="492443"/>
          </a:xfrm>
          <a:prstGeom prst="rect">
            <a:avLst/>
          </a:prstGeom>
          <a:noFill/>
        </p:spPr>
        <p:txBody>
          <a:bodyPr wrap="square" rtlCol="0">
            <a:spAutoFit/>
          </a:bodyPr>
          <a:lstStyle/>
          <a:p>
            <a:r>
              <a:rPr lang="en-US" sz="2600" b="1">
                <a:effectLst/>
                <a:latin typeface="Times New Roman" panose="02020603050405020304" pitchFamily="18" charset="0"/>
                <a:ea typeface="Calibri" panose="020F0502020204030204" pitchFamily="34" charset="0"/>
              </a:rPr>
              <a:t>Pa-xcan (1623 – 1662)</a:t>
            </a:r>
            <a:endParaRPr lang="en-US" sz="2600" b="1"/>
          </a:p>
        </p:txBody>
      </p:sp>
      <p:sp>
        <p:nvSpPr>
          <p:cNvPr id="10" name="TextBox 9">
            <a:extLst>
              <a:ext uri="{FF2B5EF4-FFF2-40B4-BE49-F238E27FC236}">
                <a16:creationId xmlns:a16="http://schemas.microsoft.com/office/drawing/2014/main" id="{354BC3D6-4C32-4D02-9BBD-CF9049D388EB}"/>
              </a:ext>
            </a:extLst>
          </p:cNvPr>
          <p:cNvSpPr txBox="1"/>
          <p:nvPr/>
        </p:nvSpPr>
        <p:spPr>
          <a:xfrm>
            <a:off x="99655" y="5185635"/>
            <a:ext cx="3752324" cy="1446550"/>
          </a:xfrm>
          <a:prstGeom prst="rect">
            <a:avLst/>
          </a:prstGeom>
          <a:noFill/>
        </p:spPr>
        <p:txBody>
          <a:bodyPr wrap="square" rtlCol="0">
            <a:spAutoFit/>
          </a:bodyPr>
          <a:lstStyle/>
          <a:p>
            <a:r>
              <a:rPr lang="en-US" sz="2200" b="1">
                <a:effectLst/>
                <a:latin typeface="Times New Roman" panose="02020603050405020304" pitchFamily="18" charset="0"/>
                <a:ea typeface="Calibri" panose="020F0502020204030204" pitchFamily="34" charset="0"/>
              </a:rPr>
              <a:t>Ông là nhà toán học, vật lí học, triết học, nhà văn nổi tiếng thời Pháp. Ông đã sáng chế máy tính năm 18 tuổi. </a:t>
            </a:r>
            <a:endParaRPr lang="en-US" sz="2200" b="1"/>
          </a:p>
        </p:txBody>
      </p:sp>
      <p:sp>
        <p:nvSpPr>
          <p:cNvPr id="11" name="Text Box 5">
            <a:extLst>
              <a:ext uri="{FF2B5EF4-FFF2-40B4-BE49-F238E27FC236}">
                <a16:creationId xmlns:a16="http://schemas.microsoft.com/office/drawing/2014/main" id="{8B9B9876-95FE-4133-BC2B-7F089B238C21}"/>
              </a:ext>
            </a:extLst>
          </p:cNvPr>
          <p:cNvSpPr txBox="1">
            <a:spLocks noChangeArrowheads="1"/>
          </p:cNvSpPr>
          <p:nvPr/>
        </p:nvSpPr>
        <p:spPr bwMode="auto">
          <a:xfrm>
            <a:off x="3957282" y="1076432"/>
            <a:ext cx="81294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bữa</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khuya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cặm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rón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rén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mê</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a:t>
            </a:r>
          </a:p>
        </p:txBody>
      </p:sp>
      <p:sp>
        <p:nvSpPr>
          <p:cNvPr id="12" name="Text Box 16">
            <a:extLst>
              <a:ext uri="{FF2B5EF4-FFF2-40B4-BE49-F238E27FC236}">
                <a16:creationId xmlns:a16="http://schemas.microsoft.com/office/drawing/2014/main" id="{8F72F72C-87E4-42EB-8162-48849F48CDCF}"/>
              </a:ext>
            </a:extLst>
          </p:cNvPr>
          <p:cNvSpPr txBox="1">
            <a:spLocks noChangeArrowheads="1"/>
          </p:cNvSpPr>
          <p:nvPr/>
        </p:nvSpPr>
        <p:spPr bwMode="auto">
          <a:xfrm>
            <a:off x="3962928" y="2454063"/>
            <a:ext cx="8229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buồn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óc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lóe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lặng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phòng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vạch</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giấy</a:t>
            </a:r>
            <a:r>
              <a:rPr lang="en-US" sz="2200" b="1" dirty="0">
                <a:latin typeface="Times New Roman" panose="02020603050405020304" pitchFamily="18" charset="0"/>
                <a:cs typeface="Times New Roman" panose="02020603050405020304" pitchFamily="18" charset="0"/>
              </a:rPr>
              <a:t>.</a:t>
            </a:r>
          </a:p>
        </p:txBody>
      </p:sp>
      <p:sp>
        <p:nvSpPr>
          <p:cNvPr id="13" name="Text Box 17">
            <a:extLst>
              <a:ext uri="{FF2B5EF4-FFF2-40B4-BE49-F238E27FC236}">
                <a16:creationId xmlns:a16="http://schemas.microsoft.com/office/drawing/2014/main" id="{006C01B2-6D45-47F8-B724-0D52E29E9867}"/>
              </a:ext>
            </a:extLst>
          </p:cNvPr>
          <p:cNvSpPr txBox="1">
            <a:spLocks noChangeArrowheads="1"/>
          </p:cNvSpPr>
          <p:nvPr/>
        </p:nvSpPr>
        <p:spPr bwMode="auto">
          <a:xfrm>
            <a:off x="3957281" y="3884244"/>
            <a:ext cx="81290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r>
              <a:rPr lang="en-US" sz="2200" b="1" dirty="0" err="1">
                <a:latin typeface="Times New Roman" panose="02020603050405020304" pitchFamily="18" charset="0"/>
                <a:cs typeface="Times New Roman" panose="02020603050405020304" pitchFamily="18" charset="0"/>
              </a:rPr>
              <a:t>Mươi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 Con hi </a:t>
            </a:r>
            <a:r>
              <a:rPr lang="en-US" sz="2200" b="1" dirty="0" err="1">
                <a:latin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bớt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nói</a:t>
            </a:r>
            <a:r>
              <a:rPr lang="en-US" sz="2200" b="1" dirty="0">
                <a:latin typeface="Times New Roman" panose="02020603050405020304" pitchFamily="18" charset="0"/>
                <a:cs typeface="Times New Roman" panose="02020603050405020304" pitchFamily="18" charset="0"/>
              </a:rPr>
              <a:t>.</a:t>
            </a:r>
          </a:p>
          <a:p>
            <a:r>
              <a:rPr lang="en-US" sz="2200" b="1">
                <a:latin typeface="Times New Roman" panose="02020603050405020304" pitchFamily="18" charset="0"/>
                <a:cs typeface="Times New Roman" panose="02020603050405020304" pitchFamily="18" charset="0"/>
              </a:rPr>
              <a:t>      Thì </a:t>
            </a:r>
            <a:r>
              <a:rPr lang="en-US" sz="2200" b="1" dirty="0">
                <a:latin typeface="Times New Roman" panose="02020603050405020304" pitchFamily="18" charset="0"/>
                <a:cs typeface="Times New Roman" panose="02020603050405020304" pitchFamily="18" charset="0"/>
              </a:rPr>
              <a:t>ra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09DA5B-D067-4685-8AED-01CB282BCBB3}"/>
              </a:ext>
            </a:extLst>
          </p:cNvPr>
          <p:cNvSpPr txBox="1"/>
          <p:nvPr/>
        </p:nvSpPr>
        <p:spPr>
          <a:xfrm>
            <a:off x="7023630" y="6484333"/>
            <a:ext cx="5115560" cy="369332"/>
          </a:xfrm>
          <a:prstGeom prst="rect">
            <a:avLst/>
          </a:prstGeom>
          <a:noFill/>
        </p:spPr>
        <p:txBody>
          <a:bodyPr wrap="square">
            <a:spAutoFit/>
          </a:bodyPr>
          <a:lstStyle/>
          <a:p>
            <a:r>
              <a:rPr lang="en-US" b="1" i="1" dirty="0">
                <a:solidFill>
                  <a:srgbClr val="C00000"/>
                </a:solidFill>
                <a:latin typeface="Times New Roman" panose="02020603050405020304" pitchFamily="18" charset="0"/>
                <a:cs typeface="Times New Roman" panose="02020603050405020304" pitchFamily="18" charset="0"/>
              </a:rPr>
              <a:t>Theo LÊ NGUYÊN LONG, PHẠM NGỌC TOÀN</a:t>
            </a:r>
            <a:endParaRPr lang="en-US" i="1" dirty="0"/>
          </a:p>
        </p:txBody>
      </p:sp>
      <p:sp>
        <p:nvSpPr>
          <p:cNvPr id="15" name="TextBox 14">
            <a:extLst>
              <a:ext uri="{FF2B5EF4-FFF2-40B4-BE49-F238E27FC236}">
                <a16:creationId xmlns:a16="http://schemas.microsoft.com/office/drawing/2014/main" id="{EE94D4F3-289B-40E6-8817-C0B0A720E6B0}"/>
              </a:ext>
            </a:extLst>
          </p:cNvPr>
          <p:cNvSpPr txBox="1"/>
          <p:nvPr/>
        </p:nvSpPr>
        <p:spPr>
          <a:xfrm>
            <a:off x="6801114" y="600358"/>
            <a:ext cx="3217631" cy="49244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rPr>
              <a:t>Quà tặng cha </a:t>
            </a:r>
            <a:endParaRPr kumimoji="0" lang="en-US" sz="2600" b="1" i="0" u="none" strike="noStrike" normalizeH="0" baseline="0" dirty="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endParaRPr>
          </a:p>
        </p:txBody>
      </p:sp>
      <p:pic>
        <p:nvPicPr>
          <p:cNvPr id="16" name="Picture 15">
            <a:extLst>
              <a:ext uri="{FF2B5EF4-FFF2-40B4-BE49-F238E27FC236}">
                <a16:creationId xmlns:a16="http://schemas.microsoft.com/office/drawing/2014/main" id="{5C4DDDC6-A5A7-4948-A7F1-9BB7D6284C46}"/>
              </a:ext>
            </a:extLst>
          </p:cNvPr>
          <p:cNvPicPr>
            <a:picLocks noChangeAspect="1"/>
          </p:cNvPicPr>
          <p:nvPr/>
        </p:nvPicPr>
        <p:blipFill>
          <a:blip r:embed="rId3"/>
          <a:stretch>
            <a:fillRect/>
          </a:stretch>
        </p:blipFill>
        <p:spPr>
          <a:xfrm>
            <a:off x="99654" y="836869"/>
            <a:ext cx="3851235" cy="5757442"/>
          </a:xfrm>
          <a:prstGeom prst="rect">
            <a:avLst/>
          </a:prstGeom>
        </p:spPr>
      </p:pic>
    </p:spTree>
    <p:extLst>
      <p:ext uri="{BB962C8B-B14F-4D97-AF65-F5344CB8AC3E}">
        <p14:creationId xmlns:p14="http://schemas.microsoft.com/office/powerpoint/2010/main" val="405772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56F6433-ED89-49F8-A845-A71C02CD5281}"/>
              </a:ext>
            </a:extLst>
          </p:cNvPr>
          <p:cNvCxnSpPr>
            <a:cxnSpLocks/>
          </p:cNvCxnSpPr>
          <p:nvPr/>
        </p:nvCxnSpPr>
        <p:spPr>
          <a:xfrm>
            <a:off x="5934269" y="83976"/>
            <a:ext cx="65315" cy="66620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3E4789-2C39-4461-A62E-815DDB645AF8}"/>
              </a:ext>
            </a:extLst>
          </p:cNvPr>
          <p:cNvSpPr txBox="1"/>
          <p:nvPr/>
        </p:nvSpPr>
        <p:spPr>
          <a:xfrm>
            <a:off x="951723" y="83975"/>
            <a:ext cx="3928188" cy="492443"/>
          </a:xfrm>
          <a:prstGeom prst="rect">
            <a:avLst/>
          </a:prstGeom>
          <a:noFill/>
        </p:spPr>
        <p:txBody>
          <a:bodyPr wrap="square" rtlCol="0">
            <a:spAutoFit/>
          </a:bodyPr>
          <a:lstStyle/>
          <a:p>
            <a:r>
              <a:rPr lang="en-US" sz="2600" b="1">
                <a:solidFill>
                  <a:srgbClr val="C00000"/>
                </a:solidFill>
                <a:latin typeface="Times New Roman" panose="02020603050405020304" pitchFamily="18" charset="0"/>
                <a:cs typeface="Times New Roman" panose="02020603050405020304" pitchFamily="18" charset="0"/>
              </a:rPr>
              <a:t>Câu chứa dấu gạch ngang</a:t>
            </a:r>
          </a:p>
        </p:txBody>
      </p:sp>
      <p:sp>
        <p:nvSpPr>
          <p:cNvPr id="5" name="TextBox 4">
            <a:extLst>
              <a:ext uri="{FF2B5EF4-FFF2-40B4-BE49-F238E27FC236}">
                <a16:creationId xmlns:a16="http://schemas.microsoft.com/office/drawing/2014/main" id="{28CCD74C-3512-4E6C-B2CC-9B300FA3F99E}"/>
              </a:ext>
            </a:extLst>
          </p:cNvPr>
          <p:cNvSpPr txBox="1"/>
          <p:nvPr/>
        </p:nvSpPr>
        <p:spPr>
          <a:xfrm>
            <a:off x="6904655" y="83976"/>
            <a:ext cx="4422710" cy="492443"/>
          </a:xfrm>
          <a:prstGeom prst="rect">
            <a:avLst/>
          </a:prstGeom>
          <a:noFill/>
        </p:spPr>
        <p:txBody>
          <a:bodyPr wrap="square" rtlCol="0">
            <a:spAutoFit/>
          </a:bodyPr>
          <a:lstStyle/>
          <a:p>
            <a:r>
              <a:rPr lang="en-US" sz="2600" b="1">
                <a:solidFill>
                  <a:srgbClr val="C00000"/>
                </a:solidFill>
                <a:latin typeface="Times New Roman" panose="02020603050405020304" pitchFamily="18" charset="0"/>
                <a:cs typeface="Times New Roman" panose="02020603050405020304" pitchFamily="18" charset="0"/>
              </a:rPr>
              <a:t>Tác dụng của dấu gạch ngang</a:t>
            </a:r>
          </a:p>
        </p:txBody>
      </p:sp>
      <p:cxnSp>
        <p:nvCxnSpPr>
          <p:cNvPr id="7" name="Straight Connector 6">
            <a:extLst>
              <a:ext uri="{FF2B5EF4-FFF2-40B4-BE49-F238E27FC236}">
                <a16:creationId xmlns:a16="http://schemas.microsoft.com/office/drawing/2014/main" id="{5CB63BE8-2371-44B5-B36A-8E030B5305B8}"/>
              </a:ext>
            </a:extLst>
          </p:cNvPr>
          <p:cNvCxnSpPr/>
          <p:nvPr/>
        </p:nvCxnSpPr>
        <p:spPr>
          <a:xfrm>
            <a:off x="158620" y="662473"/>
            <a:ext cx="114579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F2593A-B614-4204-A621-C219062577BE}"/>
              </a:ext>
            </a:extLst>
          </p:cNvPr>
          <p:cNvSpPr txBox="1"/>
          <p:nvPr/>
        </p:nvSpPr>
        <p:spPr>
          <a:xfrm>
            <a:off x="242596" y="905069"/>
            <a:ext cx="5206482" cy="4893647"/>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      Một bữa Pa-xcan đi đâu về khuya, thấy bố mình – một viên chức tài chính – vẫn cặm cụi trước bàn làm việc.</a:t>
            </a:r>
          </a:p>
          <a:p>
            <a:endParaRPr lang="en-US" sz="2600" b="1">
              <a:latin typeface="Times New Roman" panose="02020603050405020304" pitchFamily="18" charset="0"/>
              <a:cs typeface="Times New Roman" panose="02020603050405020304" pitchFamily="18" charset="0"/>
            </a:endParaRPr>
          </a:p>
          <a:p>
            <a:r>
              <a:rPr lang="en-US" sz="2600" b="1">
                <a:latin typeface="Times New Roman" panose="02020603050405020304" pitchFamily="18" charset="0"/>
                <a:cs typeface="Times New Roman" panose="02020603050405020304" pitchFamily="18" charset="0"/>
              </a:rPr>
              <a:t>     “Những dãy tính cộng hàng ngàn con số, một công việc buồn tẻ làm sao!” – Pa-xcan nghĩ thầm.</a:t>
            </a:r>
          </a:p>
          <a:p>
            <a:endParaRPr lang="en-US" sz="2600" b="1">
              <a:latin typeface="Times New Roman" panose="02020603050405020304" pitchFamily="18" charset="0"/>
              <a:cs typeface="Times New Roman" panose="02020603050405020304" pitchFamily="18" charset="0"/>
            </a:endParaRPr>
          </a:p>
          <a:p>
            <a:r>
              <a:rPr lang="en-US" sz="2600" b="1">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p:txBody>
      </p:sp>
      <p:sp>
        <p:nvSpPr>
          <p:cNvPr id="9" name="TextBox 8">
            <a:extLst>
              <a:ext uri="{FF2B5EF4-FFF2-40B4-BE49-F238E27FC236}">
                <a16:creationId xmlns:a16="http://schemas.microsoft.com/office/drawing/2014/main" id="{79207FCE-2F9B-4A52-ABB7-74AC10E2B332}"/>
              </a:ext>
            </a:extLst>
          </p:cNvPr>
          <p:cNvSpPr txBox="1"/>
          <p:nvPr/>
        </p:nvSpPr>
        <p:spPr>
          <a:xfrm>
            <a:off x="6089838" y="905069"/>
            <a:ext cx="5564160" cy="5293757"/>
          </a:xfrm>
          <a:prstGeom prst="rect">
            <a:avLst/>
          </a:prstGeom>
          <a:noFill/>
        </p:spPr>
        <p:txBody>
          <a:bodyPr wrap="square" rtlCol="0">
            <a:spAutoFit/>
          </a:bodyPr>
          <a:lstStyle/>
          <a:p>
            <a:endParaRPr lang="en-US" sz="2600" b="1" dirty="0">
              <a:solidFill>
                <a:srgbClr val="FF0000"/>
              </a:solidFill>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1, 2</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3</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4</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chỗ</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bắt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Pa-</a:t>
            </a:r>
            <a:r>
              <a:rPr lang="en-US" sz="2600" b="1" dirty="0" err="1">
                <a:latin typeface="Times New Roman" panose="02020603050405020304" pitchFamily="18" charset="0"/>
                <a:cs typeface="Times New Roman" panose="02020603050405020304" pitchFamily="18" charset="0"/>
              </a:rPr>
              <a:t>xcan</a:t>
            </a:r>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5</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Pa-</a:t>
            </a:r>
            <a:r>
              <a:rPr lang="en-US" sz="2600" b="1" dirty="0" err="1">
                <a:latin typeface="Times New Roman" panose="02020603050405020304" pitchFamily="18" charset="0"/>
                <a:cs typeface="Times New Roman" panose="02020603050405020304" pitchFamily="18" charset="0"/>
              </a:rPr>
              <a:t>xcan</a:t>
            </a:r>
            <a:endParaRPr lang="en-US" sz="2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B8E75B-C38E-4F26-8000-2C540623AB0F}"/>
              </a:ext>
            </a:extLst>
          </p:cNvPr>
          <p:cNvSpPr txBox="1"/>
          <p:nvPr/>
        </p:nvSpPr>
        <p:spPr>
          <a:xfrm>
            <a:off x="3284375" y="1270910"/>
            <a:ext cx="301686"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E79CC7B2-09D9-42E7-8591-7872DBBF8C2C}"/>
              </a:ext>
            </a:extLst>
          </p:cNvPr>
          <p:cNvSpPr txBox="1"/>
          <p:nvPr/>
        </p:nvSpPr>
        <p:spPr>
          <a:xfrm>
            <a:off x="2343533" y="1640242"/>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CA38E268-808D-490E-B5C4-EBDFDD89DBAB}"/>
              </a:ext>
            </a:extLst>
          </p:cNvPr>
          <p:cNvSpPr txBox="1"/>
          <p:nvPr/>
        </p:nvSpPr>
        <p:spPr>
          <a:xfrm>
            <a:off x="1701270" y="364243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0897D9DD-3CCC-4742-9FD2-FB3FB3EEBA4B}"/>
              </a:ext>
            </a:extLst>
          </p:cNvPr>
          <p:cNvSpPr txBox="1"/>
          <p:nvPr/>
        </p:nvSpPr>
        <p:spPr>
          <a:xfrm>
            <a:off x="326571" y="444097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4</a:t>
            </a:r>
          </a:p>
        </p:txBody>
      </p:sp>
      <p:sp>
        <p:nvSpPr>
          <p:cNvPr id="14" name="TextBox 13">
            <a:extLst>
              <a:ext uri="{FF2B5EF4-FFF2-40B4-BE49-F238E27FC236}">
                <a16:creationId xmlns:a16="http://schemas.microsoft.com/office/drawing/2014/main" id="{83B7BC73-64EA-46DC-84B2-2E73CE45AFFF}"/>
              </a:ext>
            </a:extLst>
          </p:cNvPr>
          <p:cNvSpPr txBox="1"/>
          <p:nvPr/>
        </p:nvSpPr>
        <p:spPr>
          <a:xfrm>
            <a:off x="1551229" y="524923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9059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68">
            <a:extLst>
              <a:ext uri="{FF2B5EF4-FFF2-40B4-BE49-F238E27FC236}">
                <a16:creationId xmlns:a16="http://schemas.microsoft.com/office/drawing/2014/main" id="{F739CCAC-4231-44F8-AAC6-C36B99260B41}"/>
              </a:ext>
            </a:extLst>
          </p:cNvPr>
          <p:cNvSpPr txBox="1">
            <a:spLocks noChangeArrowheads="1"/>
          </p:cNvSpPr>
          <p:nvPr/>
        </p:nvSpPr>
        <p:spPr bwMode="auto">
          <a:xfrm>
            <a:off x="99654" y="111967"/>
            <a:ext cx="11992692" cy="4924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Tìm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gạch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ngang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mẩu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dưới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dụng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mỗi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0A1B5BAE-EF62-40BC-AC4F-2BF93D86CEAE}"/>
              </a:ext>
            </a:extLst>
          </p:cNvPr>
          <p:cNvCxnSpPr/>
          <p:nvPr/>
        </p:nvCxnSpPr>
        <p:spPr>
          <a:xfrm>
            <a:off x="569167" y="604410"/>
            <a:ext cx="2817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10023F-BA73-479F-8879-014CF223178E}"/>
              </a:ext>
            </a:extLst>
          </p:cNvPr>
          <p:cNvCxnSpPr>
            <a:cxnSpLocks/>
          </p:cNvCxnSpPr>
          <p:nvPr/>
        </p:nvCxnSpPr>
        <p:spPr>
          <a:xfrm>
            <a:off x="7840824" y="604410"/>
            <a:ext cx="1835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5">
            <a:extLst>
              <a:ext uri="{FF2B5EF4-FFF2-40B4-BE49-F238E27FC236}">
                <a16:creationId xmlns:a16="http://schemas.microsoft.com/office/drawing/2014/main" id="{8B9B9876-95FE-4133-BC2B-7F089B238C21}"/>
              </a:ext>
            </a:extLst>
          </p:cNvPr>
          <p:cNvSpPr txBox="1">
            <a:spLocks noChangeArrowheads="1"/>
          </p:cNvSpPr>
          <p:nvPr/>
        </p:nvSpPr>
        <p:spPr bwMode="auto">
          <a:xfrm>
            <a:off x="3957282" y="1076432"/>
            <a:ext cx="81294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bữa</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khuya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cặm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rón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rén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mê</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a:t>
            </a:r>
          </a:p>
        </p:txBody>
      </p:sp>
      <p:sp>
        <p:nvSpPr>
          <p:cNvPr id="12" name="Text Box 16">
            <a:extLst>
              <a:ext uri="{FF2B5EF4-FFF2-40B4-BE49-F238E27FC236}">
                <a16:creationId xmlns:a16="http://schemas.microsoft.com/office/drawing/2014/main" id="{8F72F72C-87E4-42EB-8162-48849F48CDCF}"/>
              </a:ext>
            </a:extLst>
          </p:cNvPr>
          <p:cNvSpPr txBox="1">
            <a:spLocks noChangeArrowheads="1"/>
          </p:cNvSpPr>
          <p:nvPr/>
        </p:nvSpPr>
        <p:spPr bwMode="auto">
          <a:xfrm>
            <a:off x="3962928" y="2454063"/>
            <a:ext cx="8229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buồn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óc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lóe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lặng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phòng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vạch</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giấy</a:t>
            </a:r>
            <a:r>
              <a:rPr lang="en-US" sz="2200" b="1" dirty="0">
                <a:latin typeface="Times New Roman" panose="02020603050405020304" pitchFamily="18" charset="0"/>
                <a:cs typeface="Times New Roman" panose="02020603050405020304" pitchFamily="18" charset="0"/>
              </a:rPr>
              <a:t>.</a:t>
            </a:r>
          </a:p>
        </p:txBody>
      </p:sp>
      <p:sp>
        <p:nvSpPr>
          <p:cNvPr id="13" name="Text Box 17">
            <a:extLst>
              <a:ext uri="{FF2B5EF4-FFF2-40B4-BE49-F238E27FC236}">
                <a16:creationId xmlns:a16="http://schemas.microsoft.com/office/drawing/2014/main" id="{006C01B2-6D45-47F8-B724-0D52E29E9867}"/>
              </a:ext>
            </a:extLst>
          </p:cNvPr>
          <p:cNvSpPr txBox="1">
            <a:spLocks noChangeArrowheads="1"/>
          </p:cNvSpPr>
          <p:nvPr/>
        </p:nvSpPr>
        <p:spPr bwMode="auto">
          <a:xfrm>
            <a:off x="3957281" y="3884244"/>
            <a:ext cx="81290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r>
              <a:rPr lang="en-US" sz="2200" b="1" dirty="0" err="1">
                <a:latin typeface="Times New Roman" panose="02020603050405020304" pitchFamily="18" charset="0"/>
                <a:cs typeface="Times New Roman" panose="02020603050405020304" pitchFamily="18" charset="0"/>
              </a:rPr>
              <a:t>Mươi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 Con hi </a:t>
            </a:r>
            <a:r>
              <a:rPr lang="en-US" sz="2200" b="1" dirty="0" err="1">
                <a:latin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bớt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nói</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Thì</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09DA5B-D067-4685-8AED-01CB282BCBB3}"/>
              </a:ext>
            </a:extLst>
          </p:cNvPr>
          <p:cNvSpPr txBox="1"/>
          <p:nvPr/>
        </p:nvSpPr>
        <p:spPr>
          <a:xfrm>
            <a:off x="7023630" y="6484333"/>
            <a:ext cx="5115560" cy="369332"/>
          </a:xfrm>
          <a:prstGeom prst="rect">
            <a:avLst/>
          </a:prstGeom>
          <a:noFill/>
        </p:spPr>
        <p:txBody>
          <a:bodyPr wrap="square">
            <a:spAutoFit/>
          </a:bodyPr>
          <a:lstStyle/>
          <a:p>
            <a:r>
              <a:rPr lang="en-US" b="1" i="1" dirty="0">
                <a:solidFill>
                  <a:srgbClr val="C00000"/>
                </a:solidFill>
                <a:latin typeface="Times New Roman" panose="02020603050405020304" pitchFamily="18" charset="0"/>
                <a:cs typeface="Times New Roman" panose="02020603050405020304" pitchFamily="18" charset="0"/>
              </a:rPr>
              <a:t>Theo LÊ NGUYÊN LONG, PHẠM NGỌC TOÀN</a:t>
            </a:r>
            <a:endParaRPr lang="en-US" i="1" dirty="0"/>
          </a:p>
        </p:txBody>
      </p:sp>
      <p:sp>
        <p:nvSpPr>
          <p:cNvPr id="15" name="TextBox 14">
            <a:extLst>
              <a:ext uri="{FF2B5EF4-FFF2-40B4-BE49-F238E27FC236}">
                <a16:creationId xmlns:a16="http://schemas.microsoft.com/office/drawing/2014/main" id="{EE94D4F3-289B-40E6-8817-C0B0A720E6B0}"/>
              </a:ext>
            </a:extLst>
          </p:cNvPr>
          <p:cNvSpPr txBox="1"/>
          <p:nvPr/>
        </p:nvSpPr>
        <p:spPr>
          <a:xfrm>
            <a:off x="6801114" y="600358"/>
            <a:ext cx="3217631" cy="49244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rPr>
              <a:t>Quà tặng cha </a:t>
            </a:r>
            <a:endParaRPr kumimoji="0" lang="en-US" sz="2600" b="1" i="0" u="none" strike="noStrike" normalizeH="0" baseline="0" dirty="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endParaRPr>
          </a:p>
        </p:txBody>
      </p:sp>
      <p:pic>
        <p:nvPicPr>
          <p:cNvPr id="16" name="Picture 15">
            <a:extLst>
              <a:ext uri="{FF2B5EF4-FFF2-40B4-BE49-F238E27FC236}">
                <a16:creationId xmlns:a16="http://schemas.microsoft.com/office/drawing/2014/main" id="{5C4DDDC6-A5A7-4948-A7F1-9BB7D6284C46}"/>
              </a:ext>
            </a:extLst>
          </p:cNvPr>
          <p:cNvPicPr>
            <a:picLocks noChangeAspect="1"/>
          </p:cNvPicPr>
          <p:nvPr/>
        </p:nvPicPr>
        <p:blipFill>
          <a:blip r:embed="rId2"/>
          <a:stretch>
            <a:fillRect/>
          </a:stretch>
        </p:blipFill>
        <p:spPr>
          <a:xfrm>
            <a:off x="53236" y="988591"/>
            <a:ext cx="3851235" cy="5757442"/>
          </a:xfrm>
          <a:prstGeom prst="rect">
            <a:avLst/>
          </a:prstGeom>
        </p:spPr>
      </p:pic>
      <p:sp>
        <p:nvSpPr>
          <p:cNvPr id="17" name="Oval 574">
            <a:extLst>
              <a:ext uri="{FF2B5EF4-FFF2-40B4-BE49-F238E27FC236}">
                <a16:creationId xmlns:a16="http://schemas.microsoft.com/office/drawing/2014/main" id="{2B52069F-EAEC-4475-A42B-485CACA5CC41}"/>
              </a:ext>
            </a:extLst>
          </p:cNvPr>
          <p:cNvSpPr>
            <a:spLocks noChangeArrowheads="1"/>
          </p:cNvSpPr>
          <p:nvPr/>
        </p:nvSpPr>
        <p:spPr bwMode="auto">
          <a:xfrm>
            <a:off x="5763528" y="1535522"/>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574">
            <a:extLst>
              <a:ext uri="{FF2B5EF4-FFF2-40B4-BE49-F238E27FC236}">
                <a16:creationId xmlns:a16="http://schemas.microsoft.com/office/drawing/2014/main" id="{B379B160-D5B3-4C62-A8D4-5994A0EC1B55}"/>
              </a:ext>
            </a:extLst>
          </p:cNvPr>
          <p:cNvSpPr>
            <a:spLocks noChangeArrowheads="1"/>
          </p:cNvSpPr>
          <p:nvPr/>
        </p:nvSpPr>
        <p:spPr bwMode="auto">
          <a:xfrm>
            <a:off x="10217341" y="1169913"/>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574">
            <a:extLst>
              <a:ext uri="{FF2B5EF4-FFF2-40B4-BE49-F238E27FC236}">
                <a16:creationId xmlns:a16="http://schemas.microsoft.com/office/drawing/2014/main" id="{6D01255F-054B-4C44-AF82-3091B4FAFFA3}"/>
              </a:ext>
            </a:extLst>
          </p:cNvPr>
          <p:cNvSpPr>
            <a:spLocks noChangeArrowheads="1"/>
          </p:cNvSpPr>
          <p:nvPr/>
        </p:nvSpPr>
        <p:spPr bwMode="auto">
          <a:xfrm>
            <a:off x="5227994" y="2919667"/>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574">
            <a:extLst>
              <a:ext uri="{FF2B5EF4-FFF2-40B4-BE49-F238E27FC236}">
                <a16:creationId xmlns:a16="http://schemas.microsoft.com/office/drawing/2014/main" id="{FD6D7D32-57BE-4AAE-ABF1-A331018BA26D}"/>
              </a:ext>
            </a:extLst>
          </p:cNvPr>
          <p:cNvSpPr>
            <a:spLocks noChangeArrowheads="1"/>
          </p:cNvSpPr>
          <p:nvPr/>
        </p:nvSpPr>
        <p:spPr bwMode="auto">
          <a:xfrm>
            <a:off x="5881556" y="5015250"/>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373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732E74A-6022-4C33-8ADC-BF9AE3B83531}"/>
              </a:ext>
            </a:extLst>
          </p:cNvPr>
          <p:cNvSpPr txBox="1"/>
          <p:nvPr/>
        </p:nvSpPr>
        <p:spPr>
          <a:xfrm>
            <a:off x="238432" y="0"/>
            <a:ext cx="11550369" cy="2185214"/>
          </a:xfrm>
          <a:prstGeom prst="rect">
            <a:avLst/>
          </a:prstGeom>
          <a:noFill/>
        </p:spPr>
        <p:txBody>
          <a:bodyPr wrap="square" rtlCol="0">
            <a:spAutoFit/>
          </a:bodyPr>
          <a:lstStyle/>
          <a:p>
            <a:pPr algn="just">
              <a:spcBef>
                <a:spcPct val="50000"/>
              </a:spcBef>
            </a:pPr>
            <a:r>
              <a:rPr lang="en-US" sz="3400" b="1">
                <a:latin typeface="Times New Roman" panose="02020603050405020304" pitchFamily="18" charset="0"/>
                <a:cs typeface="Times New Roman" panose="02020603050405020304" pitchFamily="18" charset="0"/>
              </a:rPr>
              <a:t>	Viết một đoạn văn kể lại cuộc nói chuyện giữa bố hoặc mẹ với em về tình hình học tập của em trong tuần qua, trong đó có dùng dấu gạch ngang để đánh dấu các câu đối thoại và đánh dấu phần chú thích.</a:t>
            </a:r>
            <a:endParaRPr lang="en-US" sz="34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710D8B0-B144-4FAA-90E0-C327FDA8874E}"/>
              </a:ext>
            </a:extLst>
          </p:cNvPr>
          <p:cNvSpPr txBox="1"/>
          <p:nvPr/>
        </p:nvSpPr>
        <p:spPr>
          <a:xfrm>
            <a:off x="-237628" y="0"/>
            <a:ext cx="1758519" cy="615553"/>
          </a:xfrm>
          <a:prstGeom prst="rect">
            <a:avLst/>
          </a:prstGeom>
          <a:noFill/>
        </p:spPr>
        <p:txBody>
          <a:bodyPr wrap="square">
            <a:spAutoFit/>
          </a:bodyPr>
          <a:lstStyle>
            <a:defPPr>
              <a:defRPr lang="zh-CN"/>
            </a:defPPr>
            <a:lvl1pPr marR="0" lvl="0" indent="0" algn="ctr" fontAlgn="base">
              <a:lnSpc>
                <a:spcPct val="100000"/>
              </a:lnSpc>
              <a:spcBef>
                <a:spcPct val="20000"/>
              </a:spcBef>
              <a:spcAft>
                <a:spcPct val="0"/>
              </a:spcAft>
              <a:buClrTx/>
              <a:buSzTx/>
              <a:buFontTx/>
              <a:buNone/>
              <a:tabLst/>
              <a:defRPr kumimoji="0" sz="54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Aquarelle" panose="02040603050506020204" pitchFamily="18" charset="0"/>
                <a:cs typeface="Arial" charset="0"/>
              </a:defRPr>
            </a:lvl1pPr>
          </a:lstStyle>
          <a:p>
            <a:r>
              <a:rPr lang="en-US" altLang="zh-CN" sz="3400">
                <a:solidFill>
                  <a:srgbClr val="C00000"/>
                </a:solidFill>
                <a:latin typeface="Times New Roman" panose="02020603050405020304" pitchFamily="18" charset="0"/>
                <a:cs typeface="Times New Roman" panose="02020603050405020304" pitchFamily="18" charset="0"/>
              </a:rPr>
              <a:t>Bài 2:</a:t>
            </a:r>
            <a:endParaRPr lang="zh-CN" altLang="en-US" sz="3400" dirty="0">
              <a:solidFill>
                <a:srgbClr val="C00000"/>
              </a:solidFill>
              <a:latin typeface="Times New Roman" panose="02020603050405020304" pitchFamily="18" charset="0"/>
              <a:cs typeface="Times New Roman" panose="02020603050405020304" pitchFamily="18" charset="0"/>
            </a:endParaRPr>
          </a:p>
        </p:txBody>
      </p:sp>
      <p:pic>
        <p:nvPicPr>
          <p:cNvPr id="4" name="Picture 3" descr="A picture containing toy, clipart&#10;&#10;Description automatically generated">
            <a:extLst>
              <a:ext uri="{FF2B5EF4-FFF2-40B4-BE49-F238E27FC236}">
                <a16:creationId xmlns:a16="http://schemas.microsoft.com/office/drawing/2014/main" id="{83509B5F-C583-4CE7-8A41-3F1B2E4A785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80909" y="4693064"/>
            <a:ext cx="3222600" cy="2352555"/>
          </a:xfrm>
          <a:prstGeom prst="rect">
            <a:avLst/>
          </a:prstGeom>
        </p:spPr>
      </p:pic>
      <p:cxnSp>
        <p:nvCxnSpPr>
          <p:cNvPr id="6" name="Straight Connector 5">
            <a:extLst>
              <a:ext uri="{FF2B5EF4-FFF2-40B4-BE49-F238E27FC236}">
                <a16:creationId xmlns:a16="http://schemas.microsoft.com/office/drawing/2014/main" id="{EC9A62B4-EC21-4401-B024-0AC5E813E041}"/>
              </a:ext>
            </a:extLst>
          </p:cNvPr>
          <p:cNvCxnSpPr/>
          <p:nvPr/>
        </p:nvCxnSpPr>
        <p:spPr>
          <a:xfrm>
            <a:off x="1330391" y="586978"/>
            <a:ext cx="600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4659D3-184B-4A5D-8AF2-FB11B0BC31C3}"/>
              </a:ext>
            </a:extLst>
          </p:cNvPr>
          <p:cNvCxnSpPr>
            <a:cxnSpLocks/>
          </p:cNvCxnSpPr>
          <p:nvPr/>
        </p:nvCxnSpPr>
        <p:spPr>
          <a:xfrm>
            <a:off x="3038475" y="596503"/>
            <a:ext cx="2847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5AEDD8-D3AA-42A5-B6A8-BAAA805BFA78}"/>
              </a:ext>
            </a:extLst>
          </p:cNvPr>
          <p:cNvCxnSpPr>
            <a:cxnSpLocks/>
          </p:cNvCxnSpPr>
          <p:nvPr/>
        </p:nvCxnSpPr>
        <p:spPr>
          <a:xfrm>
            <a:off x="6096000" y="615553"/>
            <a:ext cx="29926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65D7D9-ADAE-441A-B425-EB20A6CD4802}"/>
              </a:ext>
            </a:extLst>
          </p:cNvPr>
          <p:cNvCxnSpPr>
            <a:cxnSpLocks/>
          </p:cNvCxnSpPr>
          <p:nvPr/>
        </p:nvCxnSpPr>
        <p:spPr>
          <a:xfrm>
            <a:off x="2966153" y="1092607"/>
            <a:ext cx="45014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1828A7-8344-4BD6-AC22-F19781F038F9}"/>
              </a:ext>
            </a:extLst>
          </p:cNvPr>
          <p:cNvCxnSpPr>
            <a:cxnSpLocks/>
          </p:cNvCxnSpPr>
          <p:nvPr/>
        </p:nvCxnSpPr>
        <p:spPr>
          <a:xfrm>
            <a:off x="2560456" y="1607761"/>
            <a:ext cx="28402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5BC30B-4FEA-431A-9AAB-4A378A898CDF}"/>
              </a:ext>
            </a:extLst>
          </p:cNvPr>
          <p:cNvCxnSpPr>
            <a:cxnSpLocks/>
          </p:cNvCxnSpPr>
          <p:nvPr/>
        </p:nvCxnSpPr>
        <p:spPr>
          <a:xfrm>
            <a:off x="6172198" y="1607761"/>
            <a:ext cx="4905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9D5787-ED09-4EBA-A405-055B065A5785}"/>
              </a:ext>
            </a:extLst>
          </p:cNvPr>
          <p:cNvCxnSpPr>
            <a:cxnSpLocks/>
          </p:cNvCxnSpPr>
          <p:nvPr/>
        </p:nvCxnSpPr>
        <p:spPr>
          <a:xfrm>
            <a:off x="350198" y="2122112"/>
            <a:ext cx="45456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6D964F-DC3D-479E-B07F-FFC2AA844EEF}"/>
              </a:ext>
            </a:extLst>
          </p:cNvPr>
          <p:cNvSpPr txBox="1"/>
          <p:nvPr/>
        </p:nvSpPr>
        <p:spPr>
          <a:xfrm>
            <a:off x="403200" y="2590800"/>
            <a:ext cx="1117692" cy="461665"/>
          </a:xfrm>
          <a:prstGeom prst="rect">
            <a:avLst/>
          </a:prstGeom>
          <a:noFill/>
        </p:spPr>
        <p:txBody>
          <a:bodyPr wrap="square" rtlCol="0">
            <a:spAutoFit/>
          </a:bodyPr>
          <a:lstStyle/>
          <a:p>
            <a:r>
              <a:rPr lang="en-US" sz="2400" b="1" i="1">
                <a:solidFill>
                  <a:srgbClr val="C00000"/>
                </a:solidFill>
                <a:latin typeface="Times New Roman" panose="02020603050405020304" pitchFamily="18" charset="0"/>
                <a:cs typeface="Times New Roman" panose="02020603050405020304" pitchFamily="18" charset="0"/>
              </a:rPr>
              <a:t>GỢI Ý:</a:t>
            </a:r>
          </a:p>
        </p:txBody>
      </p:sp>
      <p:sp>
        <p:nvSpPr>
          <p:cNvPr id="24" name="TextBox 23">
            <a:extLst>
              <a:ext uri="{FF2B5EF4-FFF2-40B4-BE49-F238E27FC236}">
                <a16:creationId xmlns:a16="http://schemas.microsoft.com/office/drawing/2014/main" id="{10B85F58-499F-4667-A9AB-179BEEAA3644}"/>
              </a:ext>
            </a:extLst>
          </p:cNvPr>
          <p:cNvSpPr txBox="1"/>
          <p:nvPr/>
        </p:nvSpPr>
        <p:spPr>
          <a:xfrm>
            <a:off x="962046" y="4180344"/>
            <a:ext cx="1846081"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TẬP</a:t>
            </a:r>
          </a:p>
        </p:txBody>
      </p:sp>
      <p:cxnSp>
        <p:nvCxnSpPr>
          <p:cNvPr id="27" name="Straight Connector 26">
            <a:extLst>
              <a:ext uri="{FF2B5EF4-FFF2-40B4-BE49-F238E27FC236}">
                <a16:creationId xmlns:a16="http://schemas.microsoft.com/office/drawing/2014/main" id="{1DE004D4-6FA8-46F5-A113-99AC31A42DE7}"/>
              </a:ext>
            </a:extLst>
          </p:cNvPr>
          <p:cNvCxnSpPr>
            <a:stCxn id="24" idx="3"/>
          </p:cNvCxnSpPr>
          <p:nvPr/>
        </p:nvCxnSpPr>
        <p:spPr>
          <a:xfrm flipV="1">
            <a:off x="2808127" y="3313093"/>
            <a:ext cx="830423" cy="11134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279CB66-2D4E-4CE7-88E6-F5A3B2AF0E10}"/>
              </a:ext>
            </a:extLst>
          </p:cNvPr>
          <p:cNvSpPr txBox="1"/>
          <p:nvPr/>
        </p:nvSpPr>
        <p:spPr>
          <a:xfrm>
            <a:off x="3638550" y="3066871"/>
            <a:ext cx="3000375"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ở trường, lớp</a:t>
            </a:r>
          </a:p>
        </p:txBody>
      </p:sp>
      <p:sp>
        <p:nvSpPr>
          <p:cNvPr id="29" name="TextBox 28">
            <a:extLst>
              <a:ext uri="{FF2B5EF4-FFF2-40B4-BE49-F238E27FC236}">
                <a16:creationId xmlns:a16="http://schemas.microsoft.com/office/drawing/2014/main" id="{76962C4A-B9B6-4C51-97EE-4B4A7CB3A38D}"/>
              </a:ext>
            </a:extLst>
          </p:cNvPr>
          <p:cNvSpPr txBox="1"/>
          <p:nvPr/>
        </p:nvSpPr>
        <p:spPr>
          <a:xfrm>
            <a:off x="3658485" y="4169037"/>
            <a:ext cx="298044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tập ngoại khóa</a:t>
            </a:r>
          </a:p>
        </p:txBody>
      </p:sp>
      <p:sp>
        <p:nvSpPr>
          <p:cNvPr id="30" name="TextBox 29">
            <a:extLst>
              <a:ext uri="{FF2B5EF4-FFF2-40B4-BE49-F238E27FC236}">
                <a16:creationId xmlns:a16="http://schemas.microsoft.com/office/drawing/2014/main" id="{073B25CC-852A-4B0A-984C-EB61963C08B4}"/>
              </a:ext>
            </a:extLst>
          </p:cNvPr>
          <p:cNvSpPr txBox="1"/>
          <p:nvPr/>
        </p:nvSpPr>
        <p:spPr>
          <a:xfrm>
            <a:off x="3658485" y="5100407"/>
            <a:ext cx="1999366"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tại nhà</a:t>
            </a:r>
          </a:p>
        </p:txBody>
      </p:sp>
      <p:cxnSp>
        <p:nvCxnSpPr>
          <p:cNvPr id="31" name="Straight Connector 30">
            <a:extLst>
              <a:ext uri="{FF2B5EF4-FFF2-40B4-BE49-F238E27FC236}">
                <a16:creationId xmlns:a16="http://schemas.microsoft.com/office/drawing/2014/main" id="{FB3CB09D-14DA-4082-9542-FC7EFA9921BB}"/>
              </a:ext>
            </a:extLst>
          </p:cNvPr>
          <p:cNvCxnSpPr>
            <a:cxnSpLocks/>
          </p:cNvCxnSpPr>
          <p:nvPr/>
        </p:nvCxnSpPr>
        <p:spPr>
          <a:xfrm>
            <a:off x="2828062" y="4426565"/>
            <a:ext cx="81048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5CB8DB-807E-41BA-BA81-CDF6AD16CD51}"/>
              </a:ext>
            </a:extLst>
          </p:cNvPr>
          <p:cNvCxnSpPr>
            <a:cxnSpLocks/>
          </p:cNvCxnSpPr>
          <p:nvPr/>
        </p:nvCxnSpPr>
        <p:spPr>
          <a:xfrm>
            <a:off x="2808127" y="4446932"/>
            <a:ext cx="830423" cy="8996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EA1B77-8113-494E-826E-8181FC283539}"/>
              </a:ext>
            </a:extLst>
          </p:cNvPr>
          <p:cNvCxnSpPr>
            <a:stCxn id="30" idx="3"/>
          </p:cNvCxnSpPr>
          <p:nvPr/>
        </p:nvCxnSpPr>
        <p:spPr>
          <a:xfrm flipV="1">
            <a:off x="5657851" y="4857750"/>
            <a:ext cx="981074" cy="488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F80035-6BB1-4A00-A0D0-3A849AD8B126}"/>
              </a:ext>
            </a:extLst>
          </p:cNvPr>
          <p:cNvCxnSpPr>
            <a:cxnSpLocks/>
          </p:cNvCxnSpPr>
          <p:nvPr/>
        </p:nvCxnSpPr>
        <p:spPr>
          <a:xfrm>
            <a:off x="5681661" y="5346628"/>
            <a:ext cx="981074" cy="4350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D0D59B4-57A7-4D74-9D1B-0C8BDB23BA0A}"/>
              </a:ext>
            </a:extLst>
          </p:cNvPr>
          <p:cNvSpPr txBox="1"/>
          <p:nvPr/>
        </p:nvSpPr>
        <p:spPr>
          <a:xfrm>
            <a:off x="6638925" y="4611529"/>
            <a:ext cx="501968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Tự học, làm bài tập</a:t>
            </a:r>
          </a:p>
        </p:txBody>
      </p:sp>
      <p:sp>
        <p:nvSpPr>
          <p:cNvPr id="44" name="TextBox 43">
            <a:extLst>
              <a:ext uri="{FF2B5EF4-FFF2-40B4-BE49-F238E27FC236}">
                <a16:creationId xmlns:a16="http://schemas.microsoft.com/office/drawing/2014/main" id="{27A9164F-A25B-48AC-8599-1758A9C8CB0D}"/>
              </a:ext>
            </a:extLst>
          </p:cNvPr>
          <p:cNvSpPr txBox="1"/>
          <p:nvPr/>
        </p:nvSpPr>
        <p:spPr>
          <a:xfrm>
            <a:off x="6638925" y="5545667"/>
            <a:ext cx="501968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online, học trên truyền hình</a:t>
            </a:r>
          </a:p>
        </p:txBody>
      </p:sp>
    </p:spTree>
    <p:extLst>
      <p:ext uri="{BB962C8B-B14F-4D97-AF65-F5344CB8AC3E}">
        <p14:creationId xmlns:p14="http://schemas.microsoft.com/office/powerpoint/2010/main" val="22276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0"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078" y="117688"/>
            <a:ext cx="7603494" cy="6611735"/>
          </a:xfrm>
          <a:prstGeom prst="rect">
            <a:avLst/>
          </a:prstGeom>
        </p:spPr>
      </p:pic>
    </p:spTree>
    <p:extLst>
      <p:ext uri="{BB962C8B-B14F-4D97-AF65-F5344CB8AC3E}">
        <p14:creationId xmlns:p14="http://schemas.microsoft.com/office/powerpoint/2010/main" val="241825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59807F-B6FA-44D3-9A53-C55B6B568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0">
            <a:extLst>
              <a:ext uri="{FF2B5EF4-FFF2-40B4-BE49-F238E27FC236}">
                <a16:creationId xmlns:a16="http://schemas.microsoft.com/office/drawing/2014/main" id="{80130E7E-3033-49C8-81D2-C6C3857FA543}"/>
              </a:ext>
            </a:extLst>
          </p:cNvPr>
          <p:cNvSpPr txBox="1"/>
          <p:nvPr/>
        </p:nvSpPr>
        <p:spPr>
          <a:xfrm>
            <a:off x="369686" y="5030859"/>
            <a:ext cx="11967455" cy="1711347"/>
          </a:xfrm>
          <a:prstGeom prst="cloud">
            <a:avLst/>
          </a:prstGeom>
        </p:spPr>
        <p:txBody>
          <a:bodyPr vert="horz" lIns="91440" tIns="45720" rIns="91440" bIns="45720" rtlCol="0" anchor="b" anchorCtr="1">
            <a:noAutofit/>
          </a:bodyPr>
          <a:lstStyle/>
          <a:p>
            <a:pPr algn="ctr">
              <a:lnSpc>
                <a:spcPct val="90000"/>
              </a:lnSpc>
              <a:spcBef>
                <a:spcPct val="0"/>
              </a:spcBef>
              <a:spcAft>
                <a:spcPts val="600"/>
              </a:spcAft>
            </a:pP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Củng</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cố</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Dặn</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dò</a:t>
            </a:r>
            <a:endPar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图片 2">
            <a:extLst>
              <a:ext uri="{FF2B5EF4-FFF2-40B4-BE49-F238E27FC236}">
                <a16:creationId xmlns:a16="http://schemas.microsoft.com/office/drawing/2014/main" id="{FF6202B4-9D1C-4734-8C7F-8A1676B82C6E}"/>
              </a:ext>
            </a:extLst>
          </p:cNvPr>
          <p:cNvPicPr>
            <a:picLocks noChangeAspect="1"/>
          </p:cNvPicPr>
          <p:nvPr/>
        </p:nvPicPr>
        <p:blipFill rotWithShape="1">
          <a:blip r:embed="rId2">
            <a:extLst>
              <a:ext uri="{28A0092B-C50C-407E-A947-70E740481C1C}">
                <a14:useLocalDpi xmlns:a14="http://schemas.microsoft.com/office/drawing/2010/main" val="0"/>
              </a:ext>
            </a:extLst>
          </a:blip>
          <a:srcRect t="17175" b="14340"/>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2616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44B9C2-DA2F-4B58-9D72-9288D12D4167}"/>
              </a:ext>
            </a:extLst>
          </p:cNvPr>
          <p:cNvPicPr>
            <a:picLocks noChangeAspect="1"/>
          </p:cNvPicPr>
          <p:nvPr/>
        </p:nvPicPr>
        <p:blipFill rotWithShape="1">
          <a:blip r:embed="rId3">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4" name="图片 18">
            <a:extLst>
              <a:ext uri="{FF2B5EF4-FFF2-40B4-BE49-F238E27FC236}">
                <a16:creationId xmlns:a16="http://schemas.microsoft.com/office/drawing/2014/main" id="{C333D4BB-47EB-432D-96F2-573BE771D6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69203" y="1668776"/>
            <a:ext cx="1682040" cy="1858195"/>
          </a:xfrm>
          <a:prstGeom prst="rect">
            <a:avLst/>
          </a:prstGeom>
        </p:spPr>
      </p:pic>
      <p:pic>
        <p:nvPicPr>
          <p:cNvPr id="5" name="图片 19">
            <a:extLst>
              <a:ext uri="{FF2B5EF4-FFF2-40B4-BE49-F238E27FC236}">
                <a16:creationId xmlns:a16="http://schemas.microsoft.com/office/drawing/2014/main" id="{D7F384DF-4F75-4FBD-99F2-D4A821A9E90A}"/>
              </a:ext>
            </a:extLst>
          </p:cNvPr>
          <p:cNvPicPr>
            <a:picLocks noChangeAspect="1"/>
          </p:cNvPicPr>
          <p:nvPr/>
        </p:nvPicPr>
        <p:blipFill rotWithShape="1">
          <a:blip r:embed="rId5">
            <a:extLst>
              <a:ext uri="{28A0092B-C50C-407E-A947-70E740481C1C}">
                <a14:useLocalDpi xmlns:a14="http://schemas.microsoft.com/office/drawing/2010/main" val="0"/>
              </a:ext>
            </a:extLst>
          </a:blip>
          <a:srcRect r="-3182"/>
          <a:stretch/>
        </p:blipFill>
        <p:spPr>
          <a:xfrm>
            <a:off x="10155088" y="4337332"/>
            <a:ext cx="1964256" cy="2169966"/>
          </a:xfrm>
          <a:prstGeom prst="rect">
            <a:avLst/>
          </a:prstGeom>
        </p:spPr>
      </p:pic>
      <p:pic>
        <p:nvPicPr>
          <p:cNvPr id="6" name="图片 21">
            <a:extLst>
              <a:ext uri="{FF2B5EF4-FFF2-40B4-BE49-F238E27FC236}">
                <a16:creationId xmlns:a16="http://schemas.microsoft.com/office/drawing/2014/main" id="{7803F4D0-3B0D-4F58-9F2E-929AAAB0EE7C}"/>
              </a:ext>
            </a:extLst>
          </p:cNvPr>
          <p:cNvPicPr>
            <a:picLocks noChangeAspect="1"/>
          </p:cNvPicPr>
          <p:nvPr/>
        </p:nvPicPr>
        <p:blipFill rotWithShape="1">
          <a:blip r:embed="rId6">
            <a:extLst>
              <a:ext uri="{28A0092B-C50C-407E-A947-70E740481C1C}">
                <a14:useLocalDpi xmlns:a14="http://schemas.microsoft.com/office/drawing/2010/main" val="0"/>
              </a:ext>
            </a:extLst>
          </a:blip>
          <a:srcRect r="-33385"/>
          <a:stretch/>
        </p:blipFill>
        <p:spPr>
          <a:xfrm>
            <a:off x="-5" y="-244013"/>
            <a:ext cx="1808677" cy="1671259"/>
          </a:xfrm>
          <a:prstGeom prst="rect">
            <a:avLst/>
          </a:prstGeom>
        </p:spPr>
      </p:pic>
      <p:pic>
        <p:nvPicPr>
          <p:cNvPr id="7" name="图片 22">
            <a:extLst>
              <a:ext uri="{FF2B5EF4-FFF2-40B4-BE49-F238E27FC236}">
                <a16:creationId xmlns:a16="http://schemas.microsoft.com/office/drawing/2014/main" id="{74615758-A62A-415E-A80C-B0DDC5FA6994}"/>
              </a:ext>
            </a:extLst>
          </p:cNvPr>
          <p:cNvPicPr>
            <a:picLocks noChangeAspect="1"/>
          </p:cNvPicPr>
          <p:nvPr/>
        </p:nvPicPr>
        <p:blipFill rotWithShape="1">
          <a:blip r:embed="rId7">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8" name="图片 6">
            <a:extLst>
              <a:ext uri="{FF2B5EF4-FFF2-40B4-BE49-F238E27FC236}">
                <a16:creationId xmlns:a16="http://schemas.microsoft.com/office/drawing/2014/main" id="{A2ECAE5F-6C13-40E3-AE06-6C38C7E444F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712701" y="2164961"/>
            <a:ext cx="3442387" cy="3416032"/>
          </a:xfrm>
          <a:prstGeom prst="rect">
            <a:avLst/>
          </a:prstGeom>
        </p:spPr>
      </p:pic>
      <p:sp>
        <p:nvSpPr>
          <p:cNvPr id="11" name="TextBox 10">
            <a:extLst>
              <a:ext uri="{FF2B5EF4-FFF2-40B4-BE49-F238E27FC236}">
                <a16:creationId xmlns:a16="http://schemas.microsoft.com/office/drawing/2014/main" id="{F5ADD591-05A6-4CB6-8AB8-C604AC26ADA2}"/>
              </a:ext>
            </a:extLst>
          </p:cNvPr>
          <p:cNvSpPr txBox="1"/>
          <p:nvPr/>
        </p:nvSpPr>
        <p:spPr>
          <a:xfrm>
            <a:off x="3020694" y="1791157"/>
            <a:ext cx="5715604" cy="2708434"/>
          </a:xfrm>
          <a:prstGeom prst="rect">
            <a:avLst/>
          </a:prstGeom>
          <a:noFill/>
        </p:spPr>
        <p:txBody>
          <a:bodyPr wrap="none" rtlCol="0">
            <a:spAutoFit/>
          </a:bodyPr>
          <a:lstStyle/>
          <a:p>
            <a:pPr algn="ctr"/>
            <a:r>
              <a:rPr lang="en-US" sz="8500">
                <a:gradFill flip="none" rotWithShape="1">
                  <a:gsLst>
                    <a:gs pos="0">
                      <a:srgbClr val="E8436B">
                        <a:shade val="30000"/>
                        <a:satMod val="115000"/>
                      </a:srgbClr>
                    </a:gs>
                    <a:gs pos="50000">
                      <a:srgbClr val="E8436B">
                        <a:shade val="67500"/>
                        <a:satMod val="115000"/>
                      </a:srgbClr>
                    </a:gs>
                    <a:gs pos="100000">
                      <a:srgbClr val="E8436B">
                        <a:shade val="100000"/>
                        <a:satMod val="115000"/>
                      </a:srgbClr>
                    </a:gs>
                  </a:gsLst>
                  <a:lin ang="16200000" scaled="1"/>
                  <a:tileRect/>
                </a:gradFill>
                <a:latin typeface="UVN Bo Quen" panose="04040804060802020203" pitchFamily="82" charset="0"/>
              </a:rPr>
              <a:t>Chúc các em</a:t>
            </a:r>
          </a:p>
          <a:p>
            <a:pPr algn="ctr"/>
            <a:r>
              <a:rPr lang="en-US" sz="8500">
                <a:gradFill flip="none" rotWithShape="1">
                  <a:gsLst>
                    <a:gs pos="0">
                      <a:srgbClr val="E8436B">
                        <a:shade val="30000"/>
                        <a:satMod val="115000"/>
                      </a:srgbClr>
                    </a:gs>
                    <a:gs pos="50000">
                      <a:srgbClr val="E8436B">
                        <a:shade val="67500"/>
                        <a:satMod val="115000"/>
                      </a:srgbClr>
                    </a:gs>
                    <a:gs pos="100000">
                      <a:srgbClr val="E8436B">
                        <a:shade val="100000"/>
                        <a:satMod val="115000"/>
                      </a:srgbClr>
                    </a:gs>
                  </a:gsLst>
                  <a:lin ang="16200000" scaled="1"/>
                  <a:tileRect/>
                </a:gradFill>
                <a:latin typeface="UVN Bo Quen" panose="04040804060802020203" pitchFamily="82" charset="0"/>
              </a:rPr>
              <a:t>học tốt</a:t>
            </a:r>
          </a:p>
        </p:txBody>
      </p:sp>
    </p:spTree>
    <p:extLst>
      <p:ext uri="{BB962C8B-B14F-4D97-AF65-F5344CB8AC3E}">
        <p14:creationId xmlns:p14="http://schemas.microsoft.com/office/powerpoint/2010/main" val="217864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98075-839A-413B-AC36-B3088274C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1554480" y="228600"/>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2971800" y="3223554"/>
            <a:ext cx="6747757" cy="1413384"/>
            <a:chOff x="4461908" y="2739516"/>
            <a:chExt cx="3633944" cy="830997"/>
          </a:xfrm>
        </p:grpSpPr>
        <p:sp>
          <p:nvSpPr>
            <p:cNvPr id="22" name="矩形 21">
              <a:extLst>
                <a:ext uri="{FF2B5EF4-FFF2-40B4-BE49-F238E27FC236}">
                  <a16:creationId xmlns:a16="http://schemas.microsoft.com/office/drawing/2014/main" id="{36481093-C338-403F-91F8-428DFCBD4336}"/>
                </a:ext>
              </a:extLst>
            </p:cNvPr>
            <p:cNvSpPr/>
            <p:nvPr/>
          </p:nvSpPr>
          <p:spPr>
            <a:xfrm>
              <a:off x="5273040" y="2739516"/>
              <a:ext cx="2011680" cy="830997"/>
            </a:xfrm>
            <a:prstGeom prst="rect">
              <a:avLst/>
            </a:prstGeom>
          </p:spPr>
          <p:txBody>
            <a:bodyPr wrap="square">
              <a:spAutoFit/>
            </a:bodyPr>
            <a:lstStyle/>
            <a:p>
              <a:pPr lvl="0" algn="ctr">
                <a:buNone/>
              </a:pPr>
              <a:endParaRPr lang="zh-CN" altLang="en-US" sz="4800" dirty="0">
                <a:solidFill>
                  <a:srgbClr val="B06C3E"/>
                </a:solidFill>
                <a:effectLst>
                  <a:innerShdw blurRad="63500" dist="50800" dir="13500000">
                    <a:prstClr val="black">
                      <a:alpha val="50000"/>
                    </a:prstClr>
                  </a:innerShdw>
                </a:effectLst>
                <a:latin typeface="SVN-Rocker" panose="02040603050506020204" pitchFamily="18" charset="0"/>
                <a:cs typeface="+mn-ea"/>
                <a:sym typeface="+mn-lt"/>
              </a:endParaRPr>
            </a:p>
          </p:txBody>
        </p:sp>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14" name="TextBox 13"/>
          <p:cNvSpPr txBox="1"/>
          <p:nvPr/>
        </p:nvSpPr>
        <p:spPr>
          <a:xfrm>
            <a:off x="3620588" y="3376248"/>
            <a:ext cx="5316583" cy="1107996"/>
          </a:xfrm>
          <a:prstGeom prst="rect">
            <a:avLst/>
          </a:prstGeom>
          <a:noFill/>
        </p:spPr>
        <p:txBody>
          <a:bodyPr wrap="square" rtlCol="0">
            <a:spAutoFit/>
          </a:bodyPr>
          <a:lstStyle/>
          <a:p>
            <a:pPr algn="ctr"/>
            <a:r>
              <a:rPr lang="en-US" sz="6600" dirty="0">
                <a:solidFill>
                  <a:srgbClr val="FFC000"/>
                </a:solidFill>
                <a:effectLst>
                  <a:outerShdw blurRad="50800" dist="38100" dir="2700000" algn="tl" rotWithShape="0">
                    <a:prstClr val="black">
                      <a:alpha val="40000"/>
                    </a:prstClr>
                  </a:outerShdw>
                  <a:reflection blurRad="6350" stA="55000" endA="300" endPos="45500" dir="5400000" sy="-100000" algn="bl" rotWithShape="0"/>
                </a:effectLst>
                <a:latin typeface="SVN-Rocker" panose="02040603050506020204" pitchFamily="18" charset="0"/>
              </a:rPr>
              <a:t>KHỞI ĐỘNG</a:t>
            </a:r>
          </a:p>
        </p:txBody>
      </p:sp>
    </p:spTree>
    <p:extLst>
      <p:ext uri="{BB962C8B-B14F-4D97-AF65-F5344CB8AC3E}">
        <p14:creationId xmlns:p14="http://schemas.microsoft.com/office/powerpoint/2010/main" val="289884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1"/>
          <p:cNvPicPr>
            <a:picLocks noChangeAspect="1"/>
          </p:cNvPicPr>
          <p:nvPr/>
        </p:nvPicPr>
        <p:blipFill>
          <a:blip r:embed="rId2" cstate="print">
            <a:extLst>
              <a:ext uri="{28A0092B-C50C-407E-A947-70E740481C1C}">
                <a14:useLocalDpi xmlns:a14="http://schemas.microsoft.com/office/drawing/2010/main" val="0"/>
              </a:ext>
            </a:extLst>
          </a:blip>
          <a:srcRect l="4723" t="1778" r="3560" b="1866"/>
          <a:stretch>
            <a:fillRect/>
          </a:stretch>
        </p:blipFill>
        <p:spPr bwMode="auto">
          <a:xfrm>
            <a:off x="4192037" y="1226727"/>
            <a:ext cx="7680232" cy="518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731" y="730053"/>
            <a:ext cx="4160943" cy="3261264"/>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6301"/>
          <a:stretch/>
        </p:blipFill>
        <p:spPr>
          <a:xfrm>
            <a:off x="0" y="5060410"/>
            <a:ext cx="12192000" cy="1849568"/>
          </a:xfrm>
          <a:prstGeom prst="rect">
            <a:avLst/>
          </a:prstGeom>
        </p:spPr>
      </p:pic>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0042" y="483701"/>
            <a:ext cx="1409205" cy="1280160"/>
          </a:xfrm>
          <a:prstGeom prst="rect">
            <a:avLst/>
          </a:prstGeom>
        </p:spPr>
      </p:pic>
      <p:pic>
        <p:nvPicPr>
          <p:cNvPr id="4" name="图片 3">
            <a:extLst>
              <a:ext uri="{FF2B5EF4-FFF2-40B4-BE49-F238E27FC236}">
                <a16:creationId xmlns:a16="http://schemas.microsoft.com/office/drawing/2014/main" id="{1854AC68-B793-4665-83D1-71817FEC5B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645" y="2481210"/>
            <a:ext cx="3822449" cy="3822449"/>
          </a:xfrm>
          <a:prstGeom prst="rect">
            <a:avLst/>
          </a:prstGeom>
        </p:spPr>
      </p:pic>
      <p:sp>
        <p:nvSpPr>
          <p:cNvPr id="33" name="TextBox 32"/>
          <p:cNvSpPr txBox="1"/>
          <p:nvPr/>
        </p:nvSpPr>
        <p:spPr>
          <a:xfrm>
            <a:off x="186088" y="414685"/>
            <a:ext cx="3684070" cy="707886"/>
          </a:xfrm>
          <a:prstGeom prst="rect">
            <a:avLst/>
          </a:prstGeom>
          <a:noFill/>
        </p:spPr>
        <p:txBody>
          <a:bodyPr wrap="square" rtlCol="0">
            <a:spAutoFit/>
          </a:bodyPr>
          <a:lstStyle/>
          <a:p>
            <a:pPr algn="ctr"/>
            <a:r>
              <a:rPr lang="en-US" sz="4000" dirty="0">
                <a:solidFill>
                  <a:srgbClr val="FF0066"/>
                </a:solidFill>
                <a:latin typeface="Times New Roman" panose="02020603050405020304" pitchFamily="18" charset="0"/>
                <a:cs typeface="Times New Roman" panose="02020603050405020304" pitchFamily="18" charset="0"/>
              </a:rPr>
              <a:t>KHỞI ĐỘNG</a:t>
            </a:r>
          </a:p>
        </p:txBody>
      </p:sp>
      <p:sp>
        <p:nvSpPr>
          <p:cNvPr id="2" name="TextBox 1"/>
          <p:cNvSpPr txBox="1"/>
          <p:nvPr/>
        </p:nvSpPr>
        <p:spPr>
          <a:xfrm>
            <a:off x="4527844" y="1632339"/>
            <a:ext cx="6949440" cy="954107"/>
          </a:xfrm>
          <a:prstGeom prst="rect">
            <a:avLst/>
          </a:prstGeom>
          <a:noFill/>
        </p:spPr>
        <p:txBody>
          <a:bodyPr wrap="square" rtlCol="0">
            <a:spAutoFit/>
          </a:bodyPr>
          <a:lstStyle/>
          <a:p>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45890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3241362-47FB-428B-8B35-1E6A7C3A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1">
            <a:extLst>
              <a:ext uri="{FF2B5EF4-FFF2-40B4-BE49-F238E27FC236}">
                <a16:creationId xmlns:a16="http://schemas.microsoft.com/office/drawing/2014/main" id="{C767B4C4-AAD7-40F3-8986-9FF67AB3F536}"/>
              </a:ext>
            </a:extLst>
          </p:cNvPr>
          <p:cNvPicPr>
            <a:picLocks noChangeAspect="1"/>
          </p:cNvPicPr>
          <p:nvPr/>
        </p:nvPicPr>
        <p:blipFill>
          <a:blip r:embed="rId3" cstate="print">
            <a:extLst>
              <a:ext uri="{28A0092B-C50C-407E-A947-70E740481C1C}">
                <a14:useLocalDpi xmlns:a14="http://schemas.microsoft.com/office/drawing/2010/main" val="0"/>
              </a:ext>
            </a:extLst>
          </a:blip>
          <a:srcRect l="4723" t="1778" r="3560" b="1866"/>
          <a:stretch>
            <a:fillRect/>
          </a:stretch>
        </p:blipFill>
        <p:spPr bwMode="auto">
          <a:xfrm>
            <a:off x="4192037" y="830179"/>
            <a:ext cx="7680232" cy="593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a:extLst>
              <a:ext uri="{FF2B5EF4-FFF2-40B4-BE49-F238E27FC236}">
                <a16:creationId xmlns:a16="http://schemas.microsoft.com/office/drawing/2014/main" id="{F5DBB427-EB6C-4CDF-8109-78EA795DC2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731" y="730053"/>
            <a:ext cx="4160943" cy="3261264"/>
          </a:xfrm>
          <a:prstGeom prst="rect">
            <a:avLst/>
          </a:prstGeom>
        </p:spPr>
      </p:pic>
      <p:pic>
        <p:nvPicPr>
          <p:cNvPr id="7" name="图片 18">
            <a:extLst>
              <a:ext uri="{FF2B5EF4-FFF2-40B4-BE49-F238E27FC236}">
                <a16:creationId xmlns:a16="http://schemas.microsoft.com/office/drawing/2014/main" id="{860CC175-EEB0-4371-BE87-102B9785F8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7739" y="89973"/>
            <a:ext cx="1409205" cy="1280160"/>
          </a:xfrm>
          <a:prstGeom prst="rect">
            <a:avLst/>
          </a:prstGeom>
        </p:spPr>
      </p:pic>
      <p:pic>
        <p:nvPicPr>
          <p:cNvPr id="8" name="图片 3">
            <a:extLst>
              <a:ext uri="{FF2B5EF4-FFF2-40B4-BE49-F238E27FC236}">
                <a16:creationId xmlns:a16="http://schemas.microsoft.com/office/drawing/2014/main" id="{4E2C63C7-35D8-4EB5-82DF-CC898B38EA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537" y="2521130"/>
            <a:ext cx="3822449" cy="3822449"/>
          </a:xfrm>
          <a:prstGeom prst="rect">
            <a:avLst/>
          </a:prstGeom>
        </p:spPr>
      </p:pic>
      <p:sp>
        <p:nvSpPr>
          <p:cNvPr id="9" name="TextBox 8">
            <a:extLst>
              <a:ext uri="{FF2B5EF4-FFF2-40B4-BE49-F238E27FC236}">
                <a16:creationId xmlns:a16="http://schemas.microsoft.com/office/drawing/2014/main" id="{64994B98-95CA-435D-949B-645120BD4963}"/>
              </a:ext>
            </a:extLst>
          </p:cNvPr>
          <p:cNvSpPr txBox="1"/>
          <p:nvPr/>
        </p:nvSpPr>
        <p:spPr>
          <a:xfrm>
            <a:off x="186088" y="414685"/>
            <a:ext cx="3684070" cy="707886"/>
          </a:xfrm>
          <a:prstGeom prst="rect">
            <a:avLst/>
          </a:prstGeom>
          <a:noFill/>
        </p:spPr>
        <p:txBody>
          <a:bodyPr wrap="square" rtlCol="0">
            <a:spAutoFit/>
          </a:bodyPr>
          <a:lstStyle/>
          <a:p>
            <a:pPr algn="ctr"/>
            <a:r>
              <a:rPr lang="en-US" sz="4000" dirty="0">
                <a:solidFill>
                  <a:srgbClr val="FF0066"/>
                </a:solidFill>
                <a:latin typeface="Times New Roman" panose="02020603050405020304" pitchFamily="18" charset="0"/>
                <a:cs typeface="Times New Roman" panose="02020603050405020304" pitchFamily="18" charset="0"/>
              </a:rPr>
              <a:t>KHỞI ĐỘNG</a:t>
            </a:r>
          </a:p>
        </p:txBody>
      </p:sp>
      <p:sp>
        <p:nvSpPr>
          <p:cNvPr id="10" name="TextBox 9">
            <a:extLst>
              <a:ext uri="{FF2B5EF4-FFF2-40B4-BE49-F238E27FC236}">
                <a16:creationId xmlns:a16="http://schemas.microsoft.com/office/drawing/2014/main" id="{73691256-954B-4AAC-92C8-C37ED723A768}"/>
              </a:ext>
            </a:extLst>
          </p:cNvPr>
          <p:cNvSpPr txBox="1"/>
          <p:nvPr/>
        </p:nvSpPr>
        <p:spPr>
          <a:xfrm>
            <a:off x="4537001" y="1173948"/>
            <a:ext cx="6949440" cy="4898777"/>
          </a:xfrm>
          <a:prstGeom prst="rect">
            <a:avLst/>
          </a:prstGeom>
          <a:noFill/>
        </p:spPr>
        <p:txBody>
          <a:bodyPr wrap="square" rtlCol="0">
            <a:spAutoFit/>
          </a:bodyPr>
          <a:lstStyle/>
          <a:p>
            <a:pPr marL="0" marR="0">
              <a:lnSpc>
                <a:spcPct val="115000"/>
              </a:lnSpc>
              <a:spcBef>
                <a:spcPts val="0"/>
              </a:spcBef>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800"/>
              </a:spcAft>
            </a:pP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Chim sâu hỏi chiếc là :</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Lá ơi ! Hãy kể chuyện cuộc đời bạn cho tôi nghe đi !</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Bình thường lắm, chẳng có gì đáng kể đâu.</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không tin ! Bạn đừng có giấu. Nếu vậy, sao bông hoa kia có vẻ rất biết ơn bạn ?</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Thật mà ! Cuộc đời tôi rất bình thường. Ngày nhỏ, tôi là một búp non. Tôi lớn dần lên thành một chiếc lá và cứ là chiếc lá như thế mãi cho tới bây giờ.</a:t>
            </a:r>
            <a:endParaRPr lang="en-US" sz="22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2FA3EE1-B767-4329-B12A-AED802D00FEF}"/>
              </a:ext>
            </a:extLst>
          </p:cNvPr>
          <p:cNvSpPr txBox="1"/>
          <p:nvPr/>
        </p:nvSpPr>
        <p:spPr>
          <a:xfrm>
            <a:off x="4537001" y="1173948"/>
            <a:ext cx="6949440" cy="4898777"/>
          </a:xfrm>
          <a:prstGeom prst="rect">
            <a:avLst/>
          </a:prstGeom>
          <a:noFill/>
        </p:spPr>
        <p:txBody>
          <a:bodyPr wrap="square" rtlCol="0">
            <a:spAutoFit/>
          </a:bodyPr>
          <a:lstStyle/>
          <a:p>
            <a:pPr marL="0" marR="0">
              <a:lnSpc>
                <a:spcPct val="115000"/>
              </a:lnSpc>
              <a:spcBef>
                <a:spcPts val="0"/>
              </a:spcBef>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800"/>
              </a:spcAft>
            </a:pP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Chim sâu hỏi chiếc là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Lá ơi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Hãy kể chuyện cuộc đời bạn cho tôi nghe đi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Bình thường lắm</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chẳng có gì đáng kể đâu</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không tin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Bạn đừng có giấu</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Nếu vậy</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sao bông hoa kia có vẻ rất biết ơn bạn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dirty="0">
                <a:solidFill>
                  <a:schemeClr val="accent1">
                    <a:lumMod val="50000"/>
                  </a:schemeClr>
                </a:solidFill>
                <a:latin typeface="Times New Roman" panose="02020603050405020304" pitchFamily="18" charset="0"/>
                <a:cs typeface="Times New Roman" panose="02020603050405020304" pitchFamily="18" charset="0"/>
              </a:rPr>
              <a:t/>
            </a:r>
            <a:br>
              <a:rPr lang="vi-VN" sz="2200" dirty="0">
                <a:solidFill>
                  <a:schemeClr val="accent1">
                    <a:lumMod val="50000"/>
                  </a:schemeClr>
                </a:solidFill>
                <a:latin typeface="Times New Roman" panose="02020603050405020304" pitchFamily="18" charset="0"/>
                <a:cs typeface="Times New Roman" panose="02020603050405020304" pitchFamily="18" charset="0"/>
              </a:rPr>
            </a:b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Thật mà </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Cuộc đời tôi rất bình thường</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Ngày nhỏ</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là một búp non</a:t>
            </a:r>
            <a:r>
              <a:rPr lang="vi-VN" sz="2200" b="1" i="0" dirty="0">
                <a:solidFill>
                  <a:srgbClr val="FF0000"/>
                </a:solidFill>
                <a:effectLst/>
                <a:latin typeface="Times New Roman" panose="02020603050405020304" pitchFamily="18" charset="0"/>
                <a:cs typeface="Times New Roman" panose="02020603050405020304" pitchFamily="18" charset="0"/>
              </a:rPr>
              <a:t>.</a:t>
            </a:r>
            <a:r>
              <a:rPr lang="vi-VN" sz="2200" b="0" i="0" dirty="0">
                <a:solidFill>
                  <a:schemeClr val="accent1">
                    <a:lumMod val="50000"/>
                  </a:schemeClr>
                </a:solidFill>
                <a:effectLst/>
                <a:latin typeface="Times New Roman" panose="02020603050405020304" pitchFamily="18" charset="0"/>
                <a:cs typeface="Times New Roman" panose="02020603050405020304" pitchFamily="18" charset="0"/>
              </a:rPr>
              <a:t> Tôi lớn dần lên thành một chiếc lá và cứ là chiếc lá như thế mãi cho tới bây giờ</a:t>
            </a:r>
            <a:r>
              <a:rPr lang="vi-VN" sz="2200" b="1" i="0" dirty="0">
                <a:solidFill>
                  <a:srgbClr val="FF0000"/>
                </a:solidFill>
                <a:effectLst/>
                <a:latin typeface="Times New Roman" panose="02020603050405020304" pitchFamily="18" charset="0"/>
                <a:cs typeface="Times New Roman" panose="02020603050405020304" pitchFamily="18" charset="0"/>
              </a:rPr>
              <a:t>.</a:t>
            </a:r>
            <a:endPar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410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ED31A-9705-4B85-B7D4-2FCDC4547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2FED568-2884-4F99-A2FA-259C1D6B0715}"/>
              </a:ext>
            </a:extLst>
          </p:cNvPr>
          <p:cNvSpPr/>
          <p:nvPr/>
        </p:nvSpPr>
        <p:spPr>
          <a:xfrm>
            <a:off x="1694321" y="660400"/>
            <a:ext cx="8335936" cy="707886"/>
          </a:xfrm>
          <a:prstGeom prst="rect">
            <a:avLst/>
          </a:prstGeom>
          <a:noFill/>
        </p:spPr>
        <p:txBody>
          <a:bodyPr wrap="none" lIns="91440" tIns="45720" rIns="91440" bIns="45720">
            <a:spAutoFit/>
          </a:bodyPr>
          <a:lstStyle/>
          <a:p>
            <a:pPr algn="ctr"/>
            <a:r>
              <a:rPr lang="en-US" sz="4000" b="1" cap="none" spc="0"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Thứ</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smtClean="0">
                <a:ln w="0"/>
                <a:solidFill>
                  <a:schemeClr val="bg1"/>
                </a:solidFill>
                <a:effectLst>
                  <a:outerShdw blurRad="38100" dist="19050" dir="2700000" algn="tl" rotWithShape="0">
                    <a:schemeClr val="dk1">
                      <a:alpha val="40000"/>
                    </a:schemeClr>
                  </a:outerShdw>
                </a:effectLst>
                <a:latin typeface="HP001 4 hàng" panose="020B0603050302020204" pitchFamily="34" charset="0"/>
              </a:rPr>
              <a:t>Ba</a:t>
            </a:r>
            <a:r>
              <a:rPr lang="en-US" sz="4000" b="1" cap="none" spc="0" dirty="0" smtClean="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ngày</a:t>
            </a:r>
            <a:r>
              <a:rPr lang="en-US" sz="4000" b="1" cap="none" spc="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smtClean="0">
                <a:ln w="0"/>
                <a:solidFill>
                  <a:schemeClr val="bg1"/>
                </a:solidFill>
                <a:effectLst>
                  <a:outerShdw blurRad="38100" dist="19050" dir="2700000" algn="tl" rotWithShape="0">
                    <a:schemeClr val="dk1">
                      <a:alpha val="40000"/>
                    </a:schemeClr>
                  </a:outerShdw>
                </a:effectLst>
                <a:latin typeface="HP001 4 hàng" panose="020B0603050302020204" pitchFamily="34" charset="0"/>
              </a:rPr>
              <a:t>28 </a:t>
            </a:r>
            <a:r>
              <a:rPr lang="en-US" sz="4000" b="1" cap="none" spc="0" dirty="0" smtClean="0">
                <a:ln w="0"/>
                <a:solidFill>
                  <a:schemeClr val="bg1"/>
                </a:solidFill>
                <a:effectLst>
                  <a:outerShdw blurRad="38100" dist="19050" dir="2700000" algn="tl" rotWithShape="0">
                    <a:schemeClr val="dk1">
                      <a:alpha val="40000"/>
                    </a:schemeClr>
                  </a:outerShdw>
                </a:effectLst>
                <a:latin typeface="HP001 4 hàng" panose="020B0603050302020204" pitchFamily="34" charset="0"/>
              </a:rPr>
              <a:t>tháng </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2 năm 2023</a:t>
            </a:r>
          </a:p>
        </p:txBody>
      </p:sp>
      <p:sp>
        <p:nvSpPr>
          <p:cNvPr id="5" name="Rectangle 4">
            <a:extLst>
              <a:ext uri="{FF2B5EF4-FFF2-40B4-BE49-F238E27FC236}">
                <a16:creationId xmlns:a16="http://schemas.microsoft.com/office/drawing/2014/main" id="{09E2071E-BFBA-4193-8706-FF66952A0A26}"/>
              </a:ext>
            </a:extLst>
          </p:cNvPr>
          <p:cNvSpPr/>
          <p:nvPr/>
        </p:nvSpPr>
        <p:spPr>
          <a:xfrm>
            <a:off x="3814292" y="1562570"/>
            <a:ext cx="4095993" cy="707886"/>
          </a:xfrm>
          <a:prstGeom prst="rect">
            <a:avLst/>
          </a:prstGeom>
          <a:noFill/>
        </p:spPr>
        <p:txBody>
          <a:bodyPr wrap="none" lIns="91440" tIns="45720" rIns="91440" bIns="45720">
            <a:spAutoFit/>
          </a:bodyPr>
          <a:lstStyle/>
          <a:p>
            <a:pPr algn="ct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Luyện</a:t>
            </a:r>
            <a:r>
              <a:rPr lang="en-US" sz="4000" b="1"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từ</a:t>
            </a:r>
            <a:r>
              <a:rPr lang="en-US" sz="4000" b="1"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và</a:t>
            </a:r>
            <a:r>
              <a:rPr lang="en-US" sz="4000" b="1"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câu</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p>
        </p:txBody>
      </p:sp>
      <p:sp>
        <p:nvSpPr>
          <p:cNvPr id="6" name="Rectangle 5">
            <a:extLst>
              <a:ext uri="{FF2B5EF4-FFF2-40B4-BE49-F238E27FC236}">
                <a16:creationId xmlns:a16="http://schemas.microsoft.com/office/drawing/2014/main" id="{AB976864-EB0C-4D67-A8B7-468DCD12FC95}"/>
              </a:ext>
            </a:extLst>
          </p:cNvPr>
          <p:cNvSpPr/>
          <p:nvPr/>
        </p:nvSpPr>
        <p:spPr>
          <a:xfrm>
            <a:off x="3814292" y="2328512"/>
            <a:ext cx="3942105" cy="707886"/>
          </a:xfrm>
          <a:prstGeom prst="rect">
            <a:avLst/>
          </a:prstGeom>
          <a:noFill/>
        </p:spPr>
        <p:txBody>
          <a:bodyPr wrap="none" lIns="91440" tIns="45720" rIns="91440" bIns="45720">
            <a:spAutoFit/>
          </a:bodyPr>
          <a:lstStyle/>
          <a:p>
            <a:pPr algn="ctr"/>
            <a:r>
              <a:rPr lang="en-US" sz="4000" b="1" cap="none" spc="0" dirty="0" err="1">
                <a:ln w="0"/>
                <a:solidFill>
                  <a:srgbClr val="FFFF00"/>
                </a:solidFill>
                <a:effectLst>
                  <a:outerShdw blurRad="38100" dist="19050" dir="2700000" algn="tl" rotWithShape="0">
                    <a:schemeClr val="dk1">
                      <a:alpha val="40000"/>
                    </a:schemeClr>
                  </a:outerShdw>
                </a:effectLst>
                <a:latin typeface="HP001 4 hàng" panose="020B0603050302020204" pitchFamily="34" charset="0"/>
              </a:rPr>
              <a:t>Dấu</a:t>
            </a:r>
            <a:r>
              <a:rPr lang="en-US" sz="4000" b="1" cap="none" spc="0" dirty="0">
                <a:ln w="0"/>
                <a:solidFill>
                  <a:srgbClr val="FFFF00"/>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rgbClr val="FFFF00"/>
                </a:solidFill>
                <a:effectLst>
                  <a:outerShdw blurRad="38100" dist="19050" dir="2700000" algn="tl" rotWithShape="0">
                    <a:schemeClr val="dk1">
                      <a:alpha val="40000"/>
                    </a:schemeClr>
                  </a:outerShdw>
                </a:effectLst>
                <a:latin typeface="HP001 4 hàng" panose="020B0603050302020204" pitchFamily="34" charset="0"/>
              </a:rPr>
              <a:t>gạch</a:t>
            </a:r>
            <a:r>
              <a:rPr lang="en-US" sz="4000" b="1" cap="none" spc="0" dirty="0">
                <a:ln w="0"/>
                <a:solidFill>
                  <a:srgbClr val="FFFF00"/>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rgbClr val="FFFF00"/>
                </a:solidFill>
                <a:effectLst>
                  <a:outerShdw blurRad="38100" dist="19050" dir="2700000" algn="tl" rotWithShape="0">
                    <a:schemeClr val="dk1">
                      <a:alpha val="40000"/>
                    </a:schemeClr>
                  </a:outerShdw>
                </a:effectLst>
                <a:latin typeface="HP001 4 hàng" panose="020B0603050302020204" pitchFamily="34" charset="0"/>
              </a:rPr>
              <a:t>ngang</a:t>
            </a:r>
            <a:endParaRPr lang="en-US" sz="4000" b="1" cap="none" spc="0" dirty="0">
              <a:ln w="0"/>
              <a:solidFill>
                <a:srgbClr val="FFFF00"/>
              </a:solidFill>
              <a:effectLst>
                <a:outerShdw blurRad="38100" dist="19050" dir="2700000" algn="tl" rotWithShape="0">
                  <a:schemeClr val="dk1">
                    <a:alpha val="40000"/>
                  </a:schemeClr>
                </a:outerShdw>
              </a:effectLst>
              <a:latin typeface="HP001 4 hàng" panose="020B0603050302020204" pitchFamily="34" charset="0"/>
            </a:endParaRPr>
          </a:p>
        </p:txBody>
      </p:sp>
    </p:spTree>
    <p:extLst>
      <p:ext uri="{BB962C8B-B14F-4D97-AF65-F5344CB8AC3E}">
        <p14:creationId xmlns:p14="http://schemas.microsoft.com/office/powerpoint/2010/main" val="70254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pSp>
        <p:nvGrpSpPr>
          <p:cNvPr id="2" name="组合 44">
            <a:extLst>
              <a:ext uri="{FF2B5EF4-FFF2-40B4-BE49-F238E27FC236}">
                <a16:creationId xmlns:a16="http://schemas.microsoft.com/office/drawing/2014/main" id="{1966BC0C-26A7-4C88-9070-1914C00BA1CE}"/>
              </a:ext>
            </a:extLst>
          </p:cNvPr>
          <p:cNvGrpSpPr/>
          <p:nvPr/>
        </p:nvGrpSpPr>
        <p:grpSpPr>
          <a:xfrm>
            <a:off x="1166326" y="895739"/>
            <a:ext cx="9067071" cy="4787195"/>
            <a:chOff x="4442422" y="1269794"/>
            <a:chExt cx="5797084" cy="4715934"/>
          </a:xfrm>
        </p:grpSpPr>
        <p:grpSp>
          <p:nvGrpSpPr>
            <p:cNvPr id="3" name="组合 43">
              <a:extLst>
                <a:ext uri="{FF2B5EF4-FFF2-40B4-BE49-F238E27FC236}">
                  <a16:creationId xmlns:a16="http://schemas.microsoft.com/office/drawing/2014/main" id="{2F95C077-2AE0-4559-9405-F28AEC629323}"/>
                </a:ext>
              </a:extLst>
            </p:cNvPr>
            <p:cNvGrpSpPr/>
            <p:nvPr/>
          </p:nvGrpSpPr>
          <p:grpSpPr>
            <a:xfrm>
              <a:off x="4442422" y="1269794"/>
              <a:ext cx="5797084" cy="4715934"/>
              <a:chOff x="3727084" y="1404845"/>
              <a:chExt cx="6201009" cy="5044527"/>
            </a:xfrm>
          </p:grpSpPr>
          <p:sp>
            <p:nvSpPr>
              <p:cNvPr id="5" name="思想气泡: 云 23">
                <a:extLst>
                  <a:ext uri="{FF2B5EF4-FFF2-40B4-BE49-F238E27FC236}">
                    <a16:creationId xmlns:a16="http://schemas.microsoft.com/office/drawing/2014/main" id="{596B668F-D488-4FBB-821A-5B42849C75BB}"/>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思想气泡: 云 41">
                <a:extLst>
                  <a:ext uri="{FF2B5EF4-FFF2-40B4-BE49-F238E27FC236}">
                    <a16:creationId xmlns:a16="http://schemas.microsoft.com/office/drawing/2014/main" id="{74869AB8-0355-48DE-9BDE-2E9908981489}"/>
                  </a:ext>
                </a:extLst>
              </p:cNvPr>
              <p:cNvSpPr/>
              <p:nvPr/>
            </p:nvSpPr>
            <p:spPr>
              <a:xfrm rot="788974">
                <a:off x="3727084" y="1404845"/>
                <a:ext cx="6201009" cy="5044527"/>
              </a:xfrm>
              <a:prstGeom prst="cloudCallout">
                <a:avLst>
                  <a:gd name="adj1" fmla="val -48702"/>
                  <a:gd name="adj2" fmla="val 29169"/>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26">
              <a:extLst>
                <a:ext uri="{FF2B5EF4-FFF2-40B4-BE49-F238E27FC236}">
                  <a16:creationId xmlns:a16="http://schemas.microsoft.com/office/drawing/2014/main" id="{B4302D5F-E5FA-4561-8508-193CBAD57DDB}"/>
                </a:ext>
              </a:extLst>
            </p:cNvPr>
            <p:cNvSpPr txBox="1"/>
            <p:nvPr/>
          </p:nvSpPr>
          <p:spPr>
            <a:xfrm>
              <a:off x="5091604" y="2775415"/>
              <a:ext cx="4498719" cy="1515976"/>
            </a:xfrm>
            <a:prstGeom prst="rect">
              <a:avLst/>
            </a:prstGeom>
            <a:noFill/>
          </p:spPr>
          <p:txBody>
            <a:bodyPr wrap="square" rtlCol="0">
              <a:spAutoFit/>
            </a:bodyPr>
            <a:lstStyle/>
            <a:p>
              <a:pPr algn="ctr"/>
              <a:r>
                <a:rPr lang="en-US" altLang="zh-CN" sz="940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rPr>
                <a:t>Nhận xét</a:t>
              </a:r>
              <a:endParaRPr lang="zh-CN" altLang="en-US" sz="9400" dirty="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37656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26ECB4-AF46-4A90-8BEC-B89C9FA2CDDE}"/>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a16="http://schemas.microsoft.com/office/drawing/2014/main" id="{03322C24-94A4-4183-A4B2-BD3864C7748D}"/>
              </a:ext>
            </a:extLst>
          </p:cNvPr>
          <p:cNvSpPr txBox="1">
            <a:spLocks noChangeArrowheads="1"/>
          </p:cNvSpPr>
          <p:nvPr/>
        </p:nvSpPr>
        <p:spPr bwMode="auto">
          <a:xfrm>
            <a:off x="401879" y="2655549"/>
            <a:ext cx="11380482" cy="13234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2000" dirty="0"/>
              <a:t>b) Con </a:t>
            </a:r>
            <a:r>
              <a:rPr lang="en-US" sz="2000" dirty="0" err="1"/>
              <a:t>cá</a:t>
            </a:r>
            <a:r>
              <a:rPr lang="en-US" sz="2000" dirty="0"/>
              <a:t> </a:t>
            </a:r>
            <a:r>
              <a:rPr lang="en-US" sz="2000" dirty="0" err="1"/>
              <a:t>sấu</a:t>
            </a:r>
            <a:r>
              <a:rPr lang="en-US" sz="2000" dirty="0"/>
              <a:t> </a:t>
            </a:r>
            <a:r>
              <a:rPr lang="en-US" sz="2000" dirty="0" err="1"/>
              <a:t>này</a:t>
            </a:r>
            <a:r>
              <a:rPr lang="en-US" sz="2000" dirty="0"/>
              <a:t> </a:t>
            </a:r>
            <a:r>
              <a:rPr lang="en-US" sz="2000" dirty="0" err="1"/>
              <a:t>màu</a:t>
            </a:r>
            <a:r>
              <a:rPr lang="en-US" sz="2000" dirty="0"/>
              <a:t> da </a:t>
            </a:r>
            <a:r>
              <a:rPr lang="en-US" sz="2000" dirty="0" err="1"/>
              <a:t>xám</a:t>
            </a:r>
            <a:r>
              <a:rPr lang="en-US" sz="2000" dirty="0"/>
              <a:t> </a:t>
            </a:r>
            <a:r>
              <a:rPr lang="en-US" sz="2000" dirty="0" err="1"/>
              <a:t>ngoét</a:t>
            </a:r>
            <a:r>
              <a:rPr lang="en-US" sz="2000" dirty="0"/>
              <a:t> </a:t>
            </a:r>
            <a:r>
              <a:rPr lang="en-US" sz="2000" dirty="0" err="1"/>
              <a:t>như</a:t>
            </a:r>
            <a:r>
              <a:rPr lang="en-US" sz="2000" dirty="0"/>
              <a:t> da </a:t>
            </a:r>
            <a:r>
              <a:rPr lang="en-US" sz="2000" dirty="0" err="1"/>
              <a:t>cây</a:t>
            </a:r>
            <a:r>
              <a:rPr lang="en-US" sz="2000" dirty="0"/>
              <a:t> </a:t>
            </a:r>
            <a:r>
              <a:rPr lang="en-US" sz="2000" dirty="0" err="1"/>
              <a:t>bần</a:t>
            </a:r>
            <a:r>
              <a:rPr lang="en-US" sz="2000" dirty="0"/>
              <a:t>, </a:t>
            </a:r>
            <a:r>
              <a:rPr lang="en-US" sz="2000" dirty="0" err="1"/>
              <a:t>gai</a:t>
            </a:r>
            <a:r>
              <a:rPr lang="en-US" sz="2000" dirty="0"/>
              <a:t> </a:t>
            </a:r>
            <a:r>
              <a:rPr lang="en-US" sz="2000" dirty="0" err="1"/>
              <a:t>lưng</a:t>
            </a:r>
            <a:r>
              <a:rPr lang="en-US" sz="2000" dirty="0"/>
              <a:t> </a:t>
            </a:r>
            <a:r>
              <a:rPr lang="en-US" sz="2000" dirty="0" err="1"/>
              <a:t>mọc</a:t>
            </a:r>
            <a:r>
              <a:rPr lang="en-US" sz="2000" dirty="0"/>
              <a:t> </a:t>
            </a:r>
            <a:r>
              <a:rPr lang="en-US" sz="2000" dirty="0" err="1"/>
              <a:t>chừng</a:t>
            </a:r>
            <a:r>
              <a:rPr lang="en-US" sz="2000" dirty="0"/>
              <a:t> </a:t>
            </a:r>
            <a:r>
              <a:rPr lang="en-US" sz="2000" dirty="0" err="1"/>
              <a:t>ba</a:t>
            </a:r>
            <a:r>
              <a:rPr lang="en-US" sz="2000" dirty="0"/>
              <a:t> </a:t>
            </a:r>
            <a:r>
              <a:rPr lang="en-US" sz="2000" dirty="0" err="1"/>
              <a:t>đốt</a:t>
            </a:r>
            <a:r>
              <a:rPr lang="en-US" sz="2000" dirty="0"/>
              <a:t> </a:t>
            </a:r>
            <a:r>
              <a:rPr lang="en-US" sz="2000" dirty="0" err="1"/>
              <a:t>ngón</a:t>
            </a:r>
            <a:r>
              <a:rPr lang="en-US" sz="2000" dirty="0"/>
              <a:t> </a:t>
            </a:r>
            <a:r>
              <a:rPr lang="en-US" sz="2000" dirty="0" err="1"/>
              <a:t>tay</a:t>
            </a:r>
            <a:r>
              <a:rPr lang="en-US" sz="2000" dirty="0"/>
              <a:t>, </a:t>
            </a:r>
            <a:r>
              <a:rPr lang="en-US" sz="2000" dirty="0" err="1"/>
              <a:t>trông</a:t>
            </a:r>
            <a:r>
              <a:rPr lang="en-US" sz="2000" dirty="0"/>
              <a:t> </a:t>
            </a:r>
            <a:r>
              <a:rPr lang="en-US" sz="2000" dirty="0" err="1"/>
              <a:t>dễ</a:t>
            </a:r>
            <a:r>
              <a:rPr lang="en-US" sz="2000" dirty="0"/>
              <a:t> </a:t>
            </a:r>
            <a:r>
              <a:rPr lang="en-US" sz="2000" dirty="0" err="1"/>
              <a:t>sợ</a:t>
            </a:r>
            <a:r>
              <a:rPr lang="en-US" sz="2000" dirty="0"/>
              <a:t>. </a:t>
            </a:r>
            <a:r>
              <a:rPr lang="en-US" sz="2000" dirty="0" err="1"/>
              <a:t>Cái</a:t>
            </a:r>
            <a:r>
              <a:rPr lang="en-US" sz="2000" dirty="0"/>
              <a:t> </a:t>
            </a:r>
            <a:r>
              <a:rPr lang="en-US" sz="2000" dirty="0" err="1"/>
              <a:t>đuôi</a:t>
            </a:r>
            <a:r>
              <a:rPr lang="en-US" sz="2000" dirty="0"/>
              <a:t> </a:t>
            </a:r>
            <a:r>
              <a:rPr lang="en-US" sz="2000" dirty="0" err="1"/>
              <a:t>dài</a:t>
            </a:r>
            <a:r>
              <a:rPr lang="en-US" sz="2000" dirty="0"/>
              <a:t> – </a:t>
            </a:r>
            <a:r>
              <a:rPr lang="en-US" sz="2000" dirty="0" err="1"/>
              <a:t>bộ</a:t>
            </a:r>
            <a:r>
              <a:rPr lang="en-US" sz="2000" dirty="0"/>
              <a:t> </a:t>
            </a:r>
            <a:r>
              <a:rPr lang="en-US" sz="2000" dirty="0" err="1"/>
              <a:t>phận</a:t>
            </a:r>
            <a:r>
              <a:rPr lang="en-US" sz="2000" dirty="0"/>
              <a:t> </a:t>
            </a:r>
            <a:r>
              <a:rPr lang="en-US" sz="2000" dirty="0" err="1"/>
              <a:t>khoẻ</a:t>
            </a:r>
            <a:r>
              <a:rPr lang="en-US" sz="2000" dirty="0"/>
              <a:t> </a:t>
            </a:r>
            <a:r>
              <a:rPr lang="en-US" sz="2000" dirty="0" err="1"/>
              <a:t>nhất</a:t>
            </a:r>
            <a:r>
              <a:rPr lang="en-US" sz="2000" dirty="0"/>
              <a:t> </a:t>
            </a:r>
            <a:r>
              <a:rPr lang="en-US" sz="2000" dirty="0" err="1"/>
              <a:t>của</a:t>
            </a:r>
            <a:r>
              <a:rPr lang="en-US" sz="2000" dirty="0"/>
              <a:t> con </a:t>
            </a:r>
            <a:r>
              <a:rPr lang="en-US" sz="2000" dirty="0" err="1"/>
              <a:t>vật</a:t>
            </a:r>
            <a:r>
              <a:rPr lang="en-US" sz="2000" dirty="0"/>
              <a:t> </a:t>
            </a:r>
            <a:r>
              <a:rPr lang="en-US" sz="2000" dirty="0" err="1"/>
              <a:t>kinh</a:t>
            </a:r>
            <a:r>
              <a:rPr lang="en-US" sz="2000" dirty="0"/>
              <a:t> </a:t>
            </a:r>
            <a:r>
              <a:rPr lang="en-US" sz="2000" dirty="0" err="1"/>
              <a:t>khủng</a:t>
            </a:r>
            <a:r>
              <a:rPr lang="en-US" sz="2000" dirty="0"/>
              <a:t> </a:t>
            </a:r>
            <a:r>
              <a:rPr lang="en-US" sz="2000" dirty="0" err="1"/>
              <a:t>dùng</a:t>
            </a:r>
            <a:r>
              <a:rPr lang="en-US" sz="2000" dirty="0"/>
              <a:t> </a:t>
            </a:r>
            <a:r>
              <a:rPr lang="en-US" sz="2000" dirty="0" err="1"/>
              <a:t>để</a:t>
            </a:r>
            <a:r>
              <a:rPr lang="en-US" sz="2000" dirty="0"/>
              <a:t> </a:t>
            </a:r>
            <a:r>
              <a:rPr lang="en-US" sz="2000" dirty="0" err="1"/>
              <a:t>tấn</a:t>
            </a:r>
            <a:r>
              <a:rPr lang="en-US" sz="2000" dirty="0"/>
              <a:t> </a:t>
            </a:r>
            <a:r>
              <a:rPr lang="en-US" sz="2000" dirty="0" err="1"/>
              <a:t>công</a:t>
            </a:r>
            <a:r>
              <a:rPr lang="en-US" sz="2000" dirty="0"/>
              <a:t> – </a:t>
            </a:r>
            <a:r>
              <a:rPr lang="en-US" sz="2000" dirty="0" err="1"/>
              <a:t>đã</a:t>
            </a:r>
            <a:r>
              <a:rPr lang="en-US" sz="2000" dirty="0"/>
              <a:t> </a:t>
            </a:r>
            <a:r>
              <a:rPr lang="en-US" sz="2000" dirty="0" err="1"/>
              <a:t>bị</a:t>
            </a:r>
            <a:r>
              <a:rPr lang="en-US" sz="2000" dirty="0"/>
              <a:t> </a:t>
            </a:r>
            <a:r>
              <a:rPr lang="en-US" sz="2000" dirty="0" err="1"/>
              <a:t>trói</a:t>
            </a:r>
            <a:r>
              <a:rPr lang="en-US" sz="2000" dirty="0"/>
              <a:t> </a:t>
            </a:r>
            <a:r>
              <a:rPr lang="en-US" sz="2000" dirty="0" err="1"/>
              <a:t>xếp</a:t>
            </a:r>
            <a:r>
              <a:rPr lang="en-US" sz="2000" dirty="0"/>
              <a:t> </a:t>
            </a:r>
            <a:r>
              <a:rPr lang="en-US" sz="2000" dirty="0" err="1"/>
              <a:t>vào</a:t>
            </a:r>
            <a:r>
              <a:rPr lang="en-US" sz="2000" dirty="0"/>
              <a:t> </a:t>
            </a:r>
            <a:r>
              <a:rPr lang="en-US" sz="2000" dirty="0" err="1"/>
              <a:t>bên</a:t>
            </a:r>
            <a:r>
              <a:rPr lang="en-US" sz="2000" dirty="0"/>
              <a:t> </a:t>
            </a:r>
            <a:r>
              <a:rPr lang="en-US" sz="2000" dirty="0" err="1"/>
              <a:t>mạng</a:t>
            </a:r>
            <a:r>
              <a:rPr lang="en-US" sz="2000" dirty="0"/>
              <a:t> </a:t>
            </a:r>
            <a:r>
              <a:rPr lang="en-US" sz="2000" dirty="0" err="1"/>
              <a:t>sườn</a:t>
            </a:r>
            <a:r>
              <a:rPr lang="en-US" sz="2000" dirty="0"/>
              <a:t>.  </a:t>
            </a:r>
          </a:p>
          <a:p>
            <a:pPr algn="just"/>
            <a:r>
              <a:rPr lang="en-US" sz="2000" i="1" dirty="0">
                <a:solidFill>
                  <a:srgbClr val="CC00CC"/>
                </a:solidFill>
              </a:rPr>
              <a:t>							Theo ĐOÀN GIỎI</a:t>
            </a:r>
            <a:endParaRPr lang="en-US" sz="3600" i="1" dirty="0">
              <a:solidFill>
                <a:srgbClr val="CC00CC"/>
              </a:solidFill>
            </a:endParaRPr>
          </a:p>
        </p:txBody>
      </p:sp>
      <p:sp>
        <p:nvSpPr>
          <p:cNvPr id="6" name="Text Box 6">
            <a:extLst>
              <a:ext uri="{FF2B5EF4-FFF2-40B4-BE49-F238E27FC236}">
                <a16:creationId xmlns:a16="http://schemas.microsoft.com/office/drawing/2014/main" id="{D70D80BA-7437-4243-961F-DCE9A1FF515F}"/>
              </a:ext>
            </a:extLst>
          </p:cNvPr>
          <p:cNvSpPr txBox="1">
            <a:spLocks noChangeArrowheads="1"/>
          </p:cNvSpPr>
          <p:nvPr/>
        </p:nvSpPr>
        <p:spPr bwMode="auto">
          <a:xfrm>
            <a:off x="340954" y="1225344"/>
            <a:ext cx="11502331" cy="13234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b="1" dirty="0">
                <a:solidFill>
                  <a:schemeClr val="tx1"/>
                </a:solidFill>
                <a:latin typeface="Times New Roman" panose="02020603050405020304" pitchFamily="18" charset="0"/>
                <a:cs typeface="Times New Roman" pitchFamily="18" charset="0"/>
              </a:rPr>
              <a:t>a) </a:t>
            </a:r>
            <a:r>
              <a:rPr lang="en-US" sz="2000" b="1" dirty="0" err="1">
                <a:solidFill>
                  <a:schemeClr val="tx1"/>
                </a:solidFill>
                <a:latin typeface="Times New Roman" panose="02020603050405020304" pitchFamily="18" charset="0"/>
                <a:cs typeface="Times New Roman" pitchFamily="18" charset="0"/>
              </a:rPr>
              <a:t>Thấy</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tôi</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sán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đến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gần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hỏi</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tôi</a:t>
            </a:r>
            <a:r>
              <a:rPr lang="en-US" sz="2000" b="1" dirty="0">
                <a:solidFill>
                  <a:schemeClr val="tx1"/>
                </a:solidFill>
                <a:latin typeface="Times New Roman" pitchFamily="18" charset="0"/>
                <a:cs typeface="Times New Roman" pitchFamily="18" charset="0"/>
              </a:rPr>
              <a:t>:</a:t>
            </a:r>
          </a:p>
          <a:p>
            <a:r>
              <a:rPr lang="en-US" sz="2000" b="1" dirty="0">
                <a:solidFill>
                  <a:schemeClr val="tx1"/>
                </a:solidFill>
                <a:latin typeface="Times New Roman" pitchFamily="18" charset="0"/>
                <a:cs typeface="Times New Roman" pitchFamily="18" charset="0"/>
              </a:rPr>
              <a:t>  - </a:t>
            </a:r>
            <a:r>
              <a:rPr lang="en-US" sz="2000" b="1" dirty="0" err="1">
                <a:solidFill>
                  <a:schemeClr val="tx1"/>
                </a:solidFill>
                <a:latin typeface="Times New Roman" panose="02020603050405020304" pitchFamily="18" charset="0"/>
                <a:cs typeface="Times New Roman" pitchFamily="18" charset="0"/>
              </a:rPr>
              <a:t>Cháu</a:t>
            </a:r>
            <a:r>
              <a:rPr lang="en-US" sz="2000" b="1" dirty="0">
                <a:solidFill>
                  <a:schemeClr val="tx1"/>
                </a:solidFill>
                <a:latin typeface="Times New Roman" panose="02020603050405020304" pitchFamily="18" charset="0"/>
                <a:cs typeface="Times New Roman" pitchFamily="18" charset="0"/>
              </a:rPr>
              <a:t> con ai?</a:t>
            </a:r>
          </a:p>
          <a:p>
            <a:r>
              <a:rPr lang="en-US" sz="2000" b="1" dirty="0">
                <a:solidFill>
                  <a:schemeClr val="tx1"/>
                </a:solidFill>
                <a:latin typeface="Times New Roman" panose="02020603050405020304" pitchFamily="18" charset="0"/>
                <a:cs typeface="Times New Roman" pitchFamily="18" charset="0"/>
              </a:rPr>
              <a:t>  - </a:t>
            </a:r>
            <a:r>
              <a:rPr lang="en-US" sz="2000" b="1" dirty="0" err="1">
                <a:solidFill>
                  <a:schemeClr val="tx1"/>
                </a:solidFill>
                <a:latin typeface="Times New Roman" panose="02020603050405020304" pitchFamily="18" charset="0"/>
                <a:cs typeface="Times New Roman" pitchFamily="18" charset="0"/>
              </a:rPr>
              <a:t>Thưa</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cháu</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là</a:t>
            </a:r>
            <a:r>
              <a:rPr lang="en-US" sz="2000" b="1" dirty="0">
                <a:solidFill>
                  <a:schemeClr val="tx1"/>
                </a:solidFill>
                <a:latin typeface="Times New Roman" panose="02020603050405020304" pitchFamily="18" charset="0"/>
                <a:cs typeface="Times New Roman" pitchFamily="18" charset="0"/>
              </a:rPr>
              <a:t> con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Thư</a:t>
            </a:r>
            <a:r>
              <a:rPr lang="en-US" sz="2000" b="1" dirty="0">
                <a:solidFill>
                  <a:schemeClr val="tx1"/>
                </a:solidFill>
                <a:latin typeface="Times New Roman" panose="02020603050405020304" pitchFamily="18" charset="0"/>
                <a:cs typeface="Times New Roman" pitchFamily="18" charset="0"/>
              </a:rPr>
              <a:t>.</a:t>
            </a:r>
          </a:p>
          <a:p>
            <a:r>
              <a:rPr lang="en-US" sz="2000" b="1" i="1" dirty="0">
                <a:solidFill>
                  <a:schemeClr val="tx1"/>
                </a:solidFill>
                <a:latin typeface="Times New Roman" panose="02020603050405020304" pitchFamily="18" charset="0"/>
                <a:cs typeface="Times New Roman" pitchFamily="18" charset="0"/>
              </a:rPr>
              <a:t>							</a:t>
            </a:r>
            <a:r>
              <a:rPr lang="en-US" sz="2000" b="1" i="1" dirty="0">
                <a:solidFill>
                  <a:srgbClr val="CC00CC"/>
                </a:solidFill>
                <a:latin typeface="Times New Roman" panose="02020603050405020304" pitchFamily="18" charset="0"/>
                <a:cs typeface="Times New Roman" panose="02020603050405020304" pitchFamily="18" charset="0"/>
              </a:rPr>
              <a:t>DUY KHÁN</a:t>
            </a:r>
            <a:endParaRPr lang="en-US" sz="3600" b="1" i="1" dirty="0">
              <a:solidFill>
                <a:srgbClr val="CC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88088EC-ECDF-4C8F-BC92-1DEDD1AEB65F}"/>
              </a:ext>
            </a:extLst>
          </p:cNvPr>
          <p:cNvSpPr/>
          <p:nvPr/>
        </p:nvSpPr>
        <p:spPr>
          <a:xfrm>
            <a:off x="226597" y="4179928"/>
            <a:ext cx="11609197" cy="2554545"/>
          </a:xfrm>
          <a:prstGeom prst="rect">
            <a:avLst/>
          </a:prstGeom>
        </p:spPr>
        <p:txBody>
          <a:bodyPr wrap="square">
            <a:spAutoFit/>
          </a:bodyPr>
          <a:lstStyle/>
          <a:p>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đây</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chắn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nền</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vướng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quay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cuộn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ổ </a:t>
            </a:r>
            <a:r>
              <a:rPr lang="en-US" sz="2000" b="1" dirty="0" err="1">
                <a:latin typeface="Times New Roman" panose="02020603050405020304" pitchFamily="18" charset="0"/>
                <a:cs typeface="Times New Roman" panose="02020603050405020304" pitchFamily="18" charset="0"/>
              </a:rPr>
              <a:t>trục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hướng</a:t>
            </a:r>
            <a:r>
              <a:rPr lang="en-US" sz="2000" b="1" dirty="0">
                <a:latin typeface="Times New Roman" panose="02020603050405020304" pitchFamily="18" charset="0"/>
                <a:cs typeface="Times New Roman" panose="02020603050405020304" pitchFamily="18" charset="0"/>
              </a:rPr>
              <a:t> quay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 Khi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bụi</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bặm</a:t>
            </a:r>
            <a:r>
              <a:rPr lang="en-US" sz="2000" b="1">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							</a:t>
            </a:r>
            <a:r>
              <a:rPr lang="en-US" sz="2000" b="1" i="1">
                <a:solidFill>
                  <a:srgbClr val="7030A0"/>
                </a:solidFill>
                <a:latin typeface="Times New Roman" panose="02020603050405020304" pitchFamily="18" charset="0"/>
                <a:cs typeface="Times New Roman" panose="02020603050405020304" pitchFamily="18" charset="0"/>
              </a:rPr>
              <a:t> </a:t>
            </a:r>
            <a:r>
              <a:rPr lang="en-US" sz="2000" b="1" i="1">
                <a:solidFill>
                  <a:srgbClr val="A568D2"/>
                </a:solidFill>
                <a:latin typeface="Times New Roman" panose="02020603050405020304" pitchFamily="18" charset="0"/>
                <a:cs typeface="Times New Roman" panose="02020603050405020304" pitchFamily="18" charset="0"/>
              </a:rPr>
              <a:t>Theo PHẠM ĐÌNH CƯƠNG</a:t>
            </a:r>
            <a:endParaRPr lang="en-US" sz="2000" b="1">
              <a:solidFill>
                <a:srgbClr val="A568D2"/>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6B0F05B8-B77C-4C73-A3B9-404994846CE7}"/>
              </a:ext>
            </a:extLst>
          </p:cNvPr>
          <p:cNvCxnSpPr>
            <a:cxnSpLocks/>
          </p:cNvCxnSpPr>
          <p:nvPr/>
        </p:nvCxnSpPr>
        <p:spPr>
          <a:xfrm>
            <a:off x="688157"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CA17AC-8208-4EDD-A953-1FC9D7D9CB22}"/>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3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46" y="1272080"/>
            <a:ext cx="9210319" cy="3719798"/>
          </a:xfrm>
          <a:prstGeom prst="rect">
            <a:avLst/>
          </a:prstGeom>
        </p:spPr>
      </p:pic>
      <p:sp>
        <p:nvSpPr>
          <p:cNvPr id="5" name="Rectangle 4">
            <a:extLst>
              <a:ext uri="{FF2B5EF4-FFF2-40B4-BE49-F238E27FC236}">
                <a16:creationId xmlns:a16="http://schemas.microsoft.com/office/drawing/2014/main" id="{D8865A6E-7A0A-47FA-A9EF-C286650329CA}"/>
              </a:ext>
            </a:extLst>
          </p:cNvPr>
          <p:cNvSpPr/>
          <p:nvPr/>
        </p:nvSpPr>
        <p:spPr>
          <a:xfrm>
            <a:off x="2305665" y="2151727"/>
            <a:ext cx="6763690" cy="2554545"/>
          </a:xfrm>
          <a:prstGeom prst="rect">
            <a:avLst/>
          </a:prstGeom>
        </p:spPr>
        <p:txBody>
          <a:bodyPr wrap="square">
            <a:spAutoFit/>
          </a:bodyPr>
          <a:lstStyle/>
          <a:p>
            <a:r>
              <a:rPr lang="en-US" sz="3200" b="1" dirty="0">
                <a:latin typeface="Times New Roman" panose="02020603050405020304" pitchFamily="18" charset="0"/>
                <a:cs typeface="Times New Roman" pitchFamily="18" charset="0"/>
              </a:rPr>
              <a:t>a) </a:t>
            </a:r>
            <a:r>
              <a:rPr lang="en-US" sz="3200" b="1" dirty="0" err="1">
                <a:latin typeface="Times New Roman" panose="02020603050405020304" pitchFamily="18" charset="0"/>
                <a:cs typeface="Times New Roman" pitchFamily="18" charset="0"/>
              </a:rPr>
              <a:t>Thấy</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sán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đến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gần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hỏi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a:t>
            </a:r>
          </a:p>
          <a:p>
            <a:r>
              <a:rPr lang="en-US" sz="3200" b="1" dirty="0">
                <a:latin typeface="Times New Roman" panose="02020603050405020304" pitchFamily="18" charset="0"/>
                <a:cs typeface="Times New Roman" pitchFamily="18" charset="0"/>
              </a:rPr>
              <a:t>  - </a:t>
            </a:r>
            <a:r>
              <a:rPr lang="en-US" sz="3200" b="1" dirty="0" err="1">
                <a:latin typeface="Times New Roman" panose="02020603050405020304" pitchFamily="18" charset="0"/>
                <a:cs typeface="Times New Roman" pitchFamily="18" charset="0"/>
              </a:rPr>
              <a:t>Cháu</a:t>
            </a:r>
            <a:r>
              <a:rPr lang="en-US" sz="3200" b="1" dirty="0">
                <a:latin typeface="Times New Roman" panose="02020603050405020304" pitchFamily="18" charset="0"/>
                <a:cs typeface="Times New Roman" pitchFamily="18" charset="0"/>
              </a:rPr>
              <a:t> con ai?</a:t>
            </a:r>
          </a:p>
          <a:p>
            <a:r>
              <a:rPr lang="en-US" sz="3200" b="1" dirty="0">
                <a:latin typeface="Times New Roman" panose="02020603050405020304" pitchFamily="18" charset="0"/>
                <a:cs typeface="Times New Roman" pitchFamily="18" charset="0"/>
              </a:rPr>
              <a:t>  - </a:t>
            </a:r>
            <a:r>
              <a:rPr lang="en-US" sz="3200" b="1" dirty="0" err="1">
                <a:latin typeface="Times New Roman" panose="02020603050405020304" pitchFamily="18" charset="0"/>
                <a:cs typeface="Times New Roman" pitchFamily="18" charset="0"/>
              </a:rPr>
              <a:t>Thưa</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cháu</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là</a:t>
            </a:r>
            <a:r>
              <a:rPr lang="en-US" sz="3200" b="1" dirty="0">
                <a:latin typeface="Times New Roman" panose="02020603050405020304" pitchFamily="18" charset="0"/>
                <a:cs typeface="Times New Roman" pitchFamily="18" charset="0"/>
              </a:rPr>
              <a:t> con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Thư</a:t>
            </a:r>
            <a:r>
              <a:rPr lang="en-US" sz="3200" b="1" dirty="0">
                <a:latin typeface="Times New Roman" panose="02020603050405020304" pitchFamily="18" charset="0"/>
                <a:cs typeface="Times New Roman" pitchFamily="18" charset="0"/>
              </a:rPr>
              <a:t>.</a:t>
            </a:r>
          </a:p>
          <a:p>
            <a:r>
              <a:rPr lang="en-US" sz="3200" b="1" i="1" dirty="0">
                <a:latin typeface="Times New Roman" panose="02020603050405020304" pitchFamily="18" charset="0"/>
                <a:cs typeface="Times New Roman" pitchFamily="18" charset="0"/>
              </a:rPr>
              <a:t>					</a:t>
            </a:r>
          </a:p>
          <a:p>
            <a:pPr algn="r"/>
            <a:r>
              <a:rPr lang="en-US" sz="3200" b="1" i="1" dirty="0">
                <a:solidFill>
                  <a:srgbClr val="CC00CC"/>
                </a:solidFill>
                <a:latin typeface="Times New Roman" panose="02020603050405020304" pitchFamily="18" charset="0"/>
                <a:cs typeface="Times New Roman" panose="02020603050405020304" pitchFamily="18" charset="0"/>
              </a:rPr>
              <a:t>DUY KHÁN</a:t>
            </a:r>
            <a:endParaRPr lang="en-US" sz="4800" b="1" i="1" dirty="0">
              <a:solidFill>
                <a:srgbClr val="CC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5F2B15-A28F-4B6C-89F8-C9CA59B48EB6}"/>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688157"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CB74911-F338-499F-B849-965DD1A85213}"/>
              </a:ext>
            </a:extLst>
          </p:cNvPr>
          <p:cNvSpPr/>
          <p:nvPr/>
        </p:nvSpPr>
        <p:spPr>
          <a:xfrm>
            <a:off x="2305665" y="2151726"/>
            <a:ext cx="6763690" cy="2554545"/>
          </a:xfrm>
          <a:prstGeom prst="rect">
            <a:avLst/>
          </a:prstGeom>
        </p:spPr>
        <p:txBody>
          <a:bodyPr wrap="square">
            <a:spAutoFit/>
          </a:bodyPr>
          <a:lstStyle/>
          <a:p>
            <a:r>
              <a:rPr lang="en-US" sz="3200" b="1" dirty="0">
                <a:latin typeface="Times New Roman" panose="02020603050405020304" pitchFamily="18" charset="0"/>
                <a:cs typeface="Times New Roman" pitchFamily="18" charset="0"/>
              </a:rPr>
              <a:t>a) </a:t>
            </a:r>
            <a:r>
              <a:rPr lang="en-US" sz="3200" b="1" dirty="0" err="1">
                <a:latin typeface="Times New Roman" panose="02020603050405020304" pitchFamily="18" charset="0"/>
                <a:cs typeface="Times New Roman" pitchFamily="18" charset="0"/>
              </a:rPr>
              <a:t>Thấy</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sán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đến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gần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hỏi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a:t>
            </a:r>
          </a:p>
          <a:p>
            <a:r>
              <a:rPr lang="en-US" sz="3200" b="1">
                <a:latin typeface="Times New Roman" panose="02020603050405020304" pitchFamily="18" charset="0"/>
                <a:cs typeface="Times New Roman" pitchFamily="18" charset="0"/>
              </a:rPr>
              <a:t>  </a:t>
            </a:r>
            <a:r>
              <a:rPr lang="en-US" sz="3200" b="1">
                <a:solidFill>
                  <a:srgbClr val="FF0000"/>
                </a:solidFill>
                <a:latin typeface="Times New Roman" panose="02020603050405020304" pitchFamily="18" charset="0"/>
                <a:cs typeface="Times New Roman" pitchFamily="18" charset="0"/>
              </a:rPr>
              <a:t>- Cháu </a:t>
            </a:r>
            <a:r>
              <a:rPr lang="en-US" sz="3200" b="1" dirty="0">
                <a:solidFill>
                  <a:srgbClr val="FF0000"/>
                </a:solidFill>
                <a:latin typeface="Times New Roman" panose="02020603050405020304" pitchFamily="18" charset="0"/>
                <a:cs typeface="Times New Roman" pitchFamily="18" charset="0"/>
              </a:rPr>
              <a:t>con ai?</a:t>
            </a:r>
          </a:p>
          <a:p>
            <a:r>
              <a:rPr lang="en-US" sz="3200" b="1" dirty="0">
                <a:solidFill>
                  <a:srgbClr val="FF0000"/>
                </a:solidFill>
                <a:latin typeface="Times New Roman" panose="02020603050405020304" pitchFamily="18" charset="0"/>
                <a:cs typeface="Times New Roman" pitchFamily="18" charset="0"/>
              </a:rPr>
              <a:t>  - </a:t>
            </a:r>
            <a:r>
              <a:rPr lang="en-US" sz="3200" b="1" dirty="0" err="1">
                <a:solidFill>
                  <a:srgbClr val="FF0000"/>
                </a:solidFill>
                <a:latin typeface="Times New Roman" panose="02020603050405020304" pitchFamily="18" charset="0"/>
                <a:cs typeface="Times New Roman" pitchFamily="18" charset="0"/>
              </a:rPr>
              <a:t>Thưa</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ông</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cháu</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là</a:t>
            </a:r>
            <a:r>
              <a:rPr lang="en-US" sz="3200" b="1" dirty="0">
                <a:solidFill>
                  <a:srgbClr val="FF0000"/>
                </a:solidFill>
                <a:latin typeface="Times New Roman" panose="02020603050405020304" pitchFamily="18" charset="0"/>
                <a:cs typeface="Times New Roman" pitchFamily="18" charset="0"/>
              </a:rPr>
              <a:t> con </a:t>
            </a:r>
            <a:r>
              <a:rPr lang="en-US" sz="3200" b="1" dirty="0" err="1">
                <a:solidFill>
                  <a:srgbClr val="FF0000"/>
                </a:solidFill>
                <a:latin typeface="Times New Roman" panose="02020603050405020304" pitchFamily="18" charset="0"/>
                <a:cs typeface="Times New Roman" pitchFamily="18" charset="0"/>
              </a:rPr>
              <a:t>ông</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Thư</a:t>
            </a:r>
            <a:r>
              <a:rPr lang="en-US" sz="3200" b="1" dirty="0">
                <a:solidFill>
                  <a:srgbClr val="FF0000"/>
                </a:solidFill>
                <a:latin typeface="Times New Roman" panose="02020603050405020304" pitchFamily="18" charset="0"/>
                <a:cs typeface="Times New Roman" pitchFamily="18" charset="0"/>
              </a:rPr>
              <a:t>.</a:t>
            </a:r>
          </a:p>
          <a:p>
            <a:r>
              <a:rPr lang="en-US" sz="3200" b="1" i="1" dirty="0">
                <a:latin typeface="Times New Roman" panose="02020603050405020304" pitchFamily="18" charset="0"/>
                <a:cs typeface="Times New Roman" pitchFamily="18" charset="0"/>
              </a:rPr>
              <a:t>					</a:t>
            </a:r>
          </a:p>
          <a:p>
            <a:pPr algn="r"/>
            <a:r>
              <a:rPr lang="en-US" sz="3200" b="1" i="1" dirty="0">
                <a:solidFill>
                  <a:srgbClr val="CC00CC"/>
                </a:solidFill>
                <a:latin typeface="Times New Roman" panose="02020603050405020304" pitchFamily="18" charset="0"/>
                <a:cs typeface="Times New Roman" panose="02020603050405020304" pitchFamily="18" charset="0"/>
              </a:rPr>
              <a:t>DUY KHÁN</a:t>
            </a:r>
            <a:endParaRPr lang="en-US" sz="4800" b="1" i="1" dirty="0">
              <a:solidFill>
                <a:srgbClr val="CC00CC"/>
              </a:solidFill>
              <a:latin typeface="Times New Roman" panose="02020603050405020304" pitchFamily="18" charset="0"/>
              <a:cs typeface="Times New Roman" panose="02020603050405020304" pitchFamily="18" charset="0"/>
            </a:endParaRPr>
          </a:p>
        </p:txBody>
      </p:sp>
      <p:sp>
        <p:nvSpPr>
          <p:cNvPr id="11" name="Text Box 7">
            <a:extLst>
              <a:ext uri="{FF2B5EF4-FFF2-40B4-BE49-F238E27FC236}">
                <a16:creationId xmlns:a16="http://schemas.microsoft.com/office/drawing/2014/main" id="{77FA225C-A0B1-4FD4-9EB6-1EE01B5F4F6B}"/>
              </a:ext>
            </a:extLst>
          </p:cNvPr>
          <p:cNvSpPr txBox="1">
            <a:spLocks noChangeArrowheads="1"/>
          </p:cNvSpPr>
          <p:nvPr/>
        </p:nvSpPr>
        <p:spPr bwMode="auto">
          <a:xfrm>
            <a:off x="166946" y="5239554"/>
            <a:ext cx="11585856" cy="1200329"/>
          </a:xfrm>
          <a:prstGeom prst="rect">
            <a:avLst/>
          </a:prstGeom>
          <a:noFill/>
          <a:ln>
            <a:noFill/>
          </a:ln>
          <a:effectLst/>
        </p:spPr>
        <p:txBody>
          <a:bodyPr wrap="square">
            <a:spAutoFit/>
          </a:bodyPr>
          <a:lstStyle/>
          <a:p>
            <a:pPr algn="just">
              <a:spcBef>
                <a:spcPct val="50000"/>
              </a:spcBef>
            </a:pPr>
            <a:r>
              <a:rPr lang="en-US" sz="3600" b="1">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a:solidFill>
                  <a:schemeClr val="accent1">
                    <a:lumMod val="75000"/>
                  </a:schemeClr>
                </a:solidFill>
                <a:latin typeface="Times New Roman" panose="02020603050405020304" pitchFamily="18" charset="0"/>
                <a:cs typeface="Times New Roman" panose="02020603050405020304" pitchFamily="18" charset="0"/>
              </a:rPr>
              <a:t>Dấu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gạch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ngang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đánh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dấu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chỗ</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bắt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đầu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nói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a:t>
            </a:r>
            <a:r>
              <a:rPr lang="en-US" sz="3600" b="1" i="1" dirty="0" err="1">
                <a:solidFill>
                  <a:schemeClr val="accent1">
                    <a:lumMod val="75000"/>
                  </a:schemeClr>
                </a:solidFill>
                <a:latin typeface="Times New Roman" panose="02020603050405020304" pitchFamily="18" charset="0"/>
                <a:cs typeface="Times New Roman" panose="02020603050405020304" pitchFamily="18" charset="0"/>
              </a:rPr>
              <a:t>ông</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1">
                    <a:lumMod val="75000"/>
                  </a:schemeClr>
                </a:solidFill>
                <a:latin typeface="Times New Roman" panose="02020603050405020304" pitchFamily="18" charset="0"/>
                <a:cs typeface="Times New Roman" panose="02020603050405020304" pitchFamily="18" charset="0"/>
              </a:rPr>
              <a:t>khách</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i="1" err="1">
                <a:solidFill>
                  <a:schemeClr val="accent1">
                    <a:lumMod val="75000"/>
                  </a:schemeClr>
                </a:solidFill>
                <a:latin typeface="Times New Roman" panose="02020603050405020304" pitchFamily="18" charset="0"/>
                <a:cs typeface="Times New Roman" panose="02020603050405020304" pitchFamily="18" charset="0"/>
              </a:rPr>
              <a:t>và</a:t>
            </a:r>
            <a:r>
              <a:rPr lang="en-US" sz="3600" b="1" i="1">
                <a:solidFill>
                  <a:schemeClr val="accent1">
                    <a:lumMod val="75000"/>
                  </a:schemeClr>
                </a:solidFill>
                <a:latin typeface="Times New Roman" panose="02020603050405020304" pitchFamily="18" charset="0"/>
                <a:cs typeface="Times New Roman" panose="02020603050405020304" pitchFamily="18" charset="0"/>
              </a:rPr>
              <a:t> bạn nhỏ)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văn</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 name="Oval 1">
            <a:extLst>
              <a:ext uri="{FF2B5EF4-FFF2-40B4-BE49-F238E27FC236}">
                <a16:creationId xmlns:a16="http://schemas.microsoft.com/office/drawing/2014/main" id="{27C02DC0-4D88-48D9-90D5-B823CCC1DAEF}"/>
              </a:ext>
            </a:extLst>
          </p:cNvPr>
          <p:cNvSpPr/>
          <p:nvPr/>
        </p:nvSpPr>
        <p:spPr>
          <a:xfrm>
            <a:off x="2500604" y="2855168"/>
            <a:ext cx="314131" cy="233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79094C-5A87-46C1-9FF1-503BD16BF6B8}"/>
              </a:ext>
            </a:extLst>
          </p:cNvPr>
          <p:cNvSpPr/>
          <p:nvPr/>
        </p:nvSpPr>
        <p:spPr>
          <a:xfrm>
            <a:off x="2516155" y="3336109"/>
            <a:ext cx="314131" cy="233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3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46" y="1272080"/>
            <a:ext cx="10189029" cy="4093022"/>
          </a:xfrm>
          <a:prstGeom prst="rect">
            <a:avLst/>
          </a:prstGeom>
        </p:spPr>
      </p:pic>
      <p:sp>
        <p:nvSpPr>
          <p:cNvPr id="6" name="TextBox 5">
            <a:extLst>
              <a:ext uri="{FF2B5EF4-FFF2-40B4-BE49-F238E27FC236}">
                <a16:creationId xmlns:a16="http://schemas.microsoft.com/office/drawing/2014/main" id="{195F2B15-A28F-4B6C-89F8-C9CA59B48EB6}"/>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688156"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584C738B-6312-4A46-A4AA-E8A1D21A41D6}"/>
              </a:ext>
            </a:extLst>
          </p:cNvPr>
          <p:cNvSpPr txBox="1">
            <a:spLocks noChangeArrowheads="1"/>
          </p:cNvSpPr>
          <p:nvPr/>
        </p:nvSpPr>
        <p:spPr bwMode="auto">
          <a:xfrm>
            <a:off x="2316013" y="1811733"/>
            <a:ext cx="7754795" cy="286232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3000" dirty="0"/>
              <a:t>b) Con </a:t>
            </a:r>
            <a:r>
              <a:rPr lang="en-US" sz="3000" dirty="0" err="1"/>
              <a:t>cá</a:t>
            </a:r>
            <a:r>
              <a:rPr lang="en-US" sz="3000" dirty="0"/>
              <a:t> </a:t>
            </a:r>
            <a:r>
              <a:rPr lang="en-US" sz="3000" dirty="0" err="1"/>
              <a:t>sấu</a:t>
            </a:r>
            <a:r>
              <a:rPr lang="en-US" sz="3000" dirty="0"/>
              <a:t> </a:t>
            </a:r>
            <a:r>
              <a:rPr lang="en-US" sz="3000" dirty="0" err="1"/>
              <a:t>này</a:t>
            </a:r>
            <a:r>
              <a:rPr lang="en-US" sz="3000" dirty="0"/>
              <a:t> </a:t>
            </a:r>
            <a:r>
              <a:rPr lang="en-US" sz="3000" dirty="0" err="1"/>
              <a:t>màu</a:t>
            </a:r>
            <a:r>
              <a:rPr lang="en-US" sz="3000" dirty="0"/>
              <a:t> da </a:t>
            </a:r>
            <a:r>
              <a:rPr lang="en-US" sz="3000" dirty="0" err="1"/>
              <a:t>xám</a:t>
            </a:r>
            <a:r>
              <a:rPr lang="en-US" sz="3000" dirty="0"/>
              <a:t> </a:t>
            </a:r>
            <a:r>
              <a:rPr lang="en-US" sz="3000" dirty="0" err="1"/>
              <a:t>ngoét</a:t>
            </a:r>
            <a:r>
              <a:rPr lang="en-US" sz="3000" dirty="0"/>
              <a:t> </a:t>
            </a:r>
            <a:r>
              <a:rPr lang="en-US" sz="3000" dirty="0" err="1"/>
              <a:t>như</a:t>
            </a:r>
            <a:r>
              <a:rPr lang="en-US" sz="3000" dirty="0"/>
              <a:t> da </a:t>
            </a:r>
            <a:r>
              <a:rPr lang="en-US" sz="3000" dirty="0" err="1"/>
              <a:t>cây</a:t>
            </a:r>
            <a:r>
              <a:rPr lang="en-US" sz="3000" dirty="0"/>
              <a:t> </a:t>
            </a:r>
            <a:r>
              <a:rPr lang="en-US" sz="3000" dirty="0" err="1"/>
              <a:t>bần</a:t>
            </a:r>
            <a:r>
              <a:rPr lang="en-US" sz="3000" dirty="0"/>
              <a:t>, </a:t>
            </a:r>
            <a:r>
              <a:rPr lang="en-US" sz="3000" dirty="0" err="1"/>
              <a:t>gai</a:t>
            </a:r>
            <a:r>
              <a:rPr lang="en-US" sz="3000" dirty="0"/>
              <a:t> </a:t>
            </a:r>
            <a:r>
              <a:rPr lang="en-US" sz="3000" dirty="0" err="1"/>
              <a:t>lưng</a:t>
            </a:r>
            <a:r>
              <a:rPr lang="en-US" sz="3000" dirty="0"/>
              <a:t> </a:t>
            </a:r>
            <a:r>
              <a:rPr lang="en-US" sz="3000" dirty="0" err="1"/>
              <a:t>mọc</a:t>
            </a:r>
            <a:r>
              <a:rPr lang="en-US" sz="3000" dirty="0"/>
              <a:t> </a:t>
            </a:r>
            <a:r>
              <a:rPr lang="en-US" sz="3000" dirty="0" err="1"/>
              <a:t>chừng</a:t>
            </a:r>
            <a:r>
              <a:rPr lang="en-US" sz="3000" dirty="0"/>
              <a:t> </a:t>
            </a:r>
            <a:r>
              <a:rPr lang="en-US" sz="3000" dirty="0" err="1"/>
              <a:t>ba</a:t>
            </a:r>
            <a:r>
              <a:rPr lang="en-US" sz="3000" dirty="0"/>
              <a:t> </a:t>
            </a:r>
            <a:r>
              <a:rPr lang="en-US" sz="3000" dirty="0" err="1"/>
              <a:t>đốt</a:t>
            </a:r>
            <a:r>
              <a:rPr lang="en-US" sz="3000" dirty="0"/>
              <a:t> </a:t>
            </a:r>
            <a:r>
              <a:rPr lang="en-US" sz="3000" dirty="0" err="1"/>
              <a:t>ngón</a:t>
            </a:r>
            <a:r>
              <a:rPr lang="en-US" sz="3000" dirty="0"/>
              <a:t> </a:t>
            </a:r>
            <a:r>
              <a:rPr lang="en-US" sz="3000" dirty="0" err="1"/>
              <a:t>tay</a:t>
            </a:r>
            <a:r>
              <a:rPr lang="en-US" sz="3000" dirty="0"/>
              <a:t>, </a:t>
            </a:r>
            <a:r>
              <a:rPr lang="en-US" sz="3000" dirty="0" err="1"/>
              <a:t>trông</a:t>
            </a:r>
            <a:r>
              <a:rPr lang="en-US" sz="3000" dirty="0"/>
              <a:t> </a:t>
            </a:r>
            <a:r>
              <a:rPr lang="en-US" sz="3000" dirty="0" err="1"/>
              <a:t>dễ</a:t>
            </a:r>
            <a:r>
              <a:rPr lang="en-US" sz="3000" dirty="0"/>
              <a:t> </a:t>
            </a:r>
            <a:r>
              <a:rPr lang="en-US" sz="3000" dirty="0" err="1"/>
              <a:t>sợ</a:t>
            </a:r>
            <a:r>
              <a:rPr lang="en-US" sz="3000" dirty="0"/>
              <a:t>. </a:t>
            </a:r>
            <a:r>
              <a:rPr lang="en-US" sz="3000" dirty="0" err="1"/>
              <a:t>Cái</a:t>
            </a:r>
            <a:r>
              <a:rPr lang="en-US" sz="3000" dirty="0"/>
              <a:t> </a:t>
            </a:r>
            <a:r>
              <a:rPr lang="en-US" sz="3000" dirty="0" err="1"/>
              <a:t>đuôi</a:t>
            </a:r>
            <a:r>
              <a:rPr lang="en-US" sz="3000" dirty="0"/>
              <a:t> </a:t>
            </a:r>
            <a:r>
              <a:rPr lang="en-US" sz="3000" dirty="0" err="1"/>
              <a:t>dài</a:t>
            </a:r>
            <a:r>
              <a:rPr lang="en-US" sz="3000" dirty="0"/>
              <a:t> – </a:t>
            </a:r>
            <a:r>
              <a:rPr lang="en-US" sz="3000" dirty="0" err="1"/>
              <a:t>bộ</a:t>
            </a:r>
            <a:r>
              <a:rPr lang="en-US" sz="3000" dirty="0"/>
              <a:t> </a:t>
            </a:r>
            <a:r>
              <a:rPr lang="en-US" sz="3000" dirty="0" err="1"/>
              <a:t>phận</a:t>
            </a:r>
            <a:r>
              <a:rPr lang="en-US" sz="3000" dirty="0"/>
              <a:t> </a:t>
            </a:r>
            <a:r>
              <a:rPr lang="en-US" sz="3000" dirty="0" err="1"/>
              <a:t>khoẻ</a:t>
            </a:r>
            <a:r>
              <a:rPr lang="en-US" sz="3000" dirty="0"/>
              <a:t> </a:t>
            </a:r>
            <a:r>
              <a:rPr lang="en-US" sz="3000" dirty="0" err="1"/>
              <a:t>nhất</a:t>
            </a:r>
            <a:r>
              <a:rPr lang="en-US" sz="3000" dirty="0"/>
              <a:t> </a:t>
            </a:r>
            <a:r>
              <a:rPr lang="en-US" sz="3000" dirty="0" err="1"/>
              <a:t>của</a:t>
            </a:r>
            <a:r>
              <a:rPr lang="en-US" sz="3000" dirty="0"/>
              <a:t> con </a:t>
            </a:r>
            <a:r>
              <a:rPr lang="en-US" sz="3000" dirty="0" err="1"/>
              <a:t>vật</a:t>
            </a:r>
            <a:r>
              <a:rPr lang="en-US" sz="3000" dirty="0"/>
              <a:t> </a:t>
            </a:r>
            <a:r>
              <a:rPr lang="en-US" sz="3000" dirty="0" err="1"/>
              <a:t>kinh</a:t>
            </a:r>
            <a:r>
              <a:rPr lang="en-US" sz="3000" dirty="0"/>
              <a:t> </a:t>
            </a:r>
            <a:r>
              <a:rPr lang="en-US" sz="3000" dirty="0" err="1"/>
              <a:t>khủng</a:t>
            </a:r>
            <a:r>
              <a:rPr lang="en-US" sz="3000" dirty="0"/>
              <a:t> </a:t>
            </a:r>
            <a:r>
              <a:rPr lang="en-US" sz="3000" dirty="0" err="1"/>
              <a:t>dùng</a:t>
            </a:r>
            <a:r>
              <a:rPr lang="en-US" sz="3000" dirty="0"/>
              <a:t> </a:t>
            </a:r>
            <a:r>
              <a:rPr lang="en-US" sz="3000" dirty="0" err="1"/>
              <a:t>để</a:t>
            </a:r>
            <a:r>
              <a:rPr lang="en-US" sz="3000" dirty="0"/>
              <a:t> </a:t>
            </a:r>
            <a:r>
              <a:rPr lang="en-US" sz="3000" dirty="0" err="1"/>
              <a:t>tấn</a:t>
            </a:r>
            <a:r>
              <a:rPr lang="en-US" sz="3000" dirty="0"/>
              <a:t> </a:t>
            </a:r>
            <a:r>
              <a:rPr lang="en-US" sz="3000" dirty="0" err="1"/>
              <a:t>công</a:t>
            </a:r>
            <a:r>
              <a:rPr lang="en-US" sz="3000" dirty="0"/>
              <a:t> – </a:t>
            </a:r>
            <a:r>
              <a:rPr lang="en-US" sz="3000" dirty="0" err="1"/>
              <a:t>đã</a:t>
            </a:r>
            <a:r>
              <a:rPr lang="en-US" sz="3000" dirty="0"/>
              <a:t> </a:t>
            </a:r>
            <a:r>
              <a:rPr lang="en-US" sz="3000" dirty="0" err="1"/>
              <a:t>bị</a:t>
            </a:r>
            <a:r>
              <a:rPr lang="en-US" sz="3000" dirty="0"/>
              <a:t> </a:t>
            </a:r>
            <a:r>
              <a:rPr lang="en-US" sz="3000" dirty="0" err="1"/>
              <a:t>trói</a:t>
            </a:r>
            <a:r>
              <a:rPr lang="en-US" sz="3000" dirty="0"/>
              <a:t> </a:t>
            </a:r>
            <a:r>
              <a:rPr lang="en-US" sz="3000" dirty="0" err="1"/>
              <a:t>xếp</a:t>
            </a:r>
            <a:r>
              <a:rPr lang="en-US" sz="3000" dirty="0"/>
              <a:t> </a:t>
            </a:r>
            <a:r>
              <a:rPr lang="en-US" sz="3000" dirty="0" err="1"/>
              <a:t>vào</a:t>
            </a:r>
            <a:r>
              <a:rPr lang="en-US" sz="3000" dirty="0"/>
              <a:t> </a:t>
            </a:r>
            <a:r>
              <a:rPr lang="en-US" sz="3000" dirty="0" err="1"/>
              <a:t>bên</a:t>
            </a:r>
            <a:r>
              <a:rPr lang="en-US" sz="3000" dirty="0"/>
              <a:t> </a:t>
            </a:r>
            <a:r>
              <a:rPr lang="en-US" sz="3000" dirty="0" err="1"/>
              <a:t>mạng</a:t>
            </a:r>
            <a:r>
              <a:rPr lang="en-US" sz="3000" dirty="0"/>
              <a:t> </a:t>
            </a:r>
            <a:r>
              <a:rPr lang="en-US" sz="3000" dirty="0" err="1"/>
              <a:t>sườn</a:t>
            </a:r>
            <a:r>
              <a:rPr lang="en-US" sz="3000" dirty="0"/>
              <a:t>.  </a:t>
            </a:r>
          </a:p>
          <a:p>
            <a:pPr algn="just"/>
            <a:r>
              <a:rPr lang="en-US" sz="3000" i="1" dirty="0">
                <a:solidFill>
                  <a:srgbClr val="CC00CC"/>
                </a:solidFill>
              </a:rPr>
              <a:t>		</a:t>
            </a:r>
            <a:r>
              <a:rPr lang="en-US" sz="3000" i="1">
                <a:solidFill>
                  <a:srgbClr val="CC00CC"/>
                </a:solidFill>
              </a:rPr>
              <a:t>	                  Theo </a:t>
            </a:r>
            <a:r>
              <a:rPr lang="en-US" sz="3000" i="1" dirty="0">
                <a:solidFill>
                  <a:srgbClr val="CC00CC"/>
                </a:solidFill>
              </a:rPr>
              <a:t>ĐOÀN GIỎI</a:t>
            </a:r>
          </a:p>
        </p:txBody>
      </p:sp>
      <p:sp>
        <p:nvSpPr>
          <p:cNvPr id="10" name="Text Box 5">
            <a:extLst>
              <a:ext uri="{FF2B5EF4-FFF2-40B4-BE49-F238E27FC236}">
                <a16:creationId xmlns:a16="http://schemas.microsoft.com/office/drawing/2014/main" id="{AA92EC92-BB6B-43FD-9BD5-E7A51D945BC2}"/>
              </a:ext>
            </a:extLst>
          </p:cNvPr>
          <p:cNvSpPr txBox="1">
            <a:spLocks noChangeArrowheads="1"/>
          </p:cNvSpPr>
          <p:nvPr/>
        </p:nvSpPr>
        <p:spPr bwMode="auto">
          <a:xfrm>
            <a:off x="2316013" y="1811733"/>
            <a:ext cx="7754795" cy="286232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3000" dirty="0"/>
              <a:t>b) Con </a:t>
            </a:r>
            <a:r>
              <a:rPr lang="en-US" sz="3000" dirty="0" err="1"/>
              <a:t>cá</a:t>
            </a:r>
            <a:r>
              <a:rPr lang="en-US" sz="3000" dirty="0"/>
              <a:t> </a:t>
            </a:r>
            <a:r>
              <a:rPr lang="en-US" sz="3000" dirty="0" err="1"/>
              <a:t>sấu</a:t>
            </a:r>
            <a:r>
              <a:rPr lang="en-US" sz="3000" dirty="0"/>
              <a:t> </a:t>
            </a:r>
            <a:r>
              <a:rPr lang="en-US" sz="3000" dirty="0" err="1"/>
              <a:t>này</a:t>
            </a:r>
            <a:r>
              <a:rPr lang="en-US" sz="3000" dirty="0"/>
              <a:t> </a:t>
            </a:r>
            <a:r>
              <a:rPr lang="en-US" sz="3000" dirty="0" err="1"/>
              <a:t>màu</a:t>
            </a:r>
            <a:r>
              <a:rPr lang="en-US" sz="3000" dirty="0"/>
              <a:t> da </a:t>
            </a:r>
            <a:r>
              <a:rPr lang="en-US" sz="3000" dirty="0" err="1"/>
              <a:t>xám</a:t>
            </a:r>
            <a:r>
              <a:rPr lang="en-US" sz="3000" dirty="0"/>
              <a:t> </a:t>
            </a:r>
            <a:r>
              <a:rPr lang="en-US" sz="3000" dirty="0" err="1"/>
              <a:t>ngoét</a:t>
            </a:r>
            <a:r>
              <a:rPr lang="en-US" sz="3000" dirty="0"/>
              <a:t> </a:t>
            </a:r>
            <a:r>
              <a:rPr lang="en-US" sz="3000" dirty="0" err="1"/>
              <a:t>như</a:t>
            </a:r>
            <a:r>
              <a:rPr lang="en-US" sz="3000" dirty="0"/>
              <a:t> da </a:t>
            </a:r>
            <a:r>
              <a:rPr lang="en-US" sz="3000" dirty="0" err="1"/>
              <a:t>cây</a:t>
            </a:r>
            <a:r>
              <a:rPr lang="en-US" sz="3000" dirty="0"/>
              <a:t> </a:t>
            </a:r>
            <a:r>
              <a:rPr lang="en-US" sz="3000" dirty="0" err="1"/>
              <a:t>bần</a:t>
            </a:r>
            <a:r>
              <a:rPr lang="en-US" sz="3000" dirty="0"/>
              <a:t>, </a:t>
            </a:r>
            <a:r>
              <a:rPr lang="en-US" sz="3000" dirty="0" err="1"/>
              <a:t>gai</a:t>
            </a:r>
            <a:r>
              <a:rPr lang="en-US" sz="3000" dirty="0"/>
              <a:t> </a:t>
            </a:r>
            <a:r>
              <a:rPr lang="en-US" sz="3000" dirty="0" err="1"/>
              <a:t>lưng</a:t>
            </a:r>
            <a:r>
              <a:rPr lang="en-US" sz="3000" dirty="0"/>
              <a:t> </a:t>
            </a:r>
            <a:r>
              <a:rPr lang="en-US" sz="3000" dirty="0" err="1"/>
              <a:t>mọc</a:t>
            </a:r>
            <a:r>
              <a:rPr lang="en-US" sz="3000" dirty="0"/>
              <a:t> </a:t>
            </a:r>
            <a:r>
              <a:rPr lang="en-US" sz="3000" dirty="0" err="1"/>
              <a:t>chừng</a:t>
            </a:r>
            <a:r>
              <a:rPr lang="en-US" sz="3000" dirty="0"/>
              <a:t> </a:t>
            </a:r>
            <a:r>
              <a:rPr lang="en-US" sz="3000" dirty="0" err="1"/>
              <a:t>ba</a:t>
            </a:r>
            <a:r>
              <a:rPr lang="en-US" sz="3000" dirty="0"/>
              <a:t> </a:t>
            </a:r>
            <a:r>
              <a:rPr lang="en-US" sz="3000" dirty="0" err="1"/>
              <a:t>đốt</a:t>
            </a:r>
            <a:r>
              <a:rPr lang="en-US" sz="3000" dirty="0"/>
              <a:t> </a:t>
            </a:r>
            <a:r>
              <a:rPr lang="en-US" sz="3000" dirty="0" err="1"/>
              <a:t>ngón</a:t>
            </a:r>
            <a:r>
              <a:rPr lang="en-US" sz="3000" dirty="0"/>
              <a:t> </a:t>
            </a:r>
            <a:r>
              <a:rPr lang="en-US" sz="3000" dirty="0" err="1"/>
              <a:t>tay</a:t>
            </a:r>
            <a:r>
              <a:rPr lang="en-US" sz="3000" dirty="0"/>
              <a:t>, </a:t>
            </a:r>
            <a:r>
              <a:rPr lang="en-US" sz="3000" dirty="0" err="1"/>
              <a:t>trông</a:t>
            </a:r>
            <a:r>
              <a:rPr lang="en-US" sz="3000" dirty="0"/>
              <a:t> </a:t>
            </a:r>
            <a:r>
              <a:rPr lang="en-US" sz="3000" dirty="0" err="1"/>
              <a:t>dễ</a:t>
            </a:r>
            <a:r>
              <a:rPr lang="en-US" sz="3000" dirty="0"/>
              <a:t> </a:t>
            </a:r>
            <a:r>
              <a:rPr lang="en-US" sz="3000" dirty="0" err="1"/>
              <a:t>sợ</a:t>
            </a:r>
            <a:r>
              <a:rPr lang="en-US" sz="3000" dirty="0"/>
              <a:t>. </a:t>
            </a:r>
            <a:r>
              <a:rPr lang="en-US" sz="3000" dirty="0" err="1">
                <a:solidFill>
                  <a:srgbClr val="FF0000"/>
                </a:solidFill>
              </a:rPr>
              <a:t>Cái</a:t>
            </a:r>
            <a:r>
              <a:rPr lang="en-US" sz="3000" dirty="0">
                <a:solidFill>
                  <a:srgbClr val="FF0000"/>
                </a:solidFill>
              </a:rPr>
              <a:t> </a:t>
            </a:r>
            <a:r>
              <a:rPr lang="en-US" sz="3000" dirty="0" err="1">
                <a:solidFill>
                  <a:srgbClr val="FF0000"/>
                </a:solidFill>
              </a:rPr>
              <a:t>đuôi</a:t>
            </a:r>
            <a:r>
              <a:rPr lang="en-US" sz="3000" dirty="0">
                <a:solidFill>
                  <a:srgbClr val="FF0000"/>
                </a:solidFill>
              </a:rPr>
              <a:t> </a:t>
            </a:r>
            <a:r>
              <a:rPr lang="en-US" sz="3000" dirty="0" err="1">
                <a:solidFill>
                  <a:srgbClr val="FF0000"/>
                </a:solidFill>
              </a:rPr>
              <a:t>dài</a:t>
            </a:r>
            <a:r>
              <a:rPr lang="en-US" sz="3000" dirty="0">
                <a:solidFill>
                  <a:srgbClr val="FF0000"/>
                </a:solidFill>
              </a:rPr>
              <a:t> – </a:t>
            </a:r>
            <a:r>
              <a:rPr lang="en-US" sz="3000" dirty="0" err="1">
                <a:solidFill>
                  <a:srgbClr val="FF0000"/>
                </a:solidFill>
              </a:rPr>
              <a:t>bộ</a:t>
            </a:r>
            <a:r>
              <a:rPr lang="en-US" sz="3000" dirty="0">
                <a:solidFill>
                  <a:srgbClr val="FF0000"/>
                </a:solidFill>
              </a:rPr>
              <a:t> </a:t>
            </a:r>
            <a:r>
              <a:rPr lang="en-US" sz="3000" dirty="0" err="1">
                <a:solidFill>
                  <a:srgbClr val="FF0000"/>
                </a:solidFill>
              </a:rPr>
              <a:t>phận</a:t>
            </a:r>
            <a:r>
              <a:rPr lang="en-US" sz="3000" dirty="0">
                <a:solidFill>
                  <a:srgbClr val="FF0000"/>
                </a:solidFill>
              </a:rPr>
              <a:t> </a:t>
            </a:r>
            <a:r>
              <a:rPr lang="en-US" sz="3000" dirty="0" err="1">
                <a:solidFill>
                  <a:srgbClr val="FF0000"/>
                </a:solidFill>
              </a:rPr>
              <a:t>khoẻ</a:t>
            </a:r>
            <a:r>
              <a:rPr lang="en-US" sz="3000" dirty="0">
                <a:solidFill>
                  <a:srgbClr val="FF0000"/>
                </a:solidFill>
              </a:rPr>
              <a:t> </a:t>
            </a:r>
            <a:r>
              <a:rPr lang="en-US" sz="3000" dirty="0" err="1">
                <a:solidFill>
                  <a:srgbClr val="FF0000"/>
                </a:solidFill>
              </a:rPr>
              <a:t>nhất</a:t>
            </a:r>
            <a:r>
              <a:rPr lang="en-US" sz="3000" dirty="0">
                <a:solidFill>
                  <a:srgbClr val="FF0000"/>
                </a:solidFill>
              </a:rPr>
              <a:t> </a:t>
            </a:r>
            <a:r>
              <a:rPr lang="en-US" sz="3000" dirty="0" err="1">
                <a:solidFill>
                  <a:srgbClr val="FF0000"/>
                </a:solidFill>
              </a:rPr>
              <a:t>của</a:t>
            </a:r>
            <a:r>
              <a:rPr lang="en-US" sz="3000" dirty="0">
                <a:solidFill>
                  <a:srgbClr val="FF0000"/>
                </a:solidFill>
              </a:rPr>
              <a:t> con </a:t>
            </a:r>
            <a:r>
              <a:rPr lang="en-US" sz="3000" dirty="0" err="1">
                <a:solidFill>
                  <a:srgbClr val="FF0000"/>
                </a:solidFill>
              </a:rPr>
              <a:t>vật</a:t>
            </a:r>
            <a:r>
              <a:rPr lang="en-US" sz="3000" dirty="0">
                <a:solidFill>
                  <a:srgbClr val="FF0000"/>
                </a:solidFill>
              </a:rPr>
              <a:t> </a:t>
            </a:r>
            <a:r>
              <a:rPr lang="en-US" sz="3000" dirty="0" err="1">
                <a:solidFill>
                  <a:srgbClr val="FF0000"/>
                </a:solidFill>
              </a:rPr>
              <a:t>kinh</a:t>
            </a:r>
            <a:r>
              <a:rPr lang="en-US" sz="3000" dirty="0">
                <a:solidFill>
                  <a:srgbClr val="FF0000"/>
                </a:solidFill>
              </a:rPr>
              <a:t> </a:t>
            </a:r>
            <a:r>
              <a:rPr lang="en-US" sz="3000" dirty="0" err="1">
                <a:solidFill>
                  <a:srgbClr val="FF0000"/>
                </a:solidFill>
              </a:rPr>
              <a:t>khủng</a:t>
            </a:r>
            <a:r>
              <a:rPr lang="en-US" sz="3000" dirty="0">
                <a:solidFill>
                  <a:srgbClr val="FF0000"/>
                </a:solidFill>
              </a:rPr>
              <a:t> </a:t>
            </a:r>
            <a:r>
              <a:rPr lang="en-US" sz="3000" dirty="0" err="1">
                <a:solidFill>
                  <a:srgbClr val="FF0000"/>
                </a:solidFill>
              </a:rPr>
              <a:t>dùng</a:t>
            </a:r>
            <a:r>
              <a:rPr lang="en-US" sz="3000" dirty="0">
                <a:solidFill>
                  <a:srgbClr val="FF0000"/>
                </a:solidFill>
              </a:rPr>
              <a:t> </a:t>
            </a:r>
            <a:r>
              <a:rPr lang="en-US" sz="3000" dirty="0" err="1">
                <a:solidFill>
                  <a:srgbClr val="FF0000"/>
                </a:solidFill>
              </a:rPr>
              <a:t>để</a:t>
            </a:r>
            <a:r>
              <a:rPr lang="en-US" sz="3000" dirty="0">
                <a:solidFill>
                  <a:srgbClr val="FF0000"/>
                </a:solidFill>
              </a:rPr>
              <a:t> </a:t>
            </a:r>
            <a:r>
              <a:rPr lang="en-US" sz="3000" dirty="0" err="1">
                <a:solidFill>
                  <a:srgbClr val="FF0000"/>
                </a:solidFill>
              </a:rPr>
              <a:t>tấn</a:t>
            </a:r>
            <a:r>
              <a:rPr lang="en-US" sz="3000" dirty="0">
                <a:solidFill>
                  <a:srgbClr val="FF0000"/>
                </a:solidFill>
              </a:rPr>
              <a:t> </a:t>
            </a:r>
            <a:r>
              <a:rPr lang="en-US" sz="3000" dirty="0" err="1">
                <a:solidFill>
                  <a:srgbClr val="FF0000"/>
                </a:solidFill>
              </a:rPr>
              <a:t>công</a:t>
            </a:r>
            <a:r>
              <a:rPr lang="en-US" sz="3000" dirty="0">
                <a:solidFill>
                  <a:srgbClr val="FF0000"/>
                </a:solidFill>
              </a:rPr>
              <a:t> – </a:t>
            </a:r>
            <a:r>
              <a:rPr lang="en-US" sz="3000" dirty="0" err="1">
                <a:solidFill>
                  <a:srgbClr val="FF0000"/>
                </a:solidFill>
              </a:rPr>
              <a:t>đã</a:t>
            </a:r>
            <a:r>
              <a:rPr lang="en-US" sz="3000" dirty="0">
                <a:solidFill>
                  <a:srgbClr val="FF0000"/>
                </a:solidFill>
              </a:rPr>
              <a:t> </a:t>
            </a:r>
            <a:r>
              <a:rPr lang="en-US" sz="3000" dirty="0" err="1">
                <a:solidFill>
                  <a:srgbClr val="FF0000"/>
                </a:solidFill>
              </a:rPr>
              <a:t>bị</a:t>
            </a:r>
            <a:r>
              <a:rPr lang="en-US" sz="3000" dirty="0">
                <a:solidFill>
                  <a:srgbClr val="FF0000"/>
                </a:solidFill>
              </a:rPr>
              <a:t> </a:t>
            </a:r>
            <a:r>
              <a:rPr lang="en-US" sz="3000" dirty="0" err="1">
                <a:solidFill>
                  <a:srgbClr val="FF0000"/>
                </a:solidFill>
              </a:rPr>
              <a:t>trói</a:t>
            </a:r>
            <a:r>
              <a:rPr lang="en-US" sz="3000" dirty="0">
                <a:solidFill>
                  <a:srgbClr val="FF0000"/>
                </a:solidFill>
              </a:rPr>
              <a:t> </a:t>
            </a:r>
            <a:r>
              <a:rPr lang="en-US" sz="3000" dirty="0" err="1">
                <a:solidFill>
                  <a:srgbClr val="FF0000"/>
                </a:solidFill>
              </a:rPr>
              <a:t>xếp</a:t>
            </a:r>
            <a:r>
              <a:rPr lang="en-US" sz="3000" dirty="0">
                <a:solidFill>
                  <a:srgbClr val="FF0000"/>
                </a:solidFill>
              </a:rPr>
              <a:t> </a:t>
            </a:r>
            <a:r>
              <a:rPr lang="en-US" sz="3000" dirty="0" err="1">
                <a:solidFill>
                  <a:srgbClr val="FF0000"/>
                </a:solidFill>
              </a:rPr>
              <a:t>vào</a:t>
            </a:r>
            <a:r>
              <a:rPr lang="en-US" sz="3000" dirty="0">
                <a:solidFill>
                  <a:srgbClr val="FF0000"/>
                </a:solidFill>
              </a:rPr>
              <a:t> </a:t>
            </a:r>
            <a:r>
              <a:rPr lang="en-US" sz="3000" dirty="0" err="1">
                <a:solidFill>
                  <a:srgbClr val="FF0000"/>
                </a:solidFill>
              </a:rPr>
              <a:t>bên</a:t>
            </a:r>
            <a:r>
              <a:rPr lang="en-US" sz="3000" dirty="0">
                <a:solidFill>
                  <a:srgbClr val="FF0000"/>
                </a:solidFill>
              </a:rPr>
              <a:t> </a:t>
            </a:r>
            <a:r>
              <a:rPr lang="en-US" sz="3000" dirty="0" err="1">
                <a:solidFill>
                  <a:srgbClr val="FF0000"/>
                </a:solidFill>
              </a:rPr>
              <a:t>mạng</a:t>
            </a:r>
            <a:r>
              <a:rPr lang="en-US" sz="3000" dirty="0">
                <a:solidFill>
                  <a:srgbClr val="FF0000"/>
                </a:solidFill>
              </a:rPr>
              <a:t> </a:t>
            </a:r>
            <a:r>
              <a:rPr lang="en-US" sz="3000" dirty="0" err="1">
                <a:solidFill>
                  <a:srgbClr val="FF0000"/>
                </a:solidFill>
              </a:rPr>
              <a:t>sườn</a:t>
            </a:r>
            <a:r>
              <a:rPr lang="en-US" sz="3000" dirty="0"/>
              <a:t>.  </a:t>
            </a:r>
          </a:p>
          <a:p>
            <a:pPr algn="just"/>
            <a:r>
              <a:rPr lang="en-US" sz="3000" i="1" dirty="0">
                <a:solidFill>
                  <a:srgbClr val="CC00CC"/>
                </a:solidFill>
              </a:rPr>
              <a:t>		</a:t>
            </a:r>
            <a:r>
              <a:rPr lang="en-US" sz="3000" i="1">
                <a:solidFill>
                  <a:srgbClr val="CC00CC"/>
                </a:solidFill>
              </a:rPr>
              <a:t>	                  Theo </a:t>
            </a:r>
            <a:r>
              <a:rPr lang="en-US" sz="3000" i="1" dirty="0">
                <a:solidFill>
                  <a:srgbClr val="CC00CC"/>
                </a:solidFill>
              </a:rPr>
              <a:t>ĐOÀN GIỎI</a:t>
            </a:r>
          </a:p>
        </p:txBody>
      </p:sp>
      <p:sp>
        <p:nvSpPr>
          <p:cNvPr id="11" name="Oval 571">
            <a:extLst>
              <a:ext uri="{FF2B5EF4-FFF2-40B4-BE49-F238E27FC236}">
                <a16:creationId xmlns:a16="http://schemas.microsoft.com/office/drawing/2014/main" id="{BD25C1D2-D866-4638-ADDD-2E58C896328B}"/>
              </a:ext>
            </a:extLst>
          </p:cNvPr>
          <p:cNvSpPr>
            <a:spLocks noChangeArrowheads="1"/>
          </p:cNvSpPr>
          <p:nvPr/>
        </p:nvSpPr>
        <p:spPr bwMode="auto">
          <a:xfrm>
            <a:off x="6531427" y="2871870"/>
            <a:ext cx="326571" cy="341074"/>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12" name="Oval 571">
            <a:extLst>
              <a:ext uri="{FF2B5EF4-FFF2-40B4-BE49-F238E27FC236}">
                <a16:creationId xmlns:a16="http://schemas.microsoft.com/office/drawing/2014/main" id="{313D6AEE-F928-4555-8ED4-BD973C3E8E58}"/>
              </a:ext>
            </a:extLst>
          </p:cNvPr>
          <p:cNvSpPr>
            <a:spLocks noChangeArrowheads="1"/>
          </p:cNvSpPr>
          <p:nvPr/>
        </p:nvSpPr>
        <p:spPr bwMode="auto">
          <a:xfrm>
            <a:off x="9209314" y="3344997"/>
            <a:ext cx="377746" cy="341074"/>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13" name="Text Box 569">
            <a:extLst>
              <a:ext uri="{FF2B5EF4-FFF2-40B4-BE49-F238E27FC236}">
                <a16:creationId xmlns:a16="http://schemas.microsoft.com/office/drawing/2014/main" id="{61D757E2-D22D-47AB-AD2E-8702A449A8E2}"/>
              </a:ext>
            </a:extLst>
          </p:cNvPr>
          <p:cNvSpPr txBox="1">
            <a:spLocks noChangeArrowheads="1"/>
          </p:cNvSpPr>
          <p:nvPr/>
        </p:nvSpPr>
        <p:spPr bwMode="auto">
          <a:xfrm>
            <a:off x="234089" y="5495493"/>
            <a:ext cx="11858108" cy="1200329"/>
          </a:xfrm>
          <a:prstGeom prst="rect">
            <a:avLst/>
          </a:prstGeom>
          <a:noFill/>
          <a:ln>
            <a:noFill/>
          </a:ln>
          <a:effectLst/>
        </p:spPr>
        <p:txBody>
          <a:bodyPr wrap="square">
            <a:spAutoFit/>
          </a:bodyPr>
          <a:lstStyle>
            <a:defPPr>
              <a:defRPr lang="zh-CN"/>
            </a:defPPr>
            <a:lvl1pPr algn="just">
              <a:spcBef>
                <a:spcPct val="50000"/>
              </a:spcBef>
              <a:defRPr sz="3600" b="1">
                <a:solidFill>
                  <a:schemeClr val="accent1">
                    <a:lumMod val="75000"/>
                  </a:schemeClr>
                </a:solidFill>
                <a:latin typeface="Times New Roman" panose="02020603050405020304" pitchFamily="18" charset="0"/>
                <a:cs typeface="Times New Roman" panose="02020603050405020304" pitchFamily="18" charset="0"/>
              </a:defRPr>
            </a:lvl1pPr>
          </a:lstStyle>
          <a:p>
            <a:r>
              <a:rPr lang="en-US">
                <a:sym typeface="Wingdings" panose="05000000000000000000" pitchFamily="2" charset="2"/>
              </a:rPr>
              <a:t> </a:t>
            </a:r>
            <a:r>
              <a:rPr lang="en-US" dirty="0" err="1"/>
              <a:t>Dấu</a:t>
            </a:r>
            <a:r>
              <a:rPr lang="en-US" dirty="0"/>
              <a:t> </a:t>
            </a:r>
            <a:r>
              <a:rPr lang="en-US" dirty="0" err="1"/>
              <a:t>gạch</a:t>
            </a:r>
            <a:r>
              <a:rPr lang="en-US" dirty="0"/>
              <a:t> </a:t>
            </a:r>
            <a:r>
              <a:rPr lang="en-US" dirty="0" err="1"/>
              <a:t>ngang</a:t>
            </a:r>
            <a:r>
              <a:rPr lang="en-US" dirty="0"/>
              <a:t> </a:t>
            </a:r>
            <a:r>
              <a:rPr lang="en-US" dirty="0" err="1">
                <a:solidFill>
                  <a:srgbClr val="C00000"/>
                </a:solidFill>
              </a:rPr>
              <a:t>đánh</a:t>
            </a:r>
            <a:r>
              <a:rPr lang="en-US" dirty="0">
                <a:solidFill>
                  <a:srgbClr val="C00000"/>
                </a:solidFill>
              </a:rPr>
              <a:t> </a:t>
            </a:r>
            <a:r>
              <a:rPr lang="en-US" dirty="0" err="1">
                <a:solidFill>
                  <a:srgbClr val="C00000"/>
                </a:solidFill>
              </a:rPr>
              <a:t>dấu</a:t>
            </a:r>
            <a:r>
              <a:rPr lang="en-US" dirty="0">
                <a:solidFill>
                  <a:srgbClr val="C00000"/>
                </a:solidFill>
              </a:rPr>
              <a:t> </a:t>
            </a:r>
            <a:r>
              <a:rPr lang="en-US" dirty="0" err="1">
                <a:solidFill>
                  <a:srgbClr val="C00000"/>
                </a:solidFill>
              </a:rPr>
              <a:t>phần</a:t>
            </a:r>
            <a:r>
              <a:rPr lang="en-US" dirty="0">
                <a:solidFill>
                  <a:srgbClr val="C00000"/>
                </a:solidFill>
              </a:rPr>
              <a:t> </a:t>
            </a:r>
            <a:r>
              <a:rPr lang="en-US" dirty="0" err="1">
                <a:solidFill>
                  <a:srgbClr val="C00000"/>
                </a:solidFill>
              </a:rPr>
              <a:t>chú</a:t>
            </a:r>
            <a:r>
              <a:rPr lang="en-US" dirty="0">
                <a:solidFill>
                  <a:srgbClr val="C00000"/>
                </a:solidFill>
              </a:rPr>
              <a:t> </a:t>
            </a:r>
            <a:r>
              <a:rPr lang="en-US" dirty="0" err="1">
                <a:solidFill>
                  <a:srgbClr val="C00000"/>
                </a:solidFill>
              </a:rPr>
              <a:t>thích</a:t>
            </a:r>
            <a:r>
              <a:rPr lang="en-US" dirty="0">
                <a:solidFill>
                  <a:srgbClr val="C00000"/>
                </a:solidFill>
              </a:rPr>
              <a:t> </a:t>
            </a:r>
            <a:r>
              <a:rPr lang="en-US" dirty="0"/>
              <a:t>(</a:t>
            </a:r>
            <a:r>
              <a:rPr lang="en-US" dirty="0" err="1"/>
              <a:t>về</a:t>
            </a:r>
            <a:r>
              <a:rPr lang="en-US" dirty="0"/>
              <a:t> </a:t>
            </a:r>
            <a:r>
              <a:rPr lang="en-US" dirty="0" err="1"/>
              <a:t>cái</a:t>
            </a:r>
            <a:r>
              <a:rPr lang="en-US" dirty="0"/>
              <a:t> </a:t>
            </a:r>
            <a:r>
              <a:rPr lang="en-US" dirty="0" err="1"/>
              <a:t>đuôi</a:t>
            </a:r>
            <a:r>
              <a:rPr lang="en-US" dirty="0"/>
              <a:t> </a:t>
            </a:r>
            <a:r>
              <a:rPr lang="en-US" dirty="0" err="1"/>
              <a:t>dài</a:t>
            </a:r>
            <a:r>
              <a:rPr lang="en-US" dirty="0"/>
              <a:t> </a:t>
            </a:r>
            <a:r>
              <a:rPr lang="en-US" dirty="0" err="1"/>
              <a:t>của</a:t>
            </a:r>
            <a:r>
              <a:rPr lang="en-US" dirty="0"/>
              <a:t> con </a:t>
            </a:r>
            <a:r>
              <a:rPr lang="en-US" dirty="0" err="1"/>
              <a:t>cá</a:t>
            </a:r>
            <a:r>
              <a:rPr lang="en-US" dirty="0"/>
              <a:t> </a:t>
            </a:r>
            <a:r>
              <a:rPr lang="en-US" dirty="0" err="1"/>
              <a:t>sấu</a:t>
            </a:r>
            <a:r>
              <a:rPr lang="en-US" dirty="0"/>
              <a:t>) </a:t>
            </a:r>
            <a:r>
              <a:rPr lang="en-US" dirty="0" err="1"/>
              <a:t>trong</a:t>
            </a:r>
            <a:r>
              <a:rPr lang="en-US" dirty="0"/>
              <a:t> </a:t>
            </a:r>
            <a:r>
              <a:rPr lang="en-US" dirty="0" err="1"/>
              <a:t>câu</a:t>
            </a:r>
            <a:r>
              <a:rPr lang="en-US" dirty="0"/>
              <a:t> </a:t>
            </a:r>
            <a:r>
              <a:rPr lang="en-US" dirty="0" err="1"/>
              <a:t>văn</a:t>
            </a:r>
            <a:r>
              <a:rPr lang="en-US" dirty="0"/>
              <a:t>.</a:t>
            </a:r>
          </a:p>
        </p:txBody>
      </p:sp>
      <p:pic>
        <p:nvPicPr>
          <p:cNvPr id="3" name="Picture 2">
            <a:extLst>
              <a:ext uri="{FF2B5EF4-FFF2-40B4-BE49-F238E27FC236}">
                <a16:creationId xmlns:a16="http://schemas.microsoft.com/office/drawing/2014/main" id="{6B543E2C-8E91-4025-B96A-EEDBB9735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473" y="4613457"/>
            <a:ext cx="3520855" cy="1998642"/>
          </a:xfrm>
          <a:prstGeom prst="rect">
            <a:avLst/>
          </a:prstGeom>
        </p:spPr>
      </p:pic>
      <p:pic>
        <p:nvPicPr>
          <p:cNvPr id="14" name="Picture 13">
            <a:extLst>
              <a:ext uri="{FF2B5EF4-FFF2-40B4-BE49-F238E27FC236}">
                <a16:creationId xmlns:a16="http://schemas.microsoft.com/office/drawing/2014/main" id="{21298D55-F18C-4369-B577-4D96FF3396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103" y="4613457"/>
            <a:ext cx="3520856" cy="1998642"/>
          </a:xfrm>
          <a:prstGeom prst="rect">
            <a:avLst/>
          </a:prstGeom>
        </p:spPr>
      </p:pic>
    </p:spTree>
    <p:extLst>
      <p:ext uri="{BB962C8B-B14F-4D97-AF65-F5344CB8AC3E}">
        <p14:creationId xmlns:p14="http://schemas.microsoft.com/office/powerpoint/2010/main" val="40163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1359</Words>
  <Application>Microsoft Office PowerPoint</Application>
  <PresentationFormat>Widescreen</PresentationFormat>
  <Paragraphs>110</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Calibri Light</vt:lpstr>
      <vt:lpstr>等线</vt:lpstr>
      <vt:lpstr>等线 Light</vt:lpstr>
      <vt:lpstr>HP001 4 hàng</vt:lpstr>
      <vt:lpstr>SVN-Rocker</vt:lpstr>
      <vt:lpstr>Times New Roman</vt:lpstr>
      <vt:lpstr>UTM Guanine</vt:lpstr>
      <vt:lpstr>UTM Showcard</vt:lpstr>
      <vt:lpstr>UVN Bo Quen</vt:lpstr>
      <vt:lpstr>Wingdings</vt:lpstr>
      <vt:lpstr>字魂7号-温暖童稚体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Phương bùi</dc:creator>
  <cp:lastModifiedBy>TechCare</cp:lastModifiedBy>
  <cp:revision>15</cp:revision>
  <dcterms:created xsi:type="dcterms:W3CDTF">2022-02-21T04:41:18Z</dcterms:created>
  <dcterms:modified xsi:type="dcterms:W3CDTF">2023-02-27T01:50:11Z</dcterms:modified>
</cp:coreProperties>
</file>