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11" r:id="rId2"/>
    <p:sldId id="291" r:id="rId3"/>
    <p:sldId id="312" r:id="rId4"/>
    <p:sldId id="310" r:id="rId5"/>
    <p:sldId id="275" r:id="rId6"/>
    <p:sldId id="304" r:id="rId7"/>
    <p:sldId id="306" r:id="rId8"/>
    <p:sldId id="309" r:id="rId9"/>
    <p:sldId id="314" r:id="rId10"/>
    <p:sldId id="315" r:id="rId11"/>
    <p:sldId id="316" r:id="rId12"/>
    <p:sldId id="313" r:id="rId13"/>
    <p:sldId id="292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3300"/>
    <a:srgbClr val="0000FF"/>
    <a:srgbClr val="3333FF"/>
    <a:srgbClr val="CC0000"/>
    <a:srgbClr val="0D3B07"/>
    <a:srgbClr val="FFFF00"/>
    <a:srgbClr val="66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1935" autoAdjust="0"/>
  </p:normalViewPr>
  <p:slideViewPr>
    <p:cSldViewPr>
      <p:cViewPr>
        <p:scale>
          <a:sx n="61" d="100"/>
          <a:sy n="61" d="100"/>
        </p:scale>
        <p:origin x="-1626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62DF6CC-2262-428C-8870-F61819376E7F}" type="datetimeFigureOut">
              <a:rPr lang="en-US"/>
              <a:pPr>
                <a:defRPr/>
              </a:pPr>
              <a:t>3/10/2021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16CF070-2B5B-4171-942E-3501D7D290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33035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40514-BB60-47C9-8284-332024F5C47F}" type="datetimeFigureOut">
              <a:rPr lang="en-US"/>
              <a:pPr>
                <a:defRPr/>
              </a:pPr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DB5B5-8529-41D6-866C-8707AF5E3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7F167-2C6E-47D2-8AF6-84E9C6499F3F}" type="datetimeFigureOut">
              <a:rPr lang="en-US"/>
              <a:pPr>
                <a:defRPr/>
              </a:pPr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ECF64-7DFD-44C4-8301-F542CAA6FB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53A4F-1CE9-4B33-9884-13B49DCB6651}" type="datetimeFigureOut">
              <a:rPr lang="en-US"/>
              <a:pPr>
                <a:defRPr/>
              </a:pPr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173E4-CB81-495E-8393-FC4A0F3B15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1FC7E-C874-48B9-A23B-4DC39FF483EE}" type="datetimeFigureOut">
              <a:rPr lang="en-US"/>
              <a:pPr>
                <a:defRPr/>
              </a:pPr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A77C1-D235-4441-B86C-2757A1B786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17EF6-A2E4-41DD-A62F-02A323742C72}" type="datetimeFigureOut">
              <a:rPr lang="en-US"/>
              <a:pPr>
                <a:defRPr/>
              </a:pPr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44CCD-7EA7-4B35-8A95-250A065F9D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20C41-D097-4805-9D9B-F175290F4064}" type="datetimeFigureOut">
              <a:rPr lang="en-US"/>
              <a:pPr>
                <a:defRPr/>
              </a:pPr>
              <a:t>3/10/2021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9345E-2119-4F3A-8D6C-26797DBA71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786A0-B8A5-4414-AD20-C5D947F29B0E}" type="datetimeFigureOut">
              <a:rPr lang="en-US"/>
              <a:pPr>
                <a:defRPr/>
              </a:pPr>
              <a:t>3/10/2021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21106-2B95-4EB3-A003-C0D3751A15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125C0-A56A-4CF1-A945-8A0A10BEBB7D}" type="datetimeFigureOut">
              <a:rPr lang="en-US"/>
              <a:pPr>
                <a:defRPr/>
              </a:pPr>
              <a:t>3/10/2021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150B9-2413-417F-8C76-683C15279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FA1C0-D6B1-4325-A815-010FE6977E15}" type="datetimeFigureOut">
              <a:rPr lang="en-US"/>
              <a:pPr>
                <a:defRPr/>
              </a:pPr>
              <a:t>3/10/2021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8B740-9CA8-4789-8D9D-0A4CF0324E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6122F-3338-4ED1-98D4-FA7129707A67}" type="datetimeFigureOut">
              <a:rPr lang="en-US"/>
              <a:pPr>
                <a:defRPr/>
              </a:pPr>
              <a:t>3/10/2021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7A998-0D6F-4B11-B735-6792B38F9C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F364F-1474-4601-AAF2-9FA765A3005B}" type="datetimeFigureOut">
              <a:rPr lang="en-US"/>
              <a:pPr>
                <a:defRPr/>
              </a:pPr>
              <a:t>3/10/2021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11C35-A827-48A7-917B-F1AF5F6D91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9E611D4-35BF-44B9-9213-DCC2ED053064}" type="datetimeFigureOut">
              <a:rPr lang="en-US"/>
              <a:pPr>
                <a:defRPr/>
              </a:pPr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1E38C66-F592-4B20-A9D0-3D2833CDF7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7" Type="http://schemas.openxmlformats.org/officeDocument/2006/relationships/image" Target="../media/image11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995863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loud Callout 5"/>
          <p:cNvSpPr/>
          <p:nvPr/>
        </p:nvSpPr>
        <p:spPr>
          <a:xfrm>
            <a:off x="428596" y="1428736"/>
            <a:ext cx="8358246" cy="2071702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logo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Tamgiac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42910" y="4000504"/>
            <a:ext cx="7929618" cy="164307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edit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 Tamgiac rồi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phím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Enter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47800" y="228600"/>
            <a:ext cx="586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smtClean="0">
                <a:solidFill>
                  <a:srgbClr val="FF0000"/>
                </a:solidFill>
              </a:rPr>
              <a:t>Kiểm tra bài cũ</a:t>
            </a:r>
            <a:endParaRPr lang="en-US" sz="54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7017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371600"/>
            <a:ext cx="7772400" cy="3127375"/>
          </a:xfrm>
        </p:spPr>
        <p:txBody>
          <a:bodyPr/>
          <a:lstStyle/>
          <a:p>
            <a:r>
              <a:rPr lang="en-US" sz="3200" smtClean="0"/>
              <a:t>a) Thủ tục Bongtuyet8</a:t>
            </a:r>
            <a:br>
              <a:rPr lang="en-US" sz="3200" smtClean="0"/>
            </a:br>
            <a:r>
              <a:rPr lang="en-US" sz="3200" smtClean="0"/>
              <a:t>to Bongtuyet8</a:t>
            </a:r>
            <a:r>
              <a:rPr lang="en-US" smtClean="0"/>
              <a:t/>
            </a:r>
            <a:br>
              <a:rPr lang="en-US" smtClean="0"/>
            </a:br>
            <a:r>
              <a:rPr lang="en-US" sz="2800" smtClean="0"/>
              <a:t>REPEAT 8[ FD 100 REPEAT 6 [FD 15 BK 15 RT 60]BK 100 RT 45]</a:t>
            </a:r>
            <a:br>
              <a:rPr lang="en-US" sz="2800" smtClean="0"/>
            </a:br>
            <a:r>
              <a:rPr lang="en-US" sz="3200" smtClean="0"/>
              <a:t>end.</a:t>
            </a:r>
            <a:br>
              <a:rPr lang="en-US" sz="3200" smtClean="0"/>
            </a:b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/>
          <a:lstStyle/>
          <a:p>
            <a:r>
              <a:rPr lang="vi-VN" sz="2800" smtClean="0"/>
              <a:t>b) Để lưu thủ tục em nháy chọn File và chọn Save and Exit</a:t>
            </a:r>
          </a:p>
          <a:p>
            <a:r>
              <a:rPr lang="vi-VN" sz="2800" smtClean="0"/>
              <a:t>c) Em nháy đúp chọn vào biểu tượng phần mềm Logo trên màn hình máy tính để khởi động phần mềm. </a:t>
            </a:r>
          </a:p>
          <a:p>
            <a:r>
              <a:rPr lang="vi-VN" sz="2800" smtClean="0"/>
              <a:t>d) Để nạp thủ tục Cacthutuc.lgo, em gõ Load "Cacthutuc.lgo vào ngăn gõ lệnh.</a:t>
            </a:r>
          </a:p>
          <a:p>
            <a:r>
              <a:rPr lang="vi-VN" sz="2800" smtClean="0"/>
              <a:t>e) Để thực hiện thủ tục Tamgiac, em gõ lệnh Tamgiac trong ngăn gõ lệnh.</a:t>
            </a:r>
          </a:p>
          <a:p>
            <a:r>
              <a:rPr lang="vi-VN" sz="2800" smtClean="0"/>
              <a:t>Để thực hiện thủ tục Hinhvuong, em gõ lệnh Hinhvuong trong ngăn gõ lệnh.</a:t>
            </a:r>
          </a:p>
          <a:p>
            <a:r>
              <a:rPr lang="vi-VN" sz="2800" smtClean="0"/>
              <a:t>Để thực hiện thủ tục Bongtuyet8, em gõ lệnh Bongtuyet8 trong ngăn gõ lệnh.</a:t>
            </a:r>
          </a:p>
          <a:p>
            <a:endParaRPr lang="en-US" sz="2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995863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105454" y="1484784"/>
            <a:ext cx="2593980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dò</a:t>
            </a: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0" descr="D:\may kia\POWERPOINT\HINH NEN DEP\hinh nen dep\hinh trang tri\Picture4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8" y="2286000"/>
            <a:ext cx="2066925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Vertical Scroll 6"/>
          <p:cNvSpPr/>
          <p:nvPr/>
        </p:nvSpPr>
        <p:spPr>
          <a:xfrm>
            <a:off x="3348038" y="2781201"/>
            <a:ext cx="2519362" cy="3240087"/>
          </a:xfrm>
          <a:prstGeom prst="verticalScroll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lệnh trong </a:t>
            </a:r>
            <a:r>
              <a:rPr lang="en-US" sz="240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để: lưu lại,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nạp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6043613" y="2755801"/>
            <a:ext cx="2519362" cy="3240087"/>
          </a:xfrm>
          <a:prstGeom prst="verticalScroll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1530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4"/>
          <p:cNvGrpSpPr>
            <a:grpSpLocks/>
          </p:cNvGrpSpPr>
          <p:nvPr/>
        </p:nvGrpSpPr>
        <p:grpSpPr bwMode="auto">
          <a:xfrm>
            <a:off x="2195513" y="2430463"/>
            <a:ext cx="4967287" cy="3302000"/>
            <a:chOff x="-68" y="7"/>
            <a:chExt cx="3129" cy="2080"/>
          </a:xfrm>
        </p:grpSpPr>
        <p:grpSp>
          <p:nvGrpSpPr>
            <p:cNvPr id="15368" name="Group 5"/>
            <p:cNvGrpSpPr>
              <a:grpSpLocks/>
            </p:cNvGrpSpPr>
            <p:nvPr/>
          </p:nvGrpSpPr>
          <p:grpSpPr bwMode="auto">
            <a:xfrm>
              <a:off x="-68" y="7"/>
              <a:ext cx="3129" cy="2077"/>
              <a:chOff x="1338" y="2382"/>
              <a:chExt cx="3041" cy="1774"/>
            </a:xfrm>
          </p:grpSpPr>
          <p:pic>
            <p:nvPicPr>
              <p:cNvPr id="15370" name="Picture 6" descr="BIRTHD~3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1647" y="2476"/>
                <a:ext cx="2322" cy="16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15371" name="Group 7"/>
              <p:cNvGrpSpPr>
                <a:grpSpLocks/>
              </p:cNvGrpSpPr>
              <p:nvPr/>
            </p:nvGrpSpPr>
            <p:grpSpPr bwMode="auto">
              <a:xfrm>
                <a:off x="1338" y="2382"/>
                <a:ext cx="3041" cy="537"/>
                <a:chOff x="1338" y="2406"/>
                <a:chExt cx="3041" cy="537"/>
              </a:xfrm>
            </p:grpSpPr>
            <p:sp>
              <p:nvSpPr>
                <p:cNvPr id="15372" name="AutoShape 8"/>
                <p:cNvSpPr>
                  <a:spLocks noChangeArrowheads="1"/>
                </p:cNvSpPr>
                <p:nvPr/>
              </p:nvSpPr>
              <p:spPr bwMode="auto">
                <a:xfrm>
                  <a:off x="1338" y="2508"/>
                  <a:ext cx="3041" cy="435"/>
                </a:xfrm>
                <a:prstGeom prst="flowChartTerminator">
                  <a:avLst/>
                </a:prstGeom>
                <a:solidFill>
                  <a:srgbClr val="FFFF99"/>
                </a:solidFill>
                <a:ln w="952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2400" b="1">
                      <a:solidFill>
                        <a:schemeClr val="accent2"/>
                      </a:solidFill>
                    </a:rPr>
                    <a:t>Tiết học kết thúc</a:t>
                  </a:r>
                </a:p>
              </p:txBody>
            </p:sp>
            <p:sp>
              <p:nvSpPr>
                <p:cNvPr id="15373" name="Freeform 9"/>
                <p:cNvSpPr>
                  <a:spLocks/>
                </p:cNvSpPr>
                <p:nvPr/>
              </p:nvSpPr>
              <p:spPr bwMode="auto">
                <a:xfrm>
                  <a:off x="1644" y="2406"/>
                  <a:ext cx="2340" cy="492"/>
                </a:xfrm>
                <a:custGeom>
                  <a:avLst/>
                  <a:gdLst>
                    <a:gd name="T0" fmla="*/ 192 w 2340"/>
                    <a:gd name="T1" fmla="*/ 492 h 492"/>
                    <a:gd name="T2" fmla="*/ 156 w 2340"/>
                    <a:gd name="T3" fmla="*/ 456 h 492"/>
                    <a:gd name="T4" fmla="*/ 84 w 2340"/>
                    <a:gd name="T5" fmla="*/ 432 h 492"/>
                    <a:gd name="T6" fmla="*/ 48 w 2340"/>
                    <a:gd name="T7" fmla="*/ 408 h 492"/>
                    <a:gd name="T8" fmla="*/ 24 w 2340"/>
                    <a:gd name="T9" fmla="*/ 372 h 492"/>
                    <a:gd name="T10" fmla="*/ 0 w 2340"/>
                    <a:gd name="T11" fmla="*/ 300 h 492"/>
                    <a:gd name="T12" fmla="*/ 12 w 2340"/>
                    <a:gd name="T13" fmla="*/ 240 h 492"/>
                    <a:gd name="T14" fmla="*/ 144 w 2340"/>
                    <a:gd name="T15" fmla="*/ 132 h 492"/>
                    <a:gd name="T16" fmla="*/ 936 w 2340"/>
                    <a:gd name="T17" fmla="*/ 72 h 492"/>
                    <a:gd name="T18" fmla="*/ 1248 w 2340"/>
                    <a:gd name="T19" fmla="*/ 84 h 492"/>
                    <a:gd name="T20" fmla="*/ 1944 w 2340"/>
                    <a:gd name="T21" fmla="*/ 96 h 492"/>
                    <a:gd name="T22" fmla="*/ 2292 w 2340"/>
                    <a:gd name="T23" fmla="*/ 168 h 492"/>
                    <a:gd name="T24" fmla="*/ 2316 w 2340"/>
                    <a:gd name="T25" fmla="*/ 204 h 492"/>
                    <a:gd name="T26" fmla="*/ 2340 w 2340"/>
                    <a:gd name="T27" fmla="*/ 276 h 492"/>
                    <a:gd name="T28" fmla="*/ 2316 w 2340"/>
                    <a:gd name="T29" fmla="*/ 372 h 492"/>
                    <a:gd name="T30" fmla="*/ 2208 w 2340"/>
                    <a:gd name="T31" fmla="*/ 432 h 492"/>
                    <a:gd name="T32" fmla="*/ 2160 w 2340"/>
                    <a:gd name="T33" fmla="*/ 492 h 492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2340" h="492">
                      <a:moveTo>
                        <a:pt x="192" y="492"/>
                      </a:moveTo>
                      <a:cubicBezTo>
                        <a:pt x="180" y="480"/>
                        <a:pt x="171" y="464"/>
                        <a:pt x="156" y="456"/>
                      </a:cubicBezTo>
                      <a:cubicBezTo>
                        <a:pt x="134" y="444"/>
                        <a:pt x="105" y="446"/>
                        <a:pt x="84" y="432"/>
                      </a:cubicBezTo>
                      <a:cubicBezTo>
                        <a:pt x="72" y="424"/>
                        <a:pt x="60" y="416"/>
                        <a:pt x="48" y="408"/>
                      </a:cubicBezTo>
                      <a:cubicBezTo>
                        <a:pt x="40" y="396"/>
                        <a:pt x="30" y="385"/>
                        <a:pt x="24" y="372"/>
                      </a:cubicBezTo>
                      <a:cubicBezTo>
                        <a:pt x="14" y="349"/>
                        <a:pt x="0" y="300"/>
                        <a:pt x="0" y="300"/>
                      </a:cubicBezTo>
                      <a:cubicBezTo>
                        <a:pt x="4" y="280"/>
                        <a:pt x="7" y="260"/>
                        <a:pt x="12" y="240"/>
                      </a:cubicBezTo>
                      <a:cubicBezTo>
                        <a:pt x="39" y="142"/>
                        <a:pt x="40" y="149"/>
                        <a:pt x="144" y="132"/>
                      </a:cubicBezTo>
                      <a:cubicBezTo>
                        <a:pt x="343" y="0"/>
                        <a:pt x="893" y="73"/>
                        <a:pt x="936" y="72"/>
                      </a:cubicBezTo>
                      <a:cubicBezTo>
                        <a:pt x="1041" y="51"/>
                        <a:pt x="1146" y="81"/>
                        <a:pt x="1248" y="84"/>
                      </a:cubicBezTo>
                      <a:cubicBezTo>
                        <a:pt x="1480" y="92"/>
                        <a:pt x="1712" y="92"/>
                        <a:pt x="1944" y="96"/>
                      </a:cubicBezTo>
                      <a:cubicBezTo>
                        <a:pt x="2062" y="106"/>
                        <a:pt x="2190" y="100"/>
                        <a:pt x="2292" y="168"/>
                      </a:cubicBezTo>
                      <a:cubicBezTo>
                        <a:pt x="2300" y="180"/>
                        <a:pt x="2310" y="191"/>
                        <a:pt x="2316" y="204"/>
                      </a:cubicBezTo>
                      <a:cubicBezTo>
                        <a:pt x="2326" y="227"/>
                        <a:pt x="2340" y="276"/>
                        <a:pt x="2340" y="276"/>
                      </a:cubicBezTo>
                      <a:cubicBezTo>
                        <a:pt x="2339" y="279"/>
                        <a:pt x="2326" y="360"/>
                        <a:pt x="2316" y="372"/>
                      </a:cubicBezTo>
                      <a:cubicBezTo>
                        <a:pt x="2293" y="400"/>
                        <a:pt x="2238" y="412"/>
                        <a:pt x="2208" y="432"/>
                      </a:cubicBezTo>
                      <a:cubicBezTo>
                        <a:pt x="2178" y="477"/>
                        <a:pt x="2194" y="458"/>
                        <a:pt x="2160" y="492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5369" name="Rectangle 10"/>
            <p:cNvSpPr>
              <a:spLocks noChangeArrowheads="1"/>
            </p:cNvSpPr>
            <p:nvPr/>
          </p:nvSpPr>
          <p:spPr bwMode="auto">
            <a:xfrm>
              <a:off x="204" y="1762"/>
              <a:ext cx="2449" cy="325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5363" name="Picture 11" descr="B0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950" y="6381750"/>
            <a:ext cx="889317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12" descr="Frames PPT 00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33338" y="26988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13" descr="SONNE0000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67400" y="476250"/>
            <a:ext cx="2592388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14" descr="55B125E2B3F4475E9391E46684A49654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3176" y="3024300"/>
            <a:ext cx="2270592" cy="2525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4047" name="Picture 3" descr="31269708805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067175" y="4868863"/>
            <a:ext cx="105727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947 0.01712 L 0.30053 0.01712 " pathEditMode="relative" rAng="0" ptsTypes="AA">
                                      <p:cBhvr>
                                        <p:cTn id="10" dur="50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343 -0.06637 L 0.1849 -0.07747 " pathEditMode="relative" rAng="0" ptsTypes="AA">
                                      <p:cBhvr>
                                        <p:cTn id="12" dur="50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" y="-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1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995863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extBox 16"/>
          <p:cNvSpPr txBox="1">
            <a:spLocks noChangeArrowheads="1"/>
          </p:cNvSpPr>
          <p:nvPr/>
        </p:nvSpPr>
        <p:spPr bwMode="auto">
          <a:xfrm>
            <a:off x="571472" y="1630354"/>
            <a:ext cx="58054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logo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57158" y="2143116"/>
            <a:ext cx="59683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742950" indent="-742950"/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1: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Nháy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chuột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ngăn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gõ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lệnh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22296" y="2571744"/>
            <a:ext cx="8964612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2: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tên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gợi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nhớ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việc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Ví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dụ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</a:rPr>
              <a:t>Cacthutuc.lgo</a:t>
            </a: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4338661"/>
            <a:ext cx="8034337" cy="251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9"/>
          <p:cNvSpPr>
            <a:spLocks noChangeShapeType="1"/>
          </p:cNvSpPr>
          <p:nvPr/>
        </p:nvSpPr>
        <p:spPr bwMode="auto">
          <a:xfrm flipH="1">
            <a:off x="500032" y="4143380"/>
            <a:ext cx="3214712" cy="250033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42910" y="500042"/>
            <a:ext cx="7929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4: THỦ TỤC TRONG LOGO (</a:t>
            </a:r>
            <a:r>
              <a:rPr lang="en-US" sz="32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8596" y="1142984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val Callout 13"/>
          <p:cNvSpPr/>
          <p:nvPr/>
        </p:nvSpPr>
        <p:spPr>
          <a:xfrm>
            <a:off x="1357290" y="2214554"/>
            <a:ext cx="6572296" cy="1785950"/>
          </a:xfrm>
          <a:prstGeom prst="wedgeEllipse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Khi muốn lưu lại các thủ tục, em làm theo các bước sau:</a:t>
            </a:r>
            <a:endParaRPr lang="pt-BR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000372"/>
            <a:ext cx="9144032" cy="382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0" y="2262838"/>
            <a:ext cx="9144000" cy="523220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742950" indent="-742950"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3: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Gõ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lệnh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SAVE “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Cacthutuc.lgo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nhấn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phím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Enter</a:t>
            </a:r>
          </a:p>
        </p:txBody>
      </p:sp>
      <p:sp>
        <p:nvSpPr>
          <p:cNvPr id="17" name="Line 13"/>
          <p:cNvSpPr>
            <a:spLocks noChangeShapeType="1"/>
          </p:cNvSpPr>
          <p:nvPr/>
        </p:nvSpPr>
        <p:spPr bwMode="auto">
          <a:xfrm flipH="1">
            <a:off x="1610935" y="3159356"/>
            <a:ext cx="3460746" cy="2981354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8" grpId="0" animBg="1"/>
      <p:bldP spid="8" grpId="1" animBg="1"/>
      <p:bldP spid="14" grpId="0" animBg="1"/>
      <p:bldP spid="14" grpId="1" animBg="1"/>
      <p:bldP spid="16" grpId="0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995863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16"/>
          <p:cNvSpPr txBox="1">
            <a:spLocks noChangeArrowheads="1"/>
          </p:cNvSpPr>
          <p:nvPr/>
        </p:nvSpPr>
        <p:spPr bwMode="auto">
          <a:xfrm>
            <a:off x="571472" y="1630354"/>
            <a:ext cx="58054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logo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2910" y="500042"/>
            <a:ext cx="7929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4: THỦ TỤC TRONG LOGO (</a:t>
            </a:r>
            <a:r>
              <a:rPr lang="en-US" sz="32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8596" y="1142984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357158" y="2334276"/>
            <a:ext cx="59683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742950" indent="-742950"/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1: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Nháy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chuột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ngăn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gõ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lệnh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22296" y="3117855"/>
            <a:ext cx="8964612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2: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tên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gợi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nhớ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việc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Ví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dụ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</a:rPr>
              <a:t>Cacthutuc.lgo</a:t>
            </a: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357222" y="4357694"/>
            <a:ext cx="9144000" cy="523220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742950" indent="-742950"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3: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Gõ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lệnh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SAVE “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Cacthutuc.lgo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nhấn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phím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Enter</a:t>
            </a:r>
          </a:p>
        </p:txBody>
      </p:sp>
    </p:spTree>
    <p:extLst>
      <p:ext uri="{BB962C8B-B14F-4D97-AF65-F5344CB8AC3E}">
        <p14:creationId xmlns:p14="http://schemas.microsoft.com/office/powerpoint/2010/main" xmlns="" val="361034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42910" y="500042"/>
            <a:ext cx="7929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4: THỦ TỤC TRONG LOGO (</a:t>
            </a:r>
            <a:r>
              <a:rPr lang="en-US" sz="32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1537628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2"/>
          <p:cNvSpPr>
            <a:spLocks/>
          </p:cNvSpPr>
          <p:nvPr/>
        </p:nvSpPr>
        <p:spPr bwMode="auto">
          <a:xfrm>
            <a:off x="714412" y="2219684"/>
            <a:ext cx="6233852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28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4.Lưu thêm thủ tục mới </a:t>
            </a:r>
            <a:r>
              <a:rPr lang="en-US" sz="28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vào </a:t>
            </a:r>
            <a:r>
              <a:rPr lang="en-US" sz="28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tệp </a:t>
            </a:r>
          </a:p>
        </p:txBody>
      </p:sp>
      <p:pic>
        <p:nvPicPr>
          <p:cNvPr id="9" name="Picture 8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995863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Content Placeholder 2"/>
          <p:cNvSpPr>
            <a:spLocks/>
          </p:cNvSpPr>
          <p:nvPr/>
        </p:nvSpPr>
        <p:spPr bwMode="auto">
          <a:xfrm>
            <a:off x="866812" y="2925763"/>
            <a:ext cx="7089564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a. Thực hiện thủ tục Hinhvuong theo các bước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ontent Placeholder 2"/>
          <p:cNvSpPr>
            <a:spLocks/>
          </p:cNvSpPr>
          <p:nvPr/>
        </p:nvSpPr>
        <p:spPr bwMode="auto">
          <a:xfrm>
            <a:off x="866812" y="3645843"/>
            <a:ext cx="759362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b. Lưu thủ tục Hinhvuong vào tệp Cacthutuc.lgo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1510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11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995863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6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995863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81000" y="1524000"/>
            <a:ext cx="845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4: THỦ TỤC TRONG </a:t>
            </a:r>
            <a:r>
              <a:rPr lang="en-US" sz="3200" b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LOGO </a:t>
            </a:r>
            <a:r>
              <a:rPr lang="en-US" sz="3200" b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tiếp </a:t>
            </a:r>
            <a:r>
              <a:rPr lang="en-US" sz="3200" b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(tiết 2)</a:t>
            </a:r>
            <a:r>
              <a:rPr lang="en-US" sz="3200" b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90600" y="22860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ngày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tháng 3 năm 2021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52800" y="914400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smtClean="0"/>
              <a:t>Tin học</a:t>
            </a:r>
            <a:endParaRPr lang="en-US" sz="3200" u="sn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 descr="Picture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50" y="0"/>
            <a:ext cx="91313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4000" y="1905000"/>
            <a:ext cx="6248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b="1" u="sng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Câu 1</a:t>
            </a:r>
            <a:r>
              <a:rPr lang="en-US" sz="240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Để lưu thủ tục vào tệp Cacthutuc.lgo, em phải gõ lệnh gì?</a:t>
            </a:r>
            <a:endParaRPr lang="en-US" sz="2400" b="1">
              <a:solidFill>
                <a:srgbClr val="FF33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514600" y="3124200"/>
            <a:ext cx="479370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Edit “Cacthutuc.lgo</a:t>
            </a:r>
            <a:endParaRPr lang="en-US" sz="32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438400" y="3733800"/>
            <a:ext cx="422183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b. </a:t>
            </a:r>
            <a:r>
              <a:rPr lang="en-US" sz="3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Save “Cacthutuc.lgo</a:t>
            </a:r>
            <a:endParaRPr lang="en-US" sz="32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14600" y="4419600"/>
            <a:ext cx="46496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3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Load “Cacthutuc.lgo</a:t>
            </a:r>
            <a:endParaRPr lang="en-US" sz="32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362200" y="3810000"/>
            <a:ext cx="609600" cy="457200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9464" name="TextBox 15"/>
          <p:cNvSpPr txBox="1">
            <a:spLocks noChangeArrowheads="1"/>
          </p:cNvSpPr>
          <p:nvPr/>
        </p:nvSpPr>
        <p:spPr bwMode="auto">
          <a:xfrm>
            <a:off x="1600200" y="1143000"/>
            <a:ext cx="7010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*Hãy chọn câu trả lời đúng nhất:</a:t>
            </a:r>
          </a:p>
        </p:txBody>
      </p:sp>
      <p:sp>
        <p:nvSpPr>
          <p:cNvPr id="9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0033CC"/>
                </a:solidFill>
              </a:rPr>
              <a:t>Hết giờ</a:t>
            </a:r>
          </a:p>
        </p:txBody>
      </p:sp>
      <p:sp>
        <p:nvSpPr>
          <p:cNvPr id="10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1</a:t>
            </a:r>
          </a:p>
        </p:txBody>
      </p:sp>
      <p:sp>
        <p:nvSpPr>
          <p:cNvPr id="11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12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13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14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xmlns="" val="745392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9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  <p:bldP spid="9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 descr="Picture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50" y="0"/>
            <a:ext cx="91313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4000" y="1905000"/>
            <a:ext cx="6248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b="1" u="sng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2400" b="1" u="sng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Để nạp tệp Cacthutuc.lgo, em phải goc lênh gì?</a:t>
            </a:r>
          </a:p>
          <a:p>
            <a:pPr eaLnBrk="1" hangingPunct="1"/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514600" y="3124200"/>
            <a:ext cx="479370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Edit “Cacthutuc.lgo</a:t>
            </a:r>
            <a:endParaRPr lang="en-US" sz="32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438400" y="3733800"/>
            <a:ext cx="422183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b. </a:t>
            </a:r>
            <a:r>
              <a:rPr lang="en-US" sz="3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Save “Cacthutuc.lgo</a:t>
            </a:r>
            <a:endParaRPr lang="en-US" sz="32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14600" y="4419600"/>
            <a:ext cx="46496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3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Load “Cacthutuc.lgo</a:t>
            </a:r>
            <a:endParaRPr lang="en-US" sz="32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362200" y="4483968"/>
            <a:ext cx="609600" cy="457200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9464" name="TextBox 15"/>
          <p:cNvSpPr txBox="1">
            <a:spLocks noChangeArrowheads="1"/>
          </p:cNvSpPr>
          <p:nvPr/>
        </p:nvSpPr>
        <p:spPr bwMode="auto">
          <a:xfrm>
            <a:off x="1600200" y="1143000"/>
            <a:ext cx="7010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*Hãy chọn câu trả lời đúng nhất:</a:t>
            </a:r>
          </a:p>
        </p:txBody>
      </p:sp>
      <p:sp>
        <p:nvSpPr>
          <p:cNvPr id="9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0033CC"/>
                </a:solidFill>
              </a:rPr>
              <a:t>Hết giờ</a:t>
            </a:r>
          </a:p>
        </p:txBody>
      </p:sp>
      <p:sp>
        <p:nvSpPr>
          <p:cNvPr id="10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1</a:t>
            </a:r>
          </a:p>
        </p:txBody>
      </p:sp>
      <p:sp>
        <p:nvSpPr>
          <p:cNvPr id="11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12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13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14" name="AutoShape 86"/>
          <p:cNvSpPr>
            <a:spLocks noChangeArrowheads="1"/>
          </p:cNvSpPr>
          <p:nvPr/>
        </p:nvSpPr>
        <p:spPr bwMode="auto">
          <a:xfrm>
            <a:off x="6919664" y="5733256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xmlns="" val="867930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9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  <p:bldP spid="9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 descr="Picture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50" y="0"/>
            <a:ext cx="91313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4000" y="2492896"/>
            <a:ext cx="6248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b="1" u="sng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2400" b="1" u="sng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Tên tệp nào sau đây là đúng?</a:t>
            </a:r>
            <a:endParaRPr lang="en-US" sz="2400" b="1">
              <a:solidFill>
                <a:srgbClr val="FF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514600" y="3124200"/>
            <a:ext cx="479370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Baihoc1.lgo</a:t>
            </a:r>
            <a:endParaRPr lang="en-US" sz="32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438400" y="3733800"/>
            <a:ext cx="422183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b. </a:t>
            </a:r>
            <a:r>
              <a:rPr lang="en-US" sz="3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Bài học 1</a:t>
            </a:r>
            <a:endParaRPr lang="en-US" sz="32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14600" y="4419600"/>
            <a:ext cx="46496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3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Bai hoc1.lgo</a:t>
            </a:r>
            <a:endParaRPr lang="en-US" sz="32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362200" y="3284984"/>
            <a:ext cx="609600" cy="457200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9464" name="TextBox 15"/>
          <p:cNvSpPr txBox="1">
            <a:spLocks noChangeArrowheads="1"/>
          </p:cNvSpPr>
          <p:nvPr/>
        </p:nvSpPr>
        <p:spPr bwMode="auto">
          <a:xfrm>
            <a:off x="1600200" y="1143000"/>
            <a:ext cx="7010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*Hãy chọn câu trả lời đúng nhất:</a:t>
            </a:r>
          </a:p>
        </p:txBody>
      </p:sp>
      <p:sp>
        <p:nvSpPr>
          <p:cNvPr id="9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0033CC"/>
                </a:solidFill>
              </a:rPr>
              <a:t>Hết giờ</a:t>
            </a:r>
          </a:p>
        </p:txBody>
      </p:sp>
      <p:sp>
        <p:nvSpPr>
          <p:cNvPr id="10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1</a:t>
            </a:r>
          </a:p>
        </p:txBody>
      </p:sp>
      <p:sp>
        <p:nvSpPr>
          <p:cNvPr id="11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12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13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14" name="AutoShape 86"/>
          <p:cNvSpPr>
            <a:spLocks noChangeArrowheads="1"/>
          </p:cNvSpPr>
          <p:nvPr/>
        </p:nvSpPr>
        <p:spPr bwMode="auto">
          <a:xfrm>
            <a:off x="6919664" y="5733256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xmlns="" val="3278091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9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  <p:bldP spid="9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5029200"/>
          </a:xfrm>
        </p:spPr>
        <p:txBody>
          <a:bodyPr/>
          <a:lstStyle/>
          <a:p>
            <a:pPr>
              <a:buNone/>
            </a:pPr>
            <a:r>
              <a:rPr lang="vi-VN" smtClean="0"/>
              <a:t>a)     Tạo thủ tục Bongtuyet8 để vẽ hình </a:t>
            </a:r>
            <a:r>
              <a:rPr lang="vi-VN" smtClean="0"/>
              <a:t>bông </a:t>
            </a:r>
            <a:r>
              <a:rPr lang="vi-VN" smtClean="0"/>
              <a:t>tuyết </a:t>
            </a:r>
            <a:r>
              <a:rPr lang="vi-VN" smtClean="0"/>
              <a:t>8 cánh như </a:t>
            </a:r>
            <a:r>
              <a:rPr lang="vi-VN" smtClean="0"/>
              <a:t>hình </a:t>
            </a:r>
            <a:r>
              <a:rPr lang="vi-VN" smtClean="0"/>
              <a:t>sau</a:t>
            </a:r>
            <a:endParaRPr lang="en-US" smtClean="0"/>
          </a:p>
          <a:p>
            <a:pPr>
              <a:buNone/>
            </a:pPr>
            <a:r>
              <a:rPr lang="vi-VN" smtClean="0"/>
              <a:t>b)    Lưu thủ tục Bongtuyet8 vào </a:t>
            </a:r>
            <a:r>
              <a:rPr lang="vi-VN" smtClean="0"/>
              <a:t>tệp </a:t>
            </a:r>
            <a:r>
              <a:rPr lang="vi-VN" smtClean="0"/>
              <a:t>Cacthutuc.lgo</a:t>
            </a:r>
            <a:r>
              <a:rPr lang="vi-VN" smtClean="0"/>
              <a:t>, sau đó thoát </a:t>
            </a:r>
            <a:r>
              <a:rPr lang="vi-VN" smtClean="0"/>
              <a:t>khỏi </a:t>
            </a:r>
            <a:r>
              <a:rPr lang="vi-VN" smtClean="0"/>
              <a:t>Logo</a:t>
            </a:r>
            <a:endParaRPr lang="en-US" smtClean="0"/>
          </a:p>
          <a:p>
            <a:pPr>
              <a:buNone/>
            </a:pPr>
            <a:r>
              <a:rPr lang="vi-VN" smtClean="0"/>
              <a:t>c)     Khởi động Logo</a:t>
            </a:r>
          </a:p>
          <a:p>
            <a:r>
              <a:rPr lang="vi-VN" smtClean="0"/>
              <a:t>d)    Nạp tệp Cacthutuc.lgo để sử dụng các thủ tục đã lưu</a:t>
            </a:r>
          </a:p>
          <a:p>
            <a:pPr>
              <a:buNone/>
            </a:pPr>
            <a:r>
              <a:rPr lang="vi-VN" smtClean="0"/>
              <a:t>e)     Thực hiện các thủ tục: Tamgiac, Hinhvuong, Bongtuyet8.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7&quot;&gt;&lt;property id=&quot;20148&quot; value=&quot;5&quot;/&gt;&lt;property id=&quot;20300&quot; value=&quot;Slide 4&quot;/&gt;&lt;property id=&quot;20307&quot; value=&quot;275&quot;/&gt;&lt;/object&gt;&lt;object type=&quot;3&quot; unique_id=&quot;10024&quot;&gt;&lt;property id=&quot;20148&quot; value=&quot;5&quot;/&gt;&lt;property id=&quot;20300&quot; value=&quot;Slide 1&quot;/&gt;&lt;property id=&quot;20307&quot; value=&quot;289&quot;/&gt;&lt;/object&gt;&lt;object type=&quot;3&quot; unique_id=&quot;10027&quot;&gt;&lt;property id=&quot;20148&quot; value=&quot;5&quot;/&gt;&lt;property id=&quot;20300&quot; value=&quot;Slide 3&quot;/&gt;&lt;property id=&quot;20307&quot; value=&quot;279&quot;/&gt;&lt;/object&gt;&lt;object type=&quot;3&quot; unique_id=&quot;10028&quot;&gt;&lt;property id=&quot;20148&quot; value=&quot;5&quot;/&gt;&lt;property id=&quot;20300&quot; value=&quot;Slide 5&quot;/&gt;&lt;property id=&quot;20307&quot; value=&quot;291&quot;/&gt;&lt;/object&gt;&lt;object type=&quot;3&quot; unique_id=&quot;10034&quot;&gt;&lt;property id=&quot;20148&quot; value=&quot;5&quot;/&gt;&lt;property id=&quot;20300&quot; value=&quot;Slide 9&quot;/&gt;&lt;property id=&quot;20307&quot; value=&quot;287&quot;/&gt;&lt;/object&gt;&lt;object type=&quot;3&quot; unique_id=&quot;10035&quot;&gt;&lt;property id=&quot;20148&quot; value=&quot;5&quot;/&gt;&lt;property id=&quot;20300&quot; value=&quot;Slide 14&quot;/&gt;&lt;property id=&quot;20307&quot; value=&quot;292&quot;/&gt;&lt;/object&gt;&lt;object type=&quot;3&quot; unique_id=&quot;10154&quot;&gt;&lt;property id=&quot;20148&quot; value=&quot;5&quot;/&gt;&lt;property id=&quot;20300&quot; value=&quot;Slide 2&quot;/&gt;&lt;property id=&quot;20307&quot; value=&quot;311&quot;/&gt;&lt;/object&gt;&lt;object type=&quot;3&quot; unique_id=&quot;10155&quot;&gt;&lt;property id=&quot;20148&quot; value=&quot;5&quot;/&gt;&lt;property id=&quot;20300&quot; value=&quot;Slide 6&quot;/&gt;&lt;property id=&quot;20307&quot; value=&quot;312&quot;/&gt;&lt;/object&gt;&lt;object type=&quot;3&quot; unique_id=&quot;10156&quot;&gt;&lt;property id=&quot;20148&quot; value=&quot;5&quot;/&gt;&lt;property id=&quot;20300&quot; value=&quot;Slide 7&quot;/&gt;&lt;property id=&quot;20307&quot; value=&quot;308&quot;/&gt;&lt;/object&gt;&lt;object type=&quot;3&quot; unique_id=&quot;10157&quot;&gt;&lt;property id=&quot;20148&quot; value=&quot;5&quot;/&gt;&lt;property id=&quot;20300&quot; value=&quot;Slide 8&quot;/&gt;&lt;property id=&quot;20307&quot; value=&quot;310&quot;/&gt;&lt;/object&gt;&lt;object type=&quot;3&quot; unique_id=&quot;10158&quot;&gt;&lt;property id=&quot;20148&quot; value=&quot;5&quot;/&gt;&lt;property id=&quot;20300&quot; value=&quot;Slide 10&quot;/&gt;&lt;property id=&quot;20307&quot; value=&quot;304&quot;/&gt;&lt;/object&gt;&lt;object type=&quot;3&quot; unique_id=&quot;10159&quot;&gt;&lt;property id=&quot;20148&quot; value=&quot;5&quot;/&gt;&lt;property id=&quot;20300&quot; value=&quot;Slide 11&quot;/&gt;&lt;property id=&quot;20307&quot; value=&quot;306&quot;/&gt;&lt;/object&gt;&lt;object type=&quot;3&quot; unique_id=&quot;10160&quot;&gt;&lt;property id=&quot;20148&quot; value=&quot;5&quot;/&gt;&lt;property id=&quot;20300&quot; value=&quot;Slide 12&quot;/&gt;&lt;property id=&quot;20307&quot; value=&quot;309&quot;/&gt;&lt;/object&gt;&lt;object type=&quot;3&quot; unique_id=&quot;10161&quot;&gt;&lt;property id=&quot;20148&quot; value=&quot;5&quot;/&gt;&lt;property id=&quot;20300&quot; value=&quot;Slide 13&quot;/&gt;&lt;property id=&quot;20307&quot; value=&quot;31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Thutucquyen3Nhu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Thutucquyen3Nhung</Template>
  <TotalTime>1895</TotalTime>
  <Words>472</Words>
  <Application>Microsoft Office PowerPoint</Application>
  <PresentationFormat>On-screen Show (4:3)</PresentationFormat>
  <Paragraphs>74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Thutucquyen3Nhung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a) Thủ tục Bongtuyet8 to Bongtuyet8 REPEAT 8[ FD 100 REPEAT 6 [FD 15 BK 15 RT 60]BK 100 RT 45] end. 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Uti</dc:creator>
  <cp:lastModifiedBy>Windows User</cp:lastModifiedBy>
  <cp:revision>95</cp:revision>
  <dcterms:created xsi:type="dcterms:W3CDTF">2013-03-07T15:35:39Z</dcterms:created>
  <dcterms:modified xsi:type="dcterms:W3CDTF">2021-03-10T06:50:48Z</dcterms:modified>
</cp:coreProperties>
</file>