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00" r:id="rId2"/>
    <p:sldId id="414" r:id="rId3"/>
    <p:sldId id="302" r:id="rId4"/>
    <p:sldId id="292" r:id="rId5"/>
    <p:sldId id="375" r:id="rId6"/>
    <p:sldId id="306" r:id="rId7"/>
    <p:sldId id="399" r:id="rId8"/>
    <p:sldId id="415" r:id="rId9"/>
    <p:sldId id="443" r:id="rId10"/>
    <p:sldId id="444" r:id="rId11"/>
    <p:sldId id="445" r:id="rId12"/>
    <p:sldId id="446" r:id="rId13"/>
    <p:sldId id="447" r:id="rId14"/>
    <p:sldId id="448" r:id="rId15"/>
    <p:sldId id="432" r:id="rId16"/>
    <p:sldId id="433" r:id="rId17"/>
    <p:sldId id="434" r:id="rId18"/>
    <p:sldId id="435" r:id="rId19"/>
    <p:sldId id="436" r:id="rId20"/>
    <p:sldId id="38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50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Tran Thi My Quang" initials="TTMQ" lastIdx="1" clrIdx="1">
    <p:extLst>
      <p:ext uri="{19B8F6BF-5375-455C-9EA6-DF929625EA0E}">
        <p15:presenceInfo xmlns:p15="http://schemas.microsoft.com/office/powerpoint/2012/main" userId="S::quangttm@dtp-education.com::c4cb88bf-243b-4e7e-a83f-d02171123583" providerId="AD"/>
      </p:ext>
    </p:extLst>
  </p:cmAuthor>
  <p:cmAuthor id="3" name="Admin" initials="A" lastIdx="0" clrIdx="2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9C567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22" autoAdjust="0"/>
    <p:restoredTop sz="94635"/>
  </p:normalViewPr>
  <p:slideViewPr>
    <p:cSldViewPr snapToGrid="0">
      <p:cViewPr varScale="1">
        <p:scale>
          <a:sx n="110" d="100"/>
          <a:sy n="110" d="100"/>
        </p:scale>
        <p:origin x="792" y="176"/>
      </p:cViewPr>
      <p:guideLst>
        <p:guide orient="horz" pos="223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1986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12/8/22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3.1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2.mp3"/><Relationship Id="rId7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10" Type="http://schemas.openxmlformats.org/officeDocument/2006/relationships/image" Target="../media/image14.png"/><Relationship Id="rId4" Type="http://schemas.openxmlformats.org/officeDocument/2006/relationships/audio" Target="../media/media2.mp3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2.mp3"/><Relationship Id="rId7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10" Type="http://schemas.openxmlformats.org/officeDocument/2006/relationships/image" Target="../media/image14.png"/><Relationship Id="rId4" Type="http://schemas.openxmlformats.org/officeDocument/2006/relationships/audio" Target="../media/media2.mp3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5.mp3"/><Relationship Id="rId7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audio" Target="../media/media6.mp3"/><Relationship Id="rId5" Type="http://schemas.microsoft.com/office/2007/relationships/media" Target="../media/media6.mp3"/><Relationship Id="rId10" Type="http://schemas.openxmlformats.org/officeDocument/2006/relationships/image" Target="../media/image14.png"/><Relationship Id="rId4" Type="http://schemas.openxmlformats.org/officeDocument/2006/relationships/audio" Target="../media/media5.mp3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5.mp3"/><Relationship Id="rId7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audio" Target="../media/media6.mp3"/><Relationship Id="rId5" Type="http://schemas.microsoft.com/office/2007/relationships/media" Target="../media/media6.mp3"/><Relationship Id="rId10" Type="http://schemas.openxmlformats.org/officeDocument/2006/relationships/image" Target="../media/image14.png"/><Relationship Id="rId4" Type="http://schemas.openxmlformats.org/officeDocument/2006/relationships/audio" Target="../media/media5.mp3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5.mp3"/><Relationship Id="rId7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audio" Target="../media/media6.mp3"/><Relationship Id="rId5" Type="http://schemas.microsoft.com/office/2007/relationships/media" Target="../media/media6.mp3"/><Relationship Id="rId10" Type="http://schemas.openxmlformats.org/officeDocument/2006/relationships/image" Target="../media/image14.png"/><Relationship Id="rId4" Type="http://schemas.openxmlformats.org/officeDocument/2006/relationships/audio" Target="../media/media5.mp3"/><Relationship Id="rId9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20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20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2.mp3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3.png"/><Relationship Id="rId5" Type="http://schemas.microsoft.com/office/2007/relationships/media" Target="../media/media3.mp3"/><Relationship Id="rId10" Type="http://schemas.openxmlformats.org/officeDocument/2006/relationships/image" Target="../media/image12.png"/><Relationship Id="rId4" Type="http://schemas.openxmlformats.org/officeDocument/2006/relationships/audio" Target="../media/media2.mp3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5.mp3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14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audio" Target="../media/media6.mp3"/><Relationship Id="rId11" Type="http://schemas.openxmlformats.org/officeDocument/2006/relationships/image" Target="../media/image17.png"/><Relationship Id="rId5" Type="http://schemas.microsoft.com/office/2007/relationships/media" Target="../media/media6.mp3"/><Relationship Id="rId10" Type="http://schemas.openxmlformats.org/officeDocument/2006/relationships/image" Target="../media/image16.png"/><Relationship Id="rId4" Type="http://schemas.openxmlformats.org/officeDocument/2006/relationships/audio" Target="../media/media5.mp3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2.mp3"/><Relationship Id="rId7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10" Type="http://schemas.openxmlformats.org/officeDocument/2006/relationships/image" Target="../media/image14.png"/><Relationship Id="rId4" Type="http://schemas.openxmlformats.org/officeDocument/2006/relationships/audio" Target="../media/media2.mp3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6023"/>
            <a:ext cx="12191999" cy="60379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77338" y="2199532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4: HOME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3.1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58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 advTm="1560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7284713" y="2179300"/>
            <a:ext cx="2137193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picture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2913"/>
            <a:ext cx="7520446" cy="7206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44125" y="1378550"/>
            <a:ext cx="4586346" cy="466634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7359281" y="3425869"/>
            <a:ext cx="2137193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cs typeface="Calibri" panose="020F0502020204030204" pitchFamily="34" charset="0"/>
              </a:rPr>
              <a:t>/ˈpɪktʃər/</a:t>
            </a:r>
            <a:endParaRPr lang="en-US" sz="2400" dirty="0">
              <a:cs typeface="Calibri" panose="020F0502020204030204" pitchFamily="34" charset="0"/>
            </a:endParaRPr>
          </a:p>
          <a:p>
            <a:pPr algn="ctr"/>
            <a:r>
              <a:rPr lang="vi-VN" sz="2400" dirty="0">
                <a:cs typeface="Calibri" panose="020F0502020204030204" pitchFamily="34" charset="0"/>
              </a:rPr>
              <a:t> bức</a:t>
            </a:r>
            <a:r>
              <a:rPr lang="en-US" sz="2400" dirty="0">
                <a:cs typeface="Calibri" panose="020F0502020204030204" pitchFamily="34" charset="0"/>
              </a:rPr>
              <a:t> </a:t>
            </a:r>
            <a:r>
              <a:rPr lang="vi-VN" sz="2400" dirty="0">
                <a:cs typeface="Calibri" panose="020F0502020204030204" pitchFamily="34" charset="0"/>
              </a:rPr>
              <a:t>tranh </a:t>
            </a:r>
            <a:endParaRPr lang="en-US" sz="2400" dirty="0">
              <a:cs typeface="Calibri" panose="020F0502020204030204" pitchFamily="34" charset="0"/>
            </a:endParaRPr>
          </a:p>
        </p:txBody>
      </p:sp>
      <p:pic>
        <p:nvPicPr>
          <p:cNvPr id="2" name="mirror">
            <a:hlinkClick r:id="" action="ppaction://media"/>
            <a:extLst>
              <a:ext uri="{FF2B5EF4-FFF2-40B4-BE49-F238E27FC236}">
                <a16:creationId xmlns:a16="http://schemas.microsoft.com/office/drawing/2014/main" id="{93306A97-BEE4-9DE7-7A3B-ACCDE8EAF3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758741" y="824936"/>
            <a:ext cx="487363" cy="487363"/>
          </a:xfrm>
          <a:prstGeom prst="rect">
            <a:avLst/>
          </a:prstGeom>
        </p:spPr>
      </p:pic>
      <p:pic>
        <p:nvPicPr>
          <p:cNvPr id="3" name="picture">
            <a:hlinkClick r:id="" action="ppaction://media"/>
            <a:extLst>
              <a:ext uri="{FF2B5EF4-FFF2-40B4-BE49-F238E27FC236}">
                <a16:creationId xmlns:a16="http://schemas.microsoft.com/office/drawing/2014/main" id="{DC091A12-9F88-ACD9-893A-82000E9DE27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633770" y="891187"/>
            <a:ext cx="487363" cy="487363"/>
          </a:xfrm>
          <a:prstGeom prst="rect">
            <a:avLst/>
          </a:prstGeom>
        </p:spPr>
      </p:pic>
      <p:pic>
        <p:nvPicPr>
          <p:cNvPr id="4" name="sofa">
            <a:hlinkClick r:id="" action="ppaction://media"/>
            <a:extLst>
              <a:ext uri="{FF2B5EF4-FFF2-40B4-BE49-F238E27FC236}">
                <a16:creationId xmlns:a16="http://schemas.microsoft.com/office/drawing/2014/main" id="{ADA11430-E482-7A88-1307-6234CADF479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849628" y="851716"/>
            <a:ext cx="487363" cy="4873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10A6C70-D249-1D06-8D56-4D26B0F8948A}"/>
              </a:ext>
            </a:extLst>
          </p:cNvPr>
          <p:cNvSpPr/>
          <p:nvPr/>
        </p:nvSpPr>
        <p:spPr>
          <a:xfrm>
            <a:off x="7520446" y="644293"/>
            <a:ext cx="907432" cy="73425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0BB2E19-F7CE-BBF3-6990-7F4449D361E4}"/>
              </a:ext>
            </a:extLst>
          </p:cNvPr>
          <p:cNvSpPr/>
          <p:nvPr/>
        </p:nvSpPr>
        <p:spPr>
          <a:xfrm>
            <a:off x="7974162" y="338174"/>
            <a:ext cx="42440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84241568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3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2913"/>
            <a:ext cx="7520446" cy="72065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95799" y="1184917"/>
            <a:ext cx="4475156" cy="448816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8121133" y="1985168"/>
            <a:ext cx="1922781" cy="6610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sofa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173418" y="3429000"/>
            <a:ext cx="1922783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/ˈ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səʊfə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</a:p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ghế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sô-pha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" name="mirror">
            <a:hlinkClick r:id="" action="ppaction://media"/>
            <a:extLst>
              <a:ext uri="{FF2B5EF4-FFF2-40B4-BE49-F238E27FC236}">
                <a16:creationId xmlns:a16="http://schemas.microsoft.com/office/drawing/2014/main" id="{93306A97-BEE4-9DE7-7A3B-ACCDE8EAF3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758741" y="824936"/>
            <a:ext cx="487363" cy="487363"/>
          </a:xfrm>
          <a:prstGeom prst="rect">
            <a:avLst/>
          </a:prstGeom>
        </p:spPr>
      </p:pic>
      <p:pic>
        <p:nvPicPr>
          <p:cNvPr id="3" name="picture">
            <a:hlinkClick r:id="" action="ppaction://media"/>
            <a:extLst>
              <a:ext uri="{FF2B5EF4-FFF2-40B4-BE49-F238E27FC236}">
                <a16:creationId xmlns:a16="http://schemas.microsoft.com/office/drawing/2014/main" id="{DC091A12-9F88-ACD9-893A-82000E9DE27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633770" y="891187"/>
            <a:ext cx="487363" cy="487363"/>
          </a:xfrm>
          <a:prstGeom prst="rect">
            <a:avLst/>
          </a:prstGeom>
        </p:spPr>
      </p:pic>
      <p:pic>
        <p:nvPicPr>
          <p:cNvPr id="4" name="sofa">
            <a:hlinkClick r:id="" action="ppaction://media"/>
            <a:extLst>
              <a:ext uri="{FF2B5EF4-FFF2-40B4-BE49-F238E27FC236}">
                <a16:creationId xmlns:a16="http://schemas.microsoft.com/office/drawing/2014/main" id="{ADA11430-E482-7A88-1307-6234CADF479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849628" y="851716"/>
            <a:ext cx="487363" cy="4873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10A6C70-D249-1D06-8D56-4D26B0F8948A}"/>
              </a:ext>
            </a:extLst>
          </p:cNvPr>
          <p:cNvSpPr/>
          <p:nvPr/>
        </p:nvSpPr>
        <p:spPr>
          <a:xfrm>
            <a:off x="7520446" y="644293"/>
            <a:ext cx="907432" cy="73425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0BB2E19-F7CE-BBF3-6990-7F4449D361E4}"/>
              </a:ext>
            </a:extLst>
          </p:cNvPr>
          <p:cNvSpPr/>
          <p:nvPr/>
        </p:nvSpPr>
        <p:spPr>
          <a:xfrm>
            <a:off x="7974162" y="338174"/>
            <a:ext cx="42440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399654220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4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2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7056764" y="3277918"/>
            <a:ext cx="1906479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/>
              <a:t>/ˈteɪbl/ </a:t>
            </a:r>
            <a:endParaRPr lang="en-US" sz="2400" dirty="0"/>
          </a:p>
          <a:p>
            <a:pPr algn="ctr"/>
            <a:r>
              <a:rPr lang="en-US" sz="2400" dirty="0"/>
              <a:t>c</a:t>
            </a:r>
            <a:r>
              <a:rPr lang="vi-VN" sz="2400" dirty="0"/>
              <a:t>ái</a:t>
            </a:r>
            <a:r>
              <a:rPr lang="en-US" sz="2400" dirty="0"/>
              <a:t> </a:t>
            </a:r>
            <a:r>
              <a:rPr lang="vi-VN" sz="2400" dirty="0"/>
              <a:t>bàn 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7040462" y="2125657"/>
            <a:ext cx="1922781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table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A651E66-47C3-255B-66BF-2C2E0BB27BE3}"/>
              </a:ext>
            </a:extLst>
          </p:cNvPr>
          <p:cNvSpPr/>
          <p:nvPr/>
        </p:nvSpPr>
        <p:spPr>
          <a:xfrm>
            <a:off x="7770110" y="442912"/>
            <a:ext cx="41267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2913"/>
            <a:ext cx="7520446" cy="7206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05751" y="1290917"/>
            <a:ext cx="4579755" cy="4660337"/>
          </a:xfrm>
          <a:prstGeom prst="rect">
            <a:avLst/>
          </a:prstGeom>
        </p:spPr>
      </p:pic>
      <p:pic>
        <p:nvPicPr>
          <p:cNvPr id="5" name="table">
            <a:hlinkClick r:id="" action="ppaction://media"/>
            <a:extLst>
              <a:ext uri="{FF2B5EF4-FFF2-40B4-BE49-F238E27FC236}">
                <a16:creationId xmlns:a16="http://schemas.microsoft.com/office/drawing/2014/main" id="{C9D1C7DA-E830-D4B1-DA0E-1E78FC51D0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938117" y="1047236"/>
            <a:ext cx="487363" cy="487363"/>
          </a:xfrm>
          <a:prstGeom prst="rect">
            <a:avLst/>
          </a:prstGeom>
        </p:spPr>
      </p:pic>
      <p:pic>
        <p:nvPicPr>
          <p:cNvPr id="6" name="box">
            <a:hlinkClick r:id="" action="ppaction://media"/>
            <a:extLst>
              <a:ext uri="{FF2B5EF4-FFF2-40B4-BE49-F238E27FC236}">
                <a16:creationId xmlns:a16="http://schemas.microsoft.com/office/drawing/2014/main" id="{FC680749-2B3C-B95A-86EC-4E89CA5BA7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938118" y="962109"/>
            <a:ext cx="487363" cy="487363"/>
          </a:xfrm>
          <a:prstGeom prst="rect">
            <a:avLst/>
          </a:prstGeom>
        </p:spPr>
      </p:pic>
      <p:pic>
        <p:nvPicPr>
          <p:cNvPr id="7" name="house">
            <a:hlinkClick r:id="" action="ppaction://media"/>
            <a:extLst>
              <a:ext uri="{FF2B5EF4-FFF2-40B4-BE49-F238E27FC236}">
                <a16:creationId xmlns:a16="http://schemas.microsoft.com/office/drawing/2014/main" id="{3BA4DD60-2479-DCAB-789C-D7684629F20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851123" y="1132364"/>
            <a:ext cx="487363" cy="48736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96D4528-4400-58F8-BBB7-7853ED8BC968}"/>
              </a:ext>
            </a:extLst>
          </p:cNvPr>
          <p:cNvSpPr/>
          <p:nvPr/>
        </p:nvSpPr>
        <p:spPr>
          <a:xfrm>
            <a:off x="7648101" y="812244"/>
            <a:ext cx="1001377" cy="80748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98650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4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7519043" y="2007742"/>
            <a:ext cx="1922781" cy="6610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box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19043" y="3193110"/>
            <a:ext cx="1922781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/</a:t>
            </a:r>
            <a:r>
              <a:rPr lang="en-US" sz="2400" dirty="0" err="1"/>
              <a:t>bɑːks</a:t>
            </a:r>
            <a:r>
              <a:rPr lang="en-US" sz="2400" dirty="0"/>
              <a:t>/ </a:t>
            </a:r>
          </a:p>
          <a:p>
            <a:pPr algn="ctr"/>
            <a:r>
              <a:rPr lang="en-US" sz="2400" dirty="0" err="1"/>
              <a:t>cái</a:t>
            </a:r>
            <a:r>
              <a:rPr lang="en-US" sz="2400" dirty="0"/>
              <a:t> </a:t>
            </a:r>
            <a:r>
              <a:rPr lang="en-US" sz="2400" dirty="0" err="1"/>
              <a:t>hộp</a:t>
            </a:r>
            <a:r>
              <a:rPr lang="en-US" sz="2400" dirty="0"/>
              <a:t>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A651E66-47C3-255B-66BF-2C2E0BB27BE3}"/>
              </a:ext>
            </a:extLst>
          </p:cNvPr>
          <p:cNvSpPr/>
          <p:nvPr/>
        </p:nvSpPr>
        <p:spPr>
          <a:xfrm>
            <a:off x="7770110" y="442912"/>
            <a:ext cx="41267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2913"/>
            <a:ext cx="7520446" cy="7206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47546" y="1163563"/>
            <a:ext cx="4627747" cy="4627747"/>
          </a:xfrm>
          <a:prstGeom prst="rect">
            <a:avLst/>
          </a:prstGeom>
        </p:spPr>
      </p:pic>
      <p:pic>
        <p:nvPicPr>
          <p:cNvPr id="5" name="table">
            <a:hlinkClick r:id="" action="ppaction://media"/>
            <a:extLst>
              <a:ext uri="{FF2B5EF4-FFF2-40B4-BE49-F238E27FC236}">
                <a16:creationId xmlns:a16="http://schemas.microsoft.com/office/drawing/2014/main" id="{C9D1C7DA-E830-D4B1-DA0E-1E78FC51D0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938117" y="1047236"/>
            <a:ext cx="487363" cy="487363"/>
          </a:xfrm>
          <a:prstGeom prst="rect">
            <a:avLst/>
          </a:prstGeom>
        </p:spPr>
      </p:pic>
      <p:pic>
        <p:nvPicPr>
          <p:cNvPr id="6" name="box">
            <a:hlinkClick r:id="" action="ppaction://media"/>
            <a:extLst>
              <a:ext uri="{FF2B5EF4-FFF2-40B4-BE49-F238E27FC236}">
                <a16:creationId xmlns:a16="http://schemas.microsoft.com/office/drawing/2014/main" id="{FC680749-2B3C-B95A-86EC-4E89CA5BA7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938118" y="962109"/>
            <a:ext cx="487363" cy="487363"/>
          </a:xfrm>
          <a:prstGeom prst="rect">
            <a:avLst/>
          </a:prstGeom>
        </p:spPr>
      </p:pic>
      <p:pic>
        <p:nvPicPr>
          <p:cNvPr id="7" name="house">
            <a:hlinkClick r:id="" action="ppaction://media"/>
            <a:extLst>
              <a:ext uri="{FF2B5EF4-FFF2-40B4-BE49-F238E27FC236}">
                <a16:creationId xmlns:a16="http://schemas.microsoft.com/office/drawing/2014/main" id="{3BA4DD60-2479-DCAB-789C-D7684629F20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851123" y="1132364"/>
            <a:ext cx="487363" cy="48736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96D4528-4400-58F8-BBB7-7853ED8BC968}"/>
              </a:ext>
            </a:extLst>
          </p:cNvPr>
          <p:cNvSpPr/>
          <p:nvPr/>
        </p:nvSpPr>
        <p:spPr>
          <a:xfrm>
            <a:off x="7648101" y="812244"/>
            <a:ext cx="1001377" cy="80748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4878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4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A651E66-47C3-255B-66BF-2C2E0BB27BE3}"/>
              </a:ext>
            </a:extLst>
          </p:cNvPr>
          <p:cNvSpPr/>
          <p:nvPr/>
        </p:nvSpPr>
        <p:spPr>
          <a:xfrm>
            <a:off x="7770110" y="442912"/>
            <a:ext cx="41267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2913"/>
            <a:ext cx="7520446" cy="72065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8220781" y="2117140"/>
            <a:ext cx="1922781" cy="6610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house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251821" y="3361217"/>
            <a:ext cx="1891741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/</a:t>
            </a:r>
            <a:r>
              <a:rPr lang="en-US" sz="2400" dirty="0" err="1"/>
              <a:t>haʊs</a:t>
            </a:r>
            <a:r>
              <a:rPr lang="en-US" sz="2400" dirty="0"/>
              <a:t>/ </a:t>
            </a:r>
          </a:p>
          <a:p>
            <a:pPr algn="ctr"/>
            <a:r>
              <a:rPr lang="en-US" sz="2400" dirty="0" err="1"/>
              <a:t>ngôi</a:t>
            </a:r>
            <a:r>
              <a:rPr lang="en-US" sz="2400" dirty="0"/>
              <a:t> </a:t>
            </a:r>
            <a:r>
              <a:rPr lang="en-US" sz="2400" dirty="0" err="1"/>
              <a:t>nhà</a:t>
            </a:r>
            <a:r>
              <a:rPr lang="en-US" sz="2400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48438" y="1290916"/>
            <a:ext cx="4128243" cy="4140603"/>
          </a:xfrm>
          <a:prstGeom prst="rect">
            <a:avLst/>
          </a:prstGeom>
        </p:spPr>
      </p:pic>
      <p:pic>
        <p:nvPicPr>
          <p:cNvPr id="5" name="table">
            <a:hlinkClick r:id="" action="ppaction://media"/>
            <a:extLst>
              <a:ext uri="{FF2B5EF4-FFF2-40B4-BE49-F238E27FC236}">
                <a16:creationId xmlns:a16="http://schemas.microsoft.com/office/drawing/2014/main" id="{C9D1C7DA-E830-D4B1-DA0E-1E78FC51D0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938117" y="1047236"/>
            <a:ext cx="487363" cy="487363"/>
          </a:xfrm>
          <a:prstGeom prst="rect">
            <a:avLst/>
          </a:prstGeom>
        </p:spPr>
      </p:pic>
      <p:pic>
        <p:nvPicPr>
          <p:cNvPr id="6" name="box">
            <a:hlinkClick r:id="" action="ppaction://media"/>
            <a:extLst>
              <a:ext uri="{FF2B5EF4-FFF2-40B4-BE49-F238E27FC236}">
                <a16:creationId xmlns:a16="http://schemas.microsoft.com/office/drawing/2014/main" id="{FC680749-2B3C-B95A-86EC-4E89CA5BA7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938118" y="962109"/>
            <a:ext cx="487363" cy="487363"/>
          </a:xfrm>
          <a:prstGeom prst="rect">
            <a:avLst/>
          </a:prstGeom>
        </p:spPr>
      </p:pic>
      <p:pic>
        <p:nvPicPr>
          <p:cNvPr id="7" name="house">
            <a:hlinkClick r:id="" action="ppaction://media"/>
            <a:extLst>
              <a:ext uri="{FF2B5EF4-FFF2-40B4-BE49-F238E27FC236}">
                <a16:creationId xmlns:a16="http://schemas.microsoft.com/office/drawing/2014/main" id="{3BA4DD60-2479-DCAB-789C-D7684629F20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851123" y="1132364"/>
            <a:ext cx="487363" cy="48736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96D4528-4400-58F8-BBB7-7853ED8BC968}"/>
              </a:ext>
            </a:extLst>
          </p:cNvPr>
          <p:cNvSpPr/>
          <p:nvPr/>
        </p:nvSpPr>
        <p:spPr>
          <a:xfrm>
            <a:off x="7648101" y="812244"/>
            <a:ext cx="1001377" cy="80748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56710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58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36" y="1294686"/>
            <a:ext cx="2893696" cy="284366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5778" y="3468926"/>
            <a:ext cx="2794913" cy="284366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2781" y="324880"/>
            <a:ext cx="2794913" cy="2803038"/>
          </a:xfrm>
          <a:prstGeom prst="rect">
            <a:avLst/>
          </a:prstGeom>
        </p:spPr>
      </p:pic>
      <p:sp>
        <p:nvSpPr>
          <p:cNvPr id="13" name="Rounded Rectangle 11">
            <a:extLst>
              <a:ext uri="{FF2B5EF4-FFF2-40B4-BE49-F238E27FC236}">
                <a16:creationId xmlns:a16="http://schemas.microsoft.com/office/drawing/2014/main" id="{36EE93CD-FDA8-91DE-61E3-73618237070E}"/>
              </a:ext>
            </a:extLst>
          </p:cNvPr>
          <p:cNvSpPr/>
          <p:nvPr/>
        </p:nvSpPr>
        <p:spPr>
          <a:xfrm>
            <a:off x="241626" y="385142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What’s missing.</a:t>
            </a:r>
            <a:endParaRPr lang="en-US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66488BA-171F-01D5-3D82-DC14251DBC5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794" y="3610075"/>
            <a:ext cx="2626481" cy="26726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E4BC090-EE86-25D6-859E-0D1F58BCF2D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9031" y="716379"/>
            <a:ext cx="2893696" cy="289369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A4C7C78-28BD-9D50-9CEA-301DF5D3BF6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3742" y="2887097"/>
            <a:ext cx="2714256" cy="272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507213"/>
      </p:ext>
    </p:extLst>
  </p:cSld>
  <p:clrMapOvr>
    <a:masterClrMapping/>
  </p:clrMapOvr>
  <p:transition spd="med"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82" y="1219272"/>
            <a:ext cx="2893696" cy="284366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1153" y="3383442"/>
            <a:ext cx="2794913" cy="284366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474" y="241707"/>
            <a:ext cx="2794913" cy="2803038"/>
          </a:xfrm>
          <a:prstGeom prst="rect">
            <a:avLst/>
          </a:prstGeom>
        </p:spPr>
      </p:pic>
      <p:sp>
        <p:nvSpPr>
          <p:cNvPr id="13" name="Rounded Rectangle 11">
            <a:extLst>
              <a:ext uri="{FF2B5EF4-FFF2-40B4-BE49-F238E27FC236}">
                <a16:creationId xmlns:a16="http://schemas.microsoft.com/office/drawing/2014/main" id="{36EE93CD-FDA8-91DE-61E3-73618237070E}"/>
              </a:ext>
            </a:extLst>
          </p:cNvPr>
          <p:cNvSpPr/>
          <p:nvPr/>
        </p:nvSpPr>
        <p:spPr>
          <a:xfrm>
            <a:off x="241626" y="385142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What’s missing.</a:t>
            </a:r>
            <a:endParaRPr lang="en-US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66488BA-171F-01D5-3D82-DC14251DBC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1668" y="1907073"/>
            <a:ext cx="3234164" cy="32910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A4C7C78-28BD-9D50-9CEA-301DF5D3BF6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6708" y="2877670"/>
            <a:ext cx="2714256" cy="272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564775"/>
      </p:ext>
    </p:extLst>
  </p:cSld>
  <p:clrMapOvr>
    <a:masterClrMapping/>
  </p:clrMapOvr>
  <p:transition spd="med"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36" y="1294686"/>
            <a:ext cx="2893696" cy="284366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0356" y="3468927"/>
            <a:ext cx="2794913" cy="2843661"/>
          </a:xfrm>
          <a:prstGeom prst="rect">
            <a:avLst/>
          </a:prstGeom>
        </p:spPr>
      </p:pic>
      <p:sp>
        <p:nvSpPr>
          <p:cNvPr id="13" name="Rounded Rectangle 11">
            <a:extLst>
              <a:ext uri="{FF2B5EF4-FFF2-40B4-BE49-F238E27FC236}">
                <a16:creationId xmlns:a16="http://schemas.microsoft.com/office/drawing/2014/main" id="{36EE93CD-FDA8-91DE-61E3-73618237070E}"/>
              </a:ext>
            </a:extLst>
          </p:cNvPr>
          <p:cNvSpPr/>
          <p:nvPr/>
        </p:nvSpPr>
        <p:spPr>
          <a:xfrm>
            <a:off x="241626" y="385142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What’s missing.</a:t>
            </a:r>
            <a:endParaRPr lang="en-US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66488BA-171F-01D5-3D82-DC14251DBC5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794" y="3610075"/>
            <a:ext cx="2626481" cy="26726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E4BC090-EE86-25D6-859E-0D1F58BCF2D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6584" y="495378"/>
            <a:ext cx="2893696" cy="289369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A4C7C78-28BD-9D50-9CEA-301DF5D3BF6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1076" y="666690"/>
            <a:ext cx="2714256" cy="272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018834"/>
      </p:ext>
    </p:extLst>
  </p:cSld>
  <p:clrMapOvr>
    <a:masterClrMapping/>
  </p:clrMapOvr>
  <p:transition spd="med"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36" y="1294686"/>
            <a:ext cx="2893696" cy="284366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7026" y="3325491"/>
            <a:ext cx="2794913" cy="284366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8475" y="385142"/>
            <a:ext cx="2794913" cy="2803038"/>
          </a:xfrm>
          <a:prstGeom prst="rect">
            <a:avLst/>
          </a:prstGeom>
        </p:spPr>
      </p:pic>
      <p:sp>
        <p:nvSpPr>
          <p:cNvPr id="13" name="Rounded Rectangle 11">
            <a:extLst>
              <a:ext uri="{FF2B5EF4-FFF2-40B4-BE49-F238E27FC236}">
                <a16:creationId xmlns:a16="http://schemas.microsoft.com/office/drawing/2014/main" id="{36EE93CD-FDA8-91DE-61E3-73618237070E}"/>
              </a:ext>
            </a:extLst>
          </p:cNvPr>
          <p:cNvSpPr/>
          <p:nvPr/>
        </p:nvSpPr>
        <p:spPr>
          <a:xfrm>
            <a:off x="241626" y="385142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What’s missing.</a:t>
            </a:r>
            <a:endParaRPr lang="en-US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66488BA-171F-01D5-3D82-DC14251DBC5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794" y="3610075"/>
            <a:ext cx="2626481" cy="26726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E4BC090-EE86-25D6-859E-0D1F58BCF2D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5901" y="575230"/>
            <a:ext cx="2893696" cy="289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910948"/>
      </p:ext>
    </p:extLst>
  </p:cSld>
  <p:clrMapOvr>
    <a:masterClrMapping/>
  </p:clrMapOvr>
  <p:transition spd="med"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1059" y="3429000"/>
            <a:ext cx="2794913" cy="284366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6881" y="271092"/>
            <a:ext cx="2794913" cy="2803038"/>
          </a:xfrm>
          <a:prstGeom prst="rect">
            <a:avLst/>
          </a:prstGeom>
        </p:spPr>
      </p:pic>
      <p:sp>
        <p:nvSpPr>
          <p:cNvPr id="13" name="Rounded Rectangle 11">
            <a:extLst>
              <a:ext uri="{FF2B5EF4-FFF2-40B4-BE49-F238E27FC236}">
                <a16:creationId xmlns:a16="http://schemas.microsoft.com/office/drawing/2014/main" id="{36EE93CD-FDA8-91DE-61E3-73618237070E}"/>
              </a:ext>
            </a:extLst>
          </p:cNvPr>
          <p:cNvSpPr/>
          <p:nvPr/>
        </p:nvSpPr>
        <p:spPr>
          <a:xfrm>
            <a:off x="241626" y="385142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What’s missing.</a:t>
            </a:r>
            <a:endParaRPr lang="en-US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66488BA-171F-01D5-3D82-DC14251DBC5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626" y="1952893"/>
            <a:ext cx="3053251" cy="310697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E4BC090-EE86-25D6-859E-0D1F58BCF2D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9031" y="716379"/>
            <a:ext cx="2893696" cy="289369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A4C7C78-28BD-9D50-9CEA-301DF5D3BF6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6708" y="2877670"/>
            <a:ext cx="2714256" cy="272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747253"/>
      </p:ext>
    </p:extLst>
  </p:cSld>
  <p:clrMapOvr>
    <a:masterClrMapping/>
  </p:clrMapOvr>
  <p:transition spd="med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Vocabulary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Structure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7107" y="462825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4098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61" y="963763"/>
            <a:ext cx="12169939" cy="4253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36417" y="5578102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rgbClr val="0070C0"/>
                </a:solidFill>
              </a:rPr>
              <a:t>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041809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6"/>
            <a:ext cx="3346660" cy="84984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Objectives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68193" y="786161"/>
            <a:ext cx="1083283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By the end of this lesson, students will be able to </a:t>
            </a:r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ask where things are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.</a:t>
            </a:r>
          </a:p>
          <a:p>
            <a:endParaRPr lang="en-US" sz="36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FF0000"/>
                </a:solidFill>
              </a:rPr>
              <a:t>mirror, picture, sofa, table, box, house.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FF0000"/>
                </a:solidFill>
              </a:rPr>
              <a:t>Is the picture in the living room? Yes, it is. </a:t>
            </a:r>
          </a:p>
          <a:p>
            <a:r>
              <a:rPr lang="en-US" sz="3600" i="1" dirty="0">
                <a:solidFill>
                  <a:srgbClr val="FF0000"/>
                </a:solidFill>
              </a:rPr>
              <a:t>		 Is the cat in the house? No, it isn’t.</a:t>
            </a:r>
          </a:p>
          <a:p>
            <a:r>
              <a:rPr lang="en-US" sz="3600" i="1" dirty="0">
                <a:solidFill>
                  <a:srgbClr val="FF0000"/>
                </a:solidFill>
              </a:rPr>
              <a:t>                   </a:t>
            </a:r>
            <a:endParaRPr lang="en-US" sz="3600" dirty="0">
              <a:solidFill>
                <a:srgbClr val="FF0000"/>
              </a:solidFill>
            </a:endParaRPr>
          </a:p>
          <a:p>
            <a:endParaRPr lang="en-US" sz="3600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FFFF"/>
                </a:solidFill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1423927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-90881"/>
            <a:ext cx="10506272" cy="69588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837765" y="282388"/>
            <a:ext cx="6364941" cy="629322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New words</a:t>
            </a:r>
          </a:p>
          <a:p>
            <a:r>
              <a:rPr lang="en-US" sz="3600" dirty="0">
                <a:solidFill>
                  <a:schemeClr val="bg1"/>
                </a:solidFill>
              </a:rPr>
              <a:t>mirror, </a:t>
            </a:r>
          </a:p>
          <a:p>
            <a:r>
              <a:rPr lang="en-US" sz="3600" dirty="0">
                <a:solidFill>
                  <a:schemeClr val="bg1"/>
                </a:solidFill>
              </a:rPr>
              <a:t>picture,</a:t>
            </a:r>
          </a:p>
          <a:p>
            <a:r>
              <a:rPr lang="en-US" sz="3600" dirty="0">
                <a:solidFill>
                  <a:schemeClr val="bg1"/>
                </a:solidFill>
              </a:rPr>
              <a:t>sofa, </a:t>
            </a:r>
          </a:p>
          <a:p>
            <a:r>
              <a:rPr lang="en-US" sz="3600" dirty="0">
                <a:solidFill>
                  <a:schemeClr val="bg1"/>
                </a:solidFill>
              </a:rPr>
              <a:t>table, </a:t>
            </a:r>
          </a:p>
          <a:p>
            <a:r>
              <a:rPr lang="en-US" sz="3600" dirty="0">
                <a:solidFill>
                  <a:schemeClr val="bg1"/>
                </a:solidFill>
              </a:rPr>
              <a:t>box, </a:t>
            </a:r>
          </a:p>
          <a:p>
            <a:r>
              <a:rPr lang="en-US" sz="3600" dirty="0">
                <a:solidFill>
                  <a:schemeClr val="bg1"/>
                </a:solidFill>
              </a:rPr>
              <a:t>house.</a:t>
            </a:r>
          </a:p>
        </p:txBody>
      </p:sp>
    </p:spTree>
    <p:extLst>
      <p:ext uri="{BB962C8B-B14F-4D97-AF65-F5344CB8AC3E}">
        <p14:creationId xmlns:p14="http://schemas.microsoft.com/office/powerpoint/2010/main" val="158729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435830" y="5468472"/>
            <a:ext cx="1922781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cs typeface="Calibri" panose="020F0502020204030204" pitchFamily="34" charset="0"/>
              </a:rPr>
              <a:t>/ˈmɪrər/ </a:t>
            </a:r>
            <a:endParaRPr lang="en-US" sz="2400" dirty="0">
              <a:cs typeface="Calibri" panose="020F0502020204030204" pitchFamily="34" charset="0"/>
            </a:endParaRPr>
          </a:p>
          <a:p>
            <a:pPr algn="ctr"/>
            <a:r>
              <a:rPr lang="en-US" sz="2400" dirty="0">
                <a:cs typeface="Calibri" panose="020F0502020204030204" pitchFamily="34" charset="0"/>
              </a:rPr>
              <a:t>c</a:t>
            </a:r>
            <a:r>
              <a:rPr lang="vi-VN" sz="2400" dirty="0">
                <a:cs typeface="Calibri" panose="020F0502020204030204" pitchFamily="34" charset="0"/>
              </a:rPr>
              <a:t>ái</a:t>
            </a:r>
            <a:r>
              <a:rPr lang="en-US" sz="2400" dirty="0">
                <a:cs typeface="Calibri" panose="020F0502020204030204" pitchFamily="34" charset="0"/>
              </a:rPr>
              <a:t> </a:t>
            </a:r>
            <a:r>
              <a:rPr lang="vi-VN" sz="2400" dirty="0">
                <a:cs typeface="Calibri" panose="020F0502020204030204" pitchFamily="34" charset="0"/>
              </a:rPr>
              <a:t>gương </a:t>
            </a:r>
            <a:r>
              <a:rPr lang="en-US" sz="2400" dirty="0"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35830" y="4583698"/>
            <a:ext cx="1922781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mirror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54250" y="4568977"/>
            <a:ext cx="1922781" cy="6610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picture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6365"/>
            <a:ext cx="7520446" cy="72065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007" y="1157015"/>
            <a:ext cx="3276600" cy="321994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03386" y="1095398"/>
            <a:ext cx="3276600" cy="333375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93997" y="1019667"/>
            <a:ext cx="3276600" cy="328612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9370909" y="4513215"/>
            <a:ext cx="1922781" cy="6610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sofa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454250" y="5429257"/>
            <a:ext cx="1922783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cs typeface="Calibri" panose="020F0502020204030204" pitchFamily="34" charset="0"/>
              </a:rPr>
              <a:t>/ˈpɪktʃər/</a:t>
            </a:r>
            <a:endParaRPr lang="en-US" sz="2400" dirty="0">
              <a:cs typeface="Calibri" panose="020F0502020204030204" pitchFamily="34" charset="0"/>
            </a:endParaRPr>
          </a:p>
          <a:p>
            <a:pPr algn="ctr"/>
            <a:r>
              <a:rPr lang="vi-VN" sz="2400" dirty="0">
                <a:cs typeface="Calibri" panose="020F0502020204030204" pitchFamily="34" charset="0"/>
              </a:rPr>
              <a:t> bức</a:t>
            </a:r>
            <a:r>
              <a:rPr lang="en-US" sz="2400" dirty="0">
                <a:cs typeface="Calibri" panose="020F0502020204030204" pitchFamily="34" charset="0"/>
              </a:rPr>
              <a:t> </a:t>
            </a:r>
            <a:r>
              <a:rPr lang="vi-VN" sz="2400" dirty="0">
                <a:cs typeface="Calibri" panose="020F0502020204030204" pitchFamily="34" charset="0"/>
              </a:rPr>
              <a:t>tranh </a:t>
            </a:r>
            <a:endParaRPr lang="en-US" sz="2400" dirty="0">
              <a:cs typeface="Calibri" panose="020F0502020204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370909" y="5429257"/>
            <a:ext cx="1922783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/ˈ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səʊfə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</a:p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ghế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sô-pha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" name="mirror">
            <a:hlinkClick r:id="" action="ppaction://media"/>
            <a:extLst>
              <a:ext uri="{FF2B5EF4-FFF2-40B4-BE49-F238E27FC236}">
                <a16:creationId xmlns:a16="http://schemas.microsoft.com/office/drawing/2014/main" id="{93306A97-BEE4-9DE7-7A3B-ACCDE8EAF3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758741" y="824936"/>
            <a:ext cx="487363" cy="487363"/>
          </a:xfrm>
          <a:prstGeom prst="rect">
            <a:avLst/>
          </a:prstGeom>
        </p:spPr>
      </p:pic>
      <p:pic>
        <p:nvPicPr>
          <p:cNvPr id="3" name="picture">
            <a:hlinkClick r:id="" action="ppaction://media"/>
            <a:extLst>
              <a:ext uri="{FF2B5EF4-FFF2-40B4-BE49-F238E27FC236}">
                <a16:creationId xmlns:a16="http://schemas.microsoft.com/office/drawing/2014/main" id="{DC091A12-9F88-ACD9-893A-82000E9DE27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633770" y="891187"/>
            <a:ext cx="487363" cy="487363"/>
          </a:xfrm>
          <a:prstGeom prst="rect">
            <a:avLst/>
          </a:prstGeom>
        </p:spPr>
      </p:pic>
      <p:pic>
        <p:nvPicPr>
          <p:cNvPr id="4" name="sofa">
            <a:hlinkClick r:id="" action="ppaction://media"/>
            <a:extLst>
              <a:ext uri="{FF2B5EF4-FFF2-40B4-BE49-F238E27FC236}">
                <a16:creationId xmlns:a16="http://schemas.microsoft.com/office/drawing/2014/main" id="{ADA11430-E482-7A88-1307-6234CADF479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849628" y="851716"/>
            <a:ext cx="487363" cy="4873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10A6C70-D249-1D06-8D56-4D26B0F8948A}"/>
              </a:ext>
            </a:extLst>
          </p:cNvPr>
          <p:cNvSpPr/>
          <p:nvPr/>
        </p:nvSpPr>
        <p:spPr>
          <a:xfrm>
            <a:off x="7520446" y="644293"/>
            <a:ext cx="907432" cy="73425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0BB2E19-F7CE-BBF3-6990-7F4449D361E4}"/>
              </a:ext>
            </a:extLst>
          </p:cNvPr>
          <p:cNvSpPr/>
          <p:nvPr/>
        </p:nvSpPr>
        <p:spPr>
          <a:xfrm>
            <a:off x="7974162" y="338174"/>
            <a:ext cx="42440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29432074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4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4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13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32" grpId="0" animBg="1"/>
      <p:bldP spid="34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302886" y="5466180"/>
            <a:ext cx="1906479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/>
              <a:t>/ˈteɪbl/ </a:t>
            </a:r>
            <a:endParaRPr lang="en-US" sz="2400" dirty="0"/>
          </a:p>
          <a:p>
            <a:pPr algn="ctr"/>
            <a:r>
              <a:rPr lang="en-US" sz="2400" dirty="0"/>
              <a:t>c</a:t>
            </a:r>
            <a:r>
              <a:rPr lang="vi-VN" sz="2400" dirty="0"/>
              <a:t>ái</a:t>
            </a:r>
            <a:r>
              <a:rPr lang="en-US" sz="2400" dirty="0"/>
              <a:t> </a:t>
            </a:r>
            <a:r>
              <a:rPr lang="vi-VN" sz="2400" dirty="0"/>
              <a:t>bàn 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279073" y="4597607"/>
            <a:ext cx="1922781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table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86578" y="4582886"/>
            <a:ext cx="1922781" cy="6610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box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09152" y="5436689"/>
            <a:ext cx="1922781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/</a:t>
            </a:r>
            <a:r>
              <a:rPr lang="en-US" sz="2400" dirty="0" err="1"/>
              <a:t>bɑːks</a:t>
            </a:r>
            <a:r>
              <a:rPr lang="en-US" sz="2400" dirty="0"/>
              <a:t>/ </a:t>
            </a:r>
          </a:p>
          <a:p>
            <a:pPr algn="ctr"/>
            <a:r>
              <a:rPr lang="en-US" sz="2400" dirty="0" err="1"/>
              <a:t>cái</a:t>
            </a:r>
            <a:r>
              <a:rPr lang="en-US" sz="2400" dirty="0"/>
              <a:t> </a:t>
            </a:r>
            <a:r>
              <a:rPr lang="en-US" sz="2400" dirty="0" err="1"/>
              <a:t>hộp</a:t>
            </a:r>
            <a:r>
              <a:rPr lang="en-US" sz="2400" dirty="0"/>
              <a:t>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A651E66-47C3-255B-66BF-2C2E0BB27BE3}"/>
              </a:ext>
            </a:extLst>
          </p:cNvPr>
          <p:cNvSpPr/>
          <p:nvPr/>
        </p:nvSpPr>
        <p:spPr>
          <a:xfrm>
            <a:off x="7770110" y="442912"/>
            <a:ext cx="41267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2913"/>
            <a:ext cx="7520446" cy="72065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9331720" y="4513215"/>
            <a:ext cx="1922781" cy="6610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house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331720" y="5405193"/>
            <a:ext cx="1891741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/</a:t>
            </a:r>
            <a:r>
              <a:rPr lang="en-US" sz="2400" dirty="0" err="1"/>
              <a:t>haʊs</a:t>
            </a:r>
            <a:r>
              <a:rPr lang="en-US" sz="2400" dirty="0"/>
              <a:t>/ </a:t>
            </a:r>
          </a:p>
          <a:p>
            <a:pPr algn="ctr"/>
            <a:r>
              <a:rPr lang="en-US" sz="2400" dirty="0" err="1"/>
              <a:t>ngôi</a:t>
            </a:r>
            <a:r>
              <a:rPr lang="en-US" sz="2400" dirty="0"/>
              <a:t> </a:t>
            </a:r>
            <a:r>
              <a:rPr lang="en-US" sz="2400" dirty="0" err="1"/>
              <a:t>nhà</a:t>
            </a:r>
            <a:r>
              <a:rPr lang="en-US" sz="2400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2198" y="1146360"/>
            <a:ext cx="3248025" cy="33051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50723" y="1189735"/>
            <a:ext cx="3200400" cy="3200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15498" y="1205791"/>
            <a:ext cx="3181350" cy="3190875"/>
          </a:xfrm>
          <a:prstGeom prst="rect">
            <a:avLst/>
          </a:prstGeom>
        </p:spPr>
      </p:pic>
      <p:pic>
        <p:nvPicPr>
          <p:cNvPr id="5" name="table">
            <a:hlinkClick r:id="" action="ppaction://media"/>
            <a:extLst>
              <a:ext uri="{FF2B5EF4-FFF2-40B4-BE49-F238E27FC236}">
                <a16:creationId xmlns:a16="http://schemas.microsoft.com/office/drawing/2014/main" id="{C9D1C7DA-E830-D4B1-DA0E-1E78FC51D0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938117" y="1047236"/>
            <a:ext cx="487363" cy="487363"/>
          </a:xfrm>
          <a:prstGeom prst="rect">
            <a:avLst/>
          </a:prstGeom>
        </p:spPr>
      </p:pic>
      <p:pic>
        <p:nvPicPr>
          <p:cNvPr id="6" name="box">
            <a:hlinkClick r:id="" action="ppaction://media"/>
            <a:extLst>
              <a:ext uri="{FF2B5EF4-FFF2-40B4-BE49-F238E27FC236}">
                <a16:creationId xmlns:a16="http://schemas.microsoft.com/office/drawing/2014/main" id="{FC680749-2B3C-B95A-86EC-4E89CA5BA7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938118" y="962109"/>
            <a:ext cx="487363" cy="487363"/>
          </a:xfrm>
          <a:prstGeom prst="rect">
            <a:avLst/>
          </a:prstGeom>
        </p:spPr>
      </p:pic>
      <p:pic>
        <p:nvPicPr>
          <p:cNvPr id="7" name="house">
            <a:hlinkClick r:id="" action="ppaction://media"/>
            <a:extLst>
              <a:ext uri="{FF2B5EF4-FFF2-40B4-BE49-F238E27FC236}">
                <a16:creationId xmlns:a16="http://schemas.microsoft.com/office/drawing/2014/main" id="{3BA4DD60-2479-DCAB-789C-D7684629F20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851123" y="1132364"/>
            <a:ext cx="487363" cy="48736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96D4528-4400-58F8-BBB7-7853ED8BC968}"/>
              </a:ext>
            </a:extLst>
          </p:cNvPr>
          <p:cNvSpPr/>
          <p:nvPr/>
        </p:nvSpPr>
        <p:spPr>
          <a:xfrm>
            <a:off x="7648101" y="812244"/>
            <a:ext cx="1001377" cy="80748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09029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58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4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14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9" grpId="0" animBg="1"/>
      <p:bldP spid="32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7375600" y="3253469"/>
            <a:ext cx="1922781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cs typeface="Calibri" panose="020F0502020204030204" pitchFamily="34" charset="0"/>
              </a:rPr>
              <a:t>/ˈmɪrər/ </a:t>
            </a:r>
            <a:endParaRPr lang="en-US" sz="2400" dirty="0">
              <a:cs typeface="Calibri" panose="020F0502020204030204" pitchFamily="34" charset="0"/>
            </a:endParaRPr>
          </a:p>
          <a:p>
            <a:pPr algn="ctr"/>
            <a:r>
              <a:rPr lang="en-US" sz="2400" dirty="0">
                <a:cs typeface="Calibri" panose="020F0502020204030204" pitchFamily="34" charset="0"/>
              </a:rPr>
              <a:t>c</a:t>
            </a:r>
            <a:r>
              <a:rPr lang="vi-VN" sz="2400" dirty="0">
                <a:cs typeface="Calibri" panose="020F0502020204030204" pitchFamily="34" charset="0"/>
              </a:rPr>
              <a:t>ái</a:t>
            </a:r>
            <a:r>
              <a:rPr lang="en-US" sz="2400" dirty="0">
                <a:cs typeface="Calibri" panose="020F0502020204030204" pitchFamily="34" charset="0"/>
              </a:rPr>
              <a:t> </a:t>
            </a:r>
            <a:r>
              <a:rPr lang="vi-VN" sz="2400" dirty="0">
                <a:cs typeface="Calibri" panose="020F0502020204030204" pitchFamily="34" charset="0"/>
              </a:rPr>
              <a:t>gương </a:t>
            </a:r>
            <a:r>
              <a:rPr lang="en-US" sz="2400" dirty="0"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84713" y="2127204"/>
            <a:ext cx="1922781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mirror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2913"/>
            <a:ext cx="7520446" cy="72065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2353" y="1068617"/>
            <a:ext cx="4763995" cy="4681621"/>
          </a:xfrm>
          <a:prstGeom prst="rect">
            <a:avLst/>
          </a:prstGeom>
        </p:spPr>
      </p:pic>
      <p:pic>
        <p:nvPicPr>
          <p:cNvPr id="2" name="mirror">
            <a:hlinkClick r:id="" action="ppaction://media"/>
            <a:extLst>
              <a:ext uri="{FF2B5EF4-FFF2-40B4-BE49-F238E27FC236}">
                <a16:creationId xmlns:a16="http://schemas.microsoft.com/office/drawing/2014/main" id="{93306A97-BEE4-9DE7-7A3B-ACCDE8EAF3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758741" y="824936"/>
            <a:ext cx="487363" cy="487363"/>
          </a:xfrm>
          <a:prstGeom prst="rect">
            <a:avLst/>
          </a:prstGeom>
        </p:spPr>
      </p:pic>
      <p:pic>
        <p:nvPicPr>
          <p:cNvPr id="3" name="picture">
            <a:hlinkClick r:id="" action="ppaction://media"/>
            <a:extLst>
              <a:ext uri="{FF2B5EF4-FFF2-40B4-BE49-F238E27FC236}">
                <a16:creationId xmlns:a16="http://schemas.microsoft.com/office/drawing/2014/main" id="{DC091A12-9F88-ACD9-893A-82000E9DE27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633770" y="891187"/>
            <a:ext cx="487363" cy="487363"/>
          </a:xfrm>
          <a:prstGeom prst="rect">
            <a:avLst/>
          </a:prstGeom>
        </p:spPr>
      </p:pic>
      <p:pic>
        <p:nvPicPr>
          <p:cNvPr id="4" name="sofa">
            <a:hlinkClick r:id="" action="ppaction://media"/>
            <a:extLst>
              <a:ext uri="{FF2B5EF4-FFF2-40B4-BE49-F238E27FC236}">
                <a16:creationId xmlns:a16="http://schemas.microsoft.com/office/drawing/2014/main" id="{ADA11430-E482-7A88-1307-6234CADF479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849628" y="851716"/>
            <a:ext cx="487363" cy="4873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10A6C70-D249-1D06-8D56-4D26B0F8948A}"/>
              </a:ext>
            </a:extLst>
          </p:cNvPr>
          <p:cNvSpPr/>
          <p:nvPr/>
        </p:nvSpPr>
        <p:spPr>
          <a:xfrm>
            <a:off x="7520446" y="644293"/>
            <a:ext cx="907432" cy="73425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0BB2E19-F7CE-BBF3-6990-7F4449D361E4}"/>
              </a:ext>
            </a:extLst>
          </p:cNvPr>
          <p:cNvSpPr/>
          <p:nvPr/>
        </p:nvSpPr>
        <p:spPr>
          <a:xfrm>
            <a:off x="7974162" y="338174"/>
            <a:ext cx="42440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413274732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4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8171</TotalTime>
  <Words>277</Words>
  <Application>Microsoft Macintosh PowerPoint</Application>
  <PresentationFormat>Widescreen</PresentationFormat>
  <Paragraphs>76</Paragraphs>
  <Slides>20</Slides>
  <Notes>0</Notes>
  <HiddenSlides>0</HiddenSlides>
  <MMClips>24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Microsoft Office User</cp:lastModifiedBy>
  <cp:revision>369</cp:revision>
  <dcterms:created xsi:type="dcterms:W3CDTF">2020-12-08T03:17:05Z</dcterms:created>
  <dcterms:modified xsi:type="dcterms:W3CDTF">2022-12-08T10:48:37Z</dcterms:modified>
</cp:coreProperties>
</file>