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75" r:id="rId4"/>
    <p:sldId id="258" r:id="rId5"/>
    <p:sldId id="259" r:id="rId6"/>
    <p:sldId id="260" r:id="rId7"/>
    <p:sldId id="261" r:id="rId8"/>
    <p:sldId id="262" r:id="rId9"/>
    <p:sldId id="263" r:id="rId10"/>
    <p:sldId id="264" r:id="rId11"/>
    <p:sldId id="276" r:id="rId12"/>
    <p:sldId id="267" r:id="rId13"/>
    <p:sldId id="266" r:id="rId14"/>
    <p:sldId id="268" r:id="rId15"/>
    <p:sldId id="277" r:id="rId16"/>
    <p:sldId id="278" r:id="rId17"/>
    <p:sldId id="279" r:id="rId18"/>
    <p:sldId id="280" r:id="rId19"/>
    <p:sldId id="273" r:id="rId20"/>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5CF"/>
    <a:srgbClr val="4C504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1513" autoAdjust="0"/>
  </p:normalViewPr>
  <p:slideViewPr>
    <p:cSldViewPr>
      <p:cViewPr varScale="1">
        <p:scale>
          <a:sx n="66" d="100"/>
          <a:sy n="66" d="100"/>
        </p:scale>
        <p:origin x="774"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547B5F-07CF-42AB-AC15-8E01F684F4DA}" type="datetimeFigureOut">
              <a:rPr lang="en-US" smtClean="0"/>
              <a:pPr/>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547B5F-07CF-42AB-AC15-8E01F684F4DA}" type="datetimeFigureOut">
              <a:rPr lang="en-US" smtClean="0"/>
              <a:pPr/>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547B5F-07CF-42AB-AC15-8E01F684F4DA}" type="datetimeFigureOut">
              <a:rPr lang="en-US" smtClean="0"/>
              <a:pPr/>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547B5F-07CF-42AB-AC15-8E01F684F4DA}" type="datetimeFigureOut">
              <a:rPr lang="en-US" smtClean="0"/>
              <a:pPr/>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547B5F-07CF-42AB-AC15-8E01F684F4DA}" type="datetimeFigureOut">
              <a:rPr lang="en-US" smtClean="0"/>
              <a:pPr/>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547B5F-07CF-42AB-AC15-8E01F684F4DA}" type="datetimeFigureOut">
              <a:rPr lang="en-US" smtClean="0"/>
              <a:pPr/>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547B5F-07CF-42AB-AC15-8E01F684F4DA}" type="datetimeFigureOut">
              <a:rPr lang="en-US" smtClean="0"/>
              <a:pPr/>
              <a:t>8/7/2021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547B5F-07CF-42AB-AC15-8E01F684F4DA}" type="datetimeFigureOut">
              <a:rPr lang="en-US" smtClean="0"/>
              <a:pPr/>
              <a:t>8/7/2021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547B5F-07CF-42AB-AC15-8E01F684F4DA}" type="datetimeFigureOut">
              <a:rPr lang="en-US" smtClean="0"/>
              <a:pPr/>
              <a:t>8/7/2021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547B5F-07CF-42AB-AC15-8E01F684F4DA}" type="datetimeFigureOut">
              <a:rPr lang="en-US" smtClean="0"/>
              <a:pPr/>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547B5F-07CF-42AB-AC15-8E01F684F4DA}" type="datetimeFigureOut">
              <a:rPr lang="en-US" smtClean="0"/>
              <a:pPr/>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47B5F-07CF-42AB-AC15-8E01F684F4DA}" type="datetimeFigureOut">
              <a:rPr lang="en-US" smtClean="0"/>
              <a:pPr/>
              <a:t>8/7/2021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BCE10-DA6A-4116-9B17-1CFA720881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0" y="1981200"/>
            <a:ext cx="4038600" cy="954107"/>
          </a:xfrm>
          <a:prstGeom prst="rect">
            <a:avLst/>
          </a:prstGeom>
          <a:noFill/>
        </p:spPr>
        <p:txBody>
          <a:bodyPr wrap="square" rtlCol="0">
            <a:spAutoFit/>
          </a:bodyPr>
          <a:lstStyle/>
          <a:p>
            <a:r>
              <a:rPr lang="en-US" sz="2800" dirty="0"/>
              <a:t>- </a:t>
            </a:r>
            <a:r>
              <a:rPr lang="en-US" sz="2800" dirty="0" err="1"/>
              <a:t>Lý</a:t>
            </a:r>
            <a:r>
              <a:rPr lang="en-US" sz="2800" dirty="0"/>
              <a:t> </a:t>
            </a:r>
            <a:r>
              <a:rPr lang="en-US" sz="2800" dirty="0" err="1"/>
              <a:t>Tự</a:t>
            </a:r>
            <a:r>
              <a:rPr lang="en-US" sz="2800" dirty="0"/>
              <a:t> </a:t>
            </a:r>
            <a:r>
              <a:rPr lang="en-US" sz="2800" dirty="0" err="1"/>
              <a:t>Trọng</a:t>
            </a:r>
            <a:r>
              <a:rPr lang="en-US" sz="2800" dirty="0"/>
              <a:t> </a:t>
            </a:r>
            <a:r>
              <a:rPr lang="en-US" sz="2800" dirty="0" err="1"/>
              <a:t>là</a:t>
            </a:r>
            <a:r>
              <a:rPr lang="en-US" sz="2800" dirty="0"/>
              <a:t> </a:t>
            </a:r>
            <a:r>
              <a:rPr lang="en-US" sz="2800" dirty="0" err="1"/>
              <a:t>một</a:t>
            </a:r>
            <a:r>
              <a:rPr lang="en-US" sz="2800" dirty="0"/>
              <a:t> </a:t>
            </a:r>
            <a:r>
              <a:rPr lang="en-US" sz="2800" dirty="0" err="1"/>
              <a:t>thanh</a:t>
            </a:r>
            <a:r>
              <a:rPr lang="en-US" sz="2800" dirty="0"/>
              <a:t> </a:t>
            </a:r>
            <a:r>
              <a:rPr lang="en-US" sz="2800" dirty="0" err="1"/>
              <a:t>niên</a:t>
            </a:r>
            <a:r>
              <a:rPr lang="en-US" sz="2800" dirty="0"/>
              <a:t> </a:t>
            </a:r>
            <a:r>
              <a:rPr lang="en-US" sz="2800" dirty="0" err="1"/>
              <a:t>yêu</a:t>
            </a:r>
            <a:r>
              <a:rPr lang="en-US" sz="2800" dirty="0"/>
              <a:t> </a:t>
            </a:r>
            <a:r>
              <a:rPr lang="en-US" sz="2800" dirty="0" err="1"/>
              <a:t>nước</a:t>
            </a:r>
            <a:r>
              <a:rPr lang="en-US" sz="2800" dirty="0"/>
              <a:t>.</a:t>
            </a:r>
          </a:p>
        </p:txBody>
      </p:sp>
      <p:sp>
        <p:nvSpPr>
          <p:cNvPr id="6" name="TextBox 5"/>
          <p:cNvSpPr txBox="1"/>
          <p:nvPr/>
        </p:nvSpPr>
        <p:spPr>
          <a:xfrm>
            <a:off x="6858000" y="3429000"/>
            <a:ext cx="4038600" cy="1384995"/>
          </a:xfrm>
          <a:prstGeom prst="rect">
            <a:avLst/>
          </a:prstGeom>
          <a:noFill/>
        </p:spPr>
        <p:txBody>
          <a:bodyPr wrap="square" rtlCol="0">
            <a:spAutoFit/>
          </a:bodyPr>
          <a:lstStyle/>
          <a:p>
            <a:pPr algn="just"/>
            <a:r>
              <a:rPr lang="en-US" sz="2800" dirty="0"/>
              <a:t>- </a:t>
            </a:r>
            <a:r>
              <a:rPr lang="en-US" sz="2800" dirty="0" err="1"/>
              <a:t>Anh</a:t>
            </a:r>
            <a:r>
              <a:rPr lang="en-US" sz="2800" dirty="0"/>
              <a:t> </a:t>
            </a:r>
            <a:r>
              <a:rPr lang="en-US" sz="2800" dirty="0" err="1"/>
              <a:t>tham</a:t>
            </a:r>
            <a:r>
              <a:rPr lang="en-US" sz="2800" dirty="0"/>
              <a:t> </a:t>
            </a:r>
            <a:r>
              <a:rPr lang="en-US" sz="2800" dirty="0" err="1"/>
              <a:t>gia</a:t>
            </a:r>
            <a:r>
              <a:rPr lang="en-US" sz="2800" dirty="0"/>
              <a:t> </a:t>
            </a:r>
            <a:r>
              <a:rPr lang="en-US" sz="2800" dirty="0" err="1"/>
              <a:t>cách</a:t>
            </a:r>
            <a:r>
              <a:rPr lang="en-US" sz="2800" dirty="0"/>
              <a:t> </a:t>
            </a:r>
            <a:r>
              <a:rPr lang="en-US" sz="2800" dirty="0" err="1"/>
              <a:t>mạng</a:t>
            </a:r>
            <a:r>
              <a:rPr lang="en-US" sz="2800" dirty="0"/>
              <a:t> </a:t>
            </a:r>
            <a:r>
              <a:rPr lang="en-US" sz="2800" dirty="0" err="1"/>
              <a:t>từ</a:t>
            </a:r>
            <a:r>
              <a:rPr lang="en-US" sz="2800" dirty="0"/>
              <a:t> </a:t>
            </a:r>
            <a:r>
              <a:rPr lang="en-US" sz="2800" dirty="0" err="1"/>
              <a:t>khi</a:t>
            </a:r>
            <a:r>
              <a:rPr lang="en-US" sz="2800" dirty="0"/>
              <a:t> 13 </a:t>
            </a:r>
            <a:r>
              <a:rPr lang="en-US" sz="2800" dirty="0" err="1"/>
              <a:t>tuổi</a:t>
            </a:r>
            <a:r>
              <a:rPr lang="en-US" sz="2800" dirty="0"/>
              <a:t> </a:t>
            </a:r>
            <a:r>
              <a:rPr lang="en-US" sz="2800" dirty="0" err="1"/>
              <a:t>và</a:t>
            </a:r>
            <a:r>
              <a:rPr lang="en-US" sz="2800" dirty="0"/>
              <a:t> </a:t>
            </a:r>
            <a:r>
              <a:rPr lang="en-US" sz="2800" dirty="0" err="1"/>
              <a:t>đã</a:t>
            </a:r>
            <a:r>
              <a:rPr lang="en-US" sz="2800" dirty="0"/>
              <a:t> hi </a:t>
            </a:r>
            <a:r>
              <a:rPr lang="en-US" sz="2800" dirty="0" err="1"/>
              <a:t>sinh</a:t>
            </a:r>
            <a:r>
              <a:rPr lang="en-US" sz="2800" dirty="0"/>
              <a:t> </a:t>
            </a:r>
            <a:r>
              <a:rPr lang="en-US" sz="2800" dirty="0" err="1"/>
              <a:t>anh</a:t>
            </a:r>
            <a:r>
              <a:rPr lang="en-US" sz="2800" dirty="0"/>
              <a:t> </a:t>
            </a:r>
            <a:r>
              <a:rPr lang="en-US" sz="2800" dirty="0" err="1"/>
              <a:t>dũng</a:t>
            </a:r>
            <a:r>
              <a:rPr lang="en-US" sz="2800" dirty="0"/>
              <a:t> </a:t>
            </a:r>
            <a:r>
              <a:rPr lang="en-US" sz="2800" dirty="0" err="1"/>
              <a:t>khi</a:t>
            </a:r>
            <a:r>
              <a:rPr lang="en-US" sz="2800" dirty="0"/>
              <a:t> </a:t>
            </a:r>
            <a:r>
              <a:rPr lang="en-US" sz="2800" dirty="0" err="1"/>
              <a:t>mới</a:t>
            </a:r>
            <a:r>
              <a:rPr lang="en-US" sz="2800" dirty="0"/>
              <a:t> 17 </a:t>
            </a:r>
            <a:r>
              <a:rPr lang="en-US" sz="2800" dirty="0" err="1"/>
              <a:t>tuổi</a:t>
            </a:r>
            <a:r>
              <a:rPr lang="en-US" sz="2800" dirty="0"/>
              <a:t>.</a:t>
            </a:r>
          </a:p>
        </p:txBody>
      </p:sp>
      <p:pic>
        <p:nvPicPr>
          <p:cNvPr id="3" name="Picture 2">
            <a:extLst>
              <a:ext uri="{FF2B5EF4-FFF2-40B4-BE49-F238E27FC236}">
                <a16:creationId xmlns:a16="http://schemas.microsoft.com/office/drawing/2014/main" id="{B72B7C8B-9C0B-4E0B-922A-C9B8B1C44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56" y="0"/>
            <a:ext cx="4605372" cy="6858000"/>
          </a:xfrm>
          <a:prstGeom prst="rect">
            <a:avLst/>
          </a:prstGeom>
        </p:spPr>
      </p:pic>
      <p:sp>
        <p:nvSpPr>
          <p:cNvPr id="7" name="Trapezoid 6">
            <a:extLst>
              <a:ext uri="{FF2B5EF4-FFF2-40B4-BE49-F238E27FC236}">
                <a16:creationId xmlns:a16="http://schemas.microsoft.com/office/drawing/2014/main" id="{9846C439-E6C5-4E88-8CD5-1C2897DFD9D8}"/>
              </a:ext>
            </a:extLst>
          </p:cNvPr>
          <p:cNvSpPr/>
          <p:nvPr/>
        </p:nvSpPr>
        <p:spPr>
          <a:xfrm>
            <a:off x="553642" y="6324600"/>
            <a:ext cx="5334000" cy="533400"/>
          </a:xfrm>
          <a:prstGeom prst="trapezoid">
            <a:avLst/>
          </a:prstGeom>
          <a:solidFill>
            <a:srgbClr val="EAF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Anh </a:t>
            </a:r>
            <a:r>
              <a:rPr lang="en-US" sz="2400" b="1" dirty="0" err="1">
                <a:solidFill>
                  <a:schemeClr val="tx1"/>
                </a:solidFill>
              </a:rPr>
              <a:t>hùng</a:t>
            </a:r>
            <a:r>
              <a:rPr lang="en-US" sz="2400" b="1" dirty="0">
                <a:solidFill>
                  <a:schemeClr val="tx1"/>
                </a:solidFill>
              </a:rPr>
              <a:t> </a:t>
            </a:r>
            <a:r>
              <a:rPr lang="en-US" sz="2400" b="1" dirty="0" err="1">
                <a:solidFill>
                  <a:schemeClr val="tx1"/>
                </a:solidFill>
              </a:rPr>
              <a:t>Lý</a:t>
            </a:r>
            <a:r>
              <a:rPr lang="en-US" sz="2400" b="1" dirty="0">
                <a:solidFill>
                  <a:schemeClr val="tx1"/>
                </a:solidFill>
              </a:rPr>
              <a:t> </a:t>
            </a:r>
            <a:r>
              <a:rPr lang="en-US" sz="2400" b="1" dirty="0" err="1">
                <a:solidFill>
                  <a:schemeClr val="tx1"/>
                </a:solidFill>
              </a:rPr>
              <a:t>Tự</a:t>
            </a:r>
            <a:r>
              <a:rPr lang="en-US" sz="2400" b="1" dirty="0">
                <a:solidFill>
                  <a:schemeClr val="tx1"/>
                </a:solidFill>
              </a:rPr>
              <a:t> </a:t>
            </a:r>
            <a:r>
              <a:rPr lang="en-US" sz="2400" b="1" dirty="0" err="1">
                <a:solidFill>
                  <a:schemeClr val="tx1"/>
                </a:solidFill>
              </a:rPr>
              <a:t>Trọng</a:t>
            </a:r>
            <a:r>
              <a:rPr lang="en-US" sz="2400" b="1" dirty="0">
                <a:solidFill>
                  <a:schemeClr val="tx1"/>
                </a:solidFill>
              </a:rPr>
              <a:t> ( 1914-1931)</a:t>
            </a:r>
            <a:endParaRPr lang="vi-VN" sz="2400" b="1" dirty="0">
              <a:solidFill>
                <a:schemeClr val="tx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4915.tmp.jpg"/>
          <p:cNvPicPr>
            <a:picLocks noGrp="1"/>
          </p:cNvPicPr>
          <p:nvPr>
            <p:ph idx="1"/>
          </p:nvPr>
        </p:nvPicPr>
        <p:blipFill>
          <a:blip r:embed="rId2" cstate="print"/>
          <a:stretch>
            <a:fillRect/>
          </a:stretch>
        </p:blipFill>
        <p:spPr>
          <a:xfrm>
            <a:off x="2031023" y="152400"/>
            <a:ext cx="8129953" cy="5562600"/>
          </a:xfrm>
        </p:spPr>
      </p:pic>
      <p:sp>
        <p:nvSpPr>
          <p:cNvPr id="5" name="TextBox 4">
            <a:extLst>
              <a:ext uri="{FF2B5EF4-FFF2-40B4-BE49-F238E27FC236}">
                <a16:creationId xmlns:a16="http://schemas.microsoft.com/office/drawing/2014/main" id="{B8524FCD-600B-4CF6-85BE-903DEC7E6059}"/>
              </a:ext>
            </a:extLst>
          </p:cNvPr>
          <p:cNvSpPr txBox="1"/>
          <p:nvPr/>
        </p:nvSpPr>
        <p:spPr>
          <a:xfrm>
            <a:off x="2209800" y="5867400"/>
            <a:ext cx="7848600" cy="830997"/>
          </a:xfrm>
          <a:prstGeom prst="rect">
            <a:avLst/>
          </a:prstGeom>
          <a:noFill/>
        </p:spPr>
        <p:txBody>
          <a:bodyPr wrap="square">
            <a:spAutoFit/>
          </a:bodyPr>
          <a:lstStyle/>
          <a:p>
            <a:r>
              <a:rPr lang="vi-VN" sz="2400" b="1" i="0" dirty="0">
                <a:solidFill>
                  <a:srgbClr val="C00000"/>
                </a:solidFill>
                <a:effectLst/>
              </a:rPr>
              <a:t>Tranh 6: Ra pháp trường, Lý Tự Trọng vẫn hát vang bài Quốc tế ca.</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DC2217-38A4-4F02-A452-CABB7BDCD641}"/>
              </a:ext>
            </a:extLst>
          </p:cNvPr>
          <p:cNvSpPr txBox="1"/>
          <p:nvPr/>
        </p:nvSpPr>
        <p:spPr>
          <a:xfrm>
            <a:off x="2194932" y="3429000"/>
            <a:ext cx="7802136"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CUỘC THI KỂ CHUYỆN</a:t>
            </a:r>
            <a:endParaRPr lang="vi-VN"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730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h 6 tranh.jpg"/>
          <p:cNvPicPr>
            <a:picLocks noChangeAspect="1"/>
          </p:cNvPicPr>
          <p:nvPr/>
        </p:nvPicPr>
        <p:blipFill rotWithShape="1">
          <a:blip r:embed="rId2" cstate="print"/>
          <a:srcRect l="6803" r="6803"/>
          <a:stretch/>
        </p:blipFill>
        <p:spPr>
          <a:xfrm>
            <a:off x="1257300" y="114300"/>
            <a:ext cx="9677400" cy="6629400"/>
          </a:xfrm>
          <a:prstGeom prst="rect">
            <a:avLst/>
          </a:prstGeom>
        </p:spPr>
      </p:pic>
    </p:spTree>
  </p:cSld>
  <p:clrMapOvr>
    <a:masterClrMapping/>
  </p:clrMapOvr>
  <p:transition>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09600" y="128585"/>
            <a:ext cx="10972800" cy="1143000"/>
          </a:xfrm>
        </p:spPr>
        <p:txBody>
          <a:bodyPr>
            <a:noAutofit/>
          </a:bodyPr>
          <a:lstStyle/>
          <a:p>
            <a:pPr eaLnBrk="1" hangingPunct="1"/>
            <a:r>
              <a:rPr lang="en-US" sz="3600" dirty="0" err="1">
                <a:solidFill>
                  <a:srgbClr val="444444"/>
                </a:solidFill>
                <a:latin typeface="Arial (Body)"/>
              </a:rPr>
              <a:t>Làm</a:t>
            </a:r>
            <a:r>
              <a:rPr lang="en-US" sz="3600" dirty="0">
                <a:solidFill>
                  <a:srgbClr val="444444"/>
                </a:solidFill>
                <a:latin typeface="Arial (Body)"/>
              </a:rPr>
              <a:t> </a:t>
            </a:r>
            <a:r>
              <a:rPr lang="en-US" sz="3600" dirty="0" err="1">
                <a:solidFill>
                  <a:srgbClr val="444444"/>
                </a:solidFill>
                <a:latin typeface="Arial (Body)"/>
              </a:rPr>
              <a:t>việc</a:t>
            </a:r>
            <a:r>
              <a:rPr lang="en-US" sz="3600" dirty="0">
                <a:solidFill>
                  <a:srgbClr val="444444"/>
                </a:solidFill>
                <a:latin typeface="Arial (Body)"/>
              </a:rPr>
              <a:t> </a:t>
            </a:r>
            <a:r>
              <a:rPr lang="en-US" sz="3600" dirty="0" err="1">
                <a:solidFill>
                  <a:srgbClr val="444444"/>
                </a:solidFill>
                <a:latin typeface="Arial (Body)"/>
              </a:rPr>
              <a:t>nhóm</a:t>
            </a:r>
            <a:r>
              <a:rPr lang="en-US" sz="3600" dirty="0">
                <a:solidFill>
                  <a:srgbClr val="444444"/>
                </a:solidFill>
                <a:latin typeface="Arial (Body)"/>
              </a:rPr>
              <a:t> 4</a:t>
            </a:r>
            <a:r>
              <a:rPr lang="vi-VN" sz="3600" b="0" i="0" dirty="0">
                <a:solidFill>
                  <a:srgbClr val="444444"/>
                </a:solidFill>
                <a:effectLst/>
                <a:latin typeface="Arial (Body)"/>
              </a:rPr>
              <a:t> </a:t>
            </a:r>
            <a:r>
              <a:rPr lang="en-US" sz="3600" b="0" i="0" dirty="0">
                <a:solidFill>
                  <a:srgbClr val="444444"/>
                </a:solidFill>
                <a:effectLst/>
                <a:latin typeface="Arial (Body)"/>
              </a:rPr>
              <a:t>: </a:t>
            </a:r>
            <a:r>
              <a:rPr lang="en-US" sz="3600" dirty="0" err="1">
                <a:solidFill>
                  <a:srgbClr val="444444"/>
                </a:solidFill>
                <a:latin typeface="Arial (Body)"/>
              </a:rPr>
              <a:t>T</a:t>
            </a:r>
            <a:r>
              <a:rPr lang="en-US" sz="3600" b="0" i="0" dirty="0" err="1">
                <a:solidFill>
                  <a:srgbClr val="444444"/>
                </a:solidFill>
                <a:effectLst/>
                <a:latin typeface="Arial (Body)"/>
              </a:rPr>
              <a:t>rả</a:t>
            </a:r>
            <a:r>
              <a:rPr lang="en-US" sz="3600" b="0" i="0" dirty="0">
                <a:solidFill>
                  <a:srgbClr val="444444"/>
                </a:solidFill>
                <a:effectLst/>
                <a:latin typeface="Arial (Body)"/>
              </a:rPr>
              <a:t> </a:t>
            </a:r>
            <a:r>
              <a:rPr lang="en-US" sz="3600" b="0" i="0" dirty="0" err="1">
                <a:solidFill>
                  <a:srgbClr val="444444"/>
                </a:solidFill>
                <a:effectLst/>
                <a:latin typeface="Arial (Body)"/>
              </a:rPr>
              <a:t>lời</a:t>
            </a:r>
            <a:r>
              <a:rPr lang="en-US" sz="3600" b="0" i="0" dirty="0">
                <a:solidFill>
                  <a:srgbClr val="444444"/>
                </a:solidFill>
                <a:effectLst/>
                <a:latin typeface="Arial (Body)"/>
              </a:rPr>
              <a:t> </a:t>
            </a:r>
            <a:r>
              <a:rPr lang="en-US" sz="3600" b="0" i="0" dirty="0" err="1">
                <a:solidFill>
                  <a:srgbClr val="444444"/>
                </a:solidFill>
                <a:effectLst/>
                <a:latin typeface="Arial (Body)"/>
              </a:rPr>
              <a:t>các</a:t>
            </a:r>
            <a:r>
              <a:rPr lang="en-US" sz="3600" b="0" i="0" dirty="0">
                <a:solidFill>
                  <a:srgbClr val="444444"/>
                </a:solidFill>
                <a:effectLst/>
                <a:latin typeface="Arial (Body)"/>
              </a:rPr>
              <a:t> </a:t>
            </a:r>
            <a:r>
              <a:rPr lang="en-US" sz="3600" b="0" i="0" dirty="0" err="1">
                <a:solidFill>
                  <a:srgbClr val="444444"/>
                </a:solidFill>
                <a:effectLst/>
                <a:latin typeface="Arial (Body)"/>
              </a:rPr>
              <a:t>câu</a:t>
            </a:r>
            <a:r>
              <a:rPr lang="en-US" sz="3600" b="0" i="0" dirty="0">
                <a:solidFill>
                  <a:srgbClr val="444444"/>
                </a:solidFill>
                <a:effectLst/>
                <a:latin typeface="Arial (Body)"/>
              </a:rPr>
              <a:t> </a:t>
            </a:r>
            <a:r>
              <a:rPr lang="en-US" sz="3600" b="0" i="0" dirty="0" err="1">
                <a:solidFill>
                  <a:srgbClr val="444444"/>
                </a:solidFill>
                <a:effectLst/>
                <a:latin typeface="Arial (Body)"/>
              </a:rPr>
              <a:t>hỏi</a:t>
            </a:r>
            <a:r>
              <a:rPr lang="en-US" sz="3600" b="0" i="0" dirty="0">
                <a:solidFill>
                  <a:srgbClr val="444444"/>
                </a:solidFill>
                <a:effectLst/>
                <a:latin typeface="Arial (Body)"/>
              </a:rPr>
              <a:t> </a:t>
            </a:r>
            <a:r>
              <a:rPr lang="en-US" sz="3600" b="0" i="0" dirty="0" err="1">
                <a:solidFill>
                  <a:srgbClr val="444444"/>
                </a:solidFill>
                <a:effectLst/>
                <a:latin typeface="Arial (Body)"/>
              </a:rPr>
              <a:t>sau</a:t>
            </a:r>
            <a:r>
              <a:rPr lang="en-US" sz="3600" b="0" i="0" dirty="0">
                <a:solidFill>
                  <a:srgbClr val="444444"/>
                </a:solidFill>
                <a:effectLst/>
                <a:latin typeface="Arial (Body)"/>
              </a:rPr>
              <a:t> </a:t>
            </a:r>
            <a:r>
              <a:rPr lang="en-US" sz="3600" b="0" i="0" dirty="0" err="1">
                <a:solidFill>
                  <a:srgbClr val="444444"/>
                </a:solidFill>
                <a:effectLst/>
                <a:latin typeface="Arial (Body)"/>
              </a:rPr>
              <a:t>và</a:t>
            </a:r>
            <a:r>
              <a:rPr lang="en-US" sz="3600" b="0" i="0" dirty="0">
                <a:solidFill>
                  <a:srgbClr val="444444"/>
                </a:solidFill>
                <a:effectLst/>
                <a:latin typeface="Arial (Body)"/>
              </a:rPr>
              <a:t> </a:t>
            </a:r>
            <a:r>
              <a:rPr lang="en-US" sz="3600" b="0" i="0" dirty="0" err="1">
                <a:solidFill>
                  <a:srgbClr val="444444"/>
                </a:solidFill>
                <a:effectLst/>
                <a:latin typeface="Arial (Body)"/>
              </a:rPr>
              <a:t>tìm</a:t>
            </a:r>
            <a:r>
              <a:rPr lang="en-US" sz="3600" b="0" i="0" dirty="0">
                <a:solidFill>
                  <a:srgbClr val="444444"/>
                </a:solidFill>
                <a:effectLst/>
                <a:latin typeface="Arial (Body)"/>
              </a:rPr>
              <a:t> ra</a:t>
            </a:r>
            <a:r>
              <a:rPr lang="vi-VN" sz="3600" b="0" i="0" dirty="0">
                <a:solidFill>
                  <a:srgbClr val="444444"/>
                </a:solidFill>
                <a:effectLst/>
                <a:latin typeface="Arial (Body)"/>
              </a:rPr>
              <a:t> ý nghĩa của câu chuyện.</a:t>
            </a:r>
            <a:endParaRPr lang="en-US" sz="3600" dirty="0">
              <a:solidFill>
                <a:schemeClr val="accent1"/>
              </a:solidFill>
              <a:latin typeface="Arial (Body)"/>
            </a:endParaRPr>
          </a:p>
        </p:txBody>
      </p:sp>
      <p:sp>
        <p:nvSpPr>
          <p:cNvPr id="88105" name="AutoShape 41"/>
          <p:cNvSpPr>
            <a:spLocks noChangeArrowheads="1"/>
          </p:cNvSpPr>
          <p:nvPr/>
        </p:nvSpPr>
        <p:spPr bwMode="ltGray">
          <a:xfrm rot="5400000">
            <a:off x="-2412207" y="1779587"/>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solidFill>
              <a:schemeClr val="accent2">
                <a:lumMod val="60000"/>
                <a:lumOff val="40000"/>
              </a:schemeClr>
            </a:solidFill>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endParaRPr>
          </a:p>
        </p:txBody>
      </p:sp>
      <p:sp>
        <p:nvSpPr>
          <p:cNvPr id="88106" name="AutoShape 42"/>
          <p:cNvSpPr>
            <a:spLocks noChangeArrowheads="1"/>
          </p:cNvSpPr>
          <p:nvPr/>
        </p:nvSpPr>
        <p:spPr bwMode="ltGray">
          <a:xfrm rot="5400000" flipH="1">
            <a:off x="-1980178" y="2227603"/>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accent2">
              <a:lumMod val="60000"/>
              <a:lumOff val="40000"/>
            </a:schemeClr>
          </a:solidFill>
          <a:ln/>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0">
            <a:schemeClr val="accent6"/>
          </a:lnRef>
          <a:fillRef idx="3">
            <a:schemeClr val="accent6"/>
          </a:fillRef>
          <a:effectRef idx="3">
            <a:schemeClr val="accent6"/>
          </a:effectRef>
          <a:fontRef idx="minor">
            <a:schemeClr val="lt1"/>
          </a:fontRef>
        </p:style>
        <p:txBody>
          <a:bodyPr wrap="none" anchor="ctr"/>
          <a:lstStyle/>
          <a:p>
            <a:pPr eaLnBrk="1" hangingPunct="1">
              <a:defRPr/>
            </a:pPr>
            <a:endParaRPr lang="en-US">
              <a:latin typeface="Arial" panose="020B0604020202020204" pitchFamily="34" charset="0"/>
            </a:endParaRPr>
          </a:p>
        </p:txBody>
      </p:sp>
      <p:sp>
        <p:nvSpPr>
          <p:cNvPr id="4102" name="AutoShape 43"/>
          <p:cNvSpPr>
            <a:spLocks noChangeArrowheads="1"/>
          </p:cNvSpPr>
          <p:nvPr/>
        </p:nvSpPr>
        <p:spPr bwMode="gray">
          <a:xfrm>
            <a:off x="1962533" y="5516619"/>
            <a:ext cx="9817569" cy="1134771"/>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Hành</a:t>
            </a:r>
            <a:r>
              <a:rPr lang="en-US" sz="2800" b="1" dirty="0"/>
              <a:t> </a:t>
            </a:r>
            <a:r>
              <a:rPr lang="en-US" sz="2800" b="1" dirty="0" err="1"/>
              <a:t>động</a:t>
            </a:r>
            <a:r>
              <a:rPr lang="en-US" sz="2800" b="1" dirty="0"/>
              <a:t> </a:t>
            </a:r>
            <a:r>
              <a:rPr lang="en-US" sz="2800" b="1" dirty="0" err="1"/>
              <a:t>nào</a:t>
            </a:r>
            <a:r>
              <a:rPr lang="en-US" sz="2800" b="1" dirty="0"/>
              <a:t> </a:t>
            </a:r>
            <a:r>
              <a:rPr lang="en-US" sz="2800" b="1" dirty="0" err="1"/>
              <a:t>của</a:t>
            </a:r>
            <a:r>
              <a:rPr lang="en-US" sz="2800" b="1" dirty="0"/>
              <a:t> </a:t>
            </a:r>
            <a:r>
              <a:rPr lang="en-US" sz="2800" b="1" dirty="0" err="1"/>
              <a:t>anh</a:t>
            </a:r>
            <a:r>
              <a:rPr lang="en-US" sz="2800" b="1" dirty="0"/>
              <a:t> </a:t>
            </a:r>
            <a:r>
              <a:rPr lang="en-US" sz="2800" b="1" dirty="0" err="1"/>
              <a:t>Lý</a:t>
            </a:r>
            <a:r>
              <a:rPr lang="en-US" sz="2800" b="1" dirty="0"/>
              <a:t> </a:t>
            </a:r>
            <a:r>
              <a:rPr lang="en-US" sz="2800" b="1" dirty="0" err="1"/>
              <a:t>Tự</a:t>
            </a:r>
            <a:r>
              <a:rPr lang="en-US" sz="2800" b="1" dirty="0"/>
              <a:t> </a:t>
            </a:r>
            <a:r>
              <a:rPr lang="en-US" sz="2800" b="1" dirty="0" err="1"/>
              <a:t>Trọng</a:t>
            </a:r>
            <a:r>
              <a:rPr lang="en-US" sz="2800" b="1" dirty="0"/>
              <a:t> </a:t>
            </a:r>
            <a:r>
              <a:rPr lang="en-US" sz="2800" b="1" dirty="0" err="1"/>
              <a:t>khiến</a:t>
            </a:r>
            <a:r>
              <a:rPr lang="en-US" sz="2800" b="1" dirty="0"/>
              <a:t> </a:t>
            </a:r>
            <a:r>
              <a:rPr lang="en-US" sz="2800" b="1" dirty="0" err="1"/>
              <a:t>bạn</a:t>
            </a:r>
            <a:r>
              <a:rPr lang="en-US" sz="2800" b="1" dirty="0"/>
              <a:t> </a:t>
            </a:r>
            <a:r>
              <a:rPr lang="en-US" sz="2800" b="1" dirty="0" err="1"/>
              <a:t>khâm</a:t>
            </a:r>
            <a:r>
              <a:rPr lang="en-US" sz="2800" b="1" dirty="0"/>
              <a:t> </a:t>
            </a:r>
            <a:r>
              <a:rPr lang="en-US" sz="2800" b="1" dirty="0" err="1"/>
              <a:t>phục</a:t>
            </a:r>
            <a:r>
              <a:rPr lang="en-US" sz="2800" b="1" dirty="0"/>
              <a:t> </a:t>
            </a:r>
            <a:r>
              <a:rPr lang="en-US" sz="2800" b="1" dirty="0" err="1"/>
              <a:t>nhất</a:t>
            </a:r>
            <a:r>
              <a:rPr lang="en-US" sz="2800" b="1" dirty="0"/>
              <a:t>?</a:t>
            </a:r>
          </a:p>
          <a:p>
            <a:r>
              <a:rPr lang="en-US" sz="2800" b="1" dirty="0" err="1"/>
              <a:t>Vì</a:t>
            </a:r>
            <a:r>
              <a:rPr lang="en-US" sz="2800" b="1" dirty="0"/>
              <a:t> </a:t>
            </a:r>
            <a:r>
              <a:rPr lang="en-US" sz="2800" b="1" dirty="0" err="1"/>
              <a:t>sao</a:t>
            </a:r>
            <a:r>
              <a:rPr lang="en-US" sz="2800" b="1" dirty="0"/>
              <a:t>?</a:t>
            </a:r>
          </a:p>
        </p:txBody>
      </p:sp>
      <p:sp>
        <p:nvSpPr>
          <p:cNvPr id="4103" name="AutoShape 44"/>
          <p:cNvSpPr>
            <a:spLocks noChangeArrowheads="1"/>
          </p:cNvSpPr>
          <p:nvPr/>
        </p:nvSpPr>
        <p:spPr bwMode="gray">
          <a:xfrm>
            <a:off x="2560988" y="4542463"/>
            <a:ext cx="9282411" cy="626107"/>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a:t>Anh </a:t>
            </a:r>
            <a:r>
              <a:rPr lang="en-US" sz="2800" b="1" dirty="0" err="1"/>
              <a:t>đã</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hành</a:t>
            </a:r>
            <a:r>
              <a:rPr lang="en-US" sz="2800" b="1" dirty="0"/>
              <a:t> </a:t>
            </a:r>
            <a:r>
              <a:rPr lang="en-US" sz="2800" b="1" dirty="0" err="1"/>
              <a:t>động</a:t>
            </a:r>
            <a:r>
              <a:rPr lang="en-US" sz="2800" b="1" dirty="0"/>
              <a:t> </a:t>
            </a:r>
            <a:r>
              <a:rPr lang="en-US" sz="2800" b="1" dirty="0" err="1"/>
              <a:t>gan</a:t>
            </a:r>
            <a:r>
              <a:rPr lang="en-US" sz="2800" b="1" dirty="0"/>
              <a:t> </a:t>
            </a:r>
            <a:r>
              <a:rPr lang="en-US" sz="2800" b="1" dirty="0" err="1"/>
              <a:t>dạ</a:t>
            </a:r>
            <a:r>
              <a:rPr lang="en-US" sz="2800" b="1" dirty="0"/>
              <a:t>, </a:t>
            </a:r>
            <a:r>
              <a:rPr lang="en-US" sz="2800" b="1" dirty="0" err="1"/>
              <a:t>nhanh</a:t>
            </a:r>
            <a:r>
              <a:rPr lang="en-US" sz="2800" b="1" dirty="0"/>
              <a:t> </a:t>
            </a:r>
            <a:r>
              <a:rPr lang="en-US" sz="2800" b="1" dirty="0" err="1"/>
              <a:t>trí</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a:t>
            </a:r>
          </a:p>
        </p:txBody>
      </p:sp>
      <p:sp>
        <p:nvSpPr>
          <p:cNvPr id="4104" name="AutoShape 45"/>
          <p:cNvSpPr>
            <a:spLocks noChangeArrowheads="1"/>
          </p:cNvSpPr>
          <p:nvPr/>
        </p:nvSpPr>
        <p:spPr bwMode="gray">
          <a:xfrm>
            <a:off x="2830806" y="3611615"/>
            <a:ext cx="5342098" cy="605843"/>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Về</a:t>
            </a:r>
            <a:r>
              <a:rPr lang="en-US" sz="2800" b="1" dirty="0"/>
              <a:t> </a:t>
            </a:r>
            <a:r>
              <a:rPr lang="en-US" sz="2800" b="1" dirty="0" err="1"/>
              <a:t>nước</a:t>
            </a:r>
            <a:r>
              <a:rPr lang="en-US" sz="2800" b="1" dirty="0"/>
              <a:t> </a:t>
            </a:r>
            <a:r>
              <a:rPr lang="en-US" sz="2800" b="1" dirty="0" err="1"/>
              <a:t>anh</a:t>
            </a:r>
            <a:r>
              <a:rPr lang="en-US" sz="2800" b="1" dirty="0"/>
              <a:t> </a:t>
            </a:r>
            <a:r>
              <a:rPr lang="en-US" sz="2800" b="1" dirty="0" err="1"/>
              <a:t>làm</a:t>
            </a:r>
            <a:r>
              <a:rPr lang="en-US" sz="2800" b="1" dirty="0"/>
              <a:t> </a:t>
            </a:r>
            <a:r>
              <a:rPr lang="en-US" sz="2800" b="1" dirty="0" err="1"/>
              <a:t>nhiệm</a:t>
            </a:r>
            <a:r>
              <a:rPr lang="en-US" sz="2800" b="1" dirty="0"/>
              <a:t> </a:t>
            </a:r>
            <a:r>
              <a:rPr lang="en-US" sz="2800" b="1" dirty="0" err="1"/>
              <a:t>vụ</a:t>
            </a:r>
            <a:r>
              <a:rPr lang="en-US" sz="2800" b="1" dirty="0"/>
              <a:t> </a:t>
            </a:r>
            <a:r>
              <a:rPr lang="en-US" sz="2800" b="1" dirty="0" err="1"/>
              <a:t>gì</a:t>
            </a:r>
            <a:r>
              <a:rPr lang="en-US" sz="2800" b="1" dirty="0"/>
              <a:t>?</a:t>
            </a:r>
          </a:p>
        </p:txBody>
      </p:sp>
      <p:sp>
        <p:nvSpPr>
          <p:cNvPr id="4105" name="AutoShape 46"/>
          <p:cNvSpPr>
            <a:spLocks noChangeArrowheads="1"/>
          </p:cNvSpPr>
          <p:nvPr/>
        </p:nvSpPr>
        <p:spPr bwMode="gray">
          <a:xfrm>
            <a:off x="2560988" y="2654578"/>
            <a:ext cx="8295482" cy="626106"/>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Anh</a:t>
            </a:r>
            <a:r>
              <a:rPr lang="en-US" sz="2800" b="1" dirty="0"/>
              <a:t> </a:t>
            </a:r>
            <a:r>
              <a:rPr lang="en-US" sz="2800" b="1" dirty="0" err="1"/>
              <a:t>Lý</a:t>
            </a:r>
            <a:r>
              <a:rPr lang="en-US" sz="2800" b="1" dirty="0"/>
              <a:t> </a:t>
            </a:r>
            <a:r>
              <a:rPr lang="en-US" sz="2800" b="1" dirty="0" err="1"/>
              <a:t>Tự</a:t>
            </a:r>
            <a:r>
              <a:rPr lang="en-US" sz="2800" b="1" dirty="0"/>
              <a:t> </a:t>
            </a:r>
            <a:r>
              <a:rPr lang="en-US" sz="2800" b="1" dirty="0" err="1"/>
              <a:t>Trọng</a:t>
            </a:r>
            <a:r>
              <a:rPr lang="en-US" sz="2800" b="1" dirty="0"/>
              <a:t> </a:t>
            </a:r>
            <a:r>
              <a:rPr lang="en-US" sz="2800" b="1" dirty="0" err="1"/>
              <a:t>được</a:t>
            </a:r>
            <a:r>
              <a:rPr lang="en-US" sz="2800" b="1" dirty="0"/>
              <a:t> </a:t>
            </a:r>
            <a:r>
              <a:rPr lang="en-US" sz="2800" b="1" dirty="0" err="1"/>
              <a:t>cử</a:t>
            </a:r>
            <a:r>
              <a:rPr lang="en-US" sz="2800" b="1" dirty="0"/>
              <a:t> </a:t>
            </a:r>
            <a:r>
              <a:rPr lang="en-US" sz="2800" b="1" dirty="0" err="1"/>
              <a:t>đi</a:t>
            </a:r>
            <a:r>
              <a:rPr lang="en-US" sz="2800" b="1" dirty="0"/>
              <a:t> </a:t>
            </a:r>
            <a:r>
              <a:rPr lang="en-US" sz="2800" b="1" dirty="0" err="1"/>
              <a:t>học</a:t>
            </a:r>
            <a:r>
              <a:rPr lang="en-US" sz="2800" b="1" dirty="0"/>
              <a:t> </a:t>
            </a:r>
            <a:r>
              <a:rPr lang="en-US" sz="2800" b="1" dirty="0" err="1"/>
              <a:t>nước</a:t>
            </a:r>
            <a:r>
              <a:rPr lang="en-US" sz="2800" b="1" dirty="0"/>
              <a:t> </a:t>
            </a:r>
            <a:r>
              <a:rPr lang="en-US" sz="2800" b="1" dirty="0" err="1"/>
              <a:t>ngoài</a:t>
            </a:r>
            <a:r>
              <a:rPr lang="en-US" sz="2800" b="1" dirty="0"/>
              <a:t> </a:t>
            </a:r>
            <a:r>
              <a:rPr lang="en-US" sz="2800" b="1" dirty="0" err="1"/>
              <a:t>khi</a:t>
            </a:r>
            <a:r>
              <a:rPr lang="en-US" sz="2800" b="1" dirty="0"/>
              <a:t> </a:t>
            </a:r>
            <a:r>
              <a:rPr lang="en-US" sz="2800" b="1" dirty="0" err="1"/>
              <a:t>nào</a:t>
            </a:r>
            <a:r>
              <a:rPr lang="en-US" sz="2800" b="1" dirty="0"/>
              <a:t>?</a:t>
            </a:r>
          </a:p>
        </p:txBody>
      </p:sp>
      <p:sp>
        <p:nvSpPr>
          <p:cNvPr id="4106" name="AutoShape 47"/>
          <p:cNvSpPr>
            <a:spLocks noChangeArrowheads="1"/>
          </p:cNvSpPr>
          <p:nvPr/>
        </p:nvSpPr>
        <p:spPr bwMode="gray">
          <a:xfrm>
            <a:off x="1605871" y="1703613"/>
            <a:ext cx="7012621" cy="617534"/>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Câu</a:t>
            </a:r>
            <a:r>
              <a:rPr lang="en-US" sz="2800" b="1" dirty="0"/>
              <a:t> </a:t>
            </a:r>
            <a:r>
              <a:rPr lang="en-US" sz="2800" b="1" dirty="0" err="1"/>
              <a:t>chuyện</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nào</a:t>
            </a:r>
            <a:r>
              <a:rPr lang="en-US" sz="2800" b="1" dirty="0"/>
              <a:t>?</a:t>
            </a:r>
          </a:p>
        </p:txBody>
      </p:sp>
      <p:grpSp>
        <p:nvGrpSpPr>
          <p:cNvPr id="2" name="Group 48"/>
          <p:cNvGrpSpPr>
            <a:grpSpLocks/>
          </p:cNvGrpSpPr>
          <p:nvPr/>
        </p:nvGrpSpPr>
        <p:grpSpPr bwMode="auto">
          <a:xfrm>
            <a:off x="1090016" y="1703613"/>
            <a:ext cx="457200" cy="606129"/>
            <a:chOff x="2078" y="444"/>
            <a:chExt cx="1615" cy="4087"/>
          </a:xfrm>
        </p:grpSpPr>
        <p:sp>
          <p:nvSpPr>
            <p:cNvPr id="4136" name="Oval 4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37" name="Oval 5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15" name="Oval 51"/>
            <p:cNvSpPr>
              <a:spLocks noChangeArrowheads="1"/>
            </p:cNvSpPr>
            <p:nvPr/>
          </p:nvSpPr>
          <p:spPr bwMode="gray">
            <a:xfrm>
              <a:off x="2253" y="444"/>
              <a:ext cx="918" cy="408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39" name="Oval 52"/>
            <p:cNvSpPr>
              <a:spLocks noChangeArrowheads="1"/>
            </p:cNvSpPr>
            <p:nvPr/>
          </p:nvSpPr>
          <p:spPr bwMode="gray">
            <a:xfrm>
              <a:off x="2254" y="445"/>
              <a:ext cx="918" cy="4086"/>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17" name="Oval 53"/>
            <p:cNvSpPr>
              <a:spLocks noChangeArrowheads="1"/>
            </p:cNvSpPr>
            <p:nvPr/>
          </p:nvSpPr>
          <p:spPr bwMode="gray">
            <a:xfrm>
              <a:off x="2334" y="445"/>
              <a:ext cx="1097" cy="408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41" name="Oval 54"/>
            <p:cNvSpPr>
              <a:spLocks noChangeArrowheads="1"/>
            </p:cNvSpPr>
            <p:nvPr/>
          </p:nvSpPr>
          <p:spPr bwMode="gray">
            <a:xfrm>
              <a:off x="2337" y="445"/>
              <a:ext cx="1096" cy="4086"/>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3" name="Group 55"/>
          <p:cNvGrpSpPr>
            <a:grpSpLocks/>
          </p:cNvGrpSpPr>
          <p:nvPr/>
        </p:nvGrpSpPr>
        <p:grpSpPr bwMode="auto">
          <a:xfrm>
            <a:off x="1879378" y="2656316"/>
            <a:ext cx="512762" cy="605994"/>
            <a:chOff x="2078" y="477"/>
            <a:chExt cx="1615" cy="4021"/>
          </a:xfrm>
        </p:grpSpPr>
        <p:sp>
          <p:nvSpPr>
            <p:cNvPr id="4130" name="Oval 5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31" name="Oval 5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22" name="Oval 58"/>
            <p:cNvSpPr>
              <a:spLocks noChangeArrowheads="1"/>
            </p:cNvSpPr>
            <p:nvPr/>
          </p:nvSpPr>
          <p:spPr bwMode="gray">
            <a:xfrm>
              <a:off x="2253" y="477"/>
              <a:ext cx="818" cy="402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33" name="Oval 59"/>
            <p:cNvSpPr>
              <a:spLocks noChangeArrowheads="1"/>
            </p:cNvSpPr>
            <p:nvPr/>
          </p:nvSpPr>
          <p:spPr bwMode="gray">
            <a:xfrm>
              <a:off x="2254" y="478"/>
              <a:ext cx="818" cy="4020"/>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24" name="Oval 60"/>
            <p:cNvSpPr>
              <a:spLocks noChangeArrowheads="1"/>
            </p:cNvSpPr>
            <p:nvPr/>
          </p:nvSpPr>
          <p:spPr bwMode="gray">
            <a:xfrm>
              <a:off x="2334" y="478"/>
              <a:ext cx="1097" cy="40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35" name="Oval 61"/>
            <p:cNvSpPr>
              <a:spLocks noChangeArrowheads="1"/>
            </p:cNvSpPr>
            <p:nvPr/>
          </p:nvSpPr>
          <p:spPr bwMode="gray">
            <a:xfrm>
              <a:off x="2337" y="478"/>
              <a:ext cx="1096" cy="4020"/>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4" name="Group 62"/>
          <p:cNvGrpSpPr>
            <a:grpSpLocks/>
          </p:cNvGrpSpPr>
          <p:nvPr/>
        </p:nvGrpSpPr>
        <p:grpSpPr bwMode="auto">
          <a:xfrm>
            <a:off x="2135759" y="3658709"/>
            <a:ext cx="512762" cy="605994"/>
            <a:chOff x="2078" y="477"/>
            <a:chExt cx="1615" cy="4021"/>
          </a:xfrm>
        </p:grpSpPr>
        <p:sp>
          <p:nvSpPr>
            <p:cNvPr id="4124" name="Oval 6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25" name="Oval 6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29" name="Oval 65"/>
            <p:cNvSpPr>
              <a:spLocks noChangeArrowheads="1"/>
            </p:cNvSpPr>
            <p:nvPr/>
          </p:nvSpPr>
          <p:spPr bwMode="gray">
            <a:xfrm>
              <a:off x="2253" y="477"/>
              <a:ext cx="818" cy="402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27" name="Oval 66"/>
            <p:cNvSpPr>
              <a:spLocks noChangeArrowheads="1"/>
            </p:cNvSpPr>
            <p:nvPr/>
          </p:nvSpPr>
          <p:spPr bwMode="gray">
            <a:xfrm>
              <a:off x="2254" y="478"/>
              <a:ext cx="818" cy="4020"/>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eaLnBrk="1" hangingPunct="1"/>
              <a:endParaRPr lang="en-US" sz="2200"/>
            </a:p>
          </p:txBody>
        </p:sp>
        <p:sp>
          <p:nvSpPr>
            <p:cNvPr id="88131" name="Oval 67"/>
            <p:cNvSpPr>
              <a:spLocks noChangeArrowheads="1"/>
            </p:cNvSpPr>
            <p:nvPr/>
          </p:nvSpPr>
          <p:spPr bwMode="gray">
            <a:xfrm>
              <a:off x="2334" y="478"/>
              <a:ext cx="1097" cy="40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29" name="Oval 68"/>
            <p:cNvSpPr>
              <a:spLocks noChangeArrowheads="1"/>
            </p:cNvSpPr>
            <p:nvPr/>
          </p:nvSpPr>
          <p:spPr bwMode="gray">
            <a:xfrm>
              <a:off x="2337" y="478"/>
              <a:ext cx="1096" cy="4020"/>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5" name="Group 69"/>
          <p:cNvGrpSpPr>
            <a:grpSpLocks/>
          </p:cNvGrpSpPr>
          <p:nvPr/>
        </p:nvGrpSpPr>
        <p:grpSpPr bwMode="auto">
          <a:xfrm>
            <a:off x="2036299" y="4612601"/>
            <a:ext cx="457200" cy="605994"/>
            <a:chOff x="2078" y="477"/>
            <a:chExt cx="1615" cy="4021"/>
          </a:xfrm>
        </p:grpSpPr>
        <p:sp>
          <p:nvSpPr>
            <p:cNvPr id="4118" name="Oval 7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19" name="Oval 7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36" name="Oval 72"/>
            <p:cNvSpPr>
              <a:spLocks noChangeArrowheads="1"/>
            </p:cNvSpPr>
            <p:nvPr/>
          </p:nvSpPr>
          <p:spPr bwMode="gray">
            <a:xfrm>
              <a:off x="2253" y="477"/>
              <a:ext cx="918" cy="402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21" name="Oval 73"/>
            <p:cNvSpPr>
              <a:spLocks noChangeArrowheads="1"/>
            </p:cNvSpPr>
            <p:nvPr/>
          </p:nvSpPr>
          <p:spPr bwMode="gray">
            <a:xfrm>
              <a:off x="2254" y="478"/>
              <a:ext cx="918" cy="4020"/>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38" name="Oval 74"/>
            <p:cNvSpPr>
              <a:spLocks noChangeArrowheads="1"/>
            </p:cNvSpPr>
            <p:nvPr/>
          </p:nvSpPr>
          <p:spPr bwMode="gray">
            <a:xfrm>
              <a:off x="2334" y="478"/>
              <a:ext cx="1097" cy="40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23" name="Oval 75"/>
            <p:cNvSpPr>
              <a:spLocks noChangeArrowheads="1"/>
            </p:cNvSpPr>
            <p:nvPr/>
          </p:nvSpPr>
          <p:spPr bwMode="gray">
            <a:xfrm>
              <a:off x="2337" y="478"/>
              <a:ext cx="1096" cy="4020"/>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6" name="Group 76"/>
          <p:cNvGrpSpPr>
            <a:grpSpLocks/>
          </p:cNvGrpSpPr>
          <p:nvPr/>
        </p:nvGrpSpPr>
        <p:grpSpPr bwMode="auto">
          <a:xfrm rot="800264">
            <a:off x="1305478" y="5724055"/>
            <a:ext cx="436562" cy="606087"/>
            <a:chOff x="2078" y="409"/>
            <a:chExt cx="1615" cy="4158"/>
          </a:xfrm>
        </p:grpSpPr>
        <p:sp>
          <p:nvSpPr>
            <p:cNvPr id="4112" name="Oval 7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13" name="Oval 7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43" name="Oval 79"/>
            <p:cNvSpPr>
              <a:spLocks noChangeArrowheads="1"/>
            </p:cNvSpPr>
            <p:nvPr/>
          </p:nvSpPr>
          <p:spPr bwMode="gray">
            <a:xfrm>
              <a:off x="2361" y="409"/>
              <a:ext cx="961" cy="41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15" name="Oval 80"/>
            <p:cNvSpPr>
              <a:spLocks noChangeArrowheads="1"/>
            </p:cNvSpPr>
            <p:nvPr/>
          </p:nvSpPr>
          <p:spPr bwMode="gray">
            <a:xfrm>
              <a:off x="2364" y="410"/>
              <a:ext cx="961" cy="4157"/>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45" name="Oval 81"/>
            <p:cNvSpPr>
              <a:spLocks noChangeArrowheads="1"/>
            </p:cNvSpPr>
            <p:nvPr/>
          </p:nvSpPr>
          <p:spPr bwMode="gray">
            <a:xfrm>
              <a:off x="2338" y="410"/>
              <a:ext cx="1096" cy="415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17" name="Oval 82"/>
            <p:cNvSpPr>
              <a:spLocks noChangeArrowheads="1"/>
            </p:cNvSpPr>
            <p:nvPr/>
          </p:nvSpPr>
          <p:spPr bwMode="gray">
            <a:xfrm>
              <a:off x="2337" y="410"/>
              <a:ext cx="1096" cy="4157"/>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pPr eaLnBrk="1" hangingPunct="1"/>
              <a:endParaRPr lang="en-US" sz="2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06">
                                            <p:bg/>
                                          </p:spTgt>
                                        </p:tgtEl>
                                        <p:attrNameLst>
                                          <p:attrName>style.visibility</p:attrName>
                                        </p:attrNameLst>
                                      </p:cBhvr>
                                      <p:to>
                                        <p:strVal val="visible"/>
                                      </p:to>
                                    </p:set>
                                    <p:animEffect transition="in" filter="wipe(down)">
                                      <p:cBhvr>
                                        <p:cTn id="7" dur="500"/>
                                        <p:tgtEl>
                                          <p:spTgt spid="410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06">
                                            <p:txEl>
                                              <p:pRg st="0" end="0"/>
                                            </p:txEl>
                                          </p:spTgt>
                                        </p:tgtEl>
                                        <p:attrNameLst>
                                          <p:attrName>style.visibility</p:attrName>
                                        </p:attrNameLst>
                                      </p:cBhvr>
                                      <p:to>
                                        <p:strVal val="visible"/>
                                      </p:to>
                                    </p:set>
                                    <p:animEffect transition="in" filter="wipe(down)">
                                      <p:cBhvr>
                                        <p:cTn id="10" dur="500"/>
                                        <p:tgtEl>
                                          <p:spTgt spid="41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05">
                                            <p:bg/>
                                          </p:spTgt>
                                        </p:tgtEl>
                                        <p:attrNameLst>
                                          <p:attrName>style.visibility</p:attrName>
                                        </p:attrNameLst>
                                      </p:cBhvr>
                                      <p:to>
                                        <p:strVal val="visible"/>
                                      </p:to>
                                    </p:set>
                                    <p:animEffect transition="in" filter="wipe(down)">
                                      <p:cBhvr>
                                        <p:cTn id="15" dur="500"/>
                                        <p:tgtEl>
                                          <p:spTgt spid="4105">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05">
                                            <p:txEl>
                                              <p:pRg st="0" end="0"/>
                                            </p:txEl>
                                          </p:spTgt>
                                        </p:tgtEl>
                                        <p:attrNameLst>
                                          <p:attrName>style.visibility</p:attrName>
                                        </p:attrNameLst>
                                      </p:cBhvr>
                                      <p:to>
                                        <p:strVal val="visible"/>
                                      </p:to>
                                    </p:set>
                                    <p:animEffect transition="in" filter="wipe(down)">
                                      <p:cBhvr>
                                        <p:cTn id="18" dur="500"/>
                                        <p:tgtEl>
                                          <p:spTgt spid="410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04">
                                            <p:bg/>
                                          </p:spTgt>
                                        </p:tgtEl>
                                        <p:attrNameLst>
                                          <p:attrName>style.visibility</p:attrName>
                                        </p:attrNameLst>
                                      </p:cBhvr>
                                      <p:to>
                                        <p:strVal val="visible"/>
                                      </p:to>
                                    </p:set>
                                    <p:animEffect transition="in" filter="wipe(down)">
                                      <p:cBhvr>
                                        <p:cTn id="23" dur="500"/>
                                        <p:tgtEl>
                                          <p:spTgt spid="4104">
                                            <p:bg/>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104">
                                            <p:txEl>
                                              <p:pRg st="0" end="0"/>
                                            </p:txEl>
                                          </p:spTgt>
                                        </p:tgtEl>
                                        <p:attrNameLst>
                                          <p:attrName>style.visibility</p:attrName>
                                        </p:attrNameLst>
                                      </p:cBhvr>
                                      <p:to>
                                        <p:strVal val="visible"/>
                                      </p:to>
                                    </p:set>
                                    <p:animEffect transition="in" filter="wipe(down)">
                                      <p:cBhvr>
                                        <p:cTn id="26" dur="500"/>
                                        <p:tgtEl>
                                          <p:spTgt spid="410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03">
                                            <p:bg/>
                                          </p:spTgt>
                                        </p:tgtEl>
                                        <p:attrNameLst>
                                          <p:attrName>style.visibility</p:attrName>
                                        </p:attrNameLst>
                                      </p:cBhvr>
                                      <p:to>
                                        <p:strVal val="visible"/>
                                      </p:to>
                                    </p:set>
                                    <p:animEffect transition="in" filter="wipe(down)">
                                      <p:cBhvr>
                                        <p:cTn id="31" dur="500"/>
                                        <p:tgtEl>
                                          <p:spTgt spid="4103">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03">
                                            <p:txEl>
                                              <p:pRg st="0" end="0"/>
                                            </p:txEl>
                                          </p:spTgt>
                                        </p:tgtEl>
                                        <p:attrNameLst>
                                          <p:attrName>style.visibility</p:attrName>
                                        </p:attrNameLst>
                                      </p:cBhvr>
                                      <p:to>
                                        <p:strVal val="visible"/>
                                      </p:to>
                                    </p:set>
                                    <p:animEffect transition="in" filter="wipe(down)">
                                      <p:cBhvr>
                                        <p:cTn id="34" dur="500"/>
                                        <p:tgtEl>
                                          <p:spTgt spid="410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02">
                                            <p:bg/>
                                          </p:spTgt>
                                        </p:tgtEl>
                                        <p:attrNameLst>
                                          <p:attrName>style.visibility</p:attrName>
                                        </p:attrNameLst>
                                      </p:cBhvr>
                                      <p:to>
                                        <p:strVal val="visible"/>
                                      </p:to>
                                    </p:set>
                                    <p:animEffect transition="in" filter="wipe(down)">
                                      <p:cBhvr>
                                        <p:cTn id="39" dur="500"/>
                                        <p:tgtEl>
                                          <p:spTgt spid="4102">
                                            <p:bg/>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102">
                                            <p:txEl>
                                              <p:pRg st="0" end="0"/>
                                            </p:txEl>
                                          </p:spTgt>
                                        </p:tgtEl>
                                        <p:attrNameLst>
                                          <p:attrName>style.visibility</p:attrName>
                                        </p:attrNameLst>
                                      </p:cBhvr>
                                      <p:to>
                                        <p:strVal val="visible"/>
                                      </p:to>
                                    </p:set>
                                    <p:animEffect transition="in" filter="wipe(down)">
                                      <p:cBhvr>
                                        <p:cTn id="42" dur="500"/>
                                        <p:tgtEl>
                                          <p:spTgt spid="4102">
                                            <p:txEl>
                                              <p:pRg st="0" end="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102">
                                            <p:txEl>
                                              <p:pRg st="1" end="1"/>
                                            </p:txEl>
                                          </p:spTgt>
                                        </p:tgtEl>
                                        <p:attrNameLst>
                                          <p:attrName>style.visibility</p:attrName>
                                        </p:attrNameLst>
                                      </p:cBhvr>
                                      <p:to>
                                        <p:strVal val="visible"/>
                                      </p:to>
                                    </p:set>
                                    <p:animEffect transition="in" filter="wipe(down)">
                                      <p:cBhvr>
                                        <p:cTn id="45" dur="500"/>
                                        <p:tgtEl>
                                          <p:spTgt spid="41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uiExpand="1" build="p" animBg="1"/>
      <p:bldP spid="4103" grpId="0" uiExpand="1" build="p" animBg="1"/>
      <p:bldP spid="4104" grpId="0" uiExpand="1" build="p" animBg="1"/>
      <p:bldP spid="4105" grpId="0" uiExpand="1" build="p" animBg="1"/>
      <p:bldP spid="410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png"/>
          <p:cNvPicPr>
            <a:picLocks noChangeAspect="1"/>
          </p:cNvPicPr>
          <p:nvPr/>
        </p:nvPicPr>
        <p:blipFill>
          <a:blip r:embed="rId2" cstate="print"/>
          <a:stretch>
            <a:fillRect/>
          </a:stretch>
        </p:blipFill>
        <p:spPr>
          <a:xfrm>
            <a:off x="1149617" y="1943100"/>
            <a:ext cx="1510766" cy="838199"/>
          </a:xfrm>
          <a:prstGeom prst="rect">
            <a:avLst/>
          </a:prstGeom>
        </p:spPr>
      </p:pic>
      <p:sp>
        <p:nvSpPr>
          <p:cNvPr id="5" name="Rounded Rectangle 4"/>
          <p:cNvSpPr/>
          <p:nvPr/>
        </p:nvSpPr>
        <p:spPr>
          <a:xfrm>
            <a:off x="3200400" y="1939471"/>
            <a:ext cx="7543800" cy="1219200"/>
          </a:xfrm>
          <a:prstGeom prst="roundRect">
            <a:avLst/>
          </a:prstGeom>
          <a:solidFill>
            <a:srgbClr val="EAF5C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Qua </a:t>
            </a:r>
            <a:r>
              <a:rPr lang="en-US" sz="2800" dirty="0" err="1"/>
              <a:t>câu</a:t>
            </a:r>
            <a:r>
              <a:rPr lang="en-US" sz="2800" dirty="0"/>
              <a:t> </a:t>
            </a:r>
            <a:r>
              <a:rPr lang="en-US" sz="2800" dirty="0" err="1"/>
              <a:t>chuyện</a:t>
            </a:r>
            <a:r>
              <a:rPr lang="en-US" sz="2800" dirty="0"/>
              <a:t>, </a:t>
            </a:r>
            <a:r>
              <a:rPr lang="en-US" sz="2800" dirty="0" err="1"/>
              <a:t>em</a:t>
            </a:r>
            <a:r>
              <a:rPr lang="en-US" sz="2800" dirty="0"/>
              <a:t> </a:t>
            </a:r>
            <a:r>
              <a:rPr lang="en-US" sz="2800" dirty="0" err="1"/>
              <a:t>học</a:t>
            </a:r>
            <a:r>
              <a:rPr lang="en-US" sz="2800" dirty="0"/>
              <a:t> </a:t>
            </a:r>
            <a:r>
              <a:rPr lang="en-US" sz="2800" dirty="0" err="1"/>
              <a:t>được</a:t>
            </a:r>
            <a:r>
              <a:rPr lang="en-US" sz="2800" dirty="0"/>
              <a:t> </a:t>
            </a:r>
            <a:r>
              <a:rPr lang="en-US" sz="2800" dirty="0" err="1"/>
              <a:t>những</a:t>
            </a:r>
            <a:r>
              <a:rPr lang="en-US" sz="2800" dirty="0"/>
              <a:t> </a:t>
            </a:r>
            <a:r>
              <a:rPr lang="en-US" sz="2800" dirty="0" err="1"/>
              <a:t>phẩm</a:t>
            </a:r>
            <a:r>
              <a:rPr lang="en-US" sz="2800" dirty="0"/>
              <a:t> </a:t>
            </a:r>
            <a:r>
              <a:rPr lang="en-US" sz="2800" dirty="0" err="1"/>
              <a:t>chất</a:t>
            </a:r>
            <a:r>
              <a:rPr lang="en-US" sz="2800" dirty="0"/>
              <a:t> </a:t>
            </a:r>
            <a:r>
              <a:rPr lang="en-US" sz="2800" dirty="0" err="1"/>
              <a:t>gì</a:t>
            </a:r>
            <a:r>
              <a:rPr lang="en-US" sz="2800" dirty="0"/>
              <a:t> </a:t>
            </a:r>
            <a:r>
              <a:rPr lang="en-US" sz="2800" dirty="0" err="1"/>
              <a:t>từ</a:t>
            </a:r>
            <a:r>
              <a:rPr lang="en-US" sz="2800" dirty="0"/>
              <a:t> </a:t>
            </a:r>
            <a:r>
              <a:rPr lang="en-US" sz="2800" dirty="0" err="1"/>
              <a:t>anh</a:t>
            </a:r>
            <a:r>
              <a:rPr lang="en-US" sz="2800" dirty="0"/>
              <a:t> </a:t>
            </a:r>
            <a:r>
              <a:rPr lang="en-US" sz="2800" dirty="0" err="1"/>
              <a:t>Lý</a:t>
            </a:r>
            <a:r>
              <a:rPr lang="en-US" sz="2800" dirty="0"/>
              <a:t> </a:t>
            </a:r>
            <a:r>
              <a:rPr lang="en-US" sz="2800" dirty="0" err="1"/>
              <a:t>Tự</a:t>
            </a:r>
            <a:r>
              <a:rPr lang="en-US" sz="2800" dirty="0"/>
              <a:t> </a:t>
            </a:r>
            <a:r>
              <a:rPr lang="en-US" sz="2800" dirty="0" err="1"/>
              <a:t>Trọng</a:t>
            </a:r>
            <a:r>
              <a:rPr lang="en-US" sz="2800" dirty="0"/>
              <a:t>?</a:t>
            </a:r>
          </a:p>
        </p:txBody>
      </p:sp>
      <p:pic>
        <p:nvPicPr>
          <p:cNvPr id="6" name="Picture 5" descr="download.png"/>
          <p:cNvPicPr>
            <a:picLocks noChangeAspect="1"/>
          </p:cNvPicPr>
          <p:nvPr/>
        </p:nvPicPr>
        <p:blipFill>
          <a:blip r:embed="rId2" cstate="print"/>
          <a:stretch>
            <a:fillRect/>
          </a:stretch>
        </p:blipFill>
        <p:spPr>
          <a:xfrm>
            <a:off x="1149617" y="3886200"/>
            <a:ext cx="1510766" cy="838199"/>
          </a:xfrm>
          <a:prstGeom prst="rect">
            <a:avLst/>
          </a:prstGeom>
        </p:spPr>
      </p:pic>
      <p:sp>
        <p:nvSpPr>
          <p:cNvPr id="7" name="Rounded Rectangle 6"/>
          <p:cNvSpPr/>
          <p:nvPr/>
        </p:nvSpPr>
        <p:spPr>
          <a:xfrm>
            <a:off x="3200400" y="3886200"/>
            <a:ext cx="7543800" cy="1219200"/>
          </a:xfrm>
          <a:prstGeom prst="roundRect">
            <a:avLst/>
          </a:prstGeom>
          <a:solidFill>
            <a:srgbClr val="EAF5C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Nêu</a:t>
            </a:r>
            <a:r>
              <a:rPr lang="en-US" sz="2800" dirty="0"/>
              <a:t> </a:t>
            </a:r>
            <a:r>
              <a:rPr lang="en-US" sz="2800" dirty="0" err="1"/>
              <a:t>những</a:t>
            </a:r>
            <a:r>
              <a:rPr lang="en-US" sz="2800" dirty="0"/>
              <a:t> </a:t>
            </a:r>
            <a:r>
              <a:rPr lang="en-US" sz="2800" dirty="0" err="1"/>
              <a:t>tấm</a:t>
            </a:r>
            <a:r>
              <a:rPr lang="en-US" sz="2800" dirty="0"/>
              <a:t> </a:t>
            </a:r>
            <a:r>
              <a:rPr lang="en-US" sz="2800" dirty="0" err="1"/>
              <a:t>gương</a:t>
            </a:r>
            <a:r>
              <a:rPr lang="en-US" sz="2800" dirty="0"/>
              <a:t> </a:t>
            </a:r>
            <a:r>
              <a:rPr lang="en-US" sz="2800" dirty="0" err="1"/>
              <a:t>dũng</a:t>
            </a:r>
            <a:r>
              <a:rPr lang="en-US" sz="2800" dirty="0"/>
              <a:t> </a:t>
            </a:r>
            <a:r>
              <a:rPr lang="en-US" sz="2800" dirty="0" err="1"/>
              <a:t>cảm</a:t>
            </a:r>
            <a:r>
              <a:rPr lang="en-US" sz="2800" dirty="0"/>
              <a:t> </a:t>
            </a:r>
            <a:r>
              <a:rPr lang="en-US" sz="2800" dirty="0" err="1"/>
              <a:t>của</a:t>
            </a:r>
            <a:r>
              <a:rPr lang="en-US" sz="2800" dirty="0"/>
              <a:t> </a:t>
            </a:r>
            <a:r>
              <a:rPr lang="en-US" sz="2800" dirty="0" err="1"/>
              <a:t>tuổi</a:t>
            </a:r>
            <a:r>
              <a:rPr lang="en-US" sz="2800" dirty="0"/>
              <a:t> </a:t>
            </a:r>
            <a:r>
              <a:rPr lang="en-US" sz="2800" dirty="0" err="1"/>
              <a:t>trẻ</a:t>
            </a:r>
            <a:r>
              <a:rPr lang="en-US" sz="2800" dirty="0"/>
              <a:t> </a:t>
            </a:r>
            <a:r>
              <a:rPr lang="en-US" sz="2800" dirty="0" err="1"/>
              <a:t>Việt</a:t>
            </a:r>
            <a:r>
              <a:rPr lang="en-US" sz="2800" dirty="0"/>
              <a:t> Nam </a:t>
            </a:r>
            <a:r>
              <a:rPr lang="en-US" sz="2800" dirty="0" err="1"/>
              <a:t>trong</a:t>
            </a:r>
            <a:r>
              <a:rPr lang="en-US" sz="2800" dirty="0"/>
              <a:t> </a:t>
            </a:r>
            <a:r>
              <a:rPr lang="en-US" sz="2800" dirty="0" err="1"/>
              <a:t>xây</a:t>
            </a:r>
            <a:r>
              <a:rPr lang="en-US" sz="2800" dirty="0"/>
              <a:t> </a:t>
            </a:r>
            <a:r>
              <a:rPr lang="en-US" sz="2800" dirty="0" err="1"/>
              <a:t>dựng</a:t>
            </a:r>
            <a:r>
              <a:rPr lang="en-US" sz="2800" dirty="0"/>
              <a:t> </a:t>
            </a:r>
            <a:r>
              <a:rPr lang="en-US" sz="2800" dirty="0" err="1"/>
              <a:t>và</a:t>
            </a:r>
            <a:r>
              <a:rPr lang="en-US" sz="2800" dirty="0"/>
              <a:t> </a:t>
            </a:r>
            <a:r>
              <a:rPr lang="en-US" sz="2800" dirty="0" err="1"/>
              <a:t>bảo</a:t>
            </a:r>
            <a:r>
              <a:rPr lang="en-US" sz="2800" dirty="0"/>
              <a:t> </a:t>
            </a:r>
            <a:r>
              <a:rPr lang="en-US" sz="2800" dirty="0" err="1"/>
              <a:t>vệ</a:t>
            </a:r>
            <a:r>
              <a:rPr lang="en-US" sz="2800" dirty="0"/>
              <a:t> </a:t>
            </a:r>
            <a:r>
              <a:rPr lang="en-US" sz="2800" dirty="0" err="1"/>
              <a:t>Tổ</a:t>
            </a:r>
            <a:r>
              <a:rPr lang="en-US" sz="2800" dirty="0"/>
              <a:t> </a:t>
            </a:r>
            <a:r>
              <a:rPr lang="en-US" sz="2800" dirty="0" err="1"/>
              <a:t>quốc</a:t>
            </a:r>
            <a:r>
              <a:rPr 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8FF943-771B-4784-8827-1ACA31B06A80}"/>
              </a:ext>
            </a:extLst>
          </p:cNvPr>
          <p:cNvGrpSpPr/>
          <p:nvPr/>
        </p:nvGrpSpPr>
        <p:grpSpPr>
          <a:xfrm>
            <a:off x="2952750" y="76200"/>
            <a:ext cx="6286500" cy="3848100"/>
            <a:chOff x="2952750" y="0"/>
            <a:chExt cx="6286500" cy="3848100"/>
          </a:xfrm>
        </p:grpSpPr>
        <p:pic>
          <p:nvPicPr>
            <p:cNvPr id="3" name="Picture 2">
              <a:extLst>
                <a:ext uri="{FF2B5EF4-FFF2-40B4-BE49-F238E27FC236}">
                  <a16:creationId xmlns:a16="http://schemas.microsoft.com/office/drawing/2014/main" id="{EE1382AB-0485-4E9F-A22B-704D425AE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0" y="0"/>
              <a:ext cx="6286500" cy="3848100"/>
            </a:xfrm>
            <a:prstGeom prst="rect">
              <a:avLst/>
            </a:prstGeom>
          </p:spPr>
        </p:pic>
        <p:pic>
          <p:nvPicPr>
            <p:cNvPr id="5" name="Picture 4">
              <a:extLst>
                <a:ext uri="{FF2B5EF4-FFF2-40B4-BE49-F238E27FC236}">
                  <a16:creationId xmlns:a16="http://schemas.microsoft.com/office/drawing/2014/main" id="{46425F38-4934-4034-A180-7576FDAED9C7}"/>
                </a:ext>
              </a:extLst>
            </p:cNvPr>
            <p:cNvPicPr>
              <a:picLocks noChangeAspect="1"/>
            </p:cNvPicPr>
            <p:nvPr/>
          </p:nvPicPr>
          <p:blipFill>
            <a:blip r:embed="rId3"/>
            <a:stretch>
              <a:fillRect/>
            </a:stretch>
          </p:blipFill>
          <p:spPr>
            <a:xfrm>
              <a:off x="3048000" y="3399971"/>
              <a:ext cx="781050" cy="383907"/>
            </a:xfrm>
            <a:prstGeom prst="rect">
              <a:avLst/>
            </a:prstGeom>
          </p:spPr>
        </p:pic>
      </p:grpSp>
      <p:sp>
        <p:nvSpPr>
          <p:cNvPr id="8" name="TextBox 7">
            <a:extLst>
              <a:ext uri="{FF2B5EF4-FFF2-40B4-BE49-F238E27FC236}">
                <a16:creationId xmlns:a16="http://schemas.microsoft.com/office/drawing/2014/main" id="{1B7E9C1D-9DBF-4E12-A266-03A617BFE3F6}"/>
              </a:ext>
            </a:extLst>
          </p:cNvPr>
          <p:cNvSpPr txBox="1"/>
          <p:nvPr/>
        </p:nvSpPr>
        <p:spPr>
          <a:xfrm>
            <a:off x="0" y="3981033"/>
            <a:ext cx="12192000" cy="2785378"/>
          </a:xfrm>
          <a:prstGeom prst="rect">
            <a:avLst/>
          </a:prstGeom>
          <a:noFill/>
        </p:spPr>
        <p:txBody>
          <a:bodyPr wrap="square">
            <a:spAutoFit/>
          </a:bodyPr>
          <a:lstStyle/>
          <a:p>
            <a:r>
              <a:rPr lang="vi-VN" sz="2500" b="1" i="0" dirty="0">
                <a:solidFill>
                  <a:srgbClr val="222222"/>
                </a:solidFill>
                <a:effectLst/>
              </a:rPr>
              <a:t>Nguyễn Văn Cừ</a:t>
            </a:r>
            <a:r>
              <a:rPr lang="vi-VN" sz="2500" b="0" i="0" dirty="0">
                <a:solidFill>
                  <a:srgbClr val="222222"/>
                </a:solidFill>
                <a:effectLst/>
              </a:rPr>
              <a:t> (1912-1941), quê Bắc Ninh, tham gia cách mạng từ năm 15 tuổi. </a:t>
            </a:r>
            <a:br>
              <a:rPr lang="vi-VN" sz="2500" dirty="0"/>
            </a:br>
            <a:r>
              <a:rPr lang="vi-VN" sz="2500" b="0" i="0" dirty="0">
                <a:solidFill>
                  <a:srgbClr val="222222"/>
                </a:solidFill>
                <a:effectLst/>
              </a:rPr>
              <a:t>Ông từng bị Pháp bắt, đày đi Côn Đảo. Năm 1936, sau khi được thả tự do, Nguyễn Văn Cừ tiếp tục hoạt động bí mật ở Hà Nội. </a:t>
            </a:r>
            <a:br>
              <a:rPr lang="vi-VN" sz="2500" dirty="0"/>
            </a:br>
            <a:r>
              <a:rPr lang="vi-VN" sz="2500" b="0" i="0" dirty="0">
                <a:solidFill>
                  <a:srgbClr val="222222"/>
                </a:solidFill>
                <a:effectLst/>
              </a:rPr>
              <a:t>Ông được bầu làm Tổng bí thư Đảng Cộng sản Đông Dương khi mới 26 tuổi. Tháng 6/1940, ông bị thực dân Pháp bắt, kết án tử hình và bị xử tử vào ngày 28/8/1941. Hy sinh khi còn rất trẻ, nhưng Nguyễn Văn Cừ đã có những đóng góp quan trọng vào cách mạng Việt Nam. </a:t>
            </a:r>
            <a:endParaRPr lang="vi-VN" sz="2500" dirty="0"/>
          </a:p>
        </p:txBody>
      </p:sp>
    </p:spTree>
    <p:extLst>
      <p:ext uri="{BB962C8B-B14F-4D97-AF65-F5344CB8AC3E}">
        <p14:creationId xmlns:p14="http://schemas.microsoft.com/office/powerpoint/2010/main" val="11694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037B3-1CEE-408E-9B64-5966456A9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09" y="0"/>
            <a:ext cx="6760091" cy="4137995"/>
          </a:xfrm>
          <a:prstGeom prst="rect">
            <a:avLst/>
          </a:prstGeom>
        </p:spPr>
      </p:pic>
      <p:pic>
        <p:nvPicPr>
          <p:cNvPr id="5" name="Picture 4">
            <a:extLst>
              <a:ext uri="{FF2B5EF4-FFF2-40B4-BE49-F238E27FC236}">
                <a16:creationId xmlns:a16="http://schemas.microsoft.com/office/drawing/2014/main" id="{0A4EE44A-5EF3-4EB1-A094-514C5E23C10C}"/>
              </a:ext>
            </a:extLst>
          </p:cNvPr>
          <p:cNvPicPr>
            <a:picLocks noChangeAspect="1"/>
          </p:cNvPicPr>
          <p:nvPr/>
        </p:nvPicPr>
        <p:blipFill>
          <a:blip r:embed="rId3"/>
          <a:stretch>
            <a:fillRect/>
          </a:stretch>
        </p:blipFill>
        <p:spPr>
          <a:xfrm>
            <a:off x="2612509" y="3719272"/>
            <a:ext cx="1222672" cy="418723"/>
          </a:xfrm>
          <a:prstGeom prst="rect">
            <a:avLst/>
          </a:prstGeom>
        </p:spPr>
      </p:pic>
      <p:sp>
        <p:nvSpPr>
          <p:cNvPr id="7" name="TextBox 6">
            <a:extLst>
              <a:ext uri="{FF2B5EF4-FFF2-40B4-BE49-F238E27FC236}">
                <a16:creationId xmlns:a16="http://schemas.microsoft.com/office/drawing/2014/main" id="{D620A89B-26DB-432B-8369-D06A7AC98A6F}"/>
              </a:ext>
            </a:extLst>
          </p:cNvPr>
          <p:cNvSpPr txBox="1"/>
          <p:nvPr/>
        </p:nvSpPr>
        <p:spPr>
          <a:xfrm>
            <a:off x="0" y="4137995"/>
            <a:ext cx="12192000" cy="2677656"/>
          </a:xfrm>
          <a:prstGeom prst="rect">
            <a:avLst/>
          </a:prstGeom>
          <a:noFill/>
        </p:spPr>
        <p:txBody>
          <a:bodyPr wrap="square">
            <a:spAutoFit/>
          </a:bodyPr>
          <a:lstStyle/>
          <a:p>
            <a:r>
              <a:rPr lang="vi-VN" sz="2400" b="1" i="0" dirty="0">
                <a:solidFill>
                  <a:srgbClr val="222222"/>
                </a:solidFill>
                <a:effectLst/>
              </a:rPr>
              <a:t>Nguyễn Văn Trỗi </a:t>
            </a:r>
            <a:r>
              <a:rPr lang="vi-VN" sz="2400" b="0" i="0" dirty="0">
                <a:solidFill>
                  <a:srgbClr val="222222"/>
                </a:solidFill>
                <a:effectLst/>
              </a:rPr>
              <a:t>(1940-1964), quê Quảng Nam, tham gia Biệt động thành khi gia đình chuyển vào Sài Gòn. </a:t>
            </a:r>
            <a:br>
              <a:rPr lang="vi-VN" sz="2400" dirty="0"/>
            </a:br>
            <a:r>
              <a:rPr lang="vi-VN" sz="2400" b="0" i="0" dirty="0">
                <a:solidFill>
                  <a:srgbClr val="222222"/>
                </a:solidFill>
                <a:effectLst/>
              </a:rPr>
              <a:t>Ngày 2/5/1964, anh thay đồng đội nhận nhiệm vụ đặt mìn ở cầu Công Lý ám sát phái đoàn quân sự chính trị cao cấp của Mỹ. Việc bại lộ, anh bị bắt ngày 9/5/1964. Tòa án quân sự chính quyền Việt Nam Cộng hòa kết án tử hình, ra lệnh xử bắn Nguyễn Văn Trỗi vào ngày 15/10/1964 tại khám Chí Hòa. Trong những phút cuối đời, anh không đồng ý bịt mắt, xưng tội và hô vang khẩu hiệu quyết chiến.</a:t>
            </a:r>
            <a:endParaRPr lang="vi-VN" sz="2400" dirty="0"/>
          </a:p>
        </p:txBody>
      </p:sp>
    </p:spTree>
    <p:extLst>
      <p:ext uri="{BB962C8B-B14F-4D97-AF65-F5344CB8AC3E}">
        <p14:creationId xmlns:p14="http://schemas.microsoft.com/office/powerpoint/2010/main" val="4112239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D3E3B-C629-4654-80CF-0556CF023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7257"/>
            <a:ext cx="6286500" cy="3848100"/>
          </a:xfrm>
          <a:prstGeom prst="rect">
            <a:avLst/>
          </a:prstGeom>
        </p:spPr>
      </p:pic>
      <p:sp>
        <p:nvSpPr>
          <p:cNvPr id="5" name="TextBox 4">
            <a:extLst>
              <a:ext uri="{FF2B5EF4-FFF2-40B4-BE49-F238E27FC236}">
                <a16:creationId xmlns:a16="http://schemas.microsoft.com/office/drawing/2014/main" id="{3BB686FC-B3EE-4A4F-A3EE-B673F0EA84D3}"/>
              </a:ext>
            </a:extLst>
          </p:cNvPr>
          <p:cNvSpPr txBox="1"/>
          <p:nvPr/>
        </p:nvSpPr>
        <p:spPr>
          <a:xfrm>
            <a:off x="18143" y="3810000"/>
            <a:ext cx="12192000" cy="3139321"/>
          </a:xfrm>
          <a:prstGeom prst="rect">
            <a:avLst/>
          </a:prstGeom>
          <a:noFill/>
        </p:spPr>
        <p:txBody>
          <a:bodyPr wrap="square">
            <a:spAutoFit/>
          </a:bodyPr>
          <a:lstStyle/>
          <a:p>
            <a:r>
              <a:rPr lang="vi-VN" sz="2200" b="1" i="0" dirty="0">
                <a:solidFill>
                  <a:srgbClr val="222222"/>
                </a:solidFill>
                <a:effectLst/>
              </a:rPr>
              <a:t>Võ Thị Sáu</a:t>
            </a:r>
            <a:r>
              <a:rPr lang="vi-VN" sz="2200" b="0" i="0" dirty="0">
                <a:solidFill>
                  <a:srgbClr val="222222"/>
                </a:solidFill>
                <a:effectLst/>
              </a:rPr>
              <a:t> (1933-1952) sinh ra trong gia đình nghèo ở tỉnh Bà Rịa. </a:t>
            </a:r>
            <a:br>
              <a:rPr lang="vi-VN" sz="2200" dirty="0"/>
            </a:br>
            <a:r>
              <a:rPr lang="vi-VN" sz="2200" b="0" i="0" dirty="0">
                <a:solidFill>
                  <a:srgbClr val="222222"/>
                </a:solidFill>
                <a:effectLst/>
              </a:rPr>
              <a:t>Trải qua nhiều thử thách, năm 14 tuổi, chị được kết nạp vào Đội Công an xung phong quận Đất Đỏ. Trong quá trình hoạt động, chị Sáu luồn sâu vào vùng địch tạm chiếm hoàn thành xuất sắc nhiệm vụ liên lạc, nắm tình hình, cung cấp và báo cáo kịp thời cho tổ chức nhiều tin tức quan trọng. </a:t>
            </a:r>
            <a:br>
              <a:rPr lang="vi-VN" sz="2200" dirty="0"/>
            </a:br>
            <a:r>
              <a:rPr lang="vi-VN" sz="2200" b="0" i="0" dirty="0">
                <a:solidFill>
                  <a:srgbClr val="222222"/>
                </a:solidFill>
                <a:effectLst/>
              </a:rPr>
              <a:t>Tháng 2/1950, Võ Thị Sáu dùng lựu đạn tấn cônghai tên ác ôn thất bại và bị bắt. Chị bị đày ra Côn Đảo chờ ngày xử tử. Ngày 23/1/1952, trên pháp trường, Võ Thị Sáu vẫn giữ vững khí thế hiên ngang, nhìn thẳng vào họng súng kẻ thù, hô to: “Đả đảo thực dân Pháp, Việt Nam muôn năm, Hồ Chí Minh muôn năm!”.</a:t>
            </a:r>
            <a:endParaRPr lang="vi-VN" sz="2200" dirty="0"/>
          </a:p>
        </p:txBody>
      </p:sp>
      <p:pic>
        <p:nvPicPr>
          <p:cNvPr id="7" name="Picture 6">
            <a:extLst>
              <a:ext uri="{FF2B5EF4-FFF2-40B4-BE49-F238E27FC236}">
                <a16:creationId xmlns:a16="http://schemas.microsoft.com/office/drawing/2014/main" id="{DAD5ECE8-A5A4-41C8-B4A2-CD9B2EBB5669}"/>
              </a:ext>
            </a:extLst>
          </p:cNvPr>
          <p:cNvPicPr>
            <a:picLocks noChangeAspect="1"/>
          </p:cNvPicPr>
          <p:nvPr/>
        </p:nvPicPr>
        <p:blipFill>
          <a:blip r:embed="rId3"/>
          <a:stretch>
            <a:fillRect/>
          </a:stretch>
        </p:blipFill>
        <p:spPr>
          <a:xfrm>
            <a:off x="2841171" y="3403600"/>
            <a:ext cx="968829" cy="423862"/>
          </a:xfrm>
          <a:prstGeom prst="rect">
            <a:avLst/>
          </a:prstGeom>
        </p:spPr>
      </p:pic>
    </p:spTree>
    <p:extLst>
      <p:ext uri="{BB962C8B-B14F-4D97-AF65-F5344CB8AC3E}">
        <p14:creationId xmlns:p14="http://schemas.microsoft.com/office/powerpoint/2010/main" val="848817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BC5A1-49FD-4FA1-A456-F256C8277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0" y="18143"/>
            <a:ext cx="6286500" cy="3848100"/>
          </a:xfrm>
          <a:prstGeom prst="rect">
            <a:avLst/>
          </a:prstGeom>
        </p:spPr>
      </p:pic>
      <p:sp>
        <p:nvSpPr>
          <p:cNvPr id="5" name="TextBox 4">
            <a:extLst>
              <a:ext uri="{FF2B5EF4-FFF2-40B4-BE49-F238E27FC236}">
                <a16:creationId xmlns:a16="http://schemas.microsoft.com/office/drawing/2014/main" id="{AC33AFE5-0DBD-4A3F-9A77-F97334148B9C}"/>
              </a:ext>
            </a:extLst>
          </p:cNvPr>
          <p:cNvSpPr txBox="1"/>
          <p:nvPr/>
        </p:nvSpPr>
        <p:spPr>
          <a:xfrm>
            <a:off x="342900" y="4038600"/>
            <a:ext cx="11506200" cy="2677656"/>
          </a:xfrm>
          <a:prstGeom prst="rect">
            <a:avLst/>
          </a:prstGeom>
          <a:noFill/>
        </p:spPr>
        <p:txBody>
          <a:bodyPr wrap="square">
            <a:spAutoFit/>
          </a:bodyPr>
          <a:lstStyle/>
          <a:p>
            <a:r>
              <a:rPr lang="vi-VN" sz="2400" b="1" i="0" dirty="0">
                <a:solidFill>
                  <a:srgbClr val="222222"/>
                </a:solidFill>
                <a:effectLst/>
              </a:rPr>
              <a:t>Trần Văn Ơn</a:t>
            </a:r>
            <a:r>
              <a:rPr lang="vi-VN" sz="2400" b="0" i="0" dirty="0">
                <a:solidFill>
                  <a:srgbClr val="222222"/>
                </a:solidFill>
                <a:effectLst/>
              </a:rPr>
              <a:t> (1931-1950) là con của một công chức nghèo ở tỉnh Bến Tre. </a:t>
            </a:r>
            <a:br>
              <a:rPr lang="vi-VN" sz="2400" dirty="0"/>
            </a:br>
            <a:r>
              <a:rPr lang="vi-VN" sz="2400" b="0" i="0" dirty="0">
                <a:solidFill>
                  <a:srgbClr val="222222"/>
                </a:solidFill>
                <a:effectLst/>
              </a:rPr>
              <a:t>Năm 16 tuổi, anh tham gia phong trào học sinh yêu nước, là thành viên chủ chốt trong phong trào học sinh yêu nước của trường Pétrus Ký. </a:t>
            </a:r>
            <a:br>
              <a:rPr lang="vi-VN" sz="2400" dirty="0"/>
            </a:br>
            <a:r>
              <a:rPr lang="vi-VN" sz="2400" b="0" i="0" dirty="0">
                <a:solidFill>
                  <a:srgbClr val="222222"/>
                </a:solidFill>
                <a:effectLst/>
              </a:rPr>
              <a:t>Ngày 9/1/1950, lính Pháp nổ súng vào cuộc biểu tình của học sinh. Anh dũng cảm che chở cho các bạn chạy thoát và anh dũng hy sinh. Hàng chục nghìn người dân Sài Gòn đã xuống đường dự đám tang Trần Văn Ơn. Sau này, ngày 9/1 được lấy làm ngày truyền thống học sinh, sinh viên Việt Nam.</a:t>
            </a:r>
            <a:endParaRPr lang="vi-VN" sz="2400" dirty="0"/>
          </a:p>
        </p:txBody>
      </p:sp>
      <p:pic>
        <p:nvPicPr>
          <p:cNvPr id="7" name="Picture 6">
            <a:extLst>
              <a:ext uri="{FF2B5EF4-FFF2-40B4-BE49-F238E27FC236}">
                <a16:creationId xmlns:a16="http://schemas.microsoft.com/office/drawing/2014/main" id="{D3C7C86B-A91B-43C3-A7FD-3FC993A1DEA2}"/>
              </a:ext>
            </a:extLst>
          </p:cNvPr>
          <p:cNvPicPr>
            <a:picLocks noChangeAspect="1"/>
          </p:cNvPicPr>
          <p:nvPr/>
        </p:nvPicPr>
        <p:blipFill>
          <a:blip r:embed="rId3"/>
          <a:stretch>
            <a:fillRect/>
          </a:stretch>
        </p:blipFill>
        <p:spPr>
          <a:xfrm>
            <a:off x="2960007" y="3429000"/>
            <a:ext cx="928078" cy="376248"/>
          </a:xfrm>
          <a:prstGeom prst="rect">
            <a:avLst/>
          </a:prstGeom>
        </p:spPr>
      </p:pic>
    </p:spTree>
    <p:extLst>
      <p:ext uri="{BB962C8B-B14F-4D97-AF65-F5344CB8AC3E}">
        <p14:creationId xmlns:p14="http://schemas.microsoft.com/office/powerpoint/2010/main" val="87540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WordArt 8"/>
          <p:cNvSpPr>
            <a:spLocks noChangeArrowheads="1" noChangeShapeType="1" noTextEdit="1"/>
          </p:cNvSpPr>
          <p:nvPr/>
        </p:nvSpPr>
        <p:spPr bwMode="auto">
          <a:xfrm>
            <a:off x="1905000" y="3048001"/>
            <a:ext cx="8253412" cy="1666875"/>
          </a:xfrm>
          <a:prstGeom prst="rect">
            <a:avLst/>
          </a:prstGeom>
        </p:spPr>
        <p:txBody>
          <a:bodyPr wrap="none" fromWordArt="1">
            <a:prstTxWarp prst="textArchUp">
              <a:avLst/>
            </a:prstTxWarp>
          </a:bodyPr>
          <a:lstStyle/>
          <a:p>
            <a:pPr algn="ctr"/>
            <a:r>
              <a:rPr lang="en-US" sz="1100" kern="10" dirty="0">
                <a:ln w="9525">
                  <a:solidFill>
                    <a:srgbClr val="FF0000"/>
                  </a:solidFill>
                  <a:round/>
                  <a:headEnd/>
                  <a:tailEnd/>
                </a:ln>
                <a:solidFill>
                  <a:srgbClr val="FF0000"/>
                </a:solidFill>
                <a:latin typeface="Times New Roman"/>
                <a:cs typeface="Times New Roman"/>
              </a:rPr>
              <a:t>CHÚC CÁC CON HỌC TỐT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48100" y="1600200"/>
            <a:ext cx="4495800" cy="1317626"/>
          </a:xfrm>
        </p:spPr>
        <p:txBody>
          <a:bodyPr>
            <a:normAutofit/>
          </a:bodyPr>
          <a:lstStyle/>
          <a:p>
            <a:r>
              <a:rPr lang="en-US" sz="3600" b="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KỂ CHUYỆN</a:t>
            </a:r>
          </a:p>
        </p:txBody>
      </p:sp>
      <p:sp>
        <p:nvSpPr>
          <p:cNvPr id="3" name="Subtitle 2"/>
          <p:cNvSpPr>
            <a:spLocks noGrp="1"/>
          </p:cNvSpPr>
          <p:nvPr>
            <p:ph type="subTitle" idx="1"/>
          </p:nvPr>
        </p:nvSpPr>
        <p:spPr>
          <a:xfrm>
            <a:off x="2438400" y="2552700"/>
            <a:ext cx="7315200" cy="1752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LÝ TỰ TRỌNG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0038B0-DB53-4DFC-ABF0-2C192D325899}"/>
              </a:ext>
            </a:extLst>
          </p:cNvPr>
          <p:cNvGrpSpPr/>
          <p:nvPr/>
        </p:nvGrpSpPr>
        <p:grpSpPr>
          <a:xfrm>
            <a:off x="2033919" y="941622"/>
            <a:ext cx="9167481" cy="1874578"/>
            <a:chOff x="2033919" y="941622"/>
            <a:chExt cx="9167481" cy="1874578"/>
          </a:xfrm>
        </p:grpSpPr>
        <p:grpSp>
          <p:nvGrpSpPr>
            <p:cNvPr id="18" name="Group 17">
              <a:extLst>
                <a:ext uri="{FF2B5EF4-FFF2-40B4-BE49-F238E27FC236}">
                  <a16:creationId xmlns:a16="http://schemas.microsoft.com/office/drawing/2014/main" id="{0795A762-FA42-4BE8-BC7C-742E51634865}"/>
                </a:ext>
              </a:extLst>
            </p:cNvPr>
            <p:cNvGrpSpPr/>
            <p:nvPr/>
          </p:nvGrpSpPr>
          <p:grpSpPr>
            <a:xfrm>
              <a:off x="2033919" y="941622"/>
              <a:ext cx="9167481" cy="1874578"/>
              <a:chOff x="2014869" y="552450"/>
              <a:chExt cx="8409911" cy="2284549"/>
            </a:xfrm>
          </p:grpSpPr>
          <p:sp>
            <p:nvSpPr>
              <p:cNvPr id="16" name="Rectangle 15">
                <a:extLst>
                  <a:ext uri="{FF2B5EF4-FFF2-40B4-BE49-F238E27FC236}">
                    <a16:creationId xmlns:a16="http://schemas.microsoft.com/office/drawing/2014/main" id="{D2BAF0D5-016E-4C4B-8E18-1B91FFFCA98A}"/>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5">
                <a:extLst>
                  <a:ext uri="{FF2B5EF4-FFF2-40B4-BE49-F238E27FC236}">
                    <a16:creationId xmlns:a16="http://schemas.microsoft.com/office/drawing/2014/main" id="{3327E057-869B-49F3-9D0C-74BF031B3D2B}"/>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E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srgbClr val="FF0000"/>
                  </a:solidFill>
                </a:endParaRPr>
              </a:p>
            </p:txBody>
          </p:sp>
        </p:grpSp>
        <p:sp>
          <p:nvSpPr>
            <p:cNvPr id="2" name="TextBox 1">
              <a:extLst>
                <a:ext uri="{FF2B5EF4-FFF2-40B4-BE49-F238E27FC236}">
                  <a16:creationId xmlns:a16="http://schemas.microsoft.com/office/drawing/2014/main" id="{F1EFE644-3614-4FB5-A4FE-1EEFD7055712}"/>
                </a:ext>
              </a:extLst>
            </p:cNvPr>
            <p:cNvSpPr txBox="1"/>
            <p:nvPr/>
          </p:nvSpPr>
          <p:spPr>
            <a:xfrm>
              <a:off x="2844798" y="1649159"/>
              <a:ext cx="5692584" cy="523220"/>
            </a:xfrm>
            <a:prstGeom prst="rect">
              <a:avLst/>
            </a:prstGeom>
            <a:noFill/>
          </p:spPr>
          <p:txBody>
            <a:bodyPr wrap="none" rtlCol="0">
              <a:spAutoFit/>
            </a:bodyPr>
            <a:lstStyle/>
            <a:p>
              <a:r>
                <a:rPr lang="en-US" sz="2800" b="1" dirty="0" err="1">
                  <a:solidFill>
                    <a:schemeClr val="bg1"/>
                  </a:solidFill>
                  <a:latin typeface="Arial" panose="020B0604020202020204" pitchFamily="34" charset="0"/>
                  <a:cs typeface="Arial" panose="020B0604020202020204" pitchFamily="34" charset="0"/>
                </a:rPr>
                <a:t>Nắm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nội</a:t>
              </a:r>
              <a:r>
                <a:rPr lang="en-US" sz="2800" b="1" dirty="0">
                  <a:solidFill>
                    <a:schemeClr val="bg1"/>
                  </a:solidFill>
                  <a:latin typeface="Arial" panose="020B0604020202020204" pitchFamily="34" charset="0"/>
                  <a:cs typeface="Arial" panose="020B0604020202020204" pitchFamily="34" charset="0"/>
                </a:rPr>
                <a:t> dung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endParaRPr lang="vi-VN" sz="2800" b="1" dirty="0">
                <a:solidFill>
                  <a:schemeClr val="bg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A9887F77-4E82-4DD5-9F0E-298E72A5BD85}"/>
              </a:ext>
            </a:extLst>
          </p:cNvPr>
          <p:cNvGrpSpPr/>
          <p:nvPr/>
        </p:nvGrpSpPr>
        <p:grpSpPr>
          <a:xfrm>
            <a:off x="1334728" y="1332441"/>
            <a:ext cx="1398382" cy="1398382"/>
            <a:chOff x="1507165" y="1085850"/>
            <a:chExt cx="1543050" cy="1543050"/>
          </a:xfrm>
        </p:grpSpPr>
        <p:sp>
          <p:nvSpPr>
            <p:cNvPr id="19" name="Flowchart: Connector 18">
              <a:extLst>
                <a:ext uri="{FF2B5EF4-FFF2-40B4-BE49-F238E27FC236}">
                  <a16:creationId xmlns:a16="http://schemas.microsoft.com/office/drawing/2014/main" id="{C1383221-ECB6-4D29-B95B-3A9791771147}"/>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lowchart: Connector 19">
              <a:extLst>
                <a:ext uri="{FF2B5EF4-FFF2-40B4-BE49-F238E27FC236}">
                  <a16:creationId xmlns:a16="http://schemas.microsoft.com/office/drawing/2014/main" id="{015F2C89-6AED-40E4-AE85-799592E76363}"/>
                </a:ext>
              </a:extLst>
            </p:cNvPr>
            <p:cNvSpPr/>
            <p:nvPr/>
          </p:nvSpPr>
          <p:spPr>
            <a:xfrm>
              <a:off x="1767220" y="1368658"/>
              <a:ext cx="974491" cy="974491"/>
            </a:xfrm>
            <a:prstGeom prst="flowChartConnector">
              <a:avLst/>
            </a:prstGeom>
            <a:solidFill>
              <a:srgbClr val="FE003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vi-VN"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60F0BDB-5B78-4960-B5D6-17761C829927}"/>
              </a:ext>
            </a:extLst>
          </p:cNvPr>
          <p:cNvGrpSpPr/>
          <p:nvPr/>
        </p:nvGrpSpPr>
        <p:grpSpPr>
          <a:xfrm>
            <a:off x="2033919" y="2962522"/>
            <a:ext cx="9167481" cy="1874578"/>
            <a:chOff x="2014869" y="552450"/>
            <a:chExt cx="8409911" cy="2284549"/>
          </a:xfrm>
        </p:grpSpPr>
        <p:sp>
          <p:nvSpPr>
            <p:cNvPr id="29" name="Rectangle 15">
              <a:extLst>
                <a:ext uri="{FF2B5EF4-FFF2-40B4-BE49-F238E27FC236}">
                  <a16:creationId xmlns:a16="http://schemas.microsoft.com/office/drawing/2014/main"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15">
              <a:extLst>
                <a:ext uri="{FF2B5EF4-FFF2-40B4-BE49-F238E27FC236}">
                  <a16:creationId xmlns:a16="http://schemas.microsoft.com/office/drawing/2014/main"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8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grpSp>
      <p:grpSp>
        <p:nvGrpSpPr>
          <p:cNvPr id="31" name="Group 30">
            <a:extLst>
              <a:ext uri="{FF2B5EF4-FFF2-40B4-BE49-F238E27FC236}">
                <a16:creationId xmlns:a16="http://schemas.microsoft.com/office/drawing/2014/main" id="{34972177-CDF1-431E-954D-D6E15D0E21A6}"/>
              </a:ext>
            </a:extLst>
          </p:cNvPr>
          <p:cNvGrpSpPr/>
          <p:nvPr/>
        </p:nvGrpSpPr>
        <p:grpSpPr>
          <a:xfrm>
            <a:off x="1334728" y="3353341"/>
            <a:ext cx="1398382" cy="1398382"/>
            <a:chOff x="1507165" y="1085850"/>
            <a:chExt cx="1543050" cy="1543050"/>
          </a:xfrm>
        </p:grpSpPr>
        <p:sp>
          <p:nvSpPr>
            <p:cNvPr id="32" name="Flowchart: Connector 31">
              <a:extLst>
                <a:ext uri="{FF2B5EF4-FFF2-40B4-BE49-F238E27FC236}">
                  <a16:creationId xmlns:a16="http://schemas.microsoft.com/office/drawing/2014/main"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Flowchart: Connector 32">
              <a:extLst>
                <a:ext uri="{FF2B5EF4-FFF2-40B4-BE49-F238E27FC236}">
                  <a16:creationId xmlns:a16="http://schemas.microsoft.com/office/drawing/2014/main" id="{BF4B2B6D-650B-42D2-B89E-D9BEA31765A7}"/>
                </a:ext>
              </a:extLst>
            </p:cNvPr>
            <p:cNvSpPr/>
            <p:nvPr/>
          </p:nvSpPr>
          <p:spPr>
            <a:xfrm>
              <a:off x="1767220" y="1368658"/>
              <a:ext cx="974491" cy="974491"/>
            </a:xfrm>
            <a:prstGeom prst="flowChartConnector">
              <a:avLst/>
            </a:prstGeom>
            <a:solidFill>
              <a:srgbClr val="F8A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vi-VN"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A51F982B-F3A7-4ABB-B214-8A5ECEF79C9A}"/>
              </a:ext>
            </a:extLst>
          </p:cNvPr>
          <p:cNvGrpSpPr/>
          <p:nvPr/>
        </p:nvGrpSpPr>
        <p:grpSpPr>
          <a:xfrm>
            <a:off x="2033919" y="4983422"/>
            <a:ext cx="9167481" cy="1874578"/>
            <a:chOff x="2014869" y="552450"/>
            <a:chExt cx="8409911" cy="2284549"/>
          </a:xfrm>
        </p:grpSpPr>
        <p:sp>
          <p:nvSpPr>
            <p:cNvPr id="35" name="Rectangle 15">
              <a:extLst>
                <a:ext uri="{FF2B5EF4-FFF2-40B4-BE49-F238E27FC236}">
                  <a16:creationId xmlns:a16="http://schemas.microsoft.com/office/drawing/2014/main" id="{C4D4E64C-25C2-4BB1-A5E3-265DB54955BF}"/>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15">
              <a:extLst>
                <a:ext uri="{FF2B5EF4-FFF2-40B4-BE49-F238E27FC236}">
                  <a16:creationId xmlns:a16="http://schemas.microsoft.com/office/drawing/2014/main" id="{FEC86FA6-CE16-4A51-AB71-BD9EAF73CA1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14A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grpSp>
      <p:grpSp>
        <p:nvGrpSpPr>
          <p:cNvPr id="37" name="Group 36">
            <a:extLst>
              <a:ext uri="{FF2B5EF4-FFF2-40B4-BE49-F238E27FC236}">
                <a16:creationId xmlns:a16="http://schemas.microsoft.com/office/drawing/2014/main" id="{9A727AF3-ECE3-49B5-AB0A-2ABCED19A836}"/>
              </a:ext>
            </a:extLst>
          </p:cNvPr>
          <p:cNvGrpSpPr/>
          <p:nvPr/>
        </p:nvGrpSpPr>
        <p:grpSpPr>
          <a:xfrm>
            <a:off x="1334728" y="5374241"/>
            <a:ext cx="1398382" cy="1398382"/>
            <a:chOff x="1507165" y="1085850"/>
            <a:chExt cx="1543050" cy="1543050"/>
          </a:xfrm>
        </p:grpSpPr>
        <p:sp>
          <p:nvSpPr>
            <p:cNvPr id="38" name="Flowchart: Connector 37">
              <a:extLst>
                <a:ext uri="{FF2B5EF4-FFF2-40B4-BE49-F238E27FC236}">
                  <a16:creationId xmlns:a16="http://schemas.microsoft.com/office/drawing/2014/main" id="{48C0F359-2321-4561-A4DD-7913A810FA15}"/>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Flowchart: Connector 38">
              <a:extLst>
                <a:ext uri="{FF2B5EF4-FFF2-40B4-BE49-F238E27FC236}">
                  <a16:creationId xmlns:a16="http://schemas.microsoft.com/office/drawing/2014/main" id="{0FFF00D0-522F-45FF-811A-3C450192B736}"/>
                </a:ext>
              </a:extLst>
            </p:cNvPr>
            <p:cNvSpPr/>
            <p:nvPr/>
          </p:nvSpPr>
          <p:spPr>
            <a:xfrm>
              <a:off x="1767220" y="1368658"/>
              <a:ext cx="974491" cy="974491"/>
            </a:xfrm>
            <a:prstGeom prst="flowChartConnector">
              <a:avLst/>
            </a:prstGeom>
            <a:solidFill>
              <a:srgbClr val="14A1C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vi-VN"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 name="Flowchart: Alternate Process 39">
            <a:extLst>
              <a:ext uri="{FF2B5EF4-FFF2-40B4-BE49-F238E27FC236}">
                <a16:creationId xmlns:a16="http://schemas.microsoft.com/office/drawing/2014/main" id="{4799579D-7CA1-4189-A601-E21AB3264A36}"/>
              </a:ext>
            </a:extLst>
          </p:cNvPr>
          <p:cNvSpPr/>
          <p:nvPr/>
        </p:nvSpPr>
        <p:spPr>
          <a:xfrm>
            <a:off x="4572000" y="53519"/>
            <a:ext cx="3048000" cy="770867"/>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MỤC TIÊU</a:t>
            </a:r>
            <a:endParaRPr lang="vi-VN" sz="3600" b="1" dirty="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E47EC19F-D4E5-4901-B61C-D2774BC3E925}"/>
              </a:ext>
            </a:extLst>
          </p:cNvPr>
          <p:cNvCxnSpPr/>
          <p:nvPr/>
        </p:nvCxnSpPr>
        <p:spPr>
          <a:xfrm>
            <a:off x="0" y="438952"/>
            <a:ext cx="457200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C41C90B-1B11-4DE2-9129-3B3070A6DA36}"/>
              </a:ext>
            </a:extLst>
          </p:cNvPr>
          <p:cNvCxnSpPr/>
          <p:nvPr/>
        </p:nvCxnSpPr>
        <p:spPr>
          <a:xfrm>
            <a:off x="7620000" y="420704"/>
            <a:ext cx="4572000"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5FF704D2-C338-4064-953A-5AC09398B20F}"/>
              </a:ext>
            </a:extLst>
          </p:cNvPr>
          <p:cNvSpPr txBox="1"/>
          <p:nvPr/>
        </p:nvSpPr>
        <p:spPr>
          <a:xfrm>
            <a:off x="2787389" y="3650929"/>
            <a:ext cx="8151590" cy="523220"/>
          </a:xfrm>
          <a:prstGeom prst="rect">
            <a:avLst/>
          </a:prstGeom>
          <a:noFill/>
        </p:spPr>
        <p:txBody>
          <a:bodyPr wrap="none" rtlCol="0">
            <a:spAutoFit/>
          </a:bodyPr>
          <a:lstStyle/>
          <a:p>
            <a:r>
              <a:rPr lang="en-US" sz="2800" b="1" dirty="0" err="1">
                <a:solidFill>
                  <a:schemeClr val="bg1"/>
                </a:solidFill>
                <a:latin typeface="Arial" panose="020B0604020202020204" pitchFamily="34" charset="0"/>
                <a:cs typeface="Arial" panose="020B0604020202020204" pitchFamily="34" charset="0"/>
              </a:rPr>
              <a:t>Kể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theo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endParaRPr lang="vi-VN" sz="2800" b="1"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56F1D94-A143-49DE-82C3-F69B2C89070A}"/>
              </a:ext>
            </a:extLst>
          </p:cNvPr>
          <p:cNvSpPr txBox="1"/>
          <p:nvPr/>
        </p:nvSpPr>
        <p:spPr>
          <a:xfrm>
            <a:off x="2787389" y="5322398"/>
            <a:ext cx="7889856" cy="1384995"/>
          </a:xfrm>
          <a:prstGeom prst="rect">
            <a:avLst/>
          </a:prstGeom>
          <a:noFill/>
        </p:spPr>
        <p:txBody>
          <a:bodyPr wrap="square" rtlCol="0">
            <a:spAutoFit/>
          </a:bodyPr>
          <a:lstStyle/>
          <a:p>
            <a:r>
              <a:rPr lang="en-US" sz="2800" b="1" i="1" dirty="0" err="1">
                <a:solidFill>
                  <a:schemeClr val="bg1"/>
                </a:solidFill>
                <a:latin typeface="Arial" panose="020B0604020202020204" pitchFamily="34" charset="0"/>
                <a:cs typeface="Arial" panose="020B0604020202020204" pitchFamily="34" charset="0"/>
              </a:rPr>
              <a:t>Học</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tập</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theo</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những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tấm</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gương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dũng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cảm</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của</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tuổi</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trẻ</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Việt</a:t>
            </a:r>
            <a:r>
              <a:rPr lang="en-US" sz="2800" b="1" i="1" dirty="0">
                <a:solidFill>
                  <a:schemeClr val="bg1"/>
                </a:solidFill>
                <a:latin typeface="Arial" panose="020B0604020202020204" pitchFamily="34" charset="0"/>
                <a:cs typeface="Arial" panose="020B0604020202020204" pitchFamily="34" charset="0"/>
              </a:rPr>
              <a:t> Nam </a:t>
            </a:r>
            <a:r>
              <a:rPr lang="en-US" sz="2800" b="1" i="1" dirty="0" err="1">
                <a:solidFill>
                  <a:schemeClr val="bg1"/>
                </a:solidFill>
                <a:latin typeface="Arial" panose="020B0604020202020204" pitchFamily="34" charset="0"/>
                <a:cs typeface="Arial" panose="020B0604020202020204" pitchFamily="34" charset="0"/>
              </a:rPr>
              <a:t>trong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xây</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dựng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và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bảo</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vệ</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tổ</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quốc</a:t>
            </a:r>
            <a:r>
              <a:rPr lang="en-US" sz="2800" b="1" i="1" dirty="0">
                <a:solidFill>
                  <a:schemeClr val="bg1"/>
                </a:solidFill>
                <a:latin typeface="Arial" panose="020B0604020202020204" pitchFamily="34" charset="0"/>
                <a:cs typeface="Arial" panose="020B0604020202020204" pitchFamily="34" charset="0"/>
              </a:rPr>
              <a:t>.</a:t>
            </a:r>
            <a:endParaRPr lang="vi-VN"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4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0-#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1+#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1+#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0-#ppt_w/2"/>
                                          </p:val>
                                        </p:tav>
                                        <p:tav tm="100000">
                                          <p:val>
                                            <p:strVal val="#ppt_x"/>
                                          </p:val>
                                        </p:tav>
                                      </p:tavLst>
                                    </p:anim>
                                    <p:anim calcmode="lin" valueType="num">
                                      <p:cBhvr additive="base">
                                        <p:cTn id="45" dur="500" fill="hold"/>
                                        <p:tgtEl>
                                          <p:spTgt spid="3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1+#ppt_w/2"/>
                                          </p:val>
                                        </p:tav>
                                        <p:tav tm="100000">
                                          <p:val>
                                            <p:strVal val="#ppt_x"/>
                                          </p:val>
                                        </p:tav>
                                      </p:tavLst>
                                    </p:anim>
                                    <p:anim calcmode="lin" valueType="num">
                                      <p:cBhvr additive="base">
                                        <p:cTn id="49" dur="500" fill="hold"/>
                                        <p:tgtEl>
                                          <p:spTgt spid="3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1+#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E CHUYEN LY TU TRONG">
            <a:hlinkClick r:id="" action="ppaction://media"/>
            <a:extLst>
              <a:ext uri="{FF2B5EF4-FFF2-40B4-BE49-F238E27FC236}">
                <a16:creationId xmlns:a16="http://schemas.microsoft.com/office/drawing/2014/main" id="{2B4B3507-7483-4770-BA2E-4BC1CF8FC9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6CE7.tmp.jpg"/>
          <p:cNvPicPr>
            <a:picLocks noGrp="1"/>
          </p:cNvPicPr>
          <p:nvPr>
            <p:ph idx="1"/>
          </p:nvPr>
        </p:nvPicPr>
        <p:blipFill>
          <a:blip r:embed="rId2" cstate="print"/>
          <a:stretch>
            <a:fillRect/>
          </a:stretch>
        </p:blipFill>
        <p:spPr>
          <a:xfrm>
            <a:off x="2133600" y="911087"/>
            <a:ext cx="7924800" cy="5181600"/>
          </a:xfrm>
        </p:spPr>
      </p:pic>
      <p:sp>
        <p:nvSpPr>
          <p:cNvPr id="5" name="TextBox 4">
            <a:extLst>
              <a:ext uri="{FF2B5EF4-FFF2-40B4-BE49-F238E27FC236}">
                <a16:creationId xmlns:a16="http://schemas.microsoft.com/office/drawing/2014/main" id="{10BD586D-F0FD-4935-8885-9B59E7CB0A5D}"/>
              </a:ext>
            </a:extLst>
          </p:cNvPr>
          <p:cNvSpPr txBox="1"/>
          <p:nvPr/>
        </p:nvSpPr>
        <p:spPr>
          <a:xfrm>
            <a:off x="1419639" y="6027003"/>
            <a:ext cx="9352722" cy="830997"/>
          </a:xfrm>
          <a:prstGeom prst="rect">
            <a:avLst/>
          </a:prstGeom>
          <a:noFill/>
        </p:spPr>
        <p:txBody>
          <a:bodyPr wrap="square">
            <a:spAutoFit/>
          </a:bodyPr>
          <a:lstStyle/>
          <a:p>
            <a:r>
              <a:rPr lang="vi-VN" sz="2400" b="1" i="0" dirty="0">
                <a:solidFill>
                  <a:srgbClr val="C00000"/>
                </a:solidFill>
                <a:effectLst/>
              </a:rPr>
              <a:t>Tranh 1: Lý Tự Trọng là một thiếu niên rất sáng dạ. Anh được tổ chức cách mạng giác ngộ và gửi ra nước ngoài học tập.</a:t>
            </a:r>
            <a:endParaRPr lang="vi-VN" sz="2400" b="1" dirty="0">
              <a:solidFill>
                <a:srgbClr val="C00000"/>
              </a:solidFill>
            </a:endParaRPr>
          </a:p>
        </p:txBody>
      </p:sp>
      <p:sp>
        <p:nvSpPr>
          <p:cNvPr id="7" name="TextBox 6">
            <a:extLst>
              <a:ext uri="{FF2B5EF4-FFF2-40B4-BE49-F238E27FC236}">
                <a16:creationId xmlns:a16="http://schemas.microsoft.com/office/drawing/2014/main" id="{7AFB7EDF-CAEA-4032-8DE6-B6004FC1056C}"/>
              </a:ext>
            </a:extLst>
          </p:cNvPr>
          <p:cNvSpPr txBox="1"/>
          <p:nvPr/>
        </p:nvSpPr>
        <p:spPr>
          <a:xfrm>
            <a:off x="0" y="13301"/>
            <a:ext cx="12192000" cy="954107"/>
          </a:xfrm>
          <a:prstGeom prst="rect">
            <a:avLst/>
          </a:prstGeom>
          <a:noFill/>
        </p:spPr>
        <p:txBody>
          <a:bodyPr wrap="square">
            <a:spAutoFit/>
          </a:bodyPr>
          <a:lstStyle/>
          <a:p>
            <a:r>
              <a:rPr lang="en-US" sz="2800" b="0" i="0" dirty="0" err="1">
                <a:solidFill>
                  <a:srgbClr val="444444"/>
                </a:solidFill>
                <a:effectLst/>
                <a:latin typeface="Arial" panose="020B0604020202020204" pitchFamily="34" charset="0"/>
                <a:cs typeface="Arial" panose="020B0604020202020204" pitchFamily="34" charset="0"/>
              </a:rPr>
              <a:t>Câu</a:t>
            </a:r>
            <a:r>
              <a:rPr lang="en-US" sz="2800" b="0" i="0" dirty="0">
                <a:solidFill>
                  <a:srgbClr val="444444"/>
                </a:solidFill>
                <a:effectLst/>
                <a:latin typeface="Arial" panose="020B0604020202020204" pitchFamily="34" charset="0"/>
                <a:cs typeface="Arial" panose="020B0604020202020204" pitchFamily="34" charset="0"/>
              </a:rPr>
              <a:t> 1. </a:t>
            </a:r>
            <a:r>
              <a:rPr lang="vi-VN" sz="2800" b="0" i="0" dirty="0">
                <a:solidFill>
                  <a:srgbClr val="444444"/>
                </a:solidFill>
                <a:effectLst/>
                <a:latin typeface="Arial" panose="020B0604020202020204" pitchFamily="34" charset="0"/>
                <a:cs typeface="Arial" panose="020B0604020202020204" pitchFamily="34" charset="0"/>
              </a:rPr>
              <a:t>Dựa vào lời kể của cô giáo (thầy giáo), em hãy thuyết minh nội dung mỗi tranh dưới đây bằng 1 hoặc 2 câu.</a:t>
            </a:r>
            <a:endParaRPr lang="vi-VN" sz="2800" dirty="0">
              <a:latin typeface="Arial" panose="020B0604020202020204" pitchFamily="34"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145.tmp.jpg"/>
          <p:cNvPicPr>
            <a:picLocks noGrp="1"/>
          </p:cNvPicPr>
          <p:nvPr>
            <p:ph idx="1"/>
          </p:nvPr>
        </p:nvPicPr>
        <p:blipFill>
          <a:blip r:embed="rId2" cstate="print"/>
          <a:stretch>
            <a:fillRect/>
          </a:stretch>
        </p:blipFill>
        <p:spPr>
          <a:xfrm>
            <a:off x="1981200" y="228600"/>
            <a:ext cx="8229600" cy="5574890"/>
          </a:xfrm>
        </p:spPr>
      </p:pic>
      <p:sp>
        <p:nvSpPr>
          <p:cNvPr id="5" name="TextBox 4">
            <a:extLst>
              <a:ext uri="{FF2B5EF4-FFF2-40B4-BE49-F238E27FC236}">
                <a16:creationId xmlns:a16="http://schemas.microsoft.com/office/drawing/2014/main" id="{C9EF4920-988E-420E-A568-62A76BF05771}"/>
              </a:ext>
            </a:extLst>
          </p:cNvPr>
          <p:cNvSpPr txBox="1"/>
          <p:nvPr/>
        </p:nvSpPr>
        <p:spPr>
          <a:xfrm>
            <a:off x="933450" y="5797441"/>
            <a:ext cx="10325100" cy="830997"/>
          </a:xfrm>
          <a:prstGeom prst="rect">
            <a:avLst/>
          </a:prstGeom>
          <a:noFill/>
        </p:spPr>
        <p:txBody>
          <a:bodyPr wrap="square">
            <a:spAutoFit/>
          </a:bodyPr>
          <a:lstStyle/>
          <a:p>
            <a:r>
              <a:rPr lang="vi-VN" sz="2400" b="1" i="0" dirty="0">
                <a:solidFill>
                  <a:srgbClr val="C00000"/>
                </a:solidFill>
                <a:effectLst/>
              </a:rPr>
              <a:t>Tranh 2: về nước, anh được cấp trên giao nhiệm vụ chuyển nhận thư từ, tài liệu, trao đổi với các tổ chức Đảng bạn bè qua đường tàu biển.</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7EC4.tmp.jpg"/>
          <p:cNvPicPr>
            <a:picLocks noGrp="1"/>
          </p:cNvPicPr>
          <p:nvPr>
            <p:ph idx="1"/>
          </p:nvPr>
        </p:nvPicPr>
        <p:blipFill>
          <a:blip r:embed="rId2" cstate="print"/>
          <a:stretch>
            <a:fillRect/>
          </a:stretch>
        </p:blipFill>
        <p:spPr>
          <a:xfrm>
            <a:off x="1794447" y="152400"/>
            <a:ext cx="8603105" cy="5410200"/>
          </a:xfrm>
        </p:spPr>
      </p:pic>
      <p:sp>
        <p:nvSpPr>
          <p:cNvPr id="3" name="TextBox 2">
            <a:extLst>
              <a:ext uri="{FF2B5EF4-FFF2-40B4-BE49-F238E27FC236}">
                <a16:creationId xmlns:a16="http://schemas.microsoft.com/office/drawing/2014/main" id="{3B5CF603-E506-4CFB-B3EF-4DF9E7479D15}"/>
              </a:ext>
            </a:extLst>
          </p:cNvPr>
          <p:cNvSpPr txBox="1"/>
          <p:nvPr/>
        </p:nvSpPr>
        <p:spPr>
          <a:xfrm>
            <a:off x="1228723" y="5715000"/>
            <a:ext cx="9734551" cy="830997"/>
          </a:xfrm>
          <a:prstGeom prst="rect">
            <a:avLst/>
          </a:prstGeom>
          <a:noFill/>
        </p:spPr>
        <p:txBody>
          <a:bodyPr wrap="square">
            <a:spAutoFit/>
          </a:bodyPr>
          <a:lstStyle/>
          <a:p>
            <a:r>
              <a:rPr lang="vi-VN" sz="2400" b="1" i="0" dirty="0">
                <a:solidFill>
                  <a:srgbClr val="C00000"/>
                </a:solidFill>
                <a:effectLst/>
              </a:rPr>
              <a:t>Tranh 3: Lý Tự Trọng rất nhanh trí, gan dạ và bình tĩnh trong công việc. Nhiều lần, anh thoát khỏi sự vây bủa của lũ mật thám Pháp.</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C024.tmp.jpg"/>
          <p:cNvPicPr>
            <a:picLocks noGrp="1"/>
          </p:cNvPicPr>
          <p:nvPr>
            <p:ph idx="1"/>
          </p:nvPr>
        </p:nvPicPr>
        <p:blipFill>
          <a:blip r:embed="rId2" cstate="print"/>
          <a:stretch>
            <a:fillRect/>
          </a:stretch>
        </p:blipFill>
        <p:spPr>
          <a:xfrm>
            <a:off x="1810062" y="228600"/>
            <a:ext cx="8571875" cy="5562600"/>
          </a:xfrm>
        </p:spPr>
      </p:pic>
      <p:sp>
        <p:nvSpPr>
          <p:cNvPr id="5" name="TextBox 4">
            <a:extLst>
              <a:ext uri="{FF2B5EF4-FFF2-40B4-BE49-F238E27FC236}">
                <a16:creationId xmlns:a16="http://schemas.microsoft.com/office/drawing/2014/main" id="{232EA293-1CA7-4911-8BE8-0FF795C31C0B}"/>
              </a:ext>
            </a:extLst>
          </p:cNvPr>
          <p:cNvSpPr txBox="1"/>
          <p:nvPr/>
        </p:nvSpPr>
        <p:spPr>
          <a:xfrm>
            <a:off x="1810061" y="5811655"/>
            <a:ext cx="8571875" cy="830997"/>
          </a:xfrm>
          <a:prstGeom prst="rect">
            <a:avLst/>
          </a:prstGeom>
          <a:noFill/>
        </p:spPr>
        <p:txBody>
          <a:bodyPr wrap="square">
            <a:spAutoFit/>
          </a:bodyPr>
          <a:lstStyle/>
          <a:p>
            <a:r>
              <a:rPr lang="vi-VN" sz="2400" b="1" i="0" dirty="0">
                <a:solidFill>
                  <a:srgbClr val="C00000"/>
                </a:solidFill>
                <a:effectLst/>
              </a:rPr>
              <a:t>Tranh 4: Trong một buổi mít-tinh, anh đã bắn chết tên mật thám để cứu đồng </a:t>
            </a:r>
            <a:r>
              <a:rPr lang="en-US" sz="2400" b="1" i="0" dirty="0" err="1">
                <a:solidFill>
                  <a:srgbClr val="C00000"/>
                </a:solidFill>
                <a:effectLst/>
              </a:rPr>
              <a:t>đội</a:t>
            </a:r>
            <a:r>
              <a:rPr lang="vi-VN" sz="2400" b="1" i="0" dirty="0">
                <a:solidFill>
                  <a:srgbClr val="C00000"/>
                </a:solidFill>
                <a:effectLst/>
              </a:rPr>
              <a:t> nên bị giặc bắt.</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408C.tmp.jpg"/>
          <p:cNvPicPr>
            <a:picLocks noGrp="1"/>
          </p:cNvPicPr>
          <p:nvPr>
            <p:ph idx="1"/>
          </p:nvPr>
        </p:nvPicPr>
        <p:blipFill>
          <a:blip r:embed="rId2" cstate="print"/>
          <a:stretch>
            <a:fillRect/>
          </a:stretch>
        </p:blipFill>
        <p:spPr>
          <a:xfrm>
            <a:off x="1943100" y="152400"/>
            <a:ext cx="8305800" cy="5364163"/>
          </a:xfrm>
          <a:prstGeom prst="rect">
            <a:avLst/>
          </a:prstGeom>
        </p:spPr>
      </p:pic>
      <p:sp>
        <p:nvSpPr>
          <p:cNvPr id="5" name="TextBox 4">
            <a:extLst>
              <a:ext uri="{FF2B5EF4-FFF2-40B4-BE49-F238E27FC236}">
                <a16:creationId xmlns:a16="http://schemas.microsoft.com/office/drawing/2014/main" id="{FDC96EDF-9830-4661-9A11-410BFC4896DC}"/>
              </a:ext>
            </a:extLst>
          </p:cNvPr>
          <p:cNvSpPr txBox="1"/>
          <p:nvPr/>
        </p:nvSpPr>
        <p:spPr>
          <a:xfrm>
            <a:off x="2209800" y="5638800"/>
            <a:ext cx="8191500" cy="830997"/>
          </a:xfrm>
          <a:prstGeom prst="rect">
            <a:avLst/>
          </a:prstGeom>
          <a:noFill/>
        </p:spPr>
        <p:txBody>
          <a:bodyPr wrap="square">
            <a:spAutoFit/>
          </a:bodyPr>
          <a:lstStyle/>
          <a:p>
            <a:r>
              <a:rPr lang="vi-VN" sz="2400" b="1" i="0" dirty="0">
                <a:solidFill>
                  <a:srgbClr val="C00000"/>
                </a:solidFill>
                <a:effectLst/>
              </a:rPr>
              <a:t>Tranh 5: Trước toà án thực dân, anh vẫn hiên ngang khẳng định lí tưởng cách mạng của mình.</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KỂ CHUYỆN&amp;quot;&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012&quot;&gt;&lt;property id=&quot;20148&quot; value=&quot;5&quot;/&gt;&lt;property id=&quot;20300&quot; value=&quot;Slide 9&quot;/&gt;&lt;property id=&quot;20307&quot; value=&quot;264&quot;/&gt;&lt;/object&gt;&lt;object type=&quot;3&quot; unique_id=&quot;10013&quot;&gt;&lt;property id=&quot;20148&quot; value=&quot;5&quot;/&gt;&lt;property id=&quot;20300&quot; value=&quot;Slide 10 - &amp;quot;Trả lời các câu hỏi sau:&amp;quot;&quot;/&gt;&lt;property id=&quot;20307&quot; value=&quot;266&quot;/&gt;&lt;/object&gt;&lt;object type=&quot;3&quot; unique_id=&quot;10014&quot;&gt;&lt;property id=&quot;20148&quot; value=&quot;5&quot;/&gt;&lt;property id=&quot;20300&quot; value=&quot;Slide 11&quot;/&gt;&lt;property id=&quot;20307&quot; value=&quot;267&quot;/&gt;&lt;/object&gt;&lt;object type=&quot;3&quot; unique_id=&quot;10015&quot;&gt;&lt;property id=&quot;20148&quot; value=&quot;5&quot;/&gt;&lt;property id=&quot;20300&quot; value=&quot;Slide 12&quot;/&gt;&lt;property id=&quot;20307&quot; value=&quot;268&quot;/&gt;&lt;/object&gt;&lt;object type=&quot;3&quot; unique_id=&quot;10016&quot;&gt;&lt;property id=&quot;20148&quot; value=&quot;5&quot;/&gt;&lt;property id=&quot;20300&quot; value=&quot;Slide 13&quot;/&gt;&lt;property id=&quot;20307&quot; value=&quot;269&quot;/&gt;&lt;/object&gt;&lt;object type=&quot;3&quot; unique_id=&quot;10017&quot;&gt;&lt;property id=&quot;20148&quot; value=&quot;5&quot;/&gt;&lt;property id=&quot;20300&quot; value=&quot;Slide 14&quot;/&gt;&lt;property id=&quot;20307&quot; value=&quot;270&quot;/&gt;&lt;/object&gt;&lt;object type=&quot;3&quot; unique_id=&quot;10018&quot;&gt;&lt;property id=&quot;20148&quot; value=&quot;5&quot;/&gt;&lt;property id=&quot;20300&quot; value=&quot;Slide 15&quot;/&gt;&lt;property id=&quot;20307&quot; value=&quot;271&quot;/&gt;&lt;/object&gt;&lt;object type=&quot;3&quot; unique_id=&quot;10019&quot;&gt;&lt;property id=&quot;20148&quot; value=&quot;5&quot;/&gt;&lt;property id=&quot;20300&quot; value=&quot;Slide 16&quot;/&gt;&lt;property id=&quot;20307&quot; value=&quot;27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3348</TotalTime>
  <Words>926</Words>
  <Application>Microsoft Office PowerPoint</Application>
  <PresentationFormat>Widescreen</PresentationFormat>
  <Paragraphs>34</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(Body)</vt:lpstr>
      <vt:lpstr>Calibri</vt:lpstr>
      <vt:lpstr>Times New Roman</vt:lpstr>
      <vt:lpstr>Office Theme</vt:lpstr>
      <vt:lpstr>PowerPoint Presentation</vt:lpstr>
      <vt:lpstr>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việc nhóm 4 : Trả lời các câu hỏi sau và tìm ra ý nghĩa của câu chuyện.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dc:title>
  <dc:creator>TRANANH</dc:creator>
  <cp:lastModifiedBy>Administrator</cp:lastModifiedBy>
  <cp:revision>34</cp:revision>
  <dcterms:created xsi:type="dcterms:W3CDTF">2019-09-06T05:11:26Z</dcterms:created>
  <dcterms:modified xsi:type="dcterms:W3CDTF">2021-08-07T09:42:13Z</dcterms:modified>
</cp:coreProperties>
</file>