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3"/>
  </p:notesMasterIdLst>
  <p:sldIdLst>
    <p:sldId id="295" r:id="rId2"/>
    <p:sldId id="257" r:id="rId3"/>
    <p:sldId id="294" r:id="rId4"/>
    <p:sldId id="293" r:id="rId5"/>
    <p:sldId id="258" r:id="rId6"/>
    <p:sldId id="280" r:id="rId7"/>
    <p:sldId id="260" r:id="rId8"/>
    <p:sldId id="281" r:id="rId9"/>
    <p:sldId id="282" r:id="rId10"/>
    <p:sldId id="283" r:id="rId11"/>
    <p:sldId id="267" r:id="rId12"/>
    <p:sldId id="262" r:id="rId13"/>
    <p:sldId id="284" r:id="rId14"/>
    <p:sldId id="264" r:id="rId15"/>
    <p:sldId id="265" r:id="rId16"/>
    <p:sldId id="286" r:id="rId17"/>
    <p:sldId id="287" r:id="rId18"/>
    <p:sldId id="270" r:id="rId19"/>
    <p:sldId id="271" r:id="rId20"/>
    <p:sldId id="288" r:id="rId21"/>
    <p:sldId id="289" r:id="rId22"/>
    <p:sldId id="290" r:id="rId23"/>
    <p:sldId id="291" r:id="rId24"/>
    <p:sldId id="273" r:id="rId25"/>
    <p:sldId id="274" r:id="rId26"/>
    <p:sldId id="275" r:id="rId27"/>
    <p:sldId id="292" r:id="rId28"/>
    <p:sldId id="277" r:id="rId29"/>
    <p:sldId id="276" r:id="rId30"/>
    <p:sldId id="278" r:id="rId31"/>
    <p:sldId id="27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FFFF66"/>
    <a:srgbClr val="800000"/>
    <a:srgbClr val="660033"/>
    <a:srgbClr val="CCFFFF"/>
    <a:srgbClr val="FFCC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80" d="100"/>
          <a:sy n="80" d="100"/>
        </p:scale>
        <p:origin x="11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3B8117A-FABD-47FB-98A1-9C686F3DE6CC}" type="slidenum">
              <a:rPr lang="en-US"/>
              <a:pPr>
                <a:defRPr/>
              </a:pPr>
              <a:t>‹#›</a:t>
            </a:fld>
            <a:endParaRPr lang="en-US"/>
          </a:p>
        </p:txBody>
      </p:sp>
    </p:spTree>
    <p:extLst>
      <p:ext uri="{BB962C8B-B14F-4D97-AF65-F5344CB8AC3E}">
        <p14:creationId xmlns:p14="http://schemas.microsoft.com/office/powerpoint/2010/main" val="813263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1379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9320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5607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8309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47780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841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C0FF6C7-D18A-42AF-808F-4952A40F2760}" type="slidenum">
              <a:rPr lang="en-US" smtClean="0">
                <a:latin typeface="Arial" charset="0"/>
              </a:rPr>
              <a:pPr/>
              <a:t>28</a:t>
            </a:fld>
            <a:endParaRPr 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vi-VN">
              <a:latin typeface="Arial" charset="0"/>
            </a:endParaRPr>
          </a:p>
        </p:txBody>
      </p:sp>
    </p:spTree>
    <p:extLst>
      <p:ext uri="{BB962C8B-B14F-4D97-AF65-F5344CB8AC3E}">
        <p14:creationId xmlns:p14="http://schemas.microsoft.com/office/powerpoint/2010/main" val="39196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82CA1CDE-C300-4A5A-A654-9A16DC1F3DAE}" type="slidenum">
              <a:rPr lang="en-US" smtClean="0"/>
              <a:pPr>
                <a:defRPr/>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85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8D230D-114A-4CAF-AC53-336B1859120A}" type="slidenum">
              <a:rPr lang="en-US" smtClean="0"/>
              <a:pPr>
                <a:defRPr/>
              </a:pPr>
              <a:t>‹#›</a:t>
            </a:fld>
            <a:endParaRPr lang="en-US"/>
          </a:p>
        </p:txBody>
      </p:sp>
    </p:spTree>
    <p:extLst>
      <p:ext uri="{BB962C8B-B14F-4D97-AF65-F5344CB8AC3E}">
        <p14:creationId xmlns:p14="http://schemas.microsoft.com/office/powerpoint/2010/main" val="28459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6FD814-4B2E-4BB2-B7A4-26708D288395}" type="slidenum">
              <a:rPr lang="en-US" smtClean="0"/>
              <a:pPr>
                <a:defRPr/>
              </a:pPr>
              <a:t>‹#›</a:t>
            </a:fld>
            <a:endParaRPr lang="en-US"/>
          </a:p>
        </p:txBody>
      </p:sp>
    </p:spTree>
    <p:extLst>
      <p:ext uri="{BB962C8B-B14F-4D97-AF65-F5344CB8AC3E}">
        <p14:creationId xmlns:p14="http://schemas.microsoft.com/office/powerpoint/2010/main" val="3946008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BD3400-3FF9-4449-A1AC-E2E4F15D7A1A}" type="slidenum">
              <a:rPr lang="en-US"/>
              <a:pPr>
                <a:defRPr/>
              </a:pPr>
              <a:t>‹#›</a:t>
            </a:fld>
            <a:endParaRPr lang="en-US"/>
          </a:p>
        </p:txBody>
      </p:sp>
    </p:spTree>
    <p:extLst>
      <p:ext uri="{BB962C8B-B14F-4D97-AF65-F5344CB8AC3E}">
        <p14:creationId xmlns:p14="http://schemas.microsoft.com/office/powerpoint/2010/main" val="162526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8C97E24-A321-43F2-A8D4-95B489DC6D0D}" type="slidenum">
              <a:rPr lang="en-US"/>
              <a:pPr>
                <a:defRPr/>
              </a:pPr>
              <a:t>‹#›</a:t>
            </a:fld>
            <a:endParaRPr lang="en-US"/>
          </a:p>
        </p:txBody>
      </p:sp>
    </p:spTree>
    <p:extLst>
      <p:ext uri="{BB962C8B-B14F-4D97-AF65-F5344CB8AC3E}">
        <p14:creationId xmlns:p14="http://schemas.microsoft.com/office/powerpoint/2010/main" val="3754500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06981545-F2BB-4D80-AFD6-6A5078C98E56}" type="slidenum">
              <a:rPr lang="en-US" altLang="en-US"/>
              <a:pPr>
                <a:defRPr/>
              </a:pPr>
              <a:t>‹#›</a:t>
            </a:fld>
            <a:endParaRPr lang="en-US" altLang="en-US"/>
          </a:p>
        </p:txBody>
      </p:sp>
    </p:spTree>
    <p:extLst>
      <p:ext uri="{BB962C8B-B14F-4D97-AF65-F5344CB8AC3E}">
        <p14:creationId xmlns:p14="http://schemas.microsoft.com/office/powerpoint/2010/main" val="2119695624"/>
      </p:ext>
    </p:extLst>
  </p:cSld>
  <p:clrMapOvr>
    <a:masterClrMapping/>
  </p:clrMapOvr>
  <p:transition spd="slow">
    <p:split orient="vert"/>
    <p:sndAc>
      <p:stSnd>
        <p:snd r:embed="rId1" name="Slide moi.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93386C-D1A8-4217-AFA4-797C9FF6EAE2}" type="slidenum">
              <a:rPr lang="en-US" smtClean="0"/>
              <a:pPr>
                <a:defRPr/>
              </a:pPr>
              <a:t>‹#›</a:t>
            </a:fld>
            <a:endParaRPr lang="en-US"/>
          </a:p>
        </p:txBody>
      </p:sp>
    </p:spTree>
    <p:extLst>
      <p:ext uri="{BB962C8B-B14F-4D97-AF65-F5344CB8AC3E}">
        <p14:creationId xmlns:p14="http://schemas.microsoft.com/office/powerpoint/2010/main" val="195357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82E58F-233D-437F-91F5-D23FB70D0D91}" type="slidenum">
              <a:rPr lang="en-US" smtClean="0"/>
              <a:pPr>
                <a:defRPr/>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25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35436B-B38C-4315-AC13-A92E613E09AB}" type="slidenum">
              <a:rPr lang="en-US" smtClean="0"/>
              <a:pPr>
                <a:defRPr/>
              </a:pPr>
              <a:t>‹#›</a:t>
            </a:fld>
            <a:endParaRPr lang="en-US"/>
          </a:p>
        </p:txBody>
      </p:sp>
    </p:spTree>
    <p:extLst>
      <p:ext uri="{BB962C8B-B14F-4D97-AF65-F5344CB8AC3E}">
        <p14:creationId xmlns:p14="http://schemas.microsoft.com/office/powerpoint/2010/main" val="423972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5E3DD19-B7BA-4FE5-A0BC-6DE09202F307}" type="slidenum">
              <a:rPr lang="en-US" smtClean="0"/>
              <a:pPr>
                <a:defRPr/>
              </a:pPr>
              <a:t>‹#›</a:t>
            </a:fld>
            <a:endParaRPr lang="en-US"/>
          </a:p>
        </p:txBody>
      </p:sp>
    </p:spTree>
    <p:extLst>
      <p:ext uri="{BB962C8B-B14F-4D97-AF65-F5344CB8AC3E}">
        <p14:creationId xmlns:p14="http://schemas.microsoft.com/office/powerpoint/2010/main" val="427985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645DF32-A23F-4826-876F-7C76DBEE3B8D}" type="slidenum">
              <a:rPr lang="en-US" smtClean="0"/>
              <a:pPr>
                <a:defRPr/>
              </a:pPr>
              <a:t>‹#›</a:t>
            </a:fld>
            <a:endParaRPr lang="en-US"/>
          </a:p>
        </p:txBody>
      </p:sp>
    </p:spTree>
    <p:extLst>
      <p:ext uri="{BB962C8B-B14F-4D97-AF65-F5344CB8AC3E}">
        <p14:creationId xmlns:p14="http://schemas.microsoft.com/office/powerpoint/2010/main" val="281664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75FD272-5ED3-4AEA-8373-5F0B395F82D8}" type="slidenum">
              <a:rPr lang="en-US" smtClean="0"/>
              <a:pPr>
                <a:defRPr/>
              </a:pPr>
              <a:t>‹#›</a:t>
            </a:fld>
            <a:endParaRPr lang="en-US"/>
          </a:p>
        </p:txBody>
      </p:sp>
    </p:spTree>
    <p:extLst>
      <p:ext uri="{BB962C8B-B14F-4D97-AF65-F5344CB8AC3E}">
        <p14:creationId xmlns:p14="http://schemas.microsoft.com/office/powerpoint/2010/main" val="152899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175F69-A0EF-485C-806A-74E608B817D8}" type="slidenum">
              <a:rPr lang="en-US" smtClean="0"/>
              <a:pPr>
                <a:defRPr/>
              </a:pPr>
              <a:t>‹#›</a:t>
            </a:fld>
            <a:endParaRPr lang="en-US"/>
          </a:p>
        </p:txBody>
      </p:sp>
    </p:spTree>
    <p:extLst>
      <p:ext uri="{BB962C8B-B14F-4D97-AF65-F5344CB8AC3E}">
        <p14:creationId xmlns:p14="http://schemas.microsoft.com/office/powerpoint/2010/main" val="139855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88BDEE-E8F6-4910-BAB5-DE8FD26801B0}" type="slidenum">
              <a:rPr lang="en-US" smtClean="0"/>
              <a:pPr>
                <a:defRPr/>
              </a:pPr>
              <a:t>‹#›</a:t>
            </a:fld>
            <a:endParaRPr lang="en-US"/>
          </a:p>
        </p:txBody>
      </p:sp>
    </p:spTree>
    <p:extLst>
      <p:ext uri="{BB962C8B-B14F-4D97-AF65-F5344CB8AC3E}">
        <p14:creationId xmlns:p14="http://schemas.microsoft.com/office/powerpoint/2010/main" val="207856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A8B73A70-CD7E-4FD2-A220-15BD25AD7CFF}" type="slidenum">
              <a:rPr lang="en-US" smtClean="0"/>
              <a:pPr>
                <a:defRPr/>
              </a:pPr>
              <a:t>‹#›</a:t>
            </a:fld>
            <a:endParaRPr lang="en-US"/>
          </a:p>
        </p:txBody>
      </p:sp>
    </p:spTree>
    <p:extLst>
      <p:ext uri="{BB962C8B-B14F-4D97-AF65-F5344CB8AC3E}">
        <p14:creationId xmlns:p14="http://schemas.microsoft.com/office/powerpoint/2010/main" val="1104636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gif"/><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3.jpeg"/><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hyperlink" Target="TG%20THUY/nguoidaden.ppt"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19"/>
          <p:cNvSpPr>
            <a:spLocks noChangeArrowheads="1" noChangeShapeType="1" noTextEdit="1"/>
          </p:cNvSpPr>
          <p:nvPr/>
        </p:nvSpPr>
        <p:spPr bwMode="auto">
          <a:xfrm>
            <a:off x="381000" y="1772816"/>
            <a:ext cx="8382000" cy="506412"/>
          </a:xfrm>
          <a:prstGeom prst="rect">
            <a:avLst/>
          </a:prstGeom>
        </p:spPr>
        <p:txBody>
          <a:bodyPr wrap="none" fromWordArt="1">
            <a:prstTxWarp prst="textPlain">
              <a:avLst>
                <a:gd name="adj" fmla="val 50000"/>
              </a:avLst>
            </a:prstTxWarp>
          </a:bodyPr>
          <a:lstStyle/>
          <a:p>
            <a:r>
              <a:rPr lang="vi-VN" kern="10" dirty="0">
                <a:ln w="9525">
                  <a:solidFill>
                    <a:srgbClr val="FF00FF"/>
                  </a:solidFill>
                  <a:round/>
                  <a:headEnd/>
                  <a:tailEnd/>
                </a:ln>
                <a:solidFill>
                  <a:srgbClr val="0000FF">
                    <a:alpha val="98822"/>
                  </a:srgbClr>
                </a:solidFill>
                <a:effectLst>
                  <a:outerShdw dist="45791" dir="2021404" algn="ctr" rotWithShape="0">
                    <a:srgbClr val="B2B2B2">
                      <a:alpha val="79999"/>
                    </a:srgbClr>
                  </a:outerShdw>
                </a:effectLst>
              </a:rPr>
              <a:t>Thứ sáu ngày 18 tháng 3 năm 2022</a:t>
            </a:r>
            <a:endParaRPr lang="vi-VN" sz="1800" kern="10" dirty="0">
              <a:ln w="9525">
                <a:solidFill>
                  <a:srgbClr val="FF00FF"/>
                </a:solidFill>
                <a:round/>
                <a:headEnd/>
                <a:tailEnd/>
              </a:ln>
              <a:solidFill>
                <a:srgbClr val="0000FF">
                  <a:alpha val="98822"/>
                </a:srgbClr>
              </a:solidFill>
              <a:effectLst>
                <a:outerShdw dist="45791" dir="2021404" algn="ctr" rotWithShape="0">
                  <a:srgbClr val="B2B2B2">
                    <a:alpha val="79999"/>
                  </a:srgbClr>
                </a:outerShdw>
              </a:effectLst>
            </a:endParaRPr>
          </a:p>
        </p:txBody>
      </p:sp>
      <p:sp>
        <p:nvSpPr>
          <p:cNvPr id="9" name="TextBox 8"/>
          <p:cNvSpPr txBox="1"/>
          <p:nvPr/>
        </p:nvSpPr>
        <p:spPr>
          <a:xfrm>
            <a:off x="539552" y="2852936"/>
            <a:ext cx="7565742" cy="2123658"/>
          </a:xfrm>
          <a:prstGeom prst="rect">
            <a:avLst/>
          </a:prstGeom>
          <a:noFill/>
        </p:spPr>
        <p:txBody>
          <a:bodyPr wrap="square">
            <a:spAutoFit/>
          </a:bodyPr>
          <a:lstStyle/>
          <a:p>
            <a:pPr algn="ctr">
              <a:defRPr/>
            </a:pPr>
            <a:r>
              <a:rPr lang="en-US" sz="4400" b="1" dirty="0">
                <a:latin typeface="Times New Roman" pitchFamily="18" charset="0"/>
                <a:cs typeface="Times New Roman" pitchFamily="18" charset="0"/>
              </a:rPr>
              <a:t>ĐỊA LÝ</a:t>
            </a:r>
            <a:endParaRPr lang="vi-VN" sz="4400" b="1" dirty="0">
              <a:latin typeface="Times New Roman" pitchFamily="18" charset="0"/>
              <a:cs typeface="Times New Roman" pitchFamily="18" charset="0"/>
            </a:endParaRPr>
          </a:p>
          <a:p>
            <a:pPr algn="ctr">
              <a:defRPr/>
            </a:pPr>
            <a:endParaRPr lang="en-US" sz="4400" b="1" dirty="0">
              <a:latin typeface="Times New Roman" pitchFamily="18" charset="0"/>
              <a:cs typeface="Times New Roman" pitchFamily="18" charset="0"/>
            </a:endParaRPr>
          </a:p>
          <a:p>
            <a:pPr algn="ctr">
              <a:defRPr/>
            </a:pPr>
            <a:r>
              <a:rPr lang="en-US" sz="4400" b="1" dirty="0">
                <a:solidFill>
                  <a:srgbClr val="FF0000"/>
                </a:solidFill>
                <a:latin typeface="Times New Roman" pitchFamily="18" charset="0"/>
                <a:cs typeface="Times New Roman" pitchFamily="18" charset="0"/>
              </a:rPr>
              <a:t>CHÂU PHI (</a:t>
            </a:r>
            <a:r>
              <a:rPr lang="en-US" sz="4400" b="1" dirty="0" err="1">
                <a:solidFill>
                  <a:srgbClr val="FF0000"/>
                </a:solidFill>
                <a:latin typeface="Times New Roman" pitchFamily="18" charset="0"/>
                <a:cs typeface="Times New Roman" pitchFamily="18" charset="0"/>
              </a:rPr>
              <a:t>tiếp</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theo</a:t>
            </a:r>
            <a:r>
              <a:rPr lang="en-US" sz="4400" b="1" dirty="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62541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sherman_relaxing_Indian_Ocean_Tanzania_Africa"/>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3505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3" descr="senegal45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0"/>
            <a:ext cx="4600575" cy="3505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4" descr="AnthonyVillag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81400"/>
            <a:ext cx="9144000" cy="32766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2533" name="AutoShape 5"/>
          <p:cNvSpPr>
            <a:spLocks noChangeArrowheads="1"/>
          </p:cNvSpPr>
          <p:nvPr/>
        </p:nvSpPr>
        <p:spPr bwMode="auto">
          <a:xfrm>
            <a:off x="3281363" y="6324600"/>
            <a:ext cx="3036887" cy="533400"/>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Thung lũng ven sông</a:t>
            </a:r>
          </a:p>
        </p:txBody>
      </p:sp>
      <p:sp>
        <p:nvSpPr>
          <p:cNvPr id="22534" name="AutoShape 6"/>
          <p:cNvSpPr>
            <a:spLocks noChangeArrowheads="1"/>
          </p:cNvSpPr>
          <p:nvPr/>
        </p:nvSpPr>
        <p:spPr bwMode="auto">
          <a:xfrm>
            <a:off x="1308100" y="2897188"/>
            <a:ext cx="2124075" cy="533400"/>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Ven biển</a:t>
            </a:r>
          </a:p>
        </p:txBody>
      </p:sp>
      <p:sp>
        <p:nvSpPr>
          <p:cNvPr id="22535" name="AutoShape 7"/>
          <p:cNvSpPr>
            <a:spLocks noChangeArrowheads="1"/>
          </p:cNvSpPr>
          <p:nvPr/>
        </p:nvSpPr>
        <p:spPr bwMode="auto">
          <a:xfrm>
            <a:off x="6027738" y="2954338"/>
            <a:ext cx="2124075" cy="533400"/>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Ven biển</a:t>
            </a:r>
          </a:p>
        </p:txBody>
      </p:sp>
      <p:sp>
        <p:nvSpPr>
          <p:cNvPr id="22536" name="AutoShape 8"/>
          <p:cNvSpPr>
            <a:spLocks noChangeArrowheads="1"/>
          </p:cNvSpPr>
          <p:nvPr/>
        </p:nvSpPr>
        <p:spPr bwMode="auto">
          <a:xfrm>
            <a:off x="0" y="3505200"/>
            <a:ext cx="9144000" cy="1214438"/>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2800">
                <a:solidFill>
                  <a:schemeClr val="tx1"/>
                </a:solidFill>
                <a:latin typeface="Times New Roman" panose="02020603050405020304" pitchFamily="18" charset="0"/>
              </a:rPr>
              <a:t>Chủ yếu sinh sống ở vùng ven biển và các thung lũng sông,</a:t>
            </a:r>
          </a:p>
          <a:p>
            <a:pPr algn="l"/>
            <a:r>
              <a:rPr lang="en-US" altLang="en-US" sz="2800">
                <a:solidFill>
                  <a:schemeClr val="tx1"/>
                </a:solidFill>
                <a:latin typeface="Times New Roman" panose="02020603050405020304" pitchFamily="18" charset="0"/>
              </a:rPr>
              <a:t> các hoang mạc hầu như không có người.</a:t>
            </a:r>
          </a:p>
          <a:p>
            <a:pPr algn="l"/>
            <a:endParaRPr lang="en-US" altLang="en-US" sz="28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0694586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1000"/>
                                        <p:tgtEl>
                                          <p:spTgt spid="22530"/>
                                        </p:tgtEl>
                                      </p:cBhvr>
                                    </p:animEffect>
                                  </p:childTnLst>
                                </p:cTn>
                              </p:par>
                            </p:childTnLst>
                          </p:cTn>
                        </p:par>
                        <p:par>
                          <p:cTn id="8" fill="hold" nodeType="afterGroup">
                            <p:stCondLst>
                              <p:cond delay="1000"/>
                            </p:stCondLst>
                            <p:childTnLst>
                              <p:par>
                                <p:cTn id="9" presetID="8" presetClass="entr" presetSubtype="16" fill="hold"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diamond(in)">
                                      <p:cBhvr>
                                        <p:cTn id="11" dur="1000"/>
                                        <p:tgtEl>
                                          <p:spTgt spid="22531"/>
                                        </p:tgtEl>
                                      </p:cBhvr>
                                    </p:animEffec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diamond(in)">
                                      <p:cBhvr>
                                        <p:cTn id="15" dur="1000"/>
                                        <p:tgtEl>
                                          <p:spTgt spid="2253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2534"/>
                                        </p:tgtEl>
                                        <p:attrNameLst>
                                          <p:attrName>style.visibility</p:attrName>
                                        </p:attrNameLst>
                                      </p:cBhvr>
                                      <p:to>
                                        <p:strVal val="visible"/>
                                      </p:to>
                                    </p:set>
                                    <p:animEffect transition="in" filter="diamond(in)">
                                      <p:cBhvr>
                                        <p:cTn id="20" dur="2000"/>
                                        <p:tgtEl>
                                          <p:spTgt spid="22534"/>
                                        </p:tgtEl>
                                      </p:cBhvr>
                                    </p:animEffect>
                                  </p:childTnLst>
                                </p:cTn>
                              </p:par>
                            </p:childTnLst>
                          </p:cTn>
                        </p:par>
                        <p:par>
                          <p:cTn id="21" fill="hold" nodeType="afterGroup">
                            <p:stCondLst>
                              <p:cond delay="2000"/>
                            </p:stCondLst>
                            <p:childTnLst>
                              <p:par>
                                <p:cTn id="22" presetID="8" presetClass="entr" presetSubtype="16" fill="hold" grpId="0" nodeType="afterEffect">
                                  <p:stCondLst>
                                    <p:cond delay="0"/>
                                  </p:stCondLst>
                                  <p:childTnLst>
                                    <p:set>
                                      <p:cBhvr>
                                        <p:cTn id="23" dur="1" fill="hold">
                                          <p:stCondLst>
                                            <p:cond delay="0"/>
                                          </p:stCondLst>
                                        </p:cTn>
                                        <p:tgtEl>
                                          <p:spTgt spid="22535"/>
                                        </p:tgtEl>
                                        <p:attrNameLst>
                                          <p:attrName>style.visibility</p:attrName>
                                        </p:attrNameLst>
                                      </p:cBhvr>
                                      <p:to>
                                        <p:strVal val="visible"/>
                                      </p:to>
                                    </p:set>
                                    <p:animEffect transition="in" filter="diamond(in)">
                                      <p:cBhvr>
                                        <p:cTn id="24" dur="2000"/>
                                        <p:tgtEl>
                                          <p:spTgt spid="22535"/>
                                        </p:tgtEl>
                                      </p:cBhvr>
                                    </p:animEffect>
                                  </p:childTnLst>
                                </p:cTn>
                              </p:par>
                            </p:childTnLst>
                          </p:cTn>
                        </p:par>
                        <p:par>
                          <p:cTn id="25" fill="hold" nodeType="afterGroup">
                            <p:stCondLst>
                              <p:cond delay="4000"/>
                            </p:stCondLst>
                            <p:childTnLst>
                              <p:par>
                                <p:cTn id="26" presetID="8" presetClass="entr" presetSubtype="16" fill="hold" grpId="0" nodeType="afterEffect">
                                  <p:stCondLst>
                                    <p:cond delay="0"/>
                                  </p:stCondLst>
                                  <p:childTnLst>
                                    <p:set>
                                      <p:cBhvr>
                                        <p:cTn id="27" dur="1" fill="hold">
                                          <p:stCondLst>
                                            <p:cond delay="0"/>
                                          </p:stCondLst>
                                        </p:cTn>
                                        <p:tgtEl>
                                          <p:spTgt spid="22533"/>
                                        </p:tgtEl>
                                        <p:attrNameLst>
                                          <p:attrName>style.visibility</p:attrName>
                                        </p:attrNameLst>
                                      </p:cBhvr>
                                      <p:to>
                                        <p:strVal val="visible"/>
                                      </p:to>
                                    </p:set>
                                    <p:animEffect transition="in" filter="diamond(in)">
                                      <p:cBhvr>
                                        <p:cTn id="28" dur="2000"/>
                                        <p:tgtEl>
                                          <p:spTgt spid="2253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2536"/>
                                        </p:tgtEl>
                                        <p:attrNameLst>
                                          <p:attrName>style.visibility</p:attrName>
                                        </p:attrNameLst>
                                      </p:cBhvr>
                                      <p:to>
                                        <p:strVal val="visible"/>
                                      </p:to>
                                    </p:set>
                                    <p:animEffect transition="in" filter="diamond(in)">
                                      <p:cBhvr>
                                        <p:cTn id="31" dur="1000"/>
                                        <p:tgtEl>
                                          <p:spTgt spid="22536"/>
                                        </p:tgtEl>
                                      </p:cBhvr>
                                    </p:animEffect>
                                  </p:childTnLst>
                                </p:cTn>
                              </p:par>
                            </p:childTnLst>
                          </p:cTn>
                        </p:par>
                        <p:par>
                          <p:cTn id="32" fill="hold" nodeType="afterGroup">
                            <p:stCondLst>
                              <p:cond delay="6000"/>
                            </p:stCondLst>
                            <p:childTnLst>
                              <p:par>
                                <p:cTn id="33" presetID="8" presetClass="exit" presetSubtype="16" fill="hold" grpId="1" nodeType="afterEffect">
                                  <p:stCondLst>
                                    <p:cond delay="0"/>
                                  </p:stCondLst>
                                  <p:childTnLst>
                                    <p:animEffect transition="out" filter="diamond(in)">
                                      <p:cBhvr>
                                        <p:cTn id="34" dur="1000"/>
                                        <p:tgtEl>
                                          <p:spTgt spid="22536"/>
                                        </p:tgtEl>
                                      </p:cBhvr>
                                    </p:animEffect>
                                    <p:set>
                                      <p:cBhvr>
                                        <p:cTn id="35" dur="1" fill="hold">
                                          <p:stCondLst>
                                            <p:cond delay="999"/>
                                          </p:stCondLst>
                                        </p:cTn>
                                        <p:tgtEl>
                                          <p:spTgt spid="225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5" grpId="0" animBg="1"/>
      <p:bldP spid="22536" grpId="0" animBg="1"/>
      <p:bldP spid="2253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p>
        </p:txBody>
      </p:sp>
      <p:pic>
        <p:nvPicPr>
          <p:cNvPr id="17415" name="Picture 7" descr="song nin"/>
          <p:cNvPicPr>
            <a:picLocks noGrp="1" noChangeAspect="1" noChangeArrowheads="1"/>
          </p:cNvPicPr>
          <p:nvPr>
            <p:ph idx="1"/>
          </p:nvPr>
        </p:nvPicPr>
        <p:blipFill>
          <a:blip r:embed="rId2"/>
          <a:srcRect/>
          <a:stretch>
            <a:fillRect/>
          </a:stretch>
        </p:blipFill>
        <p:spPr>
          <a:xfrm>
            <a:off x="4427538" y="0"/>
            <a:ext cx="4716462" cy="3357563"/>
          </a:xfrm>
          <a:noFill/>
        </p:spPr>
      </p:pic>
      <p:pic>
        <p:nvPicPr>
          <p:cNvPr id="17414" name="Picture 6" descr="image003-5"/>
          <p:cNvPicPr>
            <a:picLocks noChangeAspect="1" noChangeArrowheads="1"/>
          </p:cNvPicPr>
          <p:nvPr/>
        </p:nvPicPr>
        <p:blipFill>
          <a:blip r:embed="rId3"/>
          <a:srcRect/>
          <a:stretch>
            <a:fillRect/>
          </a:stretch>
        </p:blipFill>
        <p:spPr bwMode="auto">
          <a:xfrm>
            <a:off x="0" y="0"/>
            <a:ext cx="4572000" cy="3398838"/>
          </a:xfrm>
          <a:prstGeom prst="rect">
            <a:avLst/>
          </a:prstGeom>
          <a:noFill/>
          <a:ln w="9525">
            <a:noFill/>
            <a:miter lim="800000"/>
            <a:headEnd/>
            <a:tailEnd/>
          </a:ln>
        </p:spPr>
      </p:pic>
      <p:pic>
        <p:nvPicPr>
          <p:cNvPr id="17416" name="Picture 8" descr="image003(172)"/>
          <p:cNvPicPr>
            <a:picLocks noChangeAspect="1" noChangeArrowheads="1"/>
          </p:cNvPicPr>
          <p:nvPr/>
        </p:nvPicPr>
        <p:blipFill>
          <a:blip r:embed="rId4"/>
          <a:srcRect/>
          <a:stretch>
            <a:fillRect/>
          </a:stretch>
        </p:blipFill>
        <p:spPr bwMode="auto">
          <a:xfrm>
            <a:off x="4427538" y="3357563"/>
            <a:ext cx="4716462" cy="3500437"/>
          </a:xfrm>
          <a:prstGeom prst="rect">
            <a:avLst/>
          </a:prstGeom>
          <a:noFill/>
          <a:ln w="9525">
            <a:noFill/>
            <a:miter lim="800000"/>
            <a:headEnd/>
            <a:tailEnd/>
          </a:ln>
        </p:spPr>
      </p:pic>
      <p:pic>
        <p:nvPicPr>
          <p:cNvPr id="17419" name="Picture 11" descr="AnthonyVillage"/>
          <p:cNvPicPr>
            <a:picLocks noChangeArrowheads="1"/>
          </p:cNvPicPr>
          <p:nvPr/>
        </p:nvPicPr>
        <p:blipFill>
          <a:blip r:embed="rId5"/>
          <a:srcRect/>
          <a:stretch>
            <a:fillRect/>
          </a:stretch>
        </p:blipFill>
        <p:spPr bwMode="auto">
          <a:xfrm>
            <a:off x="0" y="3429000"/>
            <a:ext cx="4356100" cy="3429000"/>
          </a:xfrm>
          <a:prstGeom prst="rect">
            <a:avLst/>
          </a:prstGeom>
          <a:noFill/>
          <a:ln w="57150">
            <a:solidFill>
              <a:srgbClr val="FFFF00"/>
            </a:solid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strips(downLeft)">
                                      <p:cBhvr>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strips(downLeft)">
                                      <p:cBhvr>
                                        <p:cTn id="12" dur="500"/>
                                        <p:tgtEl>
                                          <p:spTgt spid="174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17419"/>
                                        </p:tgtEl>
                                        <p:attrNameLst>
                                          <p:attrName>style.visibility</p:attrName>
                                        </p:attrNameLst>
                                      </p:cBhvr>
                                      <p:to>
                                        <p:strVal val="visible"/>
                                      </p:to>
                                    </p:set>
                                    <p:animEffect transition="in" filter="wheel(4)">
                                      <p:cBhvr>
                                        <p:cTn id="17" dur="2000"/>
                                        <p:tgtEl>
                                          <p:spTgt spid="174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strips(downLeft)">
                                      <p:cBhvr>
                                        <p:cTn id="22"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899592" y="1124744"/>
            <a:ext cx="6858000" cy="646331"/>
          </a:xfrm>
          <a:prstGeom prst="rect">
            <a:avLst/>
          </a:prstGeom>
          <a:noFill/>
          <a:ln w="9525">
            <a:noFill/>
            <a:miter lim="800000"/>
            <a:headEnd/>
            <a:tailEnd/>
          </a:ln>
        </p:spPr>
        <p:txBody>
          <a:bodyPr>
            <a:spAutoFit/>
          </a:bodyPr>
          <a:lstStyle/>
          <a:p>
            <a:pPr>
              <a:spcBef>
                <a:spcPct val="50000"/>
              </a:spcBef>
            </a:pPr>
            <a:r>
              <a:rPr lang="en-US" sz="3600" b="1" dirty="0">
                <a:solidFill>
                  <a:srgbClr val="800000"/>
                </a:solidFill>
                <a:cs typeface="Arial" charset="0"/>
              </a:rPr>
              <a:t>3. </a:t>
            </a:r>
            <a:r>
              <a:rPr lang="en-US" sz="3600" b="1" u="sng" dirty="0">
                <a:solidFill>
                  <a:srgbClr val="800000"/>
                </a:solidFill>
                <a:cs typeface="Arial" charset="0"/>
              </a:rPr>
              <a:t>Dân c</a:t>
            </a:r>
            <a:r>
              <a:rPr lang="vi-VN" sz="3600" b="1" u="sng" dirty="0">
                <a:solidFill>
                  <a:srgbClr val="800000"/>
                </a:solidFill>
                <a:cs typeface="Arial" charset="0"/>
              </a:rPr>
              <a:t>ư</a:t>
            </a:r>
            <a:r>
              <a:rPr lang="en-US" sz="3600" b="1" u="sng" dirty="0">
                <a:solidFill>
                  <a:srgbClr val="800000"/>
                </a:solidFill>
                <a:cs typeface="Arial" charset="0"/>
              </a:rPr>
              <a:t> Châu phi</a:t>
            </a:r>
          </a:p>
        </p:txBody>
      </p:sp>
      <p:sp>
        <p:nvSpPr>
          <p:cNvPr id="9226" name="Text Box 10"/>
          <p:cNvSpPr txBox="1">
            <a:spLocks noChangeArrowheads="1"/>
          </p:cNvSpPr>
          <p:nvPr/>
        </p:nvSpPr>
        <p:spPr bwMode="auto">
          <a:xfrm>
            <a:off x="395536" y="2204864"/>
            <a:ext cx="8881045" cy="4124206"/>
          </a:xfrm>
          <a:prstGeom prst="rect">
            <a:avLst/>
          </a:prstGeom>
          <a:noFill/>
          <a:ln w="9525">
            <a:noFill/>
            <a:miter lim="800000"/>
            <a:headEnd/>
            <a:tailEnd/>
          </a:ln>
        </p:spPr>
        <p:txBody>
          <a:bodyPr wrap="square">
            <a:spAutoFit/>
          </a:bodyPr>
          <a:lstStyle/>
          <a:p>
            <a:pPr>
              <a:spcBef>
                <a:spcPct val="50000"/>
              </a:spcBef>
            </a:pPr>
            <a:r>
              <a:rPr lang="en-US" sz="4000" b="1" dirty="0">
                <a:solidFill>
                  <a:schemeClr val="accent2"/>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Kết luận</a:t>
            </a:r>
          </a:p>
          <a:p>
            <a:pPr>
              <a:spcBef>
                <a:spcPct val="50000"/>
              </a:spcBef>
            </a:pPr>
            <a:r>
              <a:rPr lang="en-US" sz="4000" b="1" dirty="0">
                <a:latin typeface="Times New Roman" panose="02020603050405020304" pitchFamily="18" charset="0"/>
                <a:cs typeface="Times New Roman" panose="02020603050405020304" pitchFamily="18" charset="0"/>
              </a:rPr>
              <a:t>Đa số dân cư châu Phi là người da đen. Dân cư tập trung ở vùng ven biển và các thung lũng sông. Các hoang mạc hầu như không có người ở.</a:t>
            </a:r>
          </a:p>
          <a:p>
            <a:pPr>
              <a:spcBef>
                <a:spcPct val="50000"/>
              </a:spcBef>
            </a:pPr>
            <a:endParaRPr lang="en-US" sz="2800" b="1" dirty="0">
              <a:solidFill>
                <a:schemeClr val="accent2"/>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box(in)">
                                      <p:cBhvr>
                                        <p:cTn id="7" dur="500"/>
                                        <p:tgtEl>
                                          <p:spTgt spid="92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226"/>
                                        </p:tgtEl>
                                        <p:attrNameLst>
                                          <p:attrName>style.visibility</p:attrName>
                                        </p:attrNameLst>
                                      </p:cBhvr>
                                      <p:to>
                                        <p:strVal val="visible"/>
                                      </p:to>
                                    </p:set>
                                    <p:anim calcmode="lin" valueType="num">
                                      <p:cBhvr>
                                        <p:cTn id="12" dur="1000" fill="hold"/>
                                        <p:tgtEl>
                                          <p:spTgt spid="9226"/>
                                        </p:tgtEl>
                                        <p:attrNameLst>
                                          <p:attrName>ppt_x</p:attrName>
                                        </p:attrNameLst>
                                      </p:cBhvr>
                                      <p:tavLst>
                                        <p:tav tm="0">
                                          <p:val>
                                            <p:strVal val="#ppt_x-.2"/>
                                          </p:val>
                                        </p:tav>
                                        <p:tav tm="100000">
                                          <p:val>
                                            <p:strVal val="#ppt_x"/>
                                          </p:val>
                                        </p:tav>
                                      </p:tavLst>
                                    </p:anim>
                                    <p:anim calcmode="lin" valueType="num">
                                      <p:cBhvr>
                                        <p:cTn id="13" dur="1000" fill="hold"/>
                                        <p:tgtEl>
                                          <p:spTgt spid="92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2413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6"/>
          <p:cNvSpPr>
            <a:spLocks noChangeArrowheads="1"/>
          </p:cNvSpPr>
          <p:nvPr/>
        </p:nvSpPr>
        <p:spPr bwMode="auto">
          <a:xfrm>
            <a:off x="228600" y="152400"/>
            <a:ext cx="3414713" cy="835025"/>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2800" dirty="0">
                <a:solidFill>
                  <a:schemeClr val="tx1"/>
                </a:solidFill>
                <a:latin typeface="Times New Roman" panose="02020603050405020304" pitchFamily="18" charset="0"/>
              </a:rPr>
              <a:t>4. Hoạt động kinh tế:</a:t>
            </a:r>
            <a:r>
              <a:rPr lang="en-US" altLang="en-US" sz="3200" dirty="0">
                <a:solidFill>
                  <a:schemeClr val="tx1"/>
                </a:solidFill>
                <a:latin typeface="Times New Roman" panose="02020603050405020304" pitchFamily="18" charset="0"/>
              </a:rPr>
              <a:t> </a:t>
            </a:r>
          </a:p>
        </p:txBody>
      </p:sp>
      <p:sp>
        <p:nvSpPr>
          <p:cNvPr id="2" name="Rounded Rectangular Callout 1"/>
          <p:cNvSpPr>
            <a:spLocks noChangeArrowheads="1"/>
          </p:cNvSpPr>
          <p:nvPr/>
        </p:nvSpPr>
        <p:spPr bwMode="auto">
          <a:xfrm>
            <a:off x="329022" y="1179534"/>
            <a:ext cx="8090669" cy="2235596"/>
          </a:xfrm>
          <a:prstGeom prst="wedgeRoundRectCallout">
            <a:avLst>
              <a:gd name="adj1" fmla="val -35042"/>
              <a:gd name="adj2" fmla="val 87454"/>
              <a:gd name="adj3" fmla="val 16667"/>
            </a:avLst>
          </a:prstGeom>
          <a:solidFill>
            <a:srgbClr val="92D050"/>
          </a:solidFill>
          <a:ln w="9525" algn="ctr">
            <a:solidFill>
              <a:schemeClr val="tx1"/>
            </a:solidFill>
            <a:round/>
            <a:headEnd/>
            <a:tailEnd/>
          </a:ln>
        </p:spPr>
        <p:txBody>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r>
              <a:rPr lang="en-US" sz="4400" dirty="0">
                <a:solidFill>
                  <a:srgbClr val="000099"/>
                </a:solidFill>
                <a:latin typeface="Times New Roman" panose="02020603050405020304" pitchFamily="18" charset="0"/>
                <a:cs typeface="Times New Roman" panose="02020603050405020304" pitchFamily="18" charset="0"/>
              </a:rPr>
              <a:t>Quan sát tranh hình 4 kết hợp đọc nội dung SGK(118) Thảo luận nhóm 4 các câu hỏi sau:</a:t>
            </a:r>
          </a:p>
          <a:p>
            <a:endParaRPr lang="en-US" altLang="en-US" sz="4400" dirty="0">
              <a:latin typeface="Times New Roman" panose="02020603050405020304" pitchFamily="18" charset="0"/>
              <a:cs typeface="Times New Roman" panose="02020603050405020304" pitchFamily="18" charset="0"/>
            </a:endParaRPr>
          </a:p>
        </p:txBody>
      </p:sp>
      <p:sp>
        <p:nvSpPr>
          <p:cNvPr id="3" name="Rectangle 2"/>
          <p:cNvSpPr/>
          <p:nvPr/>
        </p:nvSpPr>
        <p:spPr>
          <a:xfrm>
            <a:off x="533401" y="2297332"/>
            <a:ext cx="8367712" cy="3786187"/>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a:spAutoFit/>
          </a:bodyPr>
          <a:lstStyle/>
          <a:p>
            <a:pPr algn="l">
              <a:defRPr/>
            </a:pPr>
            <a:r>
              <a:rPr lang="en-US" sz="4000" u="sng" dirty="0" err="1">
                <a:solidFill>
                  <a:schemeClr val="tx1"/>
                </a:solidFill>
                <a:latin typeface="Times New Roman" pitchFamily="18" charset="0"/>
                <a:cs typeface="Times New Roman" pitchFamily="18" charset="0"/>
              </a:rPr>
              <a:t>Câu</a:t>
            </a:r>
            <a:r>
              <a:rPr lang="en-US" sz="4000" u="sng" dirty="0">
                <a:solidFill>
                  <a:schemeClr val="tx1"/>
                </a:solidFill>
                <a:latin typeface="Times New Roman" pitchFamily="18" charset="0"/>
                <a:cs typeface="Times New Roman" pitchFamily="18" charset="0"/>
              </a:rPr>
              <a:t> 1</a:t>
            </a:r>
            <a:r>
              <a:rPr lang="en-US" sz="4000" dirty="0">
                <a:solidFill>
                  <a:schemeClr val="tx1"/>
                </a:solidFill>
                <a:latin typeface="Times New Roman" pitchFamily="18" charset="0"/>
                <a:cs typeface="Times New Roman" pitchFamily="18" charset="0"/>
              </a:rPr>
              <a:t>. Cho </a:t>
            </a:r>
            <a:r>
              <a:rPr lang="en-US" sz="4000" dirty="0" err="1">
                <a:solidFill>
                  <a:schemeClr val="tx1"/>
                </a:solidFill>
                <a:latin typeface="Times New Roman" pitchFamily="18" charset="0"/>
                <a:cs typeface="Times New Roman" pitchFamily="18" charset="0"/>
              </a:rPr>
              <a:t>biết</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một</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số</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hoạt</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động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kinh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tế</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của</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người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dân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Châu</a:t>
            </a:r>
            <a:r>
              <a:rPr lang="en-US" sz="4000" dirty="0">
                <a:solidFill>
                  <a:schemeClr val="tx1"/>
                </a:solidFill>
                <a:latin typeface="Times New Roman" pitchFamily="18" charset="0"/>
                <a:cs typeface="Times New Roman" pitchFamily="18" charset="0"/>
              </a:rPr>
              <a:t> Phi? </a:t>
            </a:r>
          </a:p>
          <a:p>
            <a:pPr algn="l">
              <a:defRPr/>
            </a:pPr>
            <a:r>
              <a:rPr lang="en-US" sz="4000" u="sng" dirty="0" err="1">
                <a:solidFill>
                  <a:schemeClr val="tx1"/>
                </a:solidFill>
                <a:latin typeface="Times New Roman" pitchFamily="18" charset="0"/>
                <a:cs typeface="Times New Roman" pitchFamily="18" charset="0"/>
              </a:rPr>
              <a:t>Câu</a:t>
            </a:r>
            <a:r>
              <a:rPr lang="en-US" sz="4000" u="sng" dirty="0">
                <a:solidFill>
                  <a:schemeClr val="tx1"/>
                </a:solidFill>
                <a:latin typeface="Times New Roman" pitchFamily="18" charset="0"/>
                <a:cs typeface="Times New Roman" pitchFamily="18" charset="0"/>
              </a:rPr>
              <a:t> 2</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Kinh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tế</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Châu</a:t>
            </a:r>
            <a:r>
              <a:rPr lang="en-US" sz="4000" dirty="0">
                <a:solidFill>
                  <a:schemeClr val="tx1"/>
                </a:solidFill>
                <a:latin typeface="Times New Roman" pitchFamily="18" charset="0"/>
                <a:cs typeface="Times New Roman" pitchFamily="18" charset="0"/>
              </a:rPr>
              <a:t> Phi </a:t>
            </a:r>
            <a:r>
              <a:rPr lang="en-US" sz="4000" dirty="0" err="1">
                <a:solidFill>
                  <a:schemeClr val="tx1"/>
                </a:solidFill>
                <a:latin typeface="Times New Roman" pitchFamily="18" charset="0"/>
                <a:cs typeface="Times New Roman" pitchFamily="18" charset="0"/>
              </a:rPr>
              <a:t>có</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đặc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điểm</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gì</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khác</a:t>
            </a:r>
            <a:r>
              <a:rPr lang="en-US" sz="4000" dirty="0">
                <a:solidFill>
                  <a:schemeClr val="tx1"/>
                </a:solidFill>
                <a:latin typeface="Times New Roman" pitchFamily="18" charset="0"/>
                <a:cs typeface="Times New Roman" pitchFamily="18" charset="0"/>
              </a:rPr>
              <a:t> so </a:t>
            </a:r>
            <a:r>
              <a:rPr lang="en-US" sz="4000" dirty="0" err="1">
                <a:solidFill>
                  <a:schemeClr val="tx1"/>
                </a:solidFill>
                <a:latin typeface="Times New Roman" pitchFamily="18" charset="0"/>
                <a:cs typeface="Times New Roman" pitchFamily="18" charset="0"/>
              </a:rPr>
              <a:t>với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các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châu</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lục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đã</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học</a:t>
            </a:r>
            <a:r>
              <a:rPr lang="en-US" sz="4000" dirty="0">
                <a:solidFill>
                  <a:schemeClr val="tx1"/>
                </a:solidFill>
                <a:latin typeface="Times New Roman" pitchFamily="18" charset="0"/>
                <a:cs typeface="Times New Roman" pitchFamily="18" charset="0"/>
              </a:rPr>
              <a:t>? </a:t>
            </a:r>
          </a:p>
          <a:p>
            <a:pPr algn="l">
              <a:defRPr/>
            </a:pPr>
            <a:r>
              <a:rPr lang="en-US" sz="4000" u="sng" dirty="0" err="1">
                <a:solidFill>
                  <a:schemeClr val="tx1"/>
                </a:solidFill>
                <a:latin typeface="Times New Roman" pitchFamily="18" charset="0"/>
                <a:cs typeface="Times New Roman" pitchFamily="18" charset="0"/>
              </a:rPr>
              <a:t>Câu</a:t>
            </a:r>
            <a:r>
              <a:rPr lang="en-US" sz="4000" u="sng" dirty="0">
                <a:solidFill>
                  <a:schemeClr val="tx1"/>
                </a:solidFill>
                <a:latin typeface="Times New Roman" pitchFamily="18" charset="0"/>
                <a:cs typeface="Times New Roman" pitchFamily="18" charset="0"/>
              </a:rPr>
              <a:t> 3</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Đời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sống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người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dân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Châu</a:t>
            </a:r>
            <a:r>
              <a:rPr lang="en-US" sz="4000" dirty="0">
                <a:solidFill>
                  <a:schemeClr val="tx1"/>
                </a:solidFill>
                <a:latin typeface="Times New Roman" pitchFamily="18" charset="0"/>
                <a:cs typeface="Times New Roman" pitchFamily="18" charset="0"/>
              </a:rPr>
              <a:t> Phi </a:t>
            </a:r>
            <a:r>
              <a:rPr lang="en-US" sz="4000" dirty="0" err="1">
                <a:solidFill>
                  <a:schemeClr val="tx1"/>
                </a:solidFill>
                <a:latin typeface="Times New Roman" pitchFamily="18" charset="0"/>
                <a:cs typeface="Times New Roman" pitchFamily="18" charset="0"/>
              </a:rPr>
              <a:t>còn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gặp</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những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khó</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khăn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gì</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Vì</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sao</a:t>
            </a:r>
            <a:r>
              <a:rPr lang="en-US" sz="40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35698063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amond(in)">
                                      <p:cBhvr>
                                        <p:cTn id="7" dur="10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P spid="2" grpId="0" animBg="1"/>
      <p:bldP spid="2" grpId="1"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lstStyle/>
          <a:p>
            <a:pPr eaLnBrk="1" hangingPunct="1"/>
            <a:endParaRPr lang="en-US"/>
          </a:p>
        </p:txBody>
      </p:sp>
      <p:pic>
        <p:nvPicPr>
          <p:cNvPr id="11269" name="Picture 5" descr="miner_safrica_cp_8202681"/>
          <p:cNvPicPr>
            <a:picLocks noChangeArrowheads="1"/>
          </p:cNvPicPr>
          <p:nvPr/>
        </p:nvPicPr>
        <p:blipFill>
          <a:blip r:embed="rId2"/>
          <a:srcRect/>
          <a:stretch>
            <a:fillRect/>
          </a:stretch>
        </p:blipFill>
        <p:spPr bwMode="auto">
          <a:xfrm>
            <a:off x="4716463" y="3760788"/>
            <a:ext cx="4248150" cy="3097212"/>
          </a:xfrm>
          <a:prstGeom prst="rect">
            <a:avLst/>
          </a:prstGeom>
          <a:noFill/>
          <a:ln w="57150">
            <a:solidFill>
              <a:srgbClr val="53FF1D"/>
            </a:solidFill>
            <a:miter lim="800000"/>
            <a:headEnd/>
            <a:tailEnd/>
          </a:ln>
        </p:spPr>
      </p:pic>
      <p:pic>
        <p:nvPicPr>
          <p:cNvPr id="11270" name="Picture 6" descr="texaco_oil_field_donkey_wells"/>
          <p:cNvPicPr>
            <a:picLocks noChangeArrowheads="1"/>
          </p:cNvPicPr>
          <p:nvPr/>
        </p:nvPicPr>
        <p:blipFill>
          <a:blip r:embed="rId3"/>
          <a:srcRect/>
          <a:stretch>
            <a:fillRect/>
          </a:stretch>
        </p:blipFill>
        <p:spPr bwMode="auto">
          <a:xfrm>
            <a:off x="250825" y="3689350"/>
            <a:ext cx="4344988" cy="3168650"/>
          </a:xfrm>
          <a:prstGeom prst="rect">
            <a:avLst/>
          </a:prstGeom>
          <a:noFill/>
          <a:ln w="57150">
            <a:solidFill>
              <a:srgbClr val="53FF1D"/>
            </a:solidFill>
            <a:miter lim="800000"/>
            <a:headEnd/>
            <a:tailEnd/>
          </a:ln>
        </p:spPr>
      </p:pic>
      <p:pic>
        <p:nvPicPr>
          <p:cNvPr id="11271" name="Picture 7" descr="mo kim cuong lon nhat tg"/>
          <p:cNvPicPr>
            <a:picLocks noChangeArrowheads="1"/>
          </p:cNvPicPr>
          <p:nvPr/>
        </p:nvPicPr>
        <p:blipFill>
          <a:blip r:embed="rId4"/>
          <a:srcRect/>
          <a:stretch>
            <a:fillRect/>
          </a:stretch>
        </p:blipFill>
        <p:spPr bwMode="auto">
          <a:xfrm>
            <a:off x="4859338" y="692150"/>
            <a:ext cx="4105275" cy="2954338"/>
          </a:xfrm>
          <a:prstGeom prst="rect">
            <a:avLst/>
          </a:prstGeom>
          <a:noFill/>
          <a:ln w="57150">
            <a:solidFill>
              <a:srgbClr val="53FF1D"/>
            </a:solidFill>
            <a:miter lim="800000"/>
            <a:headEnd/>
            <a:tailEnd/>
          </a:ln>
        </p:spPr>
      </p:pic>
      <p:sp>
        <p:nvSpPr>
          <p:cNvPr id="11273" name="Text Box 9"/>
          <p:cNvSpPr txBox="1">
            <a:spLocks noChangeArrowheads="1"/>
          </p:cNvSpPr>
          <p:nvPr/>
        </p:nvSpPr>
        <p:spPr bwMode="auto">
          <a:xfrm>
            <a:off x="5003800" y="836613"/>
            <a:ext cx="1873250" cy="366712"/>
          </a:xfrm>
          <a:prstGeom prst="rect">
            <a:avLst/>
          </a:prstGeom>
          <a:noFill/>
          <a:ln w="9525">
            <a:noFill/>
            <a:miter lim="800000"/>
            <a:headEnd/>
            <a:tailEnd/>
          </a:ln>
        </p:spPr>
        <p:txBody>
          <a:bodyPr>
            <a:spAutoFit/>
          </a:bodyPr>
          <a:lstStyle/>
          <a:p>
            <a:pPr>
              <a:spcBef>
                <a:spcPct val="50000"/>
              </a:spcBef>
            </a:pPr>
            <a:r>
              <a:rPr lang="en-US"/>
              <a:t>Mỏ kim cương</a:t>
            </a:r>
          </a:p>
        </p:txBody>
      </p:sp>
      <p:sp>
        <p:nvSpPr>
          <p:cNvPr id="12295" name="Text Box 11"/>
          <p:cNvSpPr txBox="1">
            <a:spLocks noChangeArrowheads="1"/>
          </p:cNvSpPr>
          <p:nvPr/>
        </p:nvSpPr>
        <p:spPr bwMode="auto">
          <a:xfrm>
            <a:off x="539750" y="188913"/>
            <a:ext cx="4464050" cy="523220"/>
          </a:xfrm>
          <a:prstGeom prst="rect">
            <a:avLst/>
          </a:prstGeom>
          <a:noFill/>
          <a:ln w="9525">
            <a:solidFill>
              <a:schemeClr val="hlink"/>
            </a:solidFill>
            <a:miter lim="800000"/>
            <a:headEnd/>
            <a:tailEnd/>
          </a:ln>
        </p:spPr>
        <p:txBody>
          <a:bodyPr wrap="square">
            <a:spAutoFit/>
          </a:bodyPr>
          <a:lstStyle/>
          <a:p>
            <a:pPr>
              <a:spcBef>
                <a:spcPct val="50000"/>
              </a:spcBef>
            </a:pPr>
            <a:r>
              <a:rPr lang="en-US" sz="2800" b="1" dirty="0">
                <a:solidFill>
                  <a:srgbClr val="000099"/>
                </a:solidFill>
              </a:rPr>
              <a:t>Khai thác khoáng sản</a:t>
            </a:r>
          </a:p>
        </p:txBody>
      </p:sp>
      <p:pic>
        <p:nvPicPr>
          <p:cNvPr id="12296" name="Picture 12"/>
          <p:cNvPicPr>
            <a:picLocks noChangeAspect="1" noChangeArrowheads="1"/>
          </p:cNvPicPr>
          <p:nvPr/>
        </p:nvPicPr>
        <p:blipFill>
          <a:blip r:embed="rId5"/>
          <a:srcRect/>
          <a:stretch>
            <a:fillRect/>
          </a:stretch>
        </p:blipFill>
        <p:spPr bwMode="auto">
          <a:xfrm>
            <a:off x="179388" y="692150"/>
            <a:ext cx="4608512" cy="2881313"/>
          </a:xfrm>
          <a:prstGeom prst="rect">
            <a:avLst/>
          </a:prstGeom>
          <a:noFill/>
          <a:ln w="9525">
            <a:noFill/>
            <a:miter lim="800000"/>
            <a:headEnd/>
            <a:tailEnd/>
          </a:ln>
        </p:spPr>
      </p:pic>
      <p:sp>
        <p:nvSpPr>
          <p:cNvPr id="12297" name="Text Box 13"/>
          <p:cNvSpPr txBox="1">
            <a:spLocks noChangeArrowheads="1"/>
          </p:cNvSpPr>
          <p:nvPr/>
        </p:nvSpPr>
        <p:spPr bwMode="auto">
          <a:xfrm>
            <a:off x="314035" y="861546"/>
            <a:ext cx="2169609" cy="523220"/>
          </a:xfrm>
          <a:prstGeom prst="rect">
            <a:avLst/>
          </a:prstGeom>
          <a:noFill/>
          <a:ln w="9525">
            <a:noFill/>
            <a:miter lim="800000"/>
            <a:headEnd/>
            <a:tailEnd/>
          </a:ln>
        </p:spPr>
        <p:txBody>
          <a:bodyPr wrap="square">
            <a:spAutoFit/>
          </a:bodyPr>
          <a:lstStyle/>
          <a:p>
            <a:pPr>
              <a:spcBef>
                <a:spcPct val="50000"/>
              </a:spcBef>
            </a:pPr>
            <a:r>
              <a:rPr lang="en-US" sz="2800" dirty="0"/>
              <a:t>vàng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strips(downLeft)">
                                      <p:cBhvr>
                                        <p:cTn id="7" dur="500"/>
                                        <p:tgtEl>
                                          <p:spTgt spid="11273"/>
                                        </p:tgtEl>
                                      </p:cBhvr>
                                    </p:animEffect>
                                  </p:childTnLst>
                                </p:cTn>
                              </p:par>
                              <p:par>
                                <p:cTn id="8" presetID="18" presetClass="entr" presetSubtype="12" fill="hold"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strips(downLeft)">
                                      <p:cBhvr>
                                        <p:cTn id="10" dur="500"/>
                                        <p:tgtEl>
                                          <p:spTgt spid="112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strips(downLeft)">
                                      <p:cBhvr>
                                        <p:cTn id="2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Kimtuthap0002"/>
          <p:cNvPicPr>
            <a:picLocks noChangeAspect="1" noChangeArrowheads="1"/>
          </p:cNvPicPr>
          <p:nvPr/>
        </p:nvPicPr>
        <p:blipFill>
          <a:blip r:embed="rId2"/>
          <a:srcRect/>
          <a:stretch>
            <a:fillRect/>
          </a:stretch>
        </p:blipFill>
        <p:spPr bwMode="auto">
          <a:xfrm>
            <a:off x="0" y="765175"/>
            <a:ext cx="4643438" cy="3311525"/>
          </a:xfrm>
          <a:prstGeom prst="rect">
            <a:avLst/>
          </a:prstGeom>
          <a:noFill/>
          <a:ln w="9525">
            <a:noFill/>
            <a:miter lim="800000"/>
            <a:headEnd/>
            <a:tailEnd/>
          </a:ln>
        </p:spPr>
      </p:pic>
      <p:pic>
        <p:nvPicPr>
          <p:cNvPr id="12293" name="Picture 5" descr="6_8_cutting_cacao_conacado"/>
          <p:cNvPicPr>
            <a:picLocks noChangeArrowheads="1"/>
          </p:cNvPicPr>
          <p:nvPr/>
        </p:nvPicPr>
        <p:blipFill>
          <a:blip r:embed="rId3"/>
          <a:srcRect/>
          <a:stretch>
            <a:fillRect/>
          </a:stretch>
        </p:blipFill>
        <p:spPr bwMode="auto">
          <a:xfrm>
            <a:off x="4716463" y="836613"/>
            <a:ext cx="4427537" cy="3168650"/>
          </a:xfrm>
          <a:prstGeom prst="rect">
            <a:avLst/>
          </a:prstGeom>
          <a:noFill/>
          <a:ln w="57150">
            <a:solidFill>
              <a:srgbClr val="00FF00"/>
            </a:solidFill>
            <a:miter lim="800000"/>
            <a:headEnd/>
            <a:tailEnd/>
          </a:ln>
        </p:spPr>
      </p:pic>
      <p:pic>
        <p:nvPicPr>
          <p:cNvPr id="12295" name="Picture 7" descr="farmer_africa_L"/>
          <p:cNvPicPr>
            <a:picLocks noChangeArrowheads="1"/>
          </p:cNvPicPr>
          <p:nvPr/>
        </p:nvPicPr>
        <p:blipFill>
          <a:blip r:embed="rId4"/>
          <a:srcRect/>
          <a:stretch>
            <a:fillRect/>
          </a:stretch>
        </p:blipFill>
        <p:spPr bwMode="auto">
          <a:xfrm>
            <a:off x="0" y="4005263"/>
            <a:ext cx="4643438" cy="2852737"/>
          </a:xfrm>
          <a:prstGeom prst="rect">
            <a:avLst/>
          </a:prstGeom>
          <a:noFill/>
          <a:ln w="57150">
            <a:solidFill>
              <a:srgbClr val="53FF1D"/>
            </a:solidFill>
            <a:miter lim="800000"/>
            <a:headEnd/>
            <a:tailEnd/>
          </a:ln>
        </p:spPr>
      </p:pic>
      <p:sp>
        <p:nvSpPr>
          <p:cNvPr id="13317" name="Text Box 9"/>
          <p:cNvSpPr txBox="1">
            <a:spLocks noChangeArrowheads="1"/>
          </p:cNvSpPr>
          <p:nvPr/>
        </p:nvSpPr>
        <p:spPr bwMode="auto">
          <a:xfrm>
            <a:off x="611188" y="188913"/>
            <a:ext cx="3673475" cy="406400"/>
          </a:xfrm>
          <a:prstGeom prst="rect">
            <a:avLst/>
          </a:prstGeom>
          <a:noFill/>
          <a:ln w="9525">
            <a:solidFill>
              <a:schemeClr val="hlink"/>
            </a:solidFill>
            <a:miter lim="800000"/>
            <a:headEnd/>
            <a:tailEnd/>
          </a:ln>
        </p:spPr>
        <p:txBody>
          <a:bodyPr>
            <a:spAutoFit/>
          </a:bodyPr>
          <a:lstStyle/>
          <a:p>
            <a:pPr>
              <a:spcBef>
                <a:spcPct val="50000"/>
              </a:spcBef>
            </a:pPr>
            <a:r>
              <a:rPr lang="en-US" sz="2000" b="1">
                <a:solidFill>
                  <a:srgbClr val="000099"/>
                </a:solidFill>
              </a:rPr>
              <a:t>Cây công nghiệp nhiệt đới</a:t>
            </a:r>
          </a:p>
        </p:txBody>
      </p:sp>
      <p:pic>
        <p:nvPicPr>
          <p:cNvPr id="12299" name="Picture 11" descr="cotton"/>
          <p:cNvPicPr>
            <a:picLocks noChangeAspect="1" noChangeArrowheads="1"/>
          </p:cNvPicPr>
          <p:nvPr/>
        </p:nvPicPr>
        <p:blipFill>
          <a:blip r:embed="rId5"/>
          <a:srcRect/>
          <a:stretch>
            <a:fillRect/>
          </a:stretch>
        </p:blipFill>
        <p:spPr bwMode="auto">
          <a:xfrm>
            <a:off x="4751388" y="3933825"/>
            <a:ext cx="4392612" cy="2924175"/>
          </a:xfrm>
          <a:prstGeom prst="rect">
            <a:avLst/>
          </a:prstGeom>
          <a:noFill/>
          <a:ln w="76200">
            <a:solidFill>
              <a:srgbClr val="FFFF00"/>
            </a:solid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strips(downLeft)">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strips(downLeft)">
                                      <p:cBhvr>
                                        <p:cTn id="17" dur="500"/>
                                        <p:tgtEl>
                                          <p:spTgt spid="12295"/>
                                        </p:tgtEl>
                                      </p:cBhvr>
                                    </p:animEffect>
                                  </p:childTnLst>
                                </p:cTn>
                              </p:par>
                              <p:par>
                                <p:cTn id="18" presetID="23" presetClass="entr" presetSubtype="16" fill="hold" nodeType="withEffect">
                                  <p:stCondLst>
                                    <p:cond delay="3000"/>
                                  </p:stCondLst>
                                  <p:childTnLst>
                                    <p:set>
                                      <p:cBhvr>
                                        <p:cTn id="19" dur="1" fill="hold">
                                          <p:stCondLst>
                                            <p:cond delay="0"/>
                                          </p:stCondLst>
                                        </p:cTn>
                                        <p:tgtEl>
                                          <p:spTgt spid="12299"/>
                                        </p:tgtEl>
                                        <p:attrNameLst>
                                          <p:attrName>style.visibility</p:attrName>
                                        </p:attrNameLst>
                                      </p:cBhvr>
                                      <p:to>
                                        <p:strVal val="visible"/>
                                      </p:to>
                                    </p:set>
                                    <p:anim calcmode="lin" valueType="num">
                                      <p:cBhvr>
                                        <p:cTn id="20" dur="2000" fill="hold"/>
                                        <p:tgtEl>
                                          <p:spTgt spid="12299"/>
                                        </p:tgtEl>
                                        <p:attrNameLst>
                                          <p:attrName>ppt_w</p:attrName>
                                        </p:attrNameLst>
                                      </p:cBhvr>
                                      <p:tavLst>
                                        <p:tav tm="0">
                                          <p:val>
                                            <p:fltVal val="0"/>
                                          </p:val>
                                        </p:tav>
                                        <p:tav tm="100000">
                                          <p:val>
                                            <p:strVal val="#ppt_w"/>
                                          </p:val>
                                        </p:tav>
                                      </p:tavLst>
                                    </p:anim>
                                    <p:anim calcmode="lin" valueType="num">
                                      <p:cBhvr>
                                        <p:cTn id="21" dur="2000" fill="hold"/>
                                        <p:tgtEl>
                                          <p:spTgt spid="122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2413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sugarcane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1085850"/>
            <a:ext cx="2732088" cy="2646363"/>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pic>
        <p:nvPicPr>
          <p:cNvPr id="28679" name="Picture 7" descr="6_8_cutting_cacao_conacado"/>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5750" y="1081088"/>
            <a:ext cx="3113088" cy="2655887"/>
          </a:xfrm>
          <a:prstGeom prst="rect">
            <a:avLst/>
          </a:prstGeo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28680" name="AutoShape 8"/>
          <p:cNvSpPr>
            <a:spLocks noChangeArrowheads="1"/>
          </p:cNvSpPr>
          <p:nvPr/>
        </p:nvSpPr>
        <p:spPr bwMode="auto">
          <a:xfrm>
            <a:off x="3205163" y="3276600"/>
            <a:ext cx="2428875" cy="458788"/>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Thu hoạch ca cao</a:t>
            </a:r>
          </a:p>
        </p:txBody>
      </p:sp>
      <p:pic>
        <p:nvPicPr>
          <p:cNvPr id="28681" name="Picture 9" descr="farmer_africa_L"/>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08413"/>
            <a:ext cx="2808288" cy="3049587"/>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pic>
        <p:nvPicPr>
          <p:cNvPr id="28682" name="Picture 10" descr="miner_safrica_cp_820268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3450" y="1085850"/>
            <a:ext cx="3130550" cy="2655888"/>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pic>
        <p:nvPicPr>
          <p:cNvPr id="28683" name="Picture 11" descr="texaco_oil_field_donkey_wells"/>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1950" y="3808413"/>
            <a:ext cx="3036888" cy="3049587"/>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sp>
        <p:nvSpPr>
          <p:cNvPr id="28684" name="AutoShape 12"/>
          <p:cNvSpPr>
            <a:spLocks noChangeArrowheads="1"/>
          </p:cNvSpPr>
          <p:nvPr/>
        </p:nvSpPr>
        <p:spPr bwMode="auto">
          <a:xfrm>
            <a:off x="246063" y="3276600"/>
            <a:ext cx="2428875" cy="382588"/>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Thu hoạch mía</a:t>
            </a:r>
          </a:p>
        </p:txBody>
      </p:sp>
      <p:sp>
        <p:nvSpPr>
          <p:cNvPr id="28685" name="AutoShape 13"/>
          <p:cNvSpPr>
            <a:spLocks noChangeArrowheads="1"/>
          </p:cNvSpPr>
          <p:nvPr/>
        </p:nvSpPr>
        <p:spPr bwMode="auto">
          <a:xfrm>
            <a:off x="169863" y="6540500"/>
            <a:ext cx="2428875" cy="317500"/>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Thu hoạch cà phê</a:t>
            </a:r>
          </a:p>
        </p:txBody>
      </p:sp>
      <p:sp>
        <p:nvSpPr>
          <p:cNvPr id="28686" name="AutoShape 14"/>
          <p:cNvSpPr>
            <a:spLocks noChangeArrowheads="1"/>
          </p:cNvSpPr>
          <p:nvPr/>
        </p:nvSpPr>
        <p:spPr bwMode="auto">
          <a:xfrm>
            <a:off x="3205163" y="6399213"/>
            <a:ext cx="2428875" cy="458787"/>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Khai thác dầu mỏ</a:t>
            </a:r>
          </a:p>
        </p:txBody>
      </p:sp>
      <p:sp>
        <p:nvSpPr>
          <p:cNvPr id="28687" name="AutoShape 15"/>
          <p:cNvSpPr>
            <a:spLocks noChangeArrowheads="1"/>
          </p:cNvSpPr>
          <p:nvPr/>
        </p:nvSpPr>
        <p:spPr bwMode="auto">
          <a:xfrm>
            <a:off x="6127750" y="3276600"/>
            <a:ext cx="2978150" cy="458788"/>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Khai thác khoáng sản</a:t>
            </a:r>
          </a:p>
        </p:txBody>
      </p:sp>
      <p:pic>
        <p:nvPicPr>
          <p:cNvPr id="28688" name="Picture 16" descr="mo kim cuong lon nhat tg"/>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3450" y="3808413"/>
            <a:ext cx="3130550" cy="3049587"/>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sp>
        <p:nvSpPr>
          <p:cNvPr id="28689" name="AutoShape 17"/>
          <p:cNvSpPr>
            <a:spLocks noChangeArrowheads="1"/>
          </p:cNvSpPr>
          <p:nvPr/>
        </p:nvSpPr>
        <p:spPr bwMode="auto">
          <a:xfrm>
            <a:off x="6094413" y="6413500"/>
            <a:ext cx="2978150" cy="458788"/>
          </a:xfrm>
          <a:prstGeom prst="roundRect">
            <a:avLst>
              <a:gd name="adj" fmla="val 16667"/>
            </a:avLst>
          </a:prstGeom>
          <a:solidFill>
            <a:schemeClr val="bg1"/>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buFont typeface="Wingdings" panose="05000000000000000000" pitchFamily="2" charset="2"/>
              <a:buNone/>
            </a:pPr>
            <a:r>
              <a:rPr lang="en-US" altLang="en-US" sz="2100">
                <a:latin typeface="Times New Roman" panose="02020603050405020304" pitchFamily="18" charset="0"/>
                <a:sym typeface="Wingdings" panose="05000000000000000000" pitchFamily="2" charset="2"/>
              </a:rPr>
              <a:t>Mỏ kim cương( Nam phi)</a:t>
            </a:r>
          </a:p>
        </p:txBody>
      </p:sp>
      <p:sp>
        <p:nvSpPr>
          <p:cNvPr id="2" name="Rectangle 1"/>
          <p:cNvSpPr>
            <a:spLocks noChangeArrowheads="1"/>
          </p:cNvSpPr>
          <p:nvPr/>
        </p:nvSpPr>
        <p:spPr bwMode="auto">
          <a:xfrm>
            <a:off x="533400" y="762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r>
              <a:rPr lang="en-US" altLang="en-US" sz="3200">
                <a:solidFill>
                  <a:schemeClr val="tx1"/>
                </a:solidFill>
                <a:latin typeface="Times New Roman" panose="02020603050405020304" pitchFamily="18" charset="0"/>
                <a:cs typeface="Times New Roman" panose="02020603050405020304" pitchFamily="18" charset="0"/>
              </a:rPr>
              <a:t>Kinh tế Châu Phi có đặc điểm gì khác so với các châu lục đã học? </a:t>
            </a:r>
            <a:endParaRPr lang="en-US" altLang="en-US" sz="2800"/>
          </a:p>
        </p:txBody>
      </p:sp>
      <p:sp>
        <p:nvSpPr>
          <p:cNvPr id="20" name="Rectangle 19"/>
          <p:cNvSpPr>
            <a:spLocks noChangeArrowheads="1"/>
          </p:cNvSpPr>
          <p:nvPr/>
        </p:nvSpPr>
        <p:spPr bwMode="auto">
          <a:xfrm>
            <a:off x="57150" y="-12700"/>
            <a:ext cx="85010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r>
              <a:rPr lang="en-US" altLang="en-US" sz="2800">
                <a:solidFill>
                  <a:srgbClr val="FF0000"/>
                </a:solidFill>
                <a:latin typeface="Times New Roman" panose="02020603050405020304" pitchFamily="18" charset="0"/>
                <a:cs typeface="Times New Roman" panose="02020603050405020304" pitchFamily="18" charset="0"/>
              </a:rPr>
              <a:t>Kinh tế chậm phát triển , chỉ tập trung vào trồng cây công nghiệp nhiệt đới và khai thác khoáng sản để xuất khẩu. </a:t>
            </a:r>
            <a:endParaRPr lang="en-US" alt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4667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867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68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68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867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68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68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868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868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68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68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868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8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p:bldP spid="28684" grpId="0" animBg="1"/>
      <p:bldP spid="28685" grpId="0" animBg="1"/>
      <p:bldP spid="28686" grpId="0" animBg="1"/>
      <p:bldP spid="28687" grpId="0" animBg="1"/>
      <p:bldP spid="28689" grpId="0" animBg="1"/>
      <p:bldP spid="2" grpId="0"/>
      <p:bldP spid="2" grpId="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2413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6"/>
          <p:cNvSpPr>
            <a:spLocks noChangeArrowheads="1"/>
          </p:cNvSpPr>
          <p:nvPr/>
        </p:nvSpPr>
        <p:spPr bwMode="auto">
          <a:xfrm>
            <a:off x="259791" y="927100"/>
            <a:ext cx="8724900" cy="1290638"/>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3200" dirty="0">
                <a:solidFill>
                  <a:schemeClr val="tx1"/>
                </a:solidFill>
                <a:latin typeface="Times New Roman" panose="02020603050405020304" pitchFamily="18" charset="0"/>
              </a:rPr>
              <a:t>Đời sống của người dân châu Phi còn có những</a:t>
            </a:r>
          </a:p>
          <a:p>
            <a:pPr algn="l"/>
            <a:r>
              <a:rPr lang="en-US" altLang="en-US" sz="3200" dirty="0">
                <a:solidFill>
                  <a:schemeClr val="tx1"/>
                </a:solidFill>
                <a:latin typeface="Times New Roman" panose="02020603050405020304" pitchFamily="18" charset="0"/>
              </a:rPr>
              <a:t> khó khăn gì? Vì sao?</a:t>
            </a:r>
          </a:p>
        </p:txBody>
      </p:sp>
      <p:sp>
        <p:nvSpPr>
          <p:cNvPr id="30729" name="AutoShape 9"/>
          <p:cNvSpPr>
            <a:spLocks noChangeArrowheads="1"/>
          </p:cNvSpPr>
          <p:nvPr/>
        </p:nvSpPr>
        <p:spPr bwMode="auto">
          <a:xfrm>
            <a:off x="173272" y="2492896"/>
            <a:ext cx="8897938" cy="3200400"/>
          </a:xfrm>
          <a:prstGeom prst="flowChartAlternateProcess">
            <a:avLst/>
          </a:prstGeom>
          <a:solidFill>
            <a:srgbClr val="AAF4BC"/>
          </a:solidFill>
          <a:ln w="9525">
            <a:solidFill>
              <a:srgbClr val="FF0000"/>
            </a:solidFill>
            <a:miter lim="800000"/>
            <a:headEnd/>
            <a:tailEnd/>
          </a:ln>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3200" dirty="0">
                <a:solidFill>
                  <a:schemeClr val="tx1"/>
                </a:solidFill>
                <a:latin typeface="Times New Roman" panose="02020603050405020304" pitchFamily="18" charset="0"/>
              </a:rPr>
              <a:t>*Khó khăn: Thiếu ăn, thiếu mặc, nhiều bệnh dịch</a:t>
            </a:r>
          </a:p>
          <a:p>
            <a:pPr algn="l"/>
            <a:r>
              <a:rPr lang="en-US" altLang="en-US" sz="3200" dirty="0">
                <a:solidFill>
                  <a:schemeClr val="tx1"/>
                </a:solidFill>
                <a:latin typeface="Times New Roman" panose="02020603050405020304" pitchFamily="18" charset="0"/>
              </a:rPr>
              <a:t> nguy hiểm( bệnh AIDS, các bệnh truyền nhiễm.</a:t>
            </a:r>
          </a:p>
          <a:p>
            <a:pPr algn="l"/>
            <a:r>
              <a:rPr lang="en-US" altLang="en-US" sz="3200" dirty="0">
                <a:solidFill>
                  <a:schemeClr val="tx1"/>
                </a:solidFill>
                <a:latin typeface="Times New Roman" panose="02020603050405020304" pitchFamily="18" charset="0"/>
              </a:rPr>
              <a:t>*Nguyên nhân: Kinh tế chậm phát triển, ít chú ý</a:t>
            </a:r>
          </a:p>
          <a:p>
            <a:pPr algn="l"/>
            <a:r>
              <a:rPr lang="en-US" altLang="en-US" sz="3200" dirty="0">
                <a:solidFill>
                  <a:schemeClr val="tx1"/>
                </a:solidFill>
                <a:latin typeface="Times New Roman" panose="02020603050405020304" pitchFamily="18" charset="0"/>
              </a:rPr>
              <a:t>việc trồng cây lương thực.</a:t>
            </a:r>
          </a:p>
        </p:txBody>
      </p:sp>
    </p:spTree>
    <p:extLst>
      <p:ext uri="{BB962C8B-B14F-4D97-AF65-F5344CB8AC3E}">
        <p14:creationId xmlns:p14="http://schemas.microsoft.com/office/powerpoint/2010/main" val="349526356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0726"/>
                                        </p:tgtEl>
                                        <p:attrNameLst>
                                          <p:attrName>style.visibility</p:attrName>
                                        </p:attrNameLst>
                                      </p:cBhvr>
                                      <p:to>
                                        <p:strVal val="visible"/>
                                      </p:to>
                                    </p:set>
                                    <p:anim calcmode="discrete" valueType="clr">
                                      <p:cBhvr override="childStyle">
                                        <p:cTn id="7" dur="80"/>
                                        <p:tgtEl>
                                          <p:spTgt spid="307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6"/>
                                        </p:tgtEl>
                                        <p:attrNameLst>
                                          <p:attrName>fillcolor</p:attrName>
                                        </p:attrNameLst>
                                      </p:cBhvr>
                                      <p:tavLst>
                                        <p:tav tm="0">
                                          <p:val>
                                            <p:clrVal>
                                              <a:schemeClr val="accent2"/>
                                            </p:clrVal>
                                          </p:val>
                                        </p:tav>
                                        <p:tav tm="50000">
                                          <p:val>
                                            <p:clrVal>
                                              <a:schemeClr val="hlink"/>
                                            </p:clrVal>
                                          </p:val>
                                        </p:tav>
                                      </p:tavLst>
                                    </p:anim>
                                    <p:set>
                                      <p:cBhvr>
                                        <p:cTn id="9" dur="80"/>
                                        <p:tgtEl>
                                          <p:spTgt spid="3072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729"/>
                                        </p:tgtEl>
                                        <p:attrNameLst>
                                          <p:attrName>style.visibility</p:attrName>
                                        </p:attrNameLst>
                                      </p:cBhvr>
                                      <p:to>
                                        <p:strVal val="visible"/>
                                      </p:to>
                                    </p:set>
                                    <p:anim calcmode="discrete" valueType="clr">
                                      <p:cBhvr override="childStyle">
                                        <p:cTn id="14" dur="80"/>
                                        <p:tgtEl>
                                          <p:spTgt spid="307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29"/>
                                        </p:tgtEl>
                                        <p:attrNameLst>
                                          <p:attrName>fillcolor</p:attrName>
                                        </p:attrNameLst>
                                      </p:cBhvr>
                                      <p:tavLst>
                                        <p:tav tm="0">
                                          <p:val>
                                            <p:clrVal>
                                              <a:schemeClr val="accent2"/>
                                            </p:clrVal>
                                          </p:val>
                                        </p:tav>
                                        <p:tav tm="50000">
                                          <p:val>
                                            <p:clrVal>
                                              <a:schemeClr val="hlink"/>
                                            </p:clrVal>
                                          </p:val>
                                        </p:tav>
                                      </p:tavLst>
                                    </p:anim>
                                    <p:set>
                                      <p:cBhvr>
                                        <p:cTn id="16" dur="80"/>
                                        <p:tgtEl>
                                          <p:spTgt spid="307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p>
        </p:txBody>
      </p:sp>
      <p:pic>
        <p:nvPicPr>
          <p:cNvPr id="20484" name="Picture 4" descr="nguoi ngheo"/>
          <p:cNvPicPr>
            <a:picLocks noGrp="1" noChangeAspect="1" noChangeArrowheads="1"/>
          </p:cNvPicPr>
          <p:nvPr>
            <p:ph idx="1"/>
          </p:nvPr>
        </p:nvPicPr>
        <p:blipFill>
          <a:blip r:embed="rId2"/>
          <a:stretch>
            <a:fillRect/>
          </a:stretch>
        </p:blipFill>
        <p:spPr>
          <a:xfrm>
            <a:off x="1701800" y="2171700"/>
            <a:ext cx="5715000" cy="3810000"/>
          </a:xfrm>
          <a:noFill/>
        </p:spPr>
      </p:pic>
      <p:pic>
        <p:nvPicPr>
          <p:cNvPr id="20485" name="Picture 5" descr="chauphi"/>
          <p:cNvPicPr>
            <a:picLocks noChangeAspect="1" noChangeArrowheads="1"/>
          </p:cNvPicPr>
          <p:nvPr/>
        </p:nvPicPr>
        <p:blipFill>
          <a:blip r:embed="rId3"/>
          <a:srcRect/>
          <a:stretch>
            <a:fillRect/>
          </a:stretch>
        </p:blipFill>
        <p:spPr bwMode="auto">
          <a:xfrm>
            <a:off x="0" y="0"/>
            <a:ext cx="4500563" cy="3573463"/>
          </a:xfrm>
          <a:prstGeom prst="rect">
            <a:avLst/>
          </a:prstGeom>
          <a:noFill/>
          <a:ln w="9525">
            <a:noFill/>
            <a:miter lim="800000"/>
            <a:headEnd/>
            <a:tailEnd/>
          </a:ln>
        </p:spPr>
      </p:pic>
      <p:pic>
        <p:nvPicPr>
          <p:cNvPr id="20486" name="Picture 6" descr="70020146-25148sm"/>
          <p:cNvPicPr>
            <a:picLocks noChangeAspect="1" noChangeArrowheads="1"/>
          </p:cNvPicPr>
          <p:nvPr/>
        </p:nvPicPr>
        <p:blipFill>
          <a:blip r:embed="rId4"/>
          <a:srcRect/>
          <a:stretch>
            <a:fillRect/>
          </a:stretch>
        </p:blipFill>
        <p:spPr bwMode="auto">
          <a:xfrm>
            <a:off x="0" y="3500438"/>
            <a:ext cx="4500563" cy="3357562"/>
          </a:xfrm>
          <a:prstGeom prst="rect">
            <a:avLst/>
          </a:prstGeom>
          <a:noFill/>
          <a:ln w="9525">
            <a:noFill/>
            <a:miter lim="800000"/>
            <a:headEnd/>
            <a:tailEnd/>
          </a:ln>
        </p:spPr>
      </p:pic>
      <p:pic>
        <p:nvPicPr>
          <p:cNvPr id="20488" name="Picture 8" descr="kenyans-stare-hunger-in-the-face"/>
          <p:cNvPicPr>
            <a:picLocks noChangeArrowheads="1"/>
          </p:cNvPicPr>
          <p:nvPr/>
        </p:nvPicPr>
        <p:blipFill>
          <a:blip r:embed="rId5"/>
          <a:srcRect/>
          <a:stretch>
            <a:fillRect/>
          </a:stretch>
        </p:blipFill>
        <p:spPr bwMode="auto">
          <a:xfrm>
            <a:off x="4500563" y="0"/>
            <a:ext cx="4643437" cy="3500438"/>
          </a:xfrm>
          <a:prstGeom prst="rect">
            <a:avLst/>
          </a:prstGeom>
          <a:noFill/>
          <a:ln w="57150">
            <a:solidFill>
              <a:srgbClr val="65FFFF"/>
            </a:solid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strips(downLeft)">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0488"/>
                                        </p:tgtEl>
                                        <p:attrNameLst>
                                          <p:attrName>style.visibility</p:attrName>
                                        </p:attrNameLst>
                                      </p:cBhvr>
                                      <p:to>
                                        <p:strVal val="visible"/>
                                      </p:to>
                                    </p:set>
                                    <p:anim to="" calcmode="lin" valueType="num">
                                      <p:cBhvr>
                                        <p:cTn id="12" dur="1" fill="hold"/>
                                        <p:tgtEl>
                                          <p:spTgt spid="2048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strips(downLeft)">
                                      <p:cBhvr>
                                        <p:cTn id="17" dur="500"/>
                                        <p:tgtEl>
                                          <p:spTgt spid="204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strips(downLeft)">
                                      <p:cBhvr>
                                        <p:cTn id="2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p>
        </p:txBody>
      </p:sp>
      <p:pic>
        <p:nvPicPr>
          <p:cNvPr id="21509" name="Picture 5" descr="images306308_khuvucchinh"/>
          <p:cNvPicPr>
            <a:picLocks noChangeAspect="1" noChangeArrowheads="1"/>
          </p:cNvPicPr>
          <p:nvPr/>
        </p:nvPicPr>
        <p:blipFill>
          <a:blip r:embed="rId2"/>
          <a:srcRect/>
          <a:stretch>
            <a:fillRect/>
          </a:stretch>
        </p:blipFill>
        <p:spPr bwMode="auto">
          <a:xfrm>
            <a:off x="4572000" y="0"/>
            <a:ext cx="4572000" cy="3500438"/>
          </a:xfrm>
          <a:prstGeom prst="rect">
            <a:avLst/>
          </a:prstGeom>
          <a:noFill/>
          <a:ln w="9525">
            <a:noFill/>
            <a:miter lim="800000"/>
            <a:headEnd/>
            <a:tailEnd/>
          </a:ln>
        </p:spPr>
      </p:pic>
      <p:pic>
        <p:nvPicPr>
          <p:cNvPr id="21510" name="Picture 6" descr="images306326_nhamoi"/>
          <p:cNvPicPr>
            <a:picLocks noChangeAspect="1" noChangeArrowheads="1"/>
          </p:cNvPicPr>
          <p:nvPr/>
        </p:nvPicPr>
        <p:blipFill>
          <a:blip r:embed="rId3"/>
          <a:srcRect/>
          <a:stretch>
            <a:fillRect/>
          </a:stretch>
        </p:blipFill>
        <p:spPr bwMode="auto">
          <a:xfrm>
            <a:off x="4572000" y="3500438"/>
            <a:ext cx="4572000" cy="3357562"/>
          </a:xfrm>
          <a:prstGeom prst="rect">
            <a:avLst/>
          </a:prstGeom>
          <a:noFill/>
          <a:ln w="9525">
            <a:noFill/>
            <a:miter lim="800000"/>
            <a:headEnd/>
            <a:tailEnd/>
          </a:ln>
        </p:spPr>
      </p:pic>
      <p:pic>
        <p:nvPicPr>
          <p:cNvPr id="16389" name="Picture 7" descr="images306306_anh-5"/>
          <p:cNvPicPr>
            <a:picLocks noChangeAspect="1" noChangeArrowheads="1"/>
          </p:cNvPicPr>
          <p:nvPr/>
        </p:nvPicPr>
        <p:blipFill>
          <a:blip r:embed="rId4"/>
          <a:srcRect/>
          <a:stretch>
            <a:fillRect/>
          </a:stretch>
        </p:blipFill>
        <p:spPr bwMode="auto">
          <a:xfrm>
            <a:off x="0" y="0"/>
            <a:ext cx="4572000" cy="3500438"/>
          </a:xfrm>
          <a:prstGeom prst="rect">
            <a:avLst/>
          </a:prstGeom>
          <a:noFill/>
          <a:ln w="9525">
            <a:noFill/>
            <a:miter lim="800000"/>
            <a:headEnd/>
            <a:tailEnd/>
          </a:ln>
        </p:spPr>
      </p:pic>
      <p:sp>
        <p:nvSpPr>
          <p:cNvPr id="16390" name="Text Box 8"/>
          <p:cNvSpPr txBox="1">
            <a:spLocks noChangeArrowheads="1"/>
          </p:cNvSpPr>
          <p:nvPr/>
        </p:nvSpPr>
        <p:spPr bwMode="auto">
          <a:xfrm>
            <a:off x="179388" y="2997200"/>
            <a:ext cx="4248150"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Khu ổ chuột của người da đen</a:t>
            </a:r>
          </a:p>
        </p:txBody>
      </p:sp>
      <p:sp>
        <p:nvSpPr>
          <p:cNvPr id="21514" name="Text Box 10"/>
          <p:cNvSpPr txBox="1">
            <a:spLocks noChangeArrowheads="1"/>
          </p:cNvSpPr>
          <p:nvPr/>
        </p:nvSpPr>
        <p:spPr bwMode="auto">
          <a:xfrm>
            <a:off x="4932363" y="3716338"/>
            <a:ext cx="4032250" cy="366712"/>
          </a:xfrm>
          <a:prstGeom prst="rect">
            <a:avLst/>
          </a:prstGeom>
          <a:noFill/>
          <a:ln w="9525">
            <a:noFill/>
            <a:miter lim="800000"/>
            <a:headEnd/>
            <a:tailEnd/>
          </a:ln>
        </p:spPr>
        <p:txBody>
          <a:bodyPr>
            <a:spAutoFit/>
          </a:bodyPr>
          <a:lstStyle/>
          <a:p>
            <a:pPr>
              <a:spcBef>
                <a:spcPct val="50000"/>
              </a:spcBef>
            </a:pPr>
            <a:r>
              <a:rPr lang="en-US"/>
              <a:t>Khu nhà mới xây cho người da đen</a:t>
            </a:r>
          </a:p>
        </p:txBody>
      </p:sp>
      <p:pic>
        <p:nvPicPr>
          <p:cNvPr id="21515" name="Picture 11" descr="childrenofthevillage"/>
          <p:cNvPicPr>
            <a:picLocks noChangeArrowheads="1"/>
          </p:cNvPicPr>
          <p:nvPr/>
        </p:nvPicPr>
        <p:blipFill>
          <a:blip r:embed="rId5"/>
          <a:srcRect/>
          <a:stretch>
            <a:fillRect/>
          </a:stretch>
        </p:blipFill>
        <p:spPr bwMode="auto">
          <a:xfrm>
            <a:off x="0" y="3500438"/>
            <a:ext cx="4500563" cy="3357562"/>
          </a:xfrm>
          <a:prstGeom prst="rect">
            <a:avLst/>
          </a:prstGeom>
          <a:noFill/>
          <a:ln w="57150">
            <a:solidFill>
              <a:srgbClr val="65FFFF"/>
            </a:solid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strips(downLef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1515"/>
                                        </p:tgtEl>
                                        <p:attrNameLst>
                                          <p:attrName>style.visibility</p:attrName>
                                        </p:attrNameLst>
                                      </p:cBhvr>
                                      <p:to>
                                        <p:strVal val="visible"/>
                                      </p:to>
                                    </p:set>
                                    <p:animEffect transition="in" filter="strips(downLeft)">
                                      <p:cBhvr>
                                        <p:cTn id="12" dur="500"/>
                                        <p:tgtEl>
                                          <p:spTgt spid="215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strips(downLeft)">
                                      <p:cBhvr>
                                        <p:cTn id="17" dur="500"/>
                                        <p:tgtEl>
                                          <p:spTgt spid="21514"/>
                                        </p:tgtEl>
                                      </p:cBhvr>
                                    </p:animEffect>
                                  </p:childTnLst>
                                </p:cTn>
                              </p:par>
                              <p:par>
                                <p:cTn id="18" presetID="18" presetClass="entr" presetSubtype="12" fill="hold" nodeType="withEffect">
                                  <p:stCondLst>
                                    <p:cond delay="0"/>
                                  </p:stCondLst>
                                  <p:childTnLst>
                                    <p:set>
                                      <p:cBhvr>
                                        <p:cTn id="19" dur="1" fill="hold">
                                          <p:stCondLst>
                                            <p:cond delay="0"/>
                                          </p:stCondLst>
                                        </p:cTn>
                                        <p:tgtEl>
                                          <p:spTgt spid="21510"/>
                                        </p:tgtEl>
                                        <p:attrNameLst>
                                          <p:attrName>style.visibility</p:attrName>
                                        </p:attrNameLst>
                                      </p:cBhvr>
                                      <p:to>
                                        <p:strVal val="visible"/>
                                      </p:to>
                                    </p:set>
                                    <p:animEffect transition="in" filter="strips(downLeft)">
                                      <p:cBhvr>
                                        <p:cTn id="20"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71800" y="260648"/>
            <a:ext cx="3528640" cy="1143000"/>
          </a:xfrm>
          <a:noFill/>
        </p:spPr>
        <p:txBody>
          <a:bodyPr>
            <a:normAutofit/>
          </a:bodyPr>
          <a:lstStyle/>
          <a:p>
            <a:pPr eaLnBrk="1" hangingPunct="1"/>
            <a:r>
              <a:rPr lang="en-US" sz="3600" b="1" u="sng" dirty="0">
                <a:solidFill>
                  <a:srgbClr val="660033"/>
                </a:solidFill>
                <a:latin typeface="Times New Roman" panose="02020603050405020304" pitchFamily="18" charset="0"/>
                <a:cs typeface="Times New Roman" panose="02020603050405020304" pitchFamily="18" charset="0"/>
              </a:rPr>
              <a:t>KHỞI ĐỘNG</a:t>
            </a:r>
          </a:p>
        </p:txBody>
      </p:sp>
      <p:sp>
        <p:nvSpPr>
          <p:cNvPr id="4104" name="Text Box 8"/>
          <p:cNvSpPr txBox="1">
            <a:spLocks noChangeArrowheads="1"/>
          </p:cNvSpPr>
          <p:nvPr/>
        </p:nvSpPr>
        <p:spPr bwMode="auto">
          <a:xfrm>
            <a:off x="395287" y="3450490"/>
            <a:ext cx="8353425" cy="1200329"/>
          </a:xfrm>
          <a:prstGeom prst="rect">
            <a:avLst/>
          </a:prstGeom>
          <a:noFill/>
          <a:ln w="9525">
            <a:noFill/>
            <a:miter lim="800000"/>
            <a:headEnd/>
            <a:tailEnd/>
          </a:ln>
        </p:spPr>
        <p:txBody>
          <a:bodyPr>
            <a:spAutoFit/>
          </a:bodyPr>
          <a:lstStyle/>
          <a:p>
            <a:pPr>
              <a:spcBef>
                <a:spcPct val="50000"/>
              </a:spcBef>
            </a:pPr>
            <a:r>
              <a:rPr lang="en-US" sz="2800" b="1" dirty="0">
                <a:cs typeface="Arial" charset="0"/>
              </a:rPr>
              <a:t>* </a:t>
            </a:r>
            <a:r>
              <a:rPr lang="en-US" sz="3600" b="1" dirty="0">
                <a:latin typeface="Times New Roman" panose="02020603050405020304" pitchFamily="18" charset="0"/>
                <a:cs typeface="Times New Roman" panose="02020603050405020304" pitchFamily="18" charset="0"/>
              </a:rPr>
              <a:t>Em hãy nêu đặc điểm tự nhiên của châu Phi ?</a:t>
            </a:r>
          </a:p>
        </p:txBody>
      </p:sp>
      <p:sp>
        <p:nvSpPr>
          <p:cNvPr id="2" name="Rectangle 1"/>
          <p:cNvSpPr/>
          <p:nvPr/>
        </p:nvSpPr>
        <p:spPr>
          <a:xfrm>
            <a:off x="2286000" y="3105835"/>
            <a:ext cx="4572000" cy="369332"/>
          </a:xfrm>
          <a:prstGeom prst="rect">
            <a:avLst/>
          </a:prstGeom>
        </p:spPr>
        <p:txBody>
          <a:bodyPr>
            <a:spAutoFit/>
          </a:bodyPr>
          <a:lstStyle/>
          <a:p>
            <a:pPr>
              <a:spcBef>
                <a:spcPct val="50000"/>
              </a:spcBef>
            </a:pPr>
            <a:endParaRPr lang="en-US" b="1" dirty="0">
              <a:cs typeface="Arial" charset="0"/>
            </a:endParaRPr>
          </a:p>
        </p:txBody>
      </p:sp>
      <p:sp>
        <p:nvSpPr>
          <p:cNvPr id="3" name="Rectangle 2"/>
          <p:cNvSpPr/>
          <p:nvPr/>
        </p:nvSpPr>
        <p:spPr>
          <a:xfrm>
            <a:off x="251520" y="1852826"/>
            <a:ext cx="7956024" cy="646331"/>
          </a:xfrm>
          <a:prstGeom prst="rect">
            <a:avLst/>
          </a:prstGeom>
        </p:spPr>
        <p:txBody>
          <a:bodyPr wrap="none">
            <a:spAutoFit/>
          </a:bodyPr>
          <a:lstStyle/>
          <a:p>
            <a:pPr>
              <a:spcBef>
                <a:spcPct val="50000"/>
              </a:spcBef>
            </a:pPr>
            <a:r>
              <a:rPr lang="en-US" sz="3600" b="1" dirty="0">
                <a:latin typeface="Times New Roman" panose="02020603050405020304" pitchFamily="18" charset="0"/>
                <a:cs typeface="Times New Roman" panose="02020603050405020304" pitchFamily="18" charset="0"/>
              </a:rPr>
              <a:t>* Em hãy nêu vị trí địa lí của châu Phi?</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104"/>
                                        </p:tgtEl>
                                        <p:attrNameLst>
                                          <p:attrName>style.visibility</p:attrName>
                                        </p:attrNameLst>
                                      </p:cBhvr>
                                      <p:to>
                                        <p:strVal val="visible"/>
                                      </p:to>
                                    </p:set>
                                    <p:animEffect transition="in" filter="barn(inVertical)">
                                      <p:cBhvr>
                                        <p:cTn id="14"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419100" y="0"/>
            <a:ext cx="8724900" cy="923925"/>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2800">
                <a:solidFill>
                  <a:schemeClr val="tx1"/>
                </a:solidFill>
                <a:latin typeface="Times New Roman" panose="02020603050405020304" pitchFamily="18" charset="0"/>
              </a:rPr>
              <a:t>Một số hình ảnh về đời sống của người dân châu Phi:</a:t>
            </a:r>
          </a:p>
        </p:txBody>
      </p:sp>
      <p:pic>
        <p:nvPicPr>
          <p:cNvPr id="32771" name="Picture 3" descr="imag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25"/>
            <a:ext cx="4648200" cy="2838450"/>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4" descr="Kimtuthap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00125"/>
            <a:ext cx="4495800" cy="2884488"/>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5" descr="8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84613"/>
            <a:ext cx="4572000" cy="2973387"/>
          </a:xfrm>
          <a:prstGeom prst="rect">
            <a:avLst/>
          </a:prstGeom>
          <a:noFill/>
          <a:ln w="57150">
            <a:solidFill>
              <a:srgbClr val="65FFFF"/>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6" descr="childrenofthevillag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884613"/>
            <a:ext cx="4325938" cy="2973387"/>
          </a:xfrm>
          <a:prstGeom prst="rect">
            <a:avLst/>
          </a:prstGeom>
          <a:noFill/>
          <a:ln w="57150">
            <a:solidFill>
              <a:srgbClr val="65FFFF"/>
            </a:solidFill>
            <a:miter lim="800000"/>
            <a:headEnd/>
            <a:tailEnd/>
          </a:ln>
          <a:extLst>
            <a:ext uri="{909E8E84-426E-40DD-AFC4-6F175D3DCCD1}">
              <a14:hiddenFill xmlns:a14="http://schemas.microsoft.com/office/drawing/2010/main">
                <a:solidFill>
                  <a:srgbClr val="FFFFFF"/>
                </a:solidFill>
              </a14:hiddenFill>
            </a:ext>
          </a:extLst>
        </p:spPr>
      </p:pic>
      <p:sp>
        <p:nvSpPr>
          <p:cNvPr id="32775" name="AutoShape 7"/>
          <p:cNvSpPr>
            <a:spLocks noChangeArrowheads="1"/>
          </p:cNvSpPr>
          <p:nvPr/>
        </p:nvSpPr>
        <p:spPr bwMode="auto">
          <a:xfrm>
            <a:off x="1820863" y="2916238"/>
            <a:ext cx="5786437" cy="923925"/>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2800">
                <a:solidFill>
                  <a:schemeClr val="tx1"/>
                </a:solidFill>
                <a:latin typeface="Times New Roman" panose="02020603050405020304" pitchFamily="18" charset="0"/>
              </a:rPr>
              <a:t>Người dân châu Phi trên đồng ruộng</a:t>
            </a:r>
          </a:p>
        </p:txBody>
      </p:sp>
      <p:sp>
        <p:nvSpPr>
          <p:cNvPr id="32776" name="AutoShape 8"/>
          <p:cNvSpPr>
            <a:spLocks noChangeArrowheads="1"/>
          </p:cNvSpPr>
          <p:nvPr/>
        </p:nvSpPr>
        <p:spPr bwMode="auto">
          <a:xfrm>
            <a:off x="1763713" y="5934075"/>
            <a:ext cx="5786437" cy="923925"/>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2800">
                <a:solidFill>
                  <a:schemeClr val="tx1"/>
                </a:solidFill>
                <a:latin typeface="Times New Roman" panose="02020603050405020304" pitchFamily="18" charset="0"/>
              </a:rPr>
              <a:t>Cuộc sống của người dân châu Phi</a:t>
            </a:r>
          </a:p>
        </p:txBody>
      </p:sp>
    </p:spTree>
    <p:extLst>
      <p:ext uri="{BB962C8B-B14F-4D97-AF65-F5344CB8AC3E}">
        <p14:creationId xmlns:p14="http://schemas.microsoft.com/office/powerpoint/2010/main" val="27733389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0"/>
                                        </p:tgtEl>
                                        <p:attrNameLst>
                                          <p:attrName>style.visibility</p:attrName>
                                        </p:attrNameLst>
                                      </p:cBhvr>
                                      <p:to>
                                        <p:strVal val="visible"/>
                                      </p:to>
                                    </p:set>
                                    <p:anim calcmode="discrete" valueType="clr">
                                      <p:cBhvr override="childStyle">
                                        <p:cTn id="7" dur="80"/>
                                        <p:tgtEl>
                                          <p:spTgt spid="327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0"/>
                                        </p:tgtEl>
                                        <p:attrNameLst>
                                          <p:attrName>fillcolor</p:attrName>
                                        </p:attrNameLst>
                                      </p:cBhvr>
                                      <p:tavLst>
                                        <p:tav tm="0">
                                          <p:val>
                                            <p:clrVal>
                                              <a:schemeClr val="accent2"/>
                                            </p:clrVal>
                                          </p:val>
                                        </p:tav>
                                        <p:tav tm="50000">
                                          <p:val>
                                            <p:clrVal>
                                              <a:schemeClr val="hlink"/>
                                            </p:clrVal>
                                          </p:val>
                                        </p:tav>
                                      </p:tavLst>
                                    </p:anim>
                                    <p:set>
                                      <p:cBhvr>
                                        <p:cTn id="9" dur="80"/>
                                        <p:tgtEl>
                                          <p:spTgt spid="32770"/>
                                        </p:tgtEl>
                                        <p:attrNameLst>
                                          <p:attrName>fill.type</p:attrName>
                                        </p:attrNameLst>
                                      </p:cBhvr>
                                      <p:to>
                                        <p:strVal val="solid"/>
                                      </p:to>
                                    </p:set>
                                  </p:childTnLst>
                                </p:cTn>
                              </p:par>
                            </p:childTnLst>
                          </p:cTn>
                        </p:par>
                        <p:par>
                          <p:cTn id="10" fill="hold" nodeType="afterGroup">
                            <p:stCondLst>
                              <p:cond delay="1640"/>
                            </p:stCondLst>
                            <p:childTnLst>
                              <p:par>
                                <p:cTn id="11" presetID="8" presetClass="entr" presetSubtype="16" fill="hold" nodeType="afterEffect">
                                  <p:stCondLst>
                                    <p:cond delay="0"/>
                                  </p:stCondLst>
                                  <p:childTnLst>
                                    <p:set>
                                      <p:cBhvr>
                                        <p:cTn id="12" dur="1" fill="hold">
                                          <p:stCondLst>
                                            <p:cond delay="0"/>
                                          </p:stCondLst>
                                        </p:cTn>
                                        <p:tgtEl>
                                          <p:spTgt spid="32771"/>
                                        </p:tgtEl>
                                        <p:attrNameLst>
                                          <p:attrName>style.visibility</p:attrName>
                                        </p:attrNameLst>
                                      </p:cBhvr>
                                      <p:to>
                                        <p:strVal val="visible"/>
                                      </p:to>
                                    </p:set>
                                    <p:animEffect transition="in" filter="diamond(in)">
                                      <p:cBhvr>
                                        <p:cTn id="13" dur="1000"/>
                                        <p:tgtEl>
                                          <p:spTgt spid="32771"/>
                                        </p:tgtEl>
                                      </p:cBhvr>
                                    </p:animEffect>
                                  </p:childTnLst>
                                </p:cTn>
                              </p:par>
                            </p:childTnLst>
                          </p:cTn>
                        </p:par>
                        <p:par>
                          <p:cTn id="14" fill="hold" nodeType="afterGroup">
                            <p:stCondLst>
                              <p:cond delay="2640"/>
                            </p:stCondLst>
                            <p:childTnLst>
                              <p:par>
                                <p:cTn id="15" presetID="8" presetClass="entr" presetSubtype="16" fill="hold" nodeType="after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diamond(in)">
                                      <p:cBhvr>
                                        <p:cTn id="17" dur="1000"/>
                                        <p:tgtEl>
                                          <p:spTgt spid="32772"/>
                                        </p:tgtEl>
                                      </p:cBhvr>
                                    </p:animEffect>
                                  </p:childTnLst>
                                </p:cTn>
                              </p:par>
                            </p:childTnLst>
                          </p:cTn>
                        </p:par>
                        <p:par>
                          <p:cTn id="18" fill="hold" nodeType="afterGroup">
                            <p:stCondLst>
                              <p:cond delay="364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32775"/>
                                        </p:tgtEl>
                                        <p:attrNameLst>
                                          <p:attrName>style.visibility</p:attrName>
                                        </p:attrNameLst>
                                      </p:cBhvr>
                                      <p:to>
                                        <p:strVal val="visible"/>
                                      </p:to>
                                    </p:set>
                                    <p:anim calcmode="discrete" valueType="clr">
                                      <p:cBhvr override="childStyle">
                                        <p:cTn id="21" dur="80"/>
                                        <p:tgtEl>
                                          <p:spTgt spid="3277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2775"/>
                                        </p:tgtEl>
                                        <p:attrNameLst>
                                          <p:attrName>fillcolor</p:attrName>
                                        </p:attrNameLst>
                                      </p:cBhvr>
                                      <p:tavLst>
                                        <p:tav tm="0">
                                          <p:val>
                                            <p:clrVal>
                                              <a:schemeClr val="accent2"/>
                                            </p:clrVal>
                                          </p:val>
                                        </p:tav>
                                        <p:tav tm="50000">
                                          <p:val>
                                            <p:clrVal>
                                              <a:schemeClr val="hlink"/>
                                            </p:clrVal>
                                          </p:val>
                                        </p:tav>
                                      </p:tavLst>
                                    </p:anim>
                                    <p:set>
                                      <p:cBhvr>
                                        <p:cTn id="23" dur="80"/>
                                        <p:tgtEl>
                                          <p:spTgt spid="32775"/>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iterate type="lt">
                                    <p:tmPct val="0"/>
                                  </p:iterate>
                                  <p:childTnLst>
                                    <p:animEffect transition="out" filter="blinds(horizontal)">
                                      <p:cBhvr>
                                        <p:cTn id="27" dur="500"/>
                                        <p:tgtEl>
                                          <p:spTgt spid="32775"/>
                                        </p:tgtEl>
                                      </p:cBhvr>
                                    </p:animEffect>
                                    <p:set>
                                      <p:cBhvr>
                                        <p:cTn id="28" dur="1" fill="hold">
                                          <p:stCondLst>
                                            <p:cond delay="499"/>
                                          </p:stCondLst>
                                        </p:cTn>
                                        <p:tgtEl>
                                          <p:spTgt spid="32775"/>
                                        </p:tgtEl>
                                        <p:attrNameLst>
                                          <p:attrName>style.visibility</p:attrName>
                                        </p:attrNameLst>
                                      </p:cBhvr>
                                      <p:to>
                                        <p:strVal val="hidden"/>
                                      </p:to>
                                    </p:set>
                                  </p:childTnLst>
                                </p:cTn>
                              </p:par>
                            </p:childTnLst>
                          </p:cTn>
                        </p:par>
                        <p:par>
                          <p:cTn id="29" fill="hold" nodeType="afterGroup">
                            <p:stCondLst>
                              <p:cond delay="500"/>
                            </p:stCondLst>
                            <p:childTnLst>
                              <p:par>
                                <p:cTn id="30" presetID="8" presetClass="entr" presetSubtype="16" fill="hold" nodeType="afterEffect">
                                  <p:stCondLst>
                                    <p:cond delay="0"/>
                                  </p:stCondLst>
                                  <p:childTnLst>
                                    <p:set>
                                      <p:cBhvr>
                                        <p:cTn id="31" dur="1" fill="hold">
                                          <p:stCondLst>
                                            <p:cond delay="0"/>
                                          </p:stCondLst>
                                        </p:cTn>
                                        <p:tgtEl>
                                          <p:spTgt spid="32773"/>
                                        </p:tgtEl>
                                        <p:attrNameLst>
                                          <p:attrName>style.visibility</p:attrName>
                                        </p:attrNameLst>
                                      </p:cBhvr>
                                      <p:to>
                                        <p:strVal val="visible"/>
                                      </p:to>
                                    </p:set>
                                    <p:animEffect transition="in" filter="diamond(in)">
                                      <p:cBhvr>
                                        <p:cTn id="32" dur="1000"/>
                                        <p:tgtEl>
                                          <p:spTgt spid="32773"/>
                                        </p:tgtEl>
                                      </p:cBhvr>
                                    </p:animEffect>
                                  </p:childTnLst>
                                </p:cTn>
                              </p:par>
                            </p:childTnLst>
                          </p:cTn>
                        </p:par>
                        <p:par>
                          <p:cTn id="33" fill="hold" nodeType="afterGroup">
                            <p:stCondLst>
                              <p:cond delay="1500"/>
                            </p:stCondLst>
                            <p:childTnLst>
                              <p:par>
                                <p:cTn id="34" presetID="8" presetClass="entr" presetSubtype="16" fill="hold" nodeType="afterEffect">
                                  <p:stCondLst>
                                    <p:cond delay="0"/>
                                  </p:stCondLst>
                                  <p:childTnLst>
                                    <p:set>
                                      <p:cBhvr>
                                        <p:cTn id="35" dur="1" fill="hold">
                                          <p:stCondLst>
                                            <p:cond delay="0"/>
                                          </p:stCondLst>
                                        </p:cTn>
                                        <p:tgtEl>
                                          <p:spTgt spid="32774"/>
                                        </p:tgtEl>
                                        <p:attrNameLst>
                                          <p:attrName>style.visibility</p:attrName>
                                        </p:attrNameLst>
                                      </p:cBhvr>
                                      <p:to>
                                        <p:strVal val="visible"/>
                                      </p:to>
                                    </p:set>
                                    <p:animEffect transition="in" filter="diamond(in)">
                                      <p:cBhvr>
                                        <p:cTn id="36" dur="1000"/>
                                        <p:tgtEl>
                                          <p:spTgt spid="32774"/>
                                        </p:tgtEl>
                                      </p:cBhvr>
                                    </p:animEffect>
                                  </p:childTnLst>
                                </p:cTn>
                              </p:par>
                            </p:childTnLst>
                          </p:cTn>
                        </p:par>
                        <p:par>
                          <p:cTn id="37" fill="hold" nodeType="afterGroup">
                            <p:stCondLst>
                              <p:cond delay="250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32776"/>
                                        </p:tgtEl>
                                        <p:attrNameLst>
                                          <p:attrName>style.visibility</p:attrName>
                                        </p:attrNameLst>
                                      </p:cBhvr>
                                      <p:to>
                                        <p:strVal val="visible"/>
                                      </p:to>
                                    </p:set>
                                    <p:anim calcmode="discrete" valueType="clr">
                                      <p:cBhvr override="childStyle">
                                        <p:cTn id="40" dur="80"/>
                                        <p:tgtEl>
                                          <p:spTgt spid="32776"/>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2776"/>
                                        </p:tgtEl>
                                        <p:attrNameLst>
                                          <p:attrName>fillcolor</p:attrName>
                                        </p:attrNameLst>
                                      </p:cBhvr>
                                      <p:tavLst>
                                        <p:tav tm="0">
                                          <p:val>
                                            <p:clrVal>
                                              <a:schemeClr val="accent2"/>
                                            </p:clrVal>
                                          </p:val>
                                        </p:tav>
                                        <p:tav tm="50000">
                                          <p:val>
                                            <p:clrVal>
                                              <a:schemeClr val="hlink"/>
                                            </p:clrVal>
                                          </p:val>
                                        </p:tav>
                                      </p:tavLst>
                                    </p:anim>
                                    <p:set>
                                      <p:cBhvr>
                                        <p:cTn id="42" dur="80"/>
                                        <p:tgtEl>
                                          <p:spTgt spid="32776"/>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1" nodeType="clickEffect">
                                  <p:stCondLst>
                                    <p:cond delay="0"/>
                                  </p:stCondLst>
                                  <p:iterate type="lt">
                                    <p:tmPct val="0"/>
                                  </p:iterate>
                                  <p:childTnLst>
                                    <p:animEffect transition="out" filter="blinds(horizontal)">
                                      <p:cBhvr>
                                        <p:cTn id="46" dur="500"/>
                                        <p:tgtEl>
                                          <p:spTgt spid="32776"/>
                                        </p:tgtEl>
                                      </p:cBhvr>
                                    </p:animEffect>
                                    <p:set>
                                      <p:cBhvr>
                                        <p:cTn id="47" dur="1" fill="hold">
                                          <p:stCondLst>
                                            <p:cond delay="499"/>
                                          </p:stCondLst>
                                        </p:cTn>
                                        <p:tgtEl>
                                          <p:spTgt spid="327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5" grpId="0" animBg="1"/>
      <p:bldP spid="32775" grpId="1" animBg="1"/>
      <p:bldP spid="32776" grpId="0" animBg="1"/>
      <p:bldP spid="3277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85725" y="71438"/>
            <a:ext cx="8897938" cy="923925"/>
          </a:xfrm>
          <a:prstGeom prst="flowChartAlternateProcess">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lgn="l"/>
            <a:r>
              <a:rPr lang="en-US" altLang="en-US" sz="2800" dirty="0">
                <a:solidFill>
                  <a:schemeClr val="tx1"/>
                </a:solidFill>
                <a:latin typeface="Times New Roman" panose="02020603050405020304" pitchFamily="18" charset="0"/>
              </a:rPr>
              <a:t>Quan sát bản đồ châu Phi em hãy chỉ những nước có nền</a:t>
            </a:r>
          </a:p>
          <a:p>
            <a:pPr algn="l"/>
            <a:r>
              <a:rPr lang="en-US" altLang="en-US" sz="2800" dirty="0">
                <a:solidFill>
                  <a:schemeClr val="tx1"/>
                </a:solidFill>
                <a:latin typeface="Times New Roman" panose="02020603050405020304" pitchFamily="18" charset="0"/>
              </a:rPr>
              <a:t> kinh tế phát triển hơn cả?</a:t>
            </a:r>
          </a:p>
        </p:txBody>
      </p:sp>
      <p:pic>
        <p:nvPicPr>
          <p:cNvPr id="36867" name="Picture 3" descr="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1076325"/>
            <a:ext cx="8804275" cy="5540375"/>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674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amond(in)">
                                      <p:cBhvr>
                                        <p:cTn id="7" dur="1000"/>
                                        <p:tgtEl>
                                          <p:spTgt spid="36866"/>
                                        </p:tgtEl>
                                      </p:cBhvr>
                                    </p:animEffect>
                                  </p:childTnLst>
                                </p:cTn>
                              </p:par>
                            </p:childTnLst>
                          </p:cTn>
                        </p:par>
                        <p:par>
                          <p:cTn id="8" fill="hold" nodeType="afterGroup">
                            <p:stCondLst>
                              <p:cond delay="1000"/>
                            </p:stCondLst>
                            <p:childTnLst>
                              <p:par>
                                <p:cTn id="9" presetID="8" presetClass="entr" presetSubtype="16" fill="hold"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diamond(in)">
                                      <p:cBhvr>
                                        <p:cTn id="11" dur="1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223963"/>
            <a:ext cx="8213725" cy="5334000"/>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pic>
      <p:grpSp>
        <p:nvGrpSpPr>
          <p:cNvPr id="22531" name="Group 3"/>
          <p:cNvGrpSpPr>
            <a:grpSpLocks/>
          </p:cNvGrpSpPr>
          <p:nvPr/>
        </p:nvGrpSpPr>
        <p:grpSpPr bwMode="auto">
          <a:xfrm>
            <a:off x="1308100" y="165100"/>
            <a:ext cx="6754813" cy="608013"/>
            <a:chOff x="1950" y="711"/>
            <a:chExt cx="1830" cy="729"/>
          </a:xfrm>
        </p:grpSpPr>
        <p:sp>
          <p:nvSpPr>
            <p:cNvPr id="22538" name="AutoShape 4"/>
            <p:cNvSpPr>
              <a:spLocks noChangeArrowheads="1"/>
            </p:cNvSpPr>
            <p:nvPr/>
          </p:nvSpPr>
          <p:spPr bwMode="auto">
            <a:xfrm>
              <a:off x="1956" y="720"/>
              <a:ext cx="1824" cy="720"/>
            </a:xfrm>
            <a:prstGeom prst="roundRect">
              <a:avLst>
                <a:gd name="adj" fmla="val 16667"/>
              </a:avLst>
            </a:prstGeom>
            <a:gradFill rotWithShape="1">
              <a:gsLst>
                <a:gs pos="0">
                  <a:srgbClr val="FF9900"/>
                </a:gs>
                <a:gs pos="50000">
                  <a:srgbClr val="FFFF99"/>
                </a:gs>
                <a:gs pos="100000">
                  <a:srgbClr val="FF9900"/>
                </a:gs>
              </a:gsLst>
              <a:lin ang="5400000" scaled="1"/>
            </a:gradFill>
            <a:ln w="57150">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endParaRPr lang="en-US" altLang="en-US" sz="3600" b="0">
                <a:solidFill>
                  <a:srgbClr val="0000FF"/>
                </a:solidFill>
              </a:endParaRPr>
            </a:p>
          </p:txBody>
        </p:sp>
        <p:sp>
          <p:nvSpPr>
            <p:cNvPr id="22539" name="Text Box 5"/>
            <p:cNvSpPr txBox="1">
              <a:spLocks noChangeArrowheads="1"/>
            </p:cNvSpPr>
            <p:nvPr/>
          </p:nvSpPr>
          <p:spPr bwMode="auto">
            <a:xfrm>
              <a:off x="1950" y="711"/>
              <a:ext cx="1824"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spcBef>
                  <a:spcPct val="50000"/>
                </a:spcBef>
              </a:pPr>
              <a:r>
                <a:rPr lang="en-US" altLang="en-US" sz="2400">
                  <a:solidFill>
                    <a:srgbClr val="800000"/>
                  </a:solidFill>
                  <a:latin typeface="Times New Roman" panose="02020603050405020304" pitchFamily="18" charset="0"/>
                </a:rPr>
                <a:t>Những nước có nền kinh tế phát triển hơn cả là:</a:t>
              </a:r>
            </a:p>
          </p:txBody>
        </p:sp>
      </p:grpSp>
      <p:sp>
        <p:nvSpPr>
          <p:cNvPr id="38918" name="Freeform 6"/>
          <p:cNvSpPr>
            <a:spLocks/>
          </p:cNvSpPr>
          <p:nvPr/>
        </p:nvSpPr>
        <p:spPr bwMode="auto">
          <a:xfrm>
            <a:off x="3965575" y="5326063"/>
            <a:ext cx="1673225" cy="904875"/>
          </a:xfrm>
          <a:custGeom>
            <a:avLst/>
            <a:gdLst>
              <a:gd name="T0" fmla="*/ 0 w 1054"/>
              <a:gd name="T1" fmla="*/ 2147483647 h 570"/>
              <a:gd name="T2" fmla="*/ 2147483647 w 1054"/>
              <a:gd name="T3" fmla="*/ 2147483647 h 570"/>
              <a:gd name="T4" fmla="*/ 2147483647 w 1054"/>
              <a:gd name="T5" fmla="*/ 2147483647 h 570"/>
              <a:gd name="T6" fmla="*/ 2147483647 w 1054"/>
              <a:gd name="T7" fmla="*/ 2147483647 h 570"/>
              <a:gd name="T8" fmla="*/ 2147483647 w 1054"/>
              <a:gd name="T9" fmla="*/ 2147483647 h 570"/>
              <a:gd name="T10" fmla="*/ 2147483647 w 1054"/>
              <a:gd name="T11" fmla="*/ 2147483647 h 570"/>
              <a:gd name="T12" fmla="*/ 2147483647 w 1054"/>
              <a:gd name="T13" fmla="*/ 2147483647 h 570"/>
              <a:gd name="T14" fmla="*/ 2147483647 w 1054"/>
              <a:gd name="T15" fmla="*/ 2147483647 h 570"/>
              <a:gd name="T16" fmla="*/ 2147483647 w 1054"/>
              <a:gd name="T17" fmla="*/ 2147483647 h 570"/>
              <a:gd name="T18" fmla="*/ 2147483647 w 1054"/>
              <a:gd name="T19" fmla="*/ 2147483647 h 570"/>
              <a:gd name="T20" fmla="*/ 2147483647 w 1054"/>
              <a:gd name="T21" fmla="*/ 2147483647 h 570"/>
              <a:gd name="T22" fmla="*/ 2147483647 w 1054"/>
              <a:gd name="T23" fmla="*/ 2147483647 h 570"/>
              <a:gd name="T24" fmla="*/ 2147483647 w 1054"/>
              <a:gd name="T25" fmla="*/ 2147483647 h 570"/>
              <a:gd name="T26" fmla="*/ 2147483647 w 1054"/>
              <a:gd name="T27" fmla="*/ 2147483647 h 570"/>
              <a:gd name="T28" fmla="*/ 2147483647 w 1054"/>
              <a:gd name="T29" fmla="*/ 2147483647 h 570"/>
              <a:gd name="T30" fmla="*/ 2147483647 w 1054"/>
              <a:gd name="T31" fmla="*/ 2147483647 h 570"/>
              <a:gd name="T32" fmla="*/ 2147483647 w 1054"/>
              <a:gd name="T33" fmla="*/ 2147483647 h 570"/>
              <a:gd name="T34" fmla="*/ 2147483647 w 1054"/>
              <a:gd name="T35" fmla="*/ 2147483647 h 570"/>
              <a:gd name="T36" fmla="*/ 2147483647 w 1054"/>
              <a:gd name="T37" fmla="*/ 2147483647 h 570"/>
              <a:gd name="T38" fmla="*/ 0 w 1054"/>
              <a:gd name="T39" fmla="*/ 2147483647 h 5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4" h="570">
                <a:moveTo>
                  <a:pt x="0" y="296"/>
                </a:moveTo>
                <a:cubicBezTo>
                  <a:pt x="23" y="297"/>
                  <a:pt x="218" y="316"/>
                  <a:pt x="256" y="296"/>
                </a:cubicBezTo>
                <a:cubicBezTo>
                  <a:pt x="272" y="287"/>
                  <a:pt x="262" y="259"/>
                  <a:pt x="265" y="241"/>
                </a:cubicBezTo>
                <a:cubicBezTo>
                  <a:pt x="314" y="257"/>
                  <a:pt x="363" y="248"/>
                  <a:pt x="411" y="232"/>
                </a:cubicBezTo>
                <a:cubicBezTo>
                  <a:pt x="465" y="178"/>
                  <a:pt x="554" y="190"/>
                  <a:pt x="622" y="186"/>
                </a:cubicBezTo>
                <a:cubicBezTo>
                  <a:pt x="664" y="172"/>
                  <a:pt x="697" y="151"/>
                  <a:pt x="741" y="140"/>
                </a:cubicBezTo>
                <a:cubicBezTo>
                  <a:pt x="752" y="97"/>
                  <a:pt x="742" y="82"/>
                  <a:pt x="786" y="67"/>
                </a:cubicBezTo>
                <a:cubicBezTo>
                  <a:pt x="857" y="0"/>
                  <a:pt x="945" y="70"/>
                  <a:pt x="1015" y="95"/>
                </a:cubicBezTo>
                <a:cubicBezTo>
                  <a:pt x="1030" y="140"/>
                  <a:pt x="1025" y="182"/>
                  <a:pt x="1051" y="223"/>
                </a:cubicBezTo>
                <a:cubicBezTo>
                  <a:pt x="1049" y="237"/>
                  <a:pt x="1054" y="313"/>
                  <a:pt x="1024" y="332"/>
                </a:cubicBezTo>
                <a:cubicBezTo>
                  <a:pt x="1008" y="342"/>
                  <a:pt x="987" y="345"/>
                  <a:pt x="969" y="351"/>
                </a:cubicBezTo>
                <a:cubicBezTo>
                  <a:pt x="960" y="354"/>
                  <a:pt x="942" y="360"/>
                  <a:pt x="942" y="360"/>
                </a:cubicBezTo>
                <a:cubicBezTo>
                  <a:pt x="928" y="373"/>
                  <a:pt x="908" y="381"/>
                  <a:pt x="896" y="396"/>
                </a:cubicBezTo>
                <a:cubicBezTo>
                  <a:pt x="890" y="404"/>
                  <a:pt x="891" y="415"/>
                  <a:pt x="887" y="424"/>
                </a:cubicBezTo>
                <a:cubicBezTo>
                  <a:pt x="882" y="434"/>
                  <a:pt x="876" y="443"/>
                  <a:pt x="869" y="451"/>
                </a:cubicBezTo>
                <a:cubicBezTo>
                  <a:pt x="847" y="478"/>
                  <a:pt x="854" y="463"/>
                  <a:pt x="823" y="479"/>
                </a:cubicBezTo>
                <a:cubicBezTo>
                  <a:pt x="644" y="570"/>
                  <a:pt x="602" y="518"/>
                  <a:pt x="302" y="524"/>
                </a:cubicBezTo>
                <a:cubicBezTo>
                  <a:pt x="241" y="544"/>
                  <a:pt x="190" y="543"/>
                  <a:pt x="128" y="533"/>
                </a:cubicBezTo>
                <a:cubicBezTo>
                  <a:pt x="116" y="365"/>
                  <a:pt x="146" y="433"/>
                  <a:pt x="64" y="378"/>
                </a:cubicBezTo>
                <a:cubicBezTo>
                  <a:pt x="59" y="371"/>
                  <a:pt x="23" y="296"/>
                  <a:pt x="0" y="296"/>
                </a:cubicBezTo>
                <a:close/>
              </a:path>
            </a:pathLst>
          </a:cu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Text Box 7"/>
          <p:cNvSpPr txBox="1">
            <a:spLocks noChangeArrowheads="1"/>
          </p:cNvSpPr>
          <p:nvPr/>
        </p:nvSpPr>
        <p:spPr bwMode="auto">
          <a:xfrm>
            <a:off x="4268788" y="5705475"/>
            <a:ext cx="12144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spcBef>
                <a:spcPct val="50000"/>
              </a:spcBef>
            </a:pPr>
            <a:r>
              <a:rPr lang="en-US" altLang="en-US" sz="1800">
                <a:latin typeface="Times New Roman" panose="02020603050405020304" pitchFamily="18" charset="0"/>
              </a:rPr>
              <a:t>NAM PHI</a:t>
            </a:r>
          </a:p>
        </p:txBody>
      </p:sp>
      <p:sp>
        <p:nvSpPr>
          <p:cNvPr id="38920" name="Freeform 8"/>
          <p:cNvSpPr>
            <a:spLocks/>
          </p:cNvSpPr>
          <p:nvPr/>
        </p:nvSpPr>
        <p:spPr bwMode="auto">
          <a:xfrm>
            <a:off x="1612900" y="1758950"/>
            <a:ext cx="1952625" cy="1158875"/>
          </a:xfrm>
          <a:custGeom>
            <a:avLst/>
            <a:gdLst>
              <a:gd name="T0" fmla="*/ 2147483647 w 1230"/>
              <a:gd name="T1" fmla="*/ 2147483647 h 730"/>
              <a:gd name="T2" fmla="*/ 2147483647 w 1230"/>
              <a:gd name="T3" fmla="*/ 2147483647 h 730"/>
              <a:gd name="T4" fmla="*/ 2147483647 w 1230"/>
              <a:gd name="T5" fmla="*/ 2147483647 h 730"/>
              <a:gd name="T6" fmla="*/ 2147483647 w 1230"/>
              <a:gd name="T7" fmla="*/ 2147483647 h 730"/>
              <a:gd name="T8" fmla="*/ 2147483647 w 1230"/>
              <a:gd name="T9" fmla="*/ 2147483647 h 730"/>
              <a:gd name="T10" fmla="*/ 2147483647 w 1230"/>
              <a:gd name="T11" fmla="*/ 2147483647 h 730"/>
              <a:gd name="T12" fmla="*/ 2147483647 w 1230"/>
              <a:gd name="T13" fmla="*/ 2147483647 h 730"/>
              <a:gd name="T14" fmla="*/ 2147483647 w 1230"/>
              <a:gd name="T15" fmla="*/ 2147483647 h 730"/>
              <a:gd name="T16" fmla="*/ 2147483647 w 1230"/>
              <a:gd name="T17" fmla="*/ 2147483647 h 730"/>
              <a:gd name="T18" fmla="*/ 2147483647 w 1230"/>
              <a:gd name="T19" fmla="*/ 2147483647 h 730"/>
              <a:gd name="T20" fmla="*/ 2147483647 w 1230"/>
              <a:gd name="T21" fmla="*/ 2147483647 h 730"/>
              <a:gd name="T22" fmla="*/ 2147483647 w 1230"/>
              <a:gd name="T23" fmla="*/ 2147483647 h 730"/>
              <a:gd name="T24" fmla="*/ 2147483647 w 1230"/>
              <a:gd name="T25" fmla="*/ 2147483647 h 730"/>
              <a:gd name="T26" fmla="*/ 2147483647 w 1230"/>
              <a:gd name="T27" fmla="*/ 2147483647 h 730"/>
              <a:gd name="T28" fmla="*/ 2147483647 w 1230"/>
              <a:gd name="T29" fmla="*/ 2147483647 h 730"/>
              <a:gd name="T30" fmla="*/ 2147483647 w 1230"/>
              <a:gd name="T31" fmla="*/ 2147483647 h 730"/>
              <a:gd name="T32" fmla="*/ 2147483647 w 1230"/>
              <a:gd name="T33" fmla="*/ 2147483647 h 730"/>
              <a:gd name="T34" fmla="*/ 2147483647 w 1230"/>
              <a:gd name="T35" fmla="*/ 2147483647 h 730"/>
              <a:gd name="T36" fmla="*/ 2147483647 w 1230"/>
              <a:gd name="T37" fmla="*/ 2147483647 h 730"/>
              <a:gd name="T38" fmla="*/ 2147483647 w 1230"/>
              <a:gd name="T39" fmla="*/ 2147483647 h 730"/>
              <a:gd name="T40" fmla="*/ 2147483647 w 1230"/>
              <a:gd name="T41" fmla="*/ 2147483647 h 730"/>
              <a:gd name="T42" fmla="*/ 2147483647 w 1230"/>
              <a:gd name="T43" fmla="*/ 2147483647 h 730"/>
              <a:gd name="T44" fmla="*/ 2147483647 w 1230"/>
              <a:gd name="T45" fmla="*/ 2147483647 h 730"/>
              <a:gd name="T46" fmla="*/ 2147483647 w 1230"/>
              <a:gd name="T47" fmla="*/ 2147483647 h 730"/>
              <a:gd name="T48" fmla="*/ 2147483647 w 1230"/>
              <a:gd name="T49" fmla="*/ 2147483647 h 730"/>
              <a:gd name="T50" fmla="*/ 2147483647 w 1230"/>
              <a:gd name="T51" fmla="*/ 2147483647 h 730"/>
              <a:gd name="T52" fmla="*/ 2147483647 w 1230"/>
              <a:gd name="T53" fmla="*/ 2147483647 h 730"/>
              <a:gd name="T54" fmla="*/ 2147483647 w 1230"/>
              <a:gd name="T55" fmla="*/ 2147483647 h 730"/>
              <a:gd name="T56" fmla="*/ 2147483647 w 1230"/>
              <a:gd name="T57" fmla="*/ 2147483647 h 7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30" h="730">
                <a:moveTo>
                  <a:pt x="504" y="39"/>
                </a:moveTo>
                <a:cubicBezTo>
                  <a:pt x="499" y="64"/>
                  <a:pt x="490" y="87"/>
                  <a:pt x="486" y="112"/>
                </a:cubicBezTo>
                <a:cubicBezTo>
                  <a:pt x="454" y="326"/>
                  <a:pt x="467" y="222"/>
                  <a:pt x="111" y="231"/>
                </a:cubicBezTo>
                <a:cubicBezTo>
                  <a:pt x="71" y="244"/>
                  <a:pt x="49" y="274"/>
                  <a:pt x="10" y="286"/>
                </a:cubicBezTo>
                <a:cubicBezTo>
                  <a:pt x="7" y="295"/>
                  <a:pt x="1" y="304"/>
                  <a:pt x="1" y="313"/>
                </a:cubicBezTo>
                <a:cubicBezTo>
                  <a:pt x="1" y="341"/>
                  <a:pt x="0" y="370"/>
                  <a:pt x="10" y="396"/>
                </a:cubicBezTo>
                <a:cubicBezTo>
                  <a:pt x="14" y="405"/>
                  <a:pt x="28" y="403"/>
                  <a:pt x="38" y="405"/>
                </a:cubicBezTo>
                <a:cubicBezTo>
                  <a:pt x="127" y="427"/>
                  <a:pt x="47" y="402"/>
                  <a:pt x="111" y="423"/>
                </a:cubicBezTo>
                <a:cubicBezTo>
                  <a:pt x="134" y="492"/>
                  <a:pt x="135" y="449"/>
                  <a:pt x="193" y="487"/>
                </a:cubicBezTo>
                <a:cubicBezTo>
                  <a:pt x="229" y="510"/>
                  <a:pt x="210" y="501"/>
                  <a:pt x="248" y="514"/>
                </a:cubicBezTo>
                <a:cubicBezTo>
                  <a:pt x="294" y="562"/>
                  <a:pt x="246" y="521"/>
                  <a:pt x="376" y="542"/>
                </a:cubicBezTo>
                <a:cubicBezTo>
                  <a:pt x="395" y="545"/>
                  <a:pt x="431" y="560"/>
                  <a:pt x="431" y="560"/>
                </a:cubicBezTo>
                <a:cubicBezTo>
                  <a:pt x="447" y="571"/>
                  <a:pt x="460" y="587"/>
                  <a:pt x="477" y="597"/>
                </a:cubicBezTo>
                <a:cubicBezTo>
                  <a:pt x="553" y="643"/>
                  <a:pt x="452" y="562"/>
                  <a:pt x="531" y="624"/>
                </a:cubicBezTo>
                <a:cubicBezTo>
                  <a:pt x="537" y="629"/>
                  <a:pt x="563" y="655"/>
                  <a:pt x="568" y="661"/>
                </a:cubicBezTo>
                <a:cubicBezTo>
                  <a:pt x="575" y="670"/>
                  <a:pt x="576" y="684"/>
                  <a:pt x="586" y="688"/>
                </a:cubicBezTo>
                <a:cubicBezTo>
                  <a:pt x="612" y="697"/>
                  <a:pt x="641" y="694"/>
                  <a:pt x="669" y="697"/>
                </a:cubicBezTo>
                <a:cubicBezTo>
                  <a:pt x="699" y="696"/>
                  <a:pt x="1009" y="730"/>
                  <a:pt x="1117" y="661"/>
                </a:cubicBezTo>
                <a:cubicBezTo>
                  <a:pt x="1124" y="640"/>
                  <a:pt x="1129" y="579"/>
                  <a:pt x="1153" y="569"/>
                </a:cubicBezTo>
                <a:cubicBezTo>
                  <a:pt x="1176" y="560"/>
                  <a:pt x="1202" y="563"/>
                  <a:pt x="1226" y="560"/>
                </a:cubicBezTo>
                <a:cubicBezTo>
                  <a:pt x="1223" y="539"/>
                  <a:pt x="1230" y="513"/>
                  <a:pt x="1217" y="496"/>
                </a:cubicBezTo>
                <a:cubicBezTo>
                  <a:pt x="1205" y="481"/>
                  <a:pt x="1162" y="478"/>
                  <a:pt x="1162" y="478"/>
                </a:cubicBezTo>
                <a:cubicBezTo>
                  <a:pt x="1096" y="434"/>
                  <a:pt x="1124" y="369"/>
                  <a:pt x="1135" y="286"/>
                </a:cubicBezTo>
                <a:cubicBezTo>
                  <a:pt x="1138" y="267"/>
                  <a:pt x="1153" y="231"/>
                  <a:pt x="1153" y="231"/>
                </a:cubicBezTo>
                <a:cubicBezTo>
                  <a:pt x="1127" y="214"/>
                  <a:pt x="1106" y="193"/>
                  <a:pt x="1080" y="176"/>
                </a:cubicBezTo>
                <a:cubicBezTo>
                  <a:pt x="1054" y="137"/>
                  <a:pt x="1048" y="120"/>
                  <a:pt x="1098" y="103"/>
                </a:cubicBezTo>
                <a:cubicBezTo>
                  <a:pt x="1113" y="57"/>
                  <a:pt x="1125" y="22"/>
                  <a:pt x="1071" y="2"/>
                </a:cubicBezTo>
                <a:cubicBezTo>
                  <a:pt x="873" y="5"/>
                  <a:pt x="675" y="0"/>
                  <a:pt x="477" y="12"/>
                </a:cubicBezTo>
                <a:cubicBezTo>
                  <a:pt x="470" y="12"/>
                  <a:pt x="440" y="121"/>
                  <a:pt x="495" y="121"/>
                </a:cubicBezTo>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Text Box 9"/>
          <p:cNvSpPr txBox="1">
            <a:spLocks noChangeArrowheads="1"/>
          </p:cNvSpPr>
          <p:nvPr/>
        </p:nvSpPr>
        <p:spPr bwMode="auto">
          <a:xfrm>
            <a:off x="2066925" y="2138363"/>
            <a:ext cx="1214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spcBef>
                <a:spcPct val="50000"/>
              </a:spcBef>
            </a:pPr>
            <a:r>
              <a:rPr lang="en-US" altLang="en-US" sz="1800">
                <a:latin typeface="Times New Roman" panose="02020603050405020304" pitchFamily="18" charset="0"/>
              </a:rPr>
              <a:t>AN GIÊ RI</a:t>
            </a:r>
          </a:p>
        </p:txBody>
      </p:sp>
      <p:sp>
        <p:nvSpPr>
          <p:cNvPr id="38922" name="Freeform 10"/>
          <p:cNvSpPr>
            <a:spLocks/>
          </p:cNvSpPr>
          <p:nvPr/>
        </p:nvSpPr>
        <p:spPr bwMode="auto">
          <a:xfrm>
            <a:off x="4875213" y="1882775"/>
            <a:ext cx="1271587" cy="863600"/>
          </a:xfrm>
          <a:custGeom>
            <a:avLst/>
            <a:gdLst>
              <a:gd name="T0" fmla="*/ 2147483647 w 801"/>
              <a:gd name="T1" fmla="*/ 2147483647 h 544"/>
              <a:gd name="T2" fmla="*/ 2147483647 w 801"/>
              <a:gd name="T3" fmla="*/ 2147483647 h 544"/>
              <a:gd name="T4" fmla="*/ 2147483647 w 801"/>
              <a:gd name="T5" fmla="*/ 2147483647 h 544"/>
              <a:gd name="T6" fmla="*/ 2147483647 w 801"/>
              <a:gd name="T7" fmla="*/ 2147483647 h 544"/>
              <a:gd name="T8" fmla="*/ 2147483647 w 801"/>
              <a:gd name="T9" fmla="*/ 2147483647 h 544"/>
              <a:gd name="T10" fmla="*/ 2147483647 w 801"/>
              <a:gd name="T11" fmla="*/ 2147483647 h 544"/>
              <a:gd name="T12" fmla="*/ 2147483647 w 801"/>
              <a:gd name="T13" fmla="*/ 2147483647 h 544"/>
              <a:gd name="T14" fmla="*/ 2147483647 w 801"/>
              <a:gd name="T15" fmla="*/ 2147483647 h 544"/>
              <a:gd name="T16" fmla="*/ 2147483647 w 801"/>
              <a:gd name="T17" fmla="*/ 2147483647 h 544"/>
              <a:gd name="T18" fmla="*/ 2147483647 w 801"/>
              <a:gd name="T19" fmla="*/ 2147483647 h 544"/>
              <a:gd name="T20" fmla="*/ 2147483647 w 801"/>
              <a:gd name="T21" fmla="*/ 2147483647 h 544"/>
              <a:gd name="T22" fmla="*/ 2147483647 w 801"/>
              <a:gd name="T23" fmla="*/ 2147483647 h 544"/>
              <a:gd name="T24" fmla="*/ 2147483647 w 801"/>
              <a:gd name="T25" fmla="*/ 2147483647 h 544"/>
              <a:gd name="T26" fmla="*/ 2147483647 w 801"/>
              <a:gd name="T27" fmla="*/ 2147483647 h 544"/>
              <a:gd name="T28" fmla="*/ 2147483647 w 801"/>
              <a:gd name="T29" fmla="*/ 2147483647 h 544"/>
              <a:gd name="T30" fmla="*/ 2147483647 w 801"/>
              <a:gd name="T31" fmla="*/ 2147483647 h 544"/>
              <a:gd name="T32" fmla="*/ 2147483647 w 801"/>
              <a:gd name="T33" fmla="*/ 2147483647 h 544"/>
              <a:gd name="T34" fmla="*/ 2147483647 w 801"/>
              <a:gd name="T35" fmla="*/ 2147483647 h 5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1" h="544">
                <a:moveTo>
                  <a:pt x="33" y="71"/>
                </a:moveTo>
                <a:cubicBezTo>
                  <a:pt x="30" y="95"/>
                  <a:pt x="31" y="121"/>
                  <a:pt x="24" y="144"/>
                </a:cubicBezTo>
                <a:cubicBezTo>
                  <a:pt x="21" y="153"/>
                  <a:pt x="6" y="154"/>
                  <a:pt x="5" y="163"/>
                </a:cubicBezTo>
                <a:cubicBezTo>
                  <a:pt x="1" y="233"/>
                  <a:pt x="0" y="328"/>
                  <a:pt x="42" y="391"/>
                </a:cubicBezTo>
                <a:cubicBezTo>
                  <a:pt x="45" y="431"/>
                  <a:pt x="13" y="498"/>
                  <a:pt x="51" y="510"/>
                </a:cubicBezTo>
                <a:cubicBezTo>
                  <a:pt x="155" y="544"/>
                  <a:pt x="270" y="507"/>
                  <a:pt x="380" y="501"/>
                </a:cubicBezTo>
                <a:cubicBezTo>
                  <a:pt x="390" y="501"/>
                  <a:pt x="398" y="492"/>
                  <a:pt x="408" y="492"/>
                </a:cubicBezTo>
                <a:cubicBezTo>
                  <a:pt x="539" y="486"/>
                  <a:pt x="670" y="486"/>
                  <a:pt x="801" y="483"/>
                </a:cubicBezTo>
                <a:cubicBezTo>
                  <a:pt x="787" y="469"/>
                  <a:pt x="767" y="461"/>
                  <a:pt x="755" y="446"/>
                </a:cubicBezTo>
                <a:cubicBezTo>
                  <a:pt x="749" y="439"/>
                  <a:pt x="751" y="427"/>
                  <a:pt x="746" y="419"/>
                </a:cubicBezTo>
                <a:cubicBezTo>
                  <a:pt x="742" y="411"/>
                  <a:pt x="734" y="406"/>
                  <a:pt x="728" y="400"/>
                </a:cubicBezTo>
                <a:cubicBezTo>
                  <a:pt x="710" y="334"/>
                  <a:pt x="713" y="341"/>
                  <a:pt x="645" y="318"/>
                </a:cubicBezTo>
                <a:cubicBezTo>
                  <a:pt x="627" y="312"/>
                  <a:pt x="590" y="300"/>
                  <a:pt x="590" y="300"/>
                </a:cubicBezTo>
                <a:cubicBezTo>
                  <a:pt x="604" y="195"/>
                  <a:pt x="603" y="252"/>
                  <a:pt x="627" y="181"/>
                </a:cubicBezTo>
                <a:cubicBezTo>
                  <a:pt x="567" y="0"/>
                  <a:pt x="122" y="99"/>
                  <a:pt x="97" y="99"/>
                </a:cubicBezTo>
                <a:cubicBezTo>
                  <a:pt x="79" y="93"/>
                  <a:pt x="61" y="76"/>
                  <a:pt x="42" y="80"/>
                </a:cubicBezTo>
                <a:cubicBezTo>
                  <a:pt x="25" y="83"/>
                  <a:pt x="18" y="105"/>
                  <a:pt x="5" y="117"/>
                </a:cubicBezTo>
                <a:cubicBezTo>
                  <a:pt x="15" y="147"/>
                  <a:pt x="5" y="144"/>
                  <a:pt x="24" y="144"/>
                </a:cubicBezTo>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Text Box 11"/>
          <p:cNvSpPr txBox="1">
            <a:spLocks noChangeArrowheads="1"/>
          </p:cNvSpPr>
          <p:nvPr/>
        </p:nvSpPr>
        <p:spPr bwMode="auto">
          <a:xfrm>
            <a:off x="4799013" y="2138363"/>
            <a:ext cx="1214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pPr>
              <a:spcBef>
                <a:spcPct val="50000"/>
              </a:spcBef>
            </a:pPr>
            <a:r>
              <a:rPr lang="en-US" altLang="en-US" sz="1800">
                <a:latin typeface="Times New Roman" panose="02020603050405020304" pitchFamily="18" charset="0"/>
              </a:rPr>
              <a:t>AI CẬP</a:t>
            </a:r>
          </a:p>
        </p:txBody>
      </p:sp>
    </p:spTree>
    <p:extLst>
      <p:ext uri="{BB962C8B-B14F-4D97-AF65-F5344CB8AC3E}">
        <p14:creationId xmlns:p14="http://schemas.microsoft.com/office/powerpoint/2010/main" val="386103185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linds(horizontal)">
                                      <p:cBhvr>
                                        <p:cTn id="7" dur="500"/>
                                        <p:tgtEl>
                                          <p:spTgt spid="38918"/>
                                        </p:tgtEl>
                                      </p:cBhvr>
                                    </p:animEffect>
                                  </p:childTnLst>
                                </p:cTn>
                              </p:par>
                              <p:par>
                                <p:cTn id="8" presetID="1" presetClass="emph" presetSubtype="2" repeatCount="indefinite" fill="hold" nodeType="withEffect">
                                  <p:stCondLst>
                                    <p:cond delay="0"/>
                                  </p:stCondLst>
                                  <p:childTnLst>
                                    <p:animClr clrSpc="rgb" dir="cw">
                                      <p:cBhvr>
                                        <p:cTn id="9" dur="2000" fill="hold"/>
                                        <p:tgtEl>
                                          <p:spTgt spid="38918"/>
                                        </p:tgtEl>
                                        <p:attrNameLst>
                                          <p:attrName>fillcolor</p:attrName>
                                        </p:attrNameLst>
                                      </p:cBhvr>
                                      <p:to>
                                        <a:srgbClr val="66FF33"/>
                                      </p:to>
                                    </p:animClr>
                                    <p:set>
                                      <p:cBhvr>
                                        <p:cTn id="10" dur="2000" fill="hold"/>
                                        <p:tgtEl>
                                          <p:spTgt spid="38918"/>
                                        </p:tgtEl>
                                        <p:attrNameLst>
                                          <p:attrName>fill.type</p:attrName>
                                        </p:attrNameLst>
                                      </p:cBhvr>
                                      <p:to>
                                        <p:strVal val="solid"/>
                                      </p:to>
                                    </p:set>
                                    <p:set>
                                      <p:cBhvr>
                                        <p:cTn id="11" dur="2000" fill="hold"/>
                                        <p:tgtEl>
                                          <p:spTgt spid="38918"/>
                                        </p:tgtEl>
                                        <p:attrNameLst>
                                          <p:attrName>fill.on</p:attrName>
                                        </p:attrNameLst>
                                      </p:cBhvr>
                                      <p:to>
                                        <p:strVal val="tru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8920"/>
                                        </p:tgtEl>
                                        <p:attrNameLst>
                                          <p:attrName>style.visibility</p:attrName>
                                        </p:attrNameLst>
                                      </p:cBhvr>
                                      <p:to>
                                        <p:strVal val="visible"/>
                                      </p:to>
                                    </p:set>
                                    <p:animEffect transition="in" filter="blinds(horizontal)">
                                      <p:cBhvr>
                                        <p:cTn id="16" dur="500"/>
                                        <p:tgtEl>
                                          <p:spTgt spid="38920"/>
                                        </p:tgtEl>
                                      </p:cBhvr>
                                    </p:animEffect>
                                  </p:childTnLst>
                                </p:cTn>
                              </p:par>
                              <p:par>
                                <p:cTn id="17" presetID="1" presetClass="emph" presetSubtype="2" repeatCount="indefinite" fill="hold" nodeType="withEffect">
                                  <p:stCondLst>
                                    <p:cond delay="0"/>
                                  </p:stCondLst>
                                  <p:childTnLst>
                                    <p:animClr clrSpc="rgb" dir="cw">
                                      <p:cBhvr>
                                        <p:cTn id="18" dur="2000" fill="hold"/>
                                        <p:tgtEl>
                                          <p:spTgt spid="38920"/>
                                        </p:tgtEl>
                                        <p:attrNameLst>
                                          <p:attrName>fillcolor</p:attrName>
                                        </p:attrNameLst>
                                      </p:cBhvr>
                                      <p:to>
                                        <a:srgbClr val="66FF33"/>
                                      </p:to>
                                    </p:animClr>
                                    <p:set>
                                      <p:cBhvr>
                                        <p:cTn id="19" dur="2000" fill="hold"/>
                                        <p:tgtEl>
                                          <p:spTgt spid="38920"/>
                                        </p:tgtEl>
                                        <p:attrNameLst>
                                          <p:attrName>fill.type</p:attrName>
                                        </p:attrNameLst>
                                      </p:cBhvr>
                                      <p:to>
                                        <p:strVal val="solid"/>
                                      </p:to>
                                    </p:set>
                                    <p:set>
                                      <p:cBhvr>
                                        <p:cTn id="20" dur="2000" fill="hold"/>
                                        <p:tgtEl>
                                          <p:spTgt spid="38920"/>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8922"/>
                                        </p:tgtEl>
                                        <p:attrNameLst>
                                          <p:attrName>style.visibility</p:attrName>
                                        </p:attrNameLst>
                                      </p:cBhvr>
                                      <p:to>
                                        <p:strVal val="visible"/>
                                      </p:to>
                                    </p:set>
                                    <p:animEffect transition="in" filter="blinds(horizontal)">
                                      <p:cBhvr>
                                        <p:cTn id="25" dur="500"/>
                                        <p:tgtEl>
                                          <p:spTgt spid="38922"/>
                                        </p:tgtEl>
                                      </p:cBhvr>
                                    </p:animEffect>
                                  </p:childTnLst>
                                </p:cTn>
                              </p:par>
                              <p:par>
                                <p:cTn id="26" presetID="1" presetClass="emph" presetSubtype="2" repeatCount="indefinite" fill="hold" nodeType="withEffect">
                                  <p:stCondLst>
                                    <p:cond delay="0"/>
                                  </p:stCondLst>
                                  <p:childTnLst>
                                    <p:animClr clrSpc="rgb" dir="cw">
                                      <p:cBhvr>
                                        <p:cTn id="27" dur="2000" fill="hold"/>
                                        <p:tgtEl>
                                          <p:spTgt spid="38922"/>
                                        </p:tgtEl>
                                        <p:attrNameLst>
                                          <p:attrName>fillcolor</p:attrName>
                                        </p:attrNameLst>
                                      </p:cBhvr>
                                      <p:to>
                                        <a:srgbClr val="66FF33"/>
                                      </p:to>
                                    </p:animClr>
                                    <p:set>
                                      <p:cBhvr>
                                        <p:cTn id="28" dur="2000" fill="hold"/>
                                        <p:tgtEl>
                                          <p:spTgt spid="38922"/>
                                        </p:tgtEl>
                                        <p:attrNameLst>
                                          <p:attrName>fill.type</p:attrName>
                                        </p:attrNameLst>
                                      </p:cBhvr>
                                      <p:to>
                                        <p:strVal val="solid"/>
                                      </p:to>
                                    </p:set>
                                    <p:set>
                                      <p:cBhvr>
                                        <p:cTn id="29" dur="2000" fill="hold"/>
                                        <p:tgtEl>
                                          <p:spTgt spid="389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38920" grpId="0" animBg="1"/>
      <p:bldP spid="389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p:nvPr>
        </p:nvSpPr>
        <p:spPr>
          <a:xfrm>
            <a:off x="457200" y="1752600"/>
            <a:ext cx="8229600" cy="4373563"/>
          </a:xfrm>
        </p:spPr>
        <p:txBody>
          <a:bodyPr/>
          <a:lstStyle/>
          <a:p>
            <a:pPr algn="just" eaLnBrk="1" hangingPunct="1"/>
            <a:r>
              <a:rPr lang="en-US" altLang="en-US" sz="4400" dirty="0">
                <a:solidFill>
                  <a:schemeClr val="tx1"/>
                </a:solidFill>
                <a:latin typeface="Times New Roman" panose="02020603050405020304" pitchFamily="18" charset="0"/>
                <a:cs typeface="Times New Roman" panose="02020603050405020304" pitchFamily="18" charset="0"/>
              </a:rPr>
              <a:t>Châu Phi có nền kinh tế chậm phát triển, chủ yếu là trồng cây công nghiệp nhiệt đới, khai thác khoáng sản để xuất khẩu. Đời sống nhân dân còn gặp nhiều khó khăn.</a:t>
            </a:r>
          </a:p>
          <a:p>
            <a:pPr eaLnBrk="1" hangingPunct="1"/>
            <a:endParaRPr lang="en-US" altLang="en-US" dirty="0"/>
          </a:p>
        </p:txBody>
      </p:sp>
      <p:sp>
        <p:nvSpPr>
          <p:cNvPr id="23555" name="TextBox 2"/>
          <p:cNvSpPr txBox="1">
            <a:spLocks noChangeArrowheads="1"/>
          </p:cNvSpPr>
          <p:nvPr/>
        </p:nvSpPr>
        <p:spPr bwMode="auto">
          <a:xfrm>
            <a:off x="2895600" y="630238"/>
            <a:ext cx="388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r>
              <a:rPr lang="en-US" altLang="en-US" sz="3600">
                <a:solidFill>
                  <a:srgbClr val="FF0000"/>
                </a:solidFill>
                <a:latin typeface="Times New Roman" panose="02020603050405020304" pitchFamily="18" charset="0"/>
                <a:cs typeface="Times New Roman" panose="02020603050405020304" pitchFamily="18" charset="0"/>
              </a:rPr>
              <a:t>KẾT LUẬN</a:t>
            </a:r>
          </a:p>
        </p:txBody>
      </p:sp>
    </p:spTree>
    <p:extLst>
      <p:ext uri="{BB962C8B-B14F-4D97-AF65-F5344CB8AC3E}">
        <p14:creationId xmlns:p14="http://schemas.microsoft.com/office/powerpoint/2010/main" val="2911621362"/>
      </p:ext>
    </p:extLst>
  </p:cSld>
  <p:clrMapOvr>
    <a:masterClrMapping/>
  </p:clrMapOvr>
  <p:transition spd="slow">
    <p:split orient="vert"/>
    <p:sndAc>
      <p:stSnd>
        <p:snd r:embed="rId2" name="Slide moi.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ChangeArrowheads="1"/>
          </p:cNvSpPr>
          <p:nvPr/>
        </p:nvSpPr>
        <p:spPr bwMode="auto">
          <a:xfrm>
            <a:off x="187358" y="260648"/>
            <a:ext cx="2088233" cy="457200"/>
          </a:xfrm>
          <a:prstGeom prst="roundRect">
            <a:avLst>
              <a:gd name="adj" fmla="val 16667"/>
            </a:avLst>
          </a:prstGeom>
          <a:solidFill>
            <a:schemeClr val="bg1"/>
          </a:solidFill>
          <a:ln w="9525">
            <a:noFill/>
            <a:round/>
            <a:headEnd/>
            <a:tailEnd/>
          </a:ln>
        </p:spPr>
        <p:txBody>
          <a:bodyPr wrap="none" anchor="ctr"/>
          <a:lstStyle/>
          <a:p>
            <a:pPr algn="ctr" eaLnBrk="0" hangingPunct="0">
              <a:lnSpc>
                <a:spcPct val="90000"/>
              </a:lnSpc>
              <a:spcBef>
                <a:spcPct val="20000"/>
              </a:spcBef>
              <a:buClr>
                <a:schemeClr val="hlink"/>
              </a:buClr>
            </a:pPr>
            <a:r>
              <a:rPr lang="en-US" sz="2800" b="1" u="sng" dirty="0">
                <a:solidFill>
                  <a:srgbClr val="0000FF"/>
                </a:solidFill>
                <a:latin typeface="Times New Roman" panose="02020603050405020304" pitchFamily="18" charset="0"/>
                <a:cs typeface="Times New Roman" panose="02020603050405020304" pitchFamily="18" charset="0"/>
              </a:rPr>
              <a:t>5. AI CẬP</a:t>
            </a:r>
          </a:p>
        </p:txBody>
      </p:sp>
      <p:pic>
        <p:nvPicPr>
          <p:cNvPr id="18435" name="Picture 5" descr="32"/>
          <p:cNvPicPr>
            <a:picLocks noChangeAspect="1" noChangeArrowheads="1"/>
          </p:cNvPicPr>
          <p:nvPr/>
        </p:nvPicPr>
        <p:blipFill>
          <a:blip r:embed="rId2"/>
          <a:srcRect/>
          <a:stretch>
            <a:fillRect/>
          </a:stretch>
        </p:blipFill>
        <p:spPr bwMode="auto">
          <a:xfrm>
            <a:off x="2771800" y="116632"/>
            <a:ext cx="6192688" cy="6552728"/>
          </a:xfrm>
          <a:prstGeom prst="rect">
            <a:avLst/>
          </a:prstGeom>
          <a:solidFill>
            <a:schemeClr val="bg1"/>
          </a:solidFill>
          <a:ln w="76200">
            <a:noFill/>
            <a:miter lim="800000"/>
            <a:headEnd/>
            <a:tailEnd/>
          </a:ln>
        </p:spPr>
      </p:pic>
      <p:sp>
        <p:nvSpPr>
          <p:cNvPr id="18436" name="Text Box 6"/>
          <p:cNvSpPr txBox="1">
            <a:spLocks noChangeArrowheads="1"/>
          </p:cNvSpPr>
          <p:nvPr/>
        </p:nvSpPr>
        <p:spPr bwMode="auto">
          <a:xfrm>
            <a:off x="179512" y="1125538"/>
            <a:ext cx="2808163" cy="4031873"/>
          </a:xfrm>
          <a:prstGeom prst="rect">
            <a:avLst/>
          </a:prstGeom>
          <a:noFill/>
          <a:ln w="9525">
            <a:noFill/>
            <a:miter lim="800000"/>
            <a:headEnd/>
            <a:tailEnd/>
          </a:ln>
        </p:spPr>
        <p:txBody>
          <a:bodyPr wrap="square">
            <a:spAutoFit/>
          </a:bodyPr>
          <a:lstStyle/>
          <a:p>
            <a:pPr>
              <a:spcBef>
                <a:spcPct val="50000"/>
              </a:spcBef>
            </a:pPr>
            <a:r>
              <a:rPr lang="en-US" sz="2400" b="1" dirty="0"/>
              <a:t>*</a:t>
            </a:r>
            <a:r>
              <a:rPr lang="en-US" sz="3200" b="1" dirty="0">
                <a:latin typeface="Times New Roman" panose="02020603050405020304" pitchFamily="18" charset="0"/>
                <a:cs typeface="Times New Roman" panose="02020603050405020304" pitchFamily="18" charset="0"/>
              </a:rPr>
              <a:t>Quan sát bản đồ treo tường, cho biết vị trí của đất nước Ai Cập. Ai Cập có dòng sông nào chảy qua?</a:t>
            </a:r>
          </a:p>
        </p:txBody>
      </p:sp>
      <p:sp>
        <p:nvSpPr>
          <p:cNvPr id="5" name="Freeform 3"/>
          <p:cNvSpPr>
            <a:spLocks/>
          </p:cNvSpPr>
          <p:nvPr/>
        </p:nvSpPr>
        <p:spPr bwMode="auto">
          <a:xfrm>
            <a:off x="6300192" y="1125538"/>
            <a:ext cx="1042987" cy="684212"/>
          </a:xfrm>
          <a:custGeom>
            <a:avLst/>
            <a:gdLst>
              <a:gd name="T0" fmla="*/ 2147483647 w 459"/>
              <a:gd name="T1" fmla="*/ 2147483647 h 386"/>
              <a:gd name="T2" fmla="*/ 2147483647 w 459"/>
              <a:gd name="T3" fmla="*/ 2147483647 h 386"/>
              <a:gd name="T4" fmla="*/ 2147483647 w 459"/>
              <a:gd name="T5" fmla="*/ 2147483647 h 386"/>
              <a:gd name="T6" fmla="*/ 2147483647 w 459"/>
              <a:gd name="T7" fmla="*/ 2147483647 h 386"/>
              <a:gd name="T8" fmla="*/ 2147483647 w 459"/>
              <a:gd name="T9" fmla="*/ 2147483647 h 386"/>
              <a:gd name="T10" fmla="*/ 2147483647 w 459"/>
              <a:gd name="T11" fmla="*/ 2147483647 h 386"/>
              <a:gd name="T12" fmla="*/ 2147483647 w 459"/>
              <a:gd name="T13" fmla="*/ 2147483647 h 386"/>
              <a:gd name="T14" fmla="*/ 2147483647 w 459"/>
              <a:gd name="T15" fmla="*/ 2147483647 h 386"/>
              <a:gd name="T16" fmla="*/ 2147483647 w 459"/>
              <a:gd name="T17" fmla="*/ 2147483647 h 386"/>
              <a:gd name="T18" fmla="*/ 2147483647 w 459"/>
              <a:gd name="T19" fmla="*/ 2147483647 h 386"/>
              <a:gd name="T20" fmla="*/ 2147483647 w 459"/>
              <a:gd name="T21" fmla="*/ 2147483647 h 386"/>
              <a:gd name="T22" fmla="*/ 2147483647 w 459"/>
              <a:gd name="T23" fmla="*/ 2147483647 h 386"/>
              <a:gd name="T24" fmla="*/ 2147483647 w 459"/>
              <a:gd name="T25" fmla="*/ 2147483647 h 386"/>
              <a:gd name="T26" fmla="*/ 2147483647 w 459"/>
              <a:gd name="T27" fmla="*/ 2147483647 h 386"/>
              <a:gd name="T28" fmla="*/ 2147483647 w 459"/>
              <a:gd name="T29" fmla="*/ 2147483647 h 386"/>
              <a:gd name="T30" fmla="*/ 2147483647 w 459"/>
              <a:gd name="T31" fmla="*/ 2147483647 h 386"/>
              <a:gd name="T32" fmla="*/ 2147483647 w 459"/>
              <a:gd name="T33" fmla="*/ 2147483647 h 386"/>
              <a:gd name="T34" fmla="*/ 2147483647 w 459"/>
              <a:gd name="T35" fmla="*/ 2147483647 h 386"/>
              <a:gd name="T36" fmla="*/ 2147483647 w 459"/>
              <a:gd name="T37" fmla="*/ 2147483647 h 386"/>
              <a:gd name="T38" fmla="*/ 2147483647 w 459"/>
              <a:gd name="T39" fmla="*/ 2147483647 h 386"/>
              <a:gd name="T40" fmla="*/ 2147483647 w 459"/>
              <a:gd name="T41" fmla="*/ 2147483647 h 386"/>
              <a:gd name="T42" fmla="*/ 2147483647 w 459"/>
              <a:gd name="T43" fmla="*/ 2147483647 h 386"/>
              <a:gd name="T44" fmla="*/ 2147483647 w 459"/>
              <a:gd name="T45" fmla="*/ 2147483647 h 386"/>
              <a:gd name="T46" fmla="*/ 2147483647 w 459"/>
              <a:gd name="T47" fmla="*/ 2147483647 h 386"/>
              <a:gd name="T48" fmla="*/ 2147483647 w 459"/>
              <a:gd name="T49" fmla="*/ 2147483647 h 386"/>
              <a:gd name="T50" fmla="*/ 2147483647 w 459"/>
              <a:gd name="T51" fmla="*/ 2147483647 h 386"/>
              <a:gd name="T52" fmla="*/ 2147483647 w 459"/>
              <a:gd name="T53" fmla="*/ 2147483647 h 386"/>
              <a:gd name="T54" fmla="*/ 2147483647 w 459"/>
              <a:gd name="T55" fmla="*/ 2147483647 h 386"/>
              <a:gd name="T56" fmla="*/ 2147483647 w 459"/>
              <a:gd name="T57" fmla="*/ 2147483647 h 386"/>
              <a:gd name="T58" fmla="*/ 2147483647 w 459"/>
              <a:gd name="T59" fmla="*/ 2147483647 h 386"/>
              <a:gd name="T60" fmla="*/ 2147483647 w 459"/>
              <a:gd name="T61" fmla="*/ 2147483647 h 386"/>
              <a:gd name="T62" fmla="*/ 2147483647 w 459"/>
              <a:gd name="T63" fmla="*/ 2147483647 h 386"/>
              <a:gd name="T64" fmla="*/ 2147483647 w 459"/>
              <a:gd name="T65" fmla="*/ 2147483647 h 386"/>
              <a:gd name="T66" fmla="*/ 2147483647 w 459"/>
              <a:gd name="T67" fmla="*/ 2147483647 h 386"/>
              <a:gd name="T68" fmla="*/ 2147483647 w 459"/>
              <a:gd name="T69" fmla="*/ 2147483647 h 386"/>
              <a:gd name="T70" fmla="*/ 2147483647 w 459"/>
              <a:gd name="T71" fmla="*/ 2147483647 h 386"/>
              <a:gd name="T72" fmla="*/ 0 w 459"/>
              <a:gd name="T73" fmla="*/ 2147483647 h 386"/>
              <a:gd name="T74" fmla="*/ 2147483647 w 459"/>
              <a:gd name="T75" fmla="*/ 2147483647 h 386"/>
              <a:gd name="T76" fmla="*/ 2147483647 w 459"/>
              <a:gd name="T77" fmla="*/ 2147483647 h 386"/>
              <a:gd name="T78" fmla="*/ 2147483647 w 459"/>
              <a:gd name="T79" fmla="*/ 2147483647 h 386"/>
              <a:gd name="T80" fmla="*/ 2147483647 w 459"/>
              <a:gd name="T81" fmla="*/ 2147483647 h 386"/>
              <a:gd name="T82" fmla="*/ 2147483647 w 459"/>
              <a:gd name="T83" fmla="*/ 2147483647 h 386"/>
              <a:gd name="T84" fmla="*/ 2147483647 w 459"/>
              <a:gd name="T85" fmla="*/ 2147483647 h 386"/>
              <a:gd name="T86" fmla="*/ 2147483647 w 459"/>
              <a:gd name="T87" fmla="*/ 2147483647 h 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9" h="386">
                <a:moveTo>
                  <a:pt x="27" y="386"/>
                </a:moveTo>
                <a:cubicBezTo>
                  <a:pt x="54" y="385"/>
                  <a:pt x="137" y="382"/>
                  <a:pt x="192" y="381"/>
                </a:cubicBezTo>
                <a:cubicBezTo>
                  <a:pt x="247" y="380"/>
                  <a:pt x="321" y="381"/>
                  <a:pt x="360" y="380"/>
                </a:cubicBezTo>
                <a:cubicBezTo>
                  <a:pt x="399" y="379"/>
                  <a:pt x="410" y="377"/>
                  <a:pt x="425" y="375"/>
                </a:cubicBezTo>
                <a:cubicBezTo>
                  <a:pt x="435" y="374"/>
                  <a:pt x="441" y="369"/>
                  <a:pt x="450" y="367"/>
                </a:cubicBezTo>
                <a:cubicBezTo>
                  <a:pt x="453" y="365"/>
                  <a:pt x="459" y="365"/>
                  <a:pt x="459" y="362"/>
                </a:cubicBezTo>
                <a:cubicBezTo>
                  <a:pt x="458" y="359"/>
                  <a:pt x="448" y="357"/>
                  <a:pt x="444" y="354"/>
                </a:cubicBezTo>
                <a:cubicBezTo>
                  <a:pt x="440" y="351"/>
                  <a:pt x="438" y="346"/>
                  <a:pt x="434" y="342"/>
                </a:cubicBezTo>
                <a:cubicBezTo>
                  <a:pt x="428" y="337"/>
                  <a:pt x="424" y="335"/>
                  <a:pt x="420" y="332"/>
                </a:cubicBezTo>
                <a:cubicBezTo>
                  <a:pt x="416" y="329"/>
                  <a:pt x="413" y="327"/>
                  <a:pt x="411" y="321"/>
                </a:cubicBezTo>
                <a:cubicBezTo>
                  <a:pt x="407" y="315"/>
                  <a:pt x="412" y="300"/>
                  <a:pt x="408" y="294"/>
                </a:cubicBezTo>
                <a:cubicBezTo>
                  <a:pt x="405" y="287"/>
                  <a:pt x="397" y="282"/>
                  <a:pt x="393" y="276"/>
                </a:cubicBezTo>
                <a:cubicBezTo>
                  <a:pt x="391" y="266"/>
                  <a:pt x="391" y="264"/>
                  <a:pt x="383" y="258"/>
                </a:cubicBezTo>
                <a:cubicBezTo>
                  <a:pt x="379" y="252"/>
                  <a:pt x="372" y="234"/>
                  <a:pt x="368" y="228"/>
                </a:cubicBezTo>
                <a:cubicBezTo>
                  <a:pt x="363" y="222"/>
                  <a:pt x="352" y="205"/>
                  <a:pt x="347" y="198"/>
                </a:cubicBezTo>
                <a:cubicBezTo>
                  <a:pt x="344" y="193"/>
                  <a:pt x="339" y="184"/>
                  <a:pt x="336" y="176"/>
                </a:cubicBezTo>
                <a:cubicBezTo>
                  <a:pt x="332" y="168"/>
                  <a:pt x="319" y="152"/>
                  <a:pt x="320" y="147"/>
                </a:cubicBezTo>
                <a:cubicBezTo>
                  <a:pt x="321" y="141"/>
                  <a:pt x="336" y="149"/>
                  <a:pt x="341" y="146"/>
                </a:cubicBezTo>
                <a:cubicBezTo>
                  <a:pt x="346" y="143"/>
                  <a:pt x="347" y="134"/>
                  <a:pt x="348" y="128"/>
                </a:cubicBezTo>
                <a:cubicBezTo>
                  <a:pt x="348" y="127"/>
                  <a:pt x="349" y="113"/>
                  <a:pt x="350" y="111"/>
                </a:cubicBezTo>
                <a:cubicBezTo>
                  <a:pt x="355" y="94"/>
                  <a:pt x="350" y="84"/>
                  <a:pt x="344" y="68"/>
                </a:cubicBezTo>
                <a:cubicBezTo>
                  <a:pt x="343" y="61"/>
                  <a:pt x="342" y="51"/>
                  <a:pt x="336" y="45"/>
                </a:cubicBezTo>
                <a:cubicBezTo>
                  <a:pt x="333" y="38"/>
                  <a:pt x="328" y="30"/>
                  <a:pt x="327" y="24"/>
                </a:cubicBezTo>
                <a:cubicBezTo>
                  <a:pt x="326" y="18"/>
                  <a:pt x="334" y="12"/>
                  <a:pt x="329" y="11"/>
                </a:cubicBezTo>
                <a:cubicBezTo>
                  <a:pt x="324" y="10"/>
                  <a:pt x="311" y="17"/>
                  <a:pt x="299" y="17"/>
                </a:cubicBezTo>
                <a:cubicBezTo>
                  <a:pt x="287" y="17"/>
                  <a:pt x="271" y="14"/>
                  <a:pt x="257" y="12"/>
                </a:cubicBezTo>
                <a:cubicBezTo>
                  <a:pt x="239" y="7"/>
                  <a:pt x="235" y="4"/>
                  <a:pt x="213" y="5"/>
                </a:cubicBezTo>
                <a:cubicBezTo>
                  <a:pt x="202" y="9"/>
                  <a:pt x="191" y="10"/>
                  <a:pt x="180" y="16"/>
                </a:cubicBezTo>
                <a:cubicBezTo>
                  <a:pt x="169" y="19"/>
                  <a:pt x="153" y="23"/>
                  <a:pt x="143" y="23"/>
                </a:cubicBezTo>
                <a:cubicBezTo>
                  <a:pt x="133" y="23"/>
                  <a:pt x="127" y="19"/>
                  <a:pt x="119" y="18"/>
                </a:cubicBezTo>
                <a:cubicBezTo>
                  <a:pt x="105" y="18"/>
                  <a:pt x="103" y="15"/>
                  <a:pt x="95" y="14"/>
                </a:cubicBezTo>
                <a:cubicBezTo>
                  <a:pt x="89" y="11"/>
                  <a:pt x="78" y="10"/>
                  <a:pt x="71" y="9"/>
                </a:cubicBezTo>
                <a:cubicBezTo>
                  <a:pt x="54" y="0"/>
                  <a:pt x="72" y="11"/>
                  <a:pt x="24" y="5"/>
                </a:cubicBezTo>
                <a:cubicBezTo>
                  <a:pt x="22" y="17"/>
                  <a:pt x="17" y="12"/>
                  <a:pt x="15" y="22"/>
                </a:cubicBezTo>
                <a:cubicBezTo>
                  <a:pt x="14" y="29"/>
                  <a:pt x="9" y="31"/>
                  <a:pt x="8" y="38"/>
                </a:cubicBezTo>
                <a:cubicBezTo>
                  <a:pt x="7" y="45"/>
                  <a:pt x="11" y="56"/>
                  <a:pt x="10" y="62"/>
                </a:cubicBezTo>
                <a:cubicBezTo>
                  <a:pt x="9" y="70"/>
                  <a:pt x="0" y="68"/>
                  <a:pt x="0" y="72"/>
                </a:cubicBezTo>
                <a:cubicBezTo>
                  <a:pt x="0" y="76"/>
                  <a:pt x="9" y="80"/>
                  <a:pt x="12" y="89"/>
                </a:cubicBezTo>
                <a:cubicBezTo>
                  <a:pt x="13" y="100"/>
                  <a:pt x="16" y="109"/>
                  <a:pt x="17" y="126"/>
                </a:cubicBezTo>
                <a:cubicBezTo>
                  <a:pt x="18" y="143"/>
                  <a:pt x="18" y="163"/>
                  <a:pt x="18" y="189"/>
                </a:cubicBezTo>
                <a:cubicBezTo>
                  <a:pt x="18" y="215"/>
                  <a:pt x="17" y="258"/>
                  <a:pt x="17" y="284"/>
                </a:cubicBezTo>
                <a:cubicBezTo>
                  <a:pt x="17" y="310"/>
                  <a:pt x="20" y="331"/>
                  <a:pt x="20" y="344"/>
                </a:cubicBezTo>
                <a:cubicBezTo>
                  <a:pt x="20" y="357"/>
                  <a:pt x="17" y="357"/>
                  <a:pt x="18" y="363"/>
                </a:cubicBezTo>
                <a:cubicBezTo>
                  <a:pt x="19" y="369"/>
                  <a:pt x="24" y="379"/>
                  <a:pt x="26" y="383"/>
                </a:cubicBezTo>
              </a:path>
            </a:pathLst>
          </a:cu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0" y="5516563"/>
            <a:ext cx="8820150" cy="936625"/>
          </a:xfrm>
          <a:prstGeom prst="rect">
            <a:avLst/>
          </a:prstGeom>
          <a:noFill/>
          <a:ln w="9525">
            <a:noFill/>
            <a:miter lim="800000"/>
            <a:headEnd/>
            <a:tailEnd/>
          </a:ln>
        </p:spPr>
        <p:txBody>
          <a:bodyPr/>
          <a:lstStyle/>
          <a:p>
            <a:pPr marL="342900" indent="-342900" algn="just">
              <a:spcBef>
                <a:spcPct val="20000"/>
              </a:spcBef>
            </a:pPr>
            <a:r>
              <a:rPr lang="en-US" sz="3200" dirty="0"/>
              <a:t>  </a:t>
            </a:r>
            <a:r>
              <a:rPr lang="en-US" sz="2800" b="1" dirty="0">
                <a:solidFill>
                  <a:srgbClr val="000099"/>
                </a:solidFill>
                <a:latin typeface="Times New Roman" panose="02020603050405020304" pitchFamily="18" charset="0"/>
                <a:cs typeface="Times New Roman" panose="02020603050405020304" pitchFamily="18" charset="0"/>
              </a:rPr>
              <a:t>Ai Cập có vị trí như thế nào? Dòng sông Nin đó có vai trò gì đối với Ai Cập?</a:t>
            </a:r>
          </a:p>
        </p:txBody>
      </p:sp>
      <p:pic>
        <p:nvPicPr>
          <p:cNvPr id="25606" name="Picture 6" descr="ban do 5"/>
          <p:cNvPicPr>
            <a:picLocks noChangeAspect="1" noChangeArrowheads="1"/>
          </p:cNvPicPr>
          <p:nvPr/>
        </p:nvPicPr>
        <p:blipFill>
          <a:blip r:embed="rId2">
            <a:lum contrast="40000"/>
          </a:blip>
          <a:srcRect/>
          <a:stretch>
            <a:fillRect/>
          </a:stretch>
        </p:blipFill>
        <p:spPr bwMode="auto">
          <a:xfrm>
            <a:off x="293867" y="58337"/>
            <a:ext cx="8280920" cy="5463555"/>
          </a:xfrm>
          <a:prstGeom prst="rect">
            <a:avLst/>
          </a:prstGeom>
          <a:solidFill>
            <a:schemeClr val="tx1"/>
          </a:solidFill>
          <a:ln w="9525">
            <a:solidFill>
              <a:schemeClr val="tx1"/>
            </a:solidFill>
            <a:miter lim="800000"/>
            <a:headEnd/>
            <a:tailEnd/>
          </a:ln>
        </p:spPr>
      </p:pic>
      <p:grpSp>
        <p:nvGrpSpPr>
          <p:cNvPr id="2" name="Group 7"/>
          <p:cNvGrpSpPr>
            <a:grpSpLocks/>
          </p:cNvGrpSpPr>
          <p:nvPr/>
        </p:nvGrpSpPr>
        <p:grpSpPr bwMode="auto">
          <a:xfrm>
            <a:off x="3923928" y="318286"/>
            <a:ext cx="1582737" cy="4872038"/>
            <a:chOff x="3341" y="998"/>
            <a:chExt cx="952" cy="3069"/>
          </a:xfrm>
        </p:grpSpPr>
        <p:sp>
          <p:nvSpPr>
            <p:cNvPr id="19462" name="Freeform 8"/>
            <p:cNvSpPr>
              <a:spLocks/>
            </p:cNvSpPr>
            <p:nvPr/>
          </p:nvSpPr>
          <p:spPr bwMode="auto">
            <a:xfrm>
              <a:off x="3341" y="1011"/>
              <a:ext cx="952" cy="3056"/>
            </a:xfrm>
            <a:custGeom>
              <a:avLst/>
              <a:gdLst>
                <a:gd name="T0" fmla="*/ 0 w 952"/>
                <a:gd name="T1" fmla="*/ 0 h 3056"/>
                <a:gd name="T2" fmla="*/ 38 w 952"/>
                <a:gd name="T3" fmla="*/ 26 h 3056"/>
                <a:gd name="T4" fmla="*/ 51 w 952"/>
                <a:gd name="T5" fmla="*/ 103 h 3056"/>
                <a:gd name="T6" fmla="*/ 77 w 952"/>
                <a:gd name="T7" fmla="*/ 141 h 3056"/>
                <a:gd name="T8" fmla="*/ 115 w 952"/>
                <a:gd name="T9" fmla="*/ 141 h 3056"/>
                <a:gd name="T10" fmla="*/ 153 w 952"/>
                <a:gd name="T11" fmla="*/ 154 h 3056"/>
                <a:gd name="T12" fmla="*/ 179 w 952"/>
                <a:gd name="T13" fmla="*/ 346 h 3056"/>
                <a:gd name="T14" fmla="*/ 230 w 952"/>
                <a:gd name="T15" fmla="*/ 423 h 3056"/>
                <a:gd name="T16" fmla="*/ 205 w 952"/>
                <a:gd name="T17" fmla="*/ 589 h 3056"/>
                <a:gd name="T18" fmla="*/ 179 w 952"/>
                <a:gd name="T19" fmla="*/ 666 h 3056"/>
                <a:gd name="T20" fmla="*/ 217 w 952"/>
                <a:gd name="T21" fmla="*/ 1114 h 3056"/>
                <a:gd name="T22" fmla="*/ 281 w 952"/>
                <a:gd name="T23" fmla="*/ 1255 h 3056"/>
                <a:gd name="T24" fmla="*/ 307 w 952"/>
                <a:gd name="T25" fmla="*/ 1331 h 3056"/>
                <a:gd name="T26" fmla="*/ 384 w 952"/>
                <a:gd name="T27" fmla="*/ 1408 h 3056"/>
                <a:gd name="T28" fmla="*/ 448 w 952"/>
                <a:gd name="T29" fmla="*/ 1472 h 3056"/>
                <a:gd name="T30" fmla="*/ 461 w 952"/>
                <a:gd name="T31" fmla="*/ 1536 h 3056"/>
                <a:gd name="T32" fmla="*/ 537 w 952"/>
                <a:gd name="T33" fmla="*/ 1613 h 3056"/>
                <a:gd name="T34" fmla="*/ 589 w 952"/>
                <a:gd name="T35" fmla="*/ 1690 h 3056"/>
                <a:gd name="T36" fmla="*/ 768 w 952"/>
                <a:gd name="T37" fmla="*/ 1728 h 3056"/>
                <a:gd name="T38" fmla="*/ 819 w 952"/>
                <a:gd name="T39" fmla="*/ 1856 h 3056"/>
                <a:gd name="T40" fmla="*/ 845 w 952"/>
                <a:gd name="T41" fmla="*/ 1895 h 3056"/>
                <a:gd name="T42" fmla="*/ 883 w 952"/>
                <a:gd name="T43" fmla="*/ 2125 h 3056"/>
                <a:gd name="T44" fmla="*/ 870 w 952"/>
                <a:gd name="T45" fmla="*/ 2560 h 3056"/>
                <a:gd name="T46" fmla="*/ 857 w 952"/>
                <a:gd name="T47" fmla="*/ 2650 h 3056"/>
                <a:gd name="T48" fmla="*/ 819 w 952"/>
                <a:gd name="T49" fmla="*/ 2675 h 3056"/>
                <a:gd name="T50" fmla="*/ 793 w 952"/>
                <a:gd name="T51" fmla="*/ 2714 h 3056"/>
                <a:gd name="T52" fmla="*/ 742 w 952"/>
                <a:gd name="T53" fmla="*/ 2880 h 3056"/>
                <a:gd name="T54" fmla="*/ 512 w 952"/>
                <a:gd name="T55" fmla="*/ 3047 h 3056"/>
                <a:gd name="T56" fmla="*/ 550 w 952"/>
                <a:gd name="T57" fmla="*/ 3021 h 3056"/>
                <a:gd name="T58" fmla="*/ 665 w 952"/>
                <a:gd name="T59" fmla="*/ 2970 h 3056"/>
                <a:gd name="T60" fmla="*/ 742 w 952"/>
                <a:gd name="T61" fmla="*/ 2855 h 3056"/>
                <a:gd name="T62" fmla="*/ 729 w 952"/>
                <a:gd name="T63" fmla="*/ 2816 h 3056"/>
                <a:gd name="T64" fmla="*/ 781 w 952"/>
                <a:gd name="T65" fmla="*/ 2803 h 3056"/>
                <a:gd name="T66" fmla="*/ 819 w 952"/>
                <a:gd name="T67" fmla="*/ 2778 h 3056"/>
                <a:gd name="T68" fmla="*/ 845 w 952"/>
                <a:gd name="T69" fmla="*/ 2701 h 30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2"/>
                <a:gd name="T106" fmla="*/ 0 h 3056"/>
                <a:gd name="T107" fmla="*/ 952 w 952"/>
                <a:gd name="T108" fmla="*/ 3056 h 30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2" h="3056">
                  <a:moveTo>
                    <a:pt x="0" y="0"/>
                  </a:moveTo>
                  <a:cubicBezTo>
                    <a:pt x="13" y="9"/>
                    <a:pt x="31" y="12"/>
                    <a:pt x="38" y="26"/>
                  </a:cubicBezTo>
                  <a:cubicBezTo>
                    <a:pt x="50" y="49"/>
                    <a:pt x="43" y="78"/>
                    <a:pt x="51" y="103"/>
                  </a:cubicBezTo>
                  <a:cubicBezTo>
                    <a:pt x="56" y="118"/>
                    <a:pt x="68" y="128"/>
                    <a:pt x="77" y="141"/>
                  </a:cubicBezTo>
                  <a:cubicBezTo>
                    <a:pt x="98" y="73"/>
                    <a:pt x="76" y="110"/>
                    <a:pt x="115" y="141"/>
                  </a:cubicBezTo>
                  <a:cubicBezTo>
                    <a:pt x="125" y="149"/>
                    <a:pt x="140" y="150"/>
                    <a:pt x="153" y="154"/>
                  </a:cubicBezTo>
                  <a:cubicBezTo>
                    <a:pt x="136" y="208"/>
                    <a:pt x="151" y="295"/>
                    <a:pt x="179" y="346"/>
                  </a:cubicBezTo>
                  <a:cubicBezTo>
                    <a:pt x="194" y="373"/>
                    <a:pt x="230" y="423"/>
                    <a:pt x="230" y="423"/>
                  </a:cubicBezTo>
                  <a:cubicBezTo>
                    <a:pt x="226" y="457"/>
                    <a:pt x="216" y="548"/>
                    <a:pt x="205" y="589"/>
                  </a:cubicBezTo>
                  <a:cubicBezTo>
                    <a:pt x="198" y="615"/>
                    <a:pt x="179" y="666"/>
                    <a:pt x="179" y="666"/>
                  </a:cubicBezTo>
                  <a:cubicBezTo>
                    <a:pt x="229" y="1008"/>
                    <a:pt x="186" y="675"/>
                    <a:pt x="217" y="1114"/>
                  </a:cubicBezTo>
                  <a:cubicBezTo>
                    <a:pt x="222" y="1182"/>
                    <a:pt x="217" y="1233"/>
                    <a:pt x="281" y="1255"/>
                  </a:cubicBezTo>
                  <a:cubicBezTo>
                    <a:pt x="290" y="1280"/>
                    <a:pt x="288" y="1312"/>
                    <a:pt x="307" y="1331"/>
                  </a:cubicBezTo>
                  <a:cubicBezTo>
                    <a:pt x="333" y="1357"/>
                    <a:pt x="384" y="1408"/>
                    <a:pt x="384" y="1408"/>
                  </a:cubicBezTo>
                  <a:cubicBezTo>
                    <a:pt x="429" y="1542"/>
                    <a:pt x="349" y="1335"/>
                    <a:pt x="448" y="1472"/>
                  </a:cubicBezTo>
                  <a:cubicBezTo>
                    <a:pt x="461" y="1490"/>
                    <a:pt x="449" y="1518"/>
                    <a:pt x="461" y="1536"/>
                  </a:cubicBezTo>
                  <a:cubicBezTo>
                    <a:pt x="480" y="1566"/>
                    <a:pt x="517" y="1583"/>
                    <a:pt x="537" y="1613"/>
                  </a:cubicBezTo>
                  <a:cubicBezTo>
                    <a:pt x="554" y="1639"/>
                    <a:pt x="560" y="1680"/>
                    <a:pt x="589" y="1690"/>
                  </a:cubicBezTo>
                  <a:cubicBezTo>
                    <a:pt x="698" y="1726"/>
                    <a:pt x="639" y="1712"/>
                    <a:pt x="768" y="1728"/>
                  </a:cubicBezTo>
                  <a:cubicBezTo>
                    <a:pt x="849" y="1756"/>
                    <a:pt x="785" y="1721"/>
                    <a:pt x="819" y="1856"/>
                  </a:cubicBezTo>
                  <a:cubicBezTo>
                    <a:pt x="823" y="1871"/>
                    <a:pt x="836" y="1882"/>
                    <a:pt x="845" y="1895"/>
                  </a:cubicBezTo>
                  <a:cubicBezTo>
                    <a:pt x="788" y="1978"/>
                    <a:pt x="831" y="2055"/>
                    <a:pt x="883" y="2125"/>
                  </a:cubicBezTo>
                  <a:cubicBezTo>
                    <a:pt x="918" y="2261"/>
                    <a:pt x="952" y="2440"/>
                    <a:pt x="870" y="2560"/>
                  </a:cubicBezTo>
                  <a:cubicBezTo>
                    <a:pt x="866" y="2590"/>
                    <a:pt x="869" y="2622"/>
                    <a:pt x="857" y="2650"/>
                  </a:cubicBezTo>
                  <a:cubicBezTo>
                    <a:pt x="851" y="2664"/>
                    <a:pt x="830" y="2664"/>
                    <a:pt x="819" y="2675"/>
                  </a:cubicBezTo>
                  <a:cubicBezTo>
                    <a:pt x="808" y="2686"/>
                    <a:pt x="802" y="2701"/>
                    <a:pt x="793" y="2714"/>
                  </a:cubicBezTo>
                  <a:cubicBezTo>
                    <a:pt x="787" y="2732"/>
                    <a:pt x="756" y="2855"/>
                    <a:pt x="742" y="2880"/>
                  </a:cubicBezTo>
                  <a:cubicBezTo>
                    <a:pt x="712" y="2933"/>
                    <a:pt x="569" y="3005"/>
                    <a:pt x="512" y="3047"/>
                  </a:cubicBezTo>
                  <a:cubicBezTo>
                    <a:pt x="500" y="3056"/>
                    <a:pt x="538" y="3030"/>
                    <a:pt x="550" y="3021"/>
                  </a:cubicBezTo>
                  <a:cubicBezTo>
                    <a:pt x="622" y="2969"/>
                    <a:pt x="577" y="2988"/>
                    <a:pt x="665" y="2970"/>
                  </a:cubicBezTo>
                  <a:cubicBezTo>
                    <a:pt x="693" y="2928"/>
                    <a:pt x="726" y="2903"/>
                    <a:pt x="742" y="2855"/>
                  </a:cubicBezTo>
                  <a:cubicBezTo>
                    <a:pt x="738" y="2842"/>
                    <a:pt x="721" y="2827"/>
                    <a:pt x="729" y="2816"/>
                  </a:cubicBezTo>
                  <a:cubicBezTo>
                    <a:pt x="740" y="2802"/>
                    <a:pt x="765" y="2810"/>
                    <a:pt x="781" y="2803"/>
                  </a:cubicBezTo>
                  <a:cubicBezTo>
                    <a:pt x="795" y="2797"/>
                    <a:pt x="806" y="2786"/>
                    <a:pt x="819" y="2778"/>
                  </a:cubicBezTo>
                  <a:cubicBezTo>
                    <a:pt x="852" y="2728"/>
                    <a:pt x="845" y="2755"/>
                    <a:pt x="845" y="2701"/>
                  </a:cubicBezTo>
                </a:path>
              </a:pathLst>
            </a:custGeom>
            <a:noFill/>
            <a:ln w="66675">
              <a:pattFill prst="pct5">
                <a:fgClr>
                  <a:srgbClr val="FF0000"/>
                </a:fgClr>
                <a:bgClr>
                  <a:srgbClr val="FF0000"/>
                </a:bgClr>
              </a:pattFill>
              <a:round/>
              <a:headEnd/>
              <a:tailEnd/>
            </a:ln>
          </p:spPr>
          <p:txBody>
            <a:bodyPr/>
            <a:lstStyle/>
            <a:p>
              <a:endParaRPr lang="en-US"/>
            </a:p>
          </p:txBody>
        </p:sp>
        <p:sp>
          <p:nvSpPr>
            <p:cNvPr id="19463" name="Freeform 9"/>
            <p:cNvSpPr>
              <a:spLocks/>
            </p:cNvSpPr>
            <p:nvPr/>
          </p:nvSpPr>
          <p:spPr bwMode="auto">
            <a:xfrm>
              <a:off x="3520" y="998"/>
              <a:ext cx="256" cy="256"/>
            </a:xfrm>
            <a:custGeom>
              <a:avLst/>
              <a:gdLst>
                <a:gd name="T0" fmla="*/ 256 w 256"/>
                <a:gd name="T1" fmla="*/ 0 h 256"/>
                <a:gd name="T2" fmla="*/ 115 w 256"/>
                <a:gd name="T3" fmla="*/ 128 h 256"/>
                <a:gd name="T4" fmla="*/ 0 w 256"/>
                <a:gd name="T5" fmla="*/ 256 h 256"/>
                <a:gd name="T6" fmla="*/ 0 60000 65536"/>
                <a:gd name="T7" fmla="*/ 0 60000 65536"/>
                <a:gd name="T8" fmla="*/ 0 60000 65536"/>
                <a:gd name="T9" fmla="*/ 0 w 256"/>
                <a:gd name="T10" fmla="*/ 0 h 256"/>
                <a:gd name="T11" fmla="*/ 256 w 256"/>
                <a:gd name="T12" fmla="*/ 256 h 256"/>
              </a:gdLst>
              <a:ahLst/>
              <a:cxnLst>
                <a:cxn ang="T6">
                  <a:pos x="T0" y="T1"/>
                </a:cxn>
                <a:cxn ang="T7">
                  <a:pos x="T2" y="T3"/>
                </a:cxn>
                <a:cxn ang="T8">
                  <a:pos x="T4" y="T5"/>
                </a:cxn>
              </a:cxnLst>
              <a:rect l="T9" t="T10" r="T11" b="T12"/>
              <a:pathLst>
                <a:path w="256" h="256">
                  <a:moveTo>
                    <a:pt x="256" y="0"/>
                  </a:moveTo>
                  <a:cubicBezTo>
                    <a:pt x="203" y="40"/>
                    <a:pt x="170" y="92"/>
                    <a:pt x="115" y="128"/>
                  </a:cubicBezTo>
                  <a:cubicBezTo>
                    <a:pt x="91" y="165"/>
                    <a:pt x="38" y="238"/>
                    <a:pt x="0" y="256"/>
                  </a:cubicBezTo>
                </a:path>
              </a:pathLst>
            </a:custGeom>
            <a:noFill/>
            <a:ln w="53975">
              <a:solidFill>
                <a:srgbClr val="FF0000"/>
              </a:solidFill>
              <a:round/>
              <a:headEnd/>
              <a:tailEnd/>
            </a:ln>
          </p:spPr>
          <p:txBody>
            <a:bodyPr/>
            <a:lstStyle/>
            <a:p>
              <a:endParaRPr lang="en-US"/>
            </a:p>
          </p:txBody>
        </p:sp>
      </p:grpSp>
      <p:sp>
        <p:nvSpPr>
          <p:cNvPr id="25610" name="Text Box 10"/>
          <p:cNvSpPr txBox="1">
            <a:spLocks noChangeArrowheads="1"/>
          </p:cNvSpPr>
          <p:nvPr/>
        </p:nvSpPr>
        <p:spPr bwMode="auto">
          <a:xfrm rot="-2193398">
            <a:off x="5753787" y="1710583"/>
            <a:ext cx="552450" cy="1573212"/>
          </a:xfrm>
          <a:prstGeom prst="rect">
            <a:avLst/>
          </a:prstGeom>
          <a:noFill/>
          <a:ln w="9525">
            <a:noFill/>
            <a:miter lim="800000"/>
            <a:headEnd/>
            <a:tailEnd/>
          </a:ln>
        </p:spPr>
        <p:txBody>
          <a:bodyPr vert="eaVert">
            <a:spAutoFit/>
          </a:bodyPr>
          <a:lstStyle/>
          <a:p>
            <a:pPr>
              <a:spcBef>
                <a:spcPct val="50000"/>
              </a:spcBef>
            </a:pPr>
            <a:r>
              <a:rPr lang="en-US" sz="2400" b="1" dirty="0" err="1"/>
              <a:t>Sông</a:t>
            </a:r>
            <a:r>
              <a:rPr lang="en-US" sz="2400" b="1" dirty="0"/>
              <a:t> Nin</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plus(in)">
                                      <p:cBhvr>
                                        <p:cTn id="7" dur="2000"/>
                                        <p:tgtEl>
                                          <p:spTgt spid="2560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5606"/>
                                        </p:tgtEl>
                                        <p:attrNameLst>
                                          <p:attrName>style.visibility</p:attrName>
                                        </p:attrNameLst>
                                      </p:cBhvr>
                                      <p:to>
                                        <p:strVal val="visible"/>
                                      </p:to>
                                    </p:set>
                                    <p:animEffect transition="in" filter="circle(in)">
                                      <p:cBhvr>
                                        <p:cTn id="10" dur="2000"/>
                                        <p:tgtEl>
                                          <p:spTgt spid="25606"/>
                                        </p:tgtEl>
                                      </p:cBhvr>
                                    </p:animEffect>
                                  </p:childTnLst>
                                </p:cTn>
                              </p:par>
                            </p:childTnLst>
                          </p:cTn>
                        </p:par>
                        <p:par>
                          <p:cTn id="11" fill="hold" nodeType="afterGroup">
                            <p:stCondLst>
                              <p:cond delay="2000"/>
                            </p:stCondLst>
                            <p:childTnLst>
                              <p:par>
                                <p:cTn id="12" presetID="6"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610"/>
                                        </p:tgtEl>
                                        <p:attrNameLst>
                                          <p:attrName>style.visibility</p:attrName>
                                        </p:attrNameLst>
                                      </p:cBhvr>
                                      <p:to>
                                        <p:strVal val="visible"/>
                                      </p:to>
                                    </p:set>
                                    <p:animEffect transition="in" filter="circle(in)">
                                      <p:cBhvr>
                                        <p:cTn id="17" dur="2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Download"/>
          <p:cNvPicPr>
            <a:picLocks noChangeAspect="1" noChangeArrowheads="1"/>
          </p:cNvPicPr>
          <p:nvPr/>
        </p:nvPicPr>
        <p:blipFill>
          <a:blip r:embed="rId2"/>
          <a:srcRect/>
          <a:stretch>
            <a:fillRect/>
          </a:stretch>
        </p:blipFill>
        <p:spPr bwMode="auto">
          <a:xfrm>
            <a:off x="0" y="0"/>
            <a:ext cx="4500563" cy="3213100"/>
          </a:xfrm>
          <a:prstGeom prst="rect">
            <a:avLst/>
          </a:prstGeom>
          <a:noFill/>
          <a:ln w="9525">
            <a:noFill/>
            <a:miter lim="800000"/>
            <a:headEnd/>
            <a:tailEnd/>
          </a:ln>
        </p:spPr>
      </p:pic>
      <p:pic>
        <p:nvPicPr>
          <p:cNvPr id="28678" name="Picture 6" descr="nilefromabovenarrowangle1"/>
          <p:cNvPicPr>
            <a:picLocks noChangeAspect="1" noChangeArrowheads="1"/>
          </p:cNvPicPr>
          <p:nvPr/>
        </p:nvPicPr>
        <p:blipFill>
          <a:blip r:embed="rId3"/>
          <a:srcRect/>
          <a:stretch>
            <a:fillRect/>
          </a:stretch>
        </p:blipFill>
        <p:spPr bwMode="auto">
          <a:xfrm>
            <a:off x="0" y="3141663"/>
            <a:ext cx="4572000" cy="3716337"/>
          </a:xfrm>
          <a:prstGeom prst="rect">
            <a:avLst/>
          </a:prstGeom>
          <a:noFill/>
          <a:ln w="9525">
            <a:noFill/>
            <a:miter lim="800000"/>
            <a:headEnd/>
            <a:tailEnd/>
          </a:ln>
        </p:spPr>
      </p:pic>
      <p:pic>
        <p:nvPicPr>
          <p:cNvPr id="28679" name="Picture 7" descr="kenh dao xu e 2"/>
          <p:cNvPicPr>
            <a:picLocks noChangeAspect="1" noChangeArrowheads="1"/>
          </p:cNvPicPr>
          <p:nvPr/>
        </p:nvPicPr>
        <p:blipFill>
          <a:blip r:embed="rId4"/>
          <a:srcRect/>
          <a:stretch>
            <a:fillRect/>
          </a:stretch>
        </p:blipFill>
        <p:spPr bwMode="auto">
          <a:xfrm>
            <a:off x="4500563" y="0"/>
            <a:ext cx="4643437" cy="3213100"/>
          </a:xfrm>
          <a:prstGeom prst="rect">
            <a:avLst/>
          </a:prstGeom>
          <a:noFill/>
          <a:ln w="9525">
            <a:noFill/>
            <a:miter lim="800000"/>
            <a:headEnd/>
            <a:tailEnd/>
          </a:ln>
        </p:spPr>
      </p:pic>
      <p:sp>
        <p:nvSpPr>
          <p:cNvPr id="28680" name="Text Box 8"/>
          <p:cNvSpPr txBox="1">
            <a:spLocks noChangeArrowheads="1"/>
          </p:cNvSpPr>
          <p:nvPr/>
        </p:nvSpPr>
        <p:spPr bwMode="auto">
          <a:xfrm>
            <a:off x="4643438" y="188913"/>
            <a:ext cx="2359025" cy="457200"/>
          </a:xfrm>
          <a:prstGeom prst="rect">
            <a:avLst/>
          </a:prstGeom>
          <a:noFill/>
          <a:ln w="9525">
            <a:noFill/>
            <a:miter lim="800000"/>
            <a:headEnd/>
            <a:tailEnd/>
          </a:ln>
        </p:spPr>
        <p:txBody>
          <a:bodyPr>
            <a:spAutoFit/>
          </a:bodyPr>
          <a:lstStyle/>
          <a:p>
            <a:pPr>
              <a:spcBef>
                <a:spcPct val="50000"/>
              </a:spcBef>
            </a:pPr>
            <a:r>
              <a:rPr lang="en-US" sz="2400" b="1">
                <a:cs typeface="Arial" charset="0"/>
              </a:rPr>
              <a:t>Kênh Xuy - ê</a:t>
            </a:r>
          </a:p>
        </p:txBody>
      </p:sp>
      <p:pic>
        <p:nvPicPr>
          <p:cNvPr id="28681" name="Picture 9" descr="song%20nil"/>
          <p:cNvPicPr>
            <a:picLocks noChangeAspect="1" noChangeArrowheads="1"/>
          </p:cNvPicPr>
          <p:nvPr/>
        </p:nvPicPr>
        <p:blipFill>
          <a:blip r:embed="rId5"/>
          <a:srcRect/>
          <a:stretch>
            <a:fillRect/>
          </a:stretch>
        </p:blipFill>
        <p:spPr bwMode="auto">
          <a:xfrm>
            <a:off x="4500563" y="3213100"/>
            <a:ext cx="4643437" cy="364490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strips(downLeft)">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strips(downLeft)">
                                      <p:cBhvr>
                                        <p:cTn id="12" dur="500"/>
                                        <p:tgtEl>
                                          <p:spTgt spid="28680"/>
                                        </p:tgtEl>
                                      </p:cBhvr>
                                    </p:animEffect>
                                  </p:childTnLst>
                                </p:cTn>
                              </p:par>
                              <p:par>
                                <p:cTn id="13" presetID="18" presetClass="entr" presetSubtype="12" fill="hold" nodeType="withEffect">
                                  <p:stCondLst>
                                    <p:cond delay="0"/>
                                  </p:stCondLst>
                                  <p:childTnLst>
                                    <p:set>
                                      <p:cBhvr>
                                        <p:cTn id="14" dur="1" fill="hold">
                                          <p:stCondLst>
                                            <p:cond delay="0"/>
                                          </p:stCondLst>
                                        </p:cTn>
                                        <p:tgtEl>
                                          <p:spTgt spid="28679"/>
                                        </p:tgtEl>
                                        <p:attrNameLst>
                                          <p:attrName>style.visibility</p:attrName>
                                        </p:attrNameLst>
                                      </p:cBhvr>
                                      <p:to>
                                        <p:strVal val="visible"/>
                                      </p:to>
                                    </p:set>
                                    <p:animEffect transition="in" filter="strips(downLeft)">
                                      <p:cBhvr>
                                        <p:cTn id="15" dur="500"/>
                                        <p:tgtEl>
                                          <p:spTgt spid="286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strips(downLeft)">
                                      <p:cBhvr>
                                        <p:cTn id="20" dur="500"/>
                                        <p:tgtEl>
                                          <p:spTgt spid="28678"/>
                                        </p:tgtEl>
                                      </p:cBhvr>
                                    </p:animEffect>
                                  </p:childTnLst>
                                </p:cTn>
                              </p:par>
                              <p:par>
                                <p:cTn id="21" presetID="18" presetClass="entr" presetSubtype="12" fill="hold" nodeType="withEffect">
                                  <p:stCondLst>
                                    <p:cond delay="0"/>
                                  </p:stCondLst>
                                  <p:childTnLst>
                                    <p:set>
                                      <p:cBhvr>
                                        <p:cTn id="22" dur="1" fill="hold">
                                          <p:stCondLst>
                                            <p:cond delay="0"/>
                                          </p:stCondLst>
                                        </p:cTn>
                                        <p:tgtEl>
                                          <p:spTgt spid="28681"/>
                                        </p:tgtEl>
                                        <p:attrNameLst>
                                          <p:attrName>style.visibility</p:attrName>
                                        </p:attrNameLst>
                                      </p:cBhvr>
                                      <p:to>
                                        <p:strVal val="visible"/>
                                      </p:to>
                                    </p:set>
                                    <p:animEffect transition="in" filter="strips(downLeft)">
                                      <p:cBhvr>
                                        <p:cTn id="23"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7"/>
          <p:cNvSpPr txBox="1">
            <a:spLocks noChangeArrowheads="1"/>
          </p:cNvSpPr>
          <p:nvPr/>
        </p:nvSpPr>
        <p:spPr bwMode="auto">
          <a:xfrm>
            <a:off x="368236" y="1196752"/>
            <a:ext cx="8748712" cy="5016758"/>
          </a:xfrm>
          <a:prstGeom prst="rect">
            <a:avLst/>
          </a:prstGeom>
          <a:noFill/>
          <a:ln w="9525">
            <a:noFill/>
            <a:miter lim="800000"/>
            <a:headEnd/>
            <a:tailEnd/>
          </a:ln>
        </p:spPr>
        <p:txBody>
          <a:bodyPr wrap="square">
            <a:spAutoFit/>
          </a:bodyPr>
          <a:lstStyle/>
          <a:p>
            <a:pPr>
              <a:spcBef>
                <a:spcPct val="50000"/>
              </a:spcBef>
            </a:pPr>
            <a:r>
              <a:rPr lang="en-US" sz="4000" b="1" dirty="0">
                <a:solidFill>
                  <a:srgbClr val="000099"/>
                </a:solidFill>
              </a:rPr>
              <a:t>- Nằm ở Bắc Phi</a:t>
            </a:r>
          </a:p>
          <a:p>
            <a:pPr>
              <a:spcBef>
                <a:spcPct val="50000"/>
              </a:spcBef>
              <a:buFont typeface="Wingdings" pitchFamily="2" charset="2"/>
              <a:buNone/>
            </a:pPr>
            <a:r>
              <a:rPr lang="en-US" sz="4000" b="1" dirty="0">
                <a:solidFill>
                  <a:srgbClr val="000099"/>
                </a:solidFill>
              </a:rPr>
              <a:t>- Là cầu nối giữa châu Phi và châu Á.</a:t>
            </a:r>
          </a:p>
          <a:p>
            <a:pPr>
              <a:spcBef>
                <a:spcPct val="50000"/>
              </a:spcBef>
              <a:buFont typeface="Wingdings" pitchFamily="2" charset="2"/>
              <a:buNone/>
            </a:pPr>
            <a:r>
              <a:rPr lang="en-US" sz="4000" b="1" dirty="0">
                <a:solidFill>
                  <a:srgbClr val="000099"/>
                </a:solidFill>
              </a:rPr>
              <a:t>- Dòng sông Nin là nguồn cung cấp nước quan trọng cho đời sống và sản xuất người dân, vừa bồi đắp nên đồng bằng châu thổ màu mỡ.</a:t>
            </a:r>
          </a:p>
        </p:txBody>
      </p:sp>
      <p:sp>
        <p:nvSpPr>
          <p:cNvPr id="22534" name="Text Box 9"/>
          <p:cNvSpPr txBox="1">
            <a:spLocks noChangeArrowheads="1"/>
          </p:cNvSpPr>
          <p:nvPr/>
        </p:nvSpPr>
        <p:spPr bwMode="auto">
          <a:xfrm>
            <a:off x="395288" y="260350"/>
            <a:ext cx="3024584" cy="707886"/>
          </a:xfrm>
          <a:prstGeom prst="rect">
            <a:avLst/>
          </a:prstGeom>
          <a:noFill/>
          <a:ln w="9525">
            <a:noFill/>
            <a:miter lim="800000"/>
            <a:headEnd/>
            <a:tailEnd/>
          </a:ln>
        </p:spPr>
        <p:txBody>
          <a:bodyPr wrap="square">
            <a:spAutoFit/>
          </a:bodyPr>
          <a:lstStyle/>
          <a:p>
            <a:pPr>
              <a:spcBef>
                <a:spcPct val="50000"/>
              </a:spcBef>
            </a:pPr>
            <a:r>
              <a:rPr lang="en-US" sz="4000" b="1" dirty="0">
                <a:solidFill>
                  <a:srgbClr val="FF3300"/>
                </a:solidFill>
              </a:rPr>
              <a:t>5. Ai Cập</a:t>
            </a:r>
          </a:p>
        </p:txBody>
      </p:sp>
    </p:spTree>
    <p:extLst>
      <p:ext uri="{BB962C8B-B14F-4D97-AF65-F5344CB8AC3E}">
        <p14:creationId xmlns:p14="http://schemas.microsoft.com/office/powerpoint/2010/main" val="3215492850"/>
      </p:ext>
    </p:extLst>
  </p:cSld>
  <p:clrMapOvr>
    <a:masterClrMapping/>
  </p:clrMapOvr>
  <p:transition>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0"/>
            <a:ext cx="8229600" cy="1143000"/>
          </a:xfrm>
        </p:spPr>
        <p:txBody>
          <a:bodyPr>
            <a:normAutofit fontScale="90000"/>
          </a:bodyPr>
          <a:lstStyle/>
          <a:p>
            <a:pPr eaLnBrk="1" hangingPunct="1"/>
            <a:br>
              <a:rPr lang="en-US" sz="2800" b="1" dirty="0"/>
            </a:br>
            <a:r>
              <a:rPr lang="en-US" sz="2800" b="1" dirty="0">
                <a:solidFill>
                  <a:srgbClr val="000099"/>
                </a:solidFill>
                <a:latin typeface="Times New Roman" panose="02020603050405020304" pitchFamily="18" charset="0"/>
                <a:cs typeface="Times New Roman" panose="02020603050405020304" pitchFamily="18" charset="0"/>
              </a:rPr>
              <a:t>Ai Cập nổi tiếng với những công trình kiến trúc</a:t>
            </a:r>
            <a:r>
              <a:rPr lang="en-US" sz="2800" dirty="0">
                <a:solidFill>
                  <a:srgbClr val="000099"/>
                </a:solidFill>
                <a:latin typeface="Times New Roman" panose="02020603050405020304" pitchFamily="18" charset="0"/>
                <a:cs typeface="Times New Roman" panose="02020603050405020304" pitchFamily="18" charset="0"/>
              </a:rPr>
              <a:t> </a:t>
            </a:r>
            <a:r>
              <a:rPr lang="en-US" sz="2800" b="1" dirty="0">
                <a:solidFill>
                  <a:srgbClr val="000099"/>
                </a:solidFill>
                <a:latin typeface="Times New Roman" panose="02020603050405020304" pitchFamily="18" charset="0"/>
                <a:cs typeface="Times New Roman" panose="02020603050405020304" pitchFamily="18" charset="0"/>
              </a:rPr>
              <a:t>cổ nào? </a:t>
            </a:r>
            <a:br>
              <a:rPr lang="en-US" sz="2800" b="1" dirty="0">
                <a:solidFill>
                  <a:srgbClr val="000099"/>
                </a:solidFill>
                <a:latin typeface="Times New Roman" panose="02020603050405020304" pitchFamily="18" charset="0"/>
                <a:cs typeface="Times New Roman" panose="02020603050405020304" pitchFamily="18" charset="0"/>
              </a:rPr>
            </a:br>
            <a:endParaRPr lang="en-US" sz="2800" b="1" dirty="0">
              <a:solidFill>
                <a:srgbClr val="000099"/>
              </a:solidFill>
              <a:latin typeface="Times New Roman" panose="02020603050405020304" pitchFamily="18" charset="0"/>
              <a:cs typeface="Times New Roman" panose="02020603050405020304" pitchFamily="18" charset="0"/>
            </a:endParaRPr>
          </a:p>
        </p:txBody>
      </p:sp>
      <p:sp>
        <p:nvSpPr>
          <p:cNvPr id="21507" name="Rectangle 3"/>
          <p:cNvSpPr>
            <a:spLocks noGrp="1" noChangeArrowheads="1"/>
          </p:cNvSpPr>
          <p:nvPr>
            <p:ph sz="quarter" idx="1"/>
          </p:nvPr>
        </p:nvSpPr>
        <p:spPr>
          <a:xfrm>
            <a:off x="468313" y="1628775"/>
            <a:ext cx="4038600" cy="2185988"/>
          </a:xfrm>
        </p:spPr>
        <p:txBody>
          <a:bodyPr/>
          <a:lstStyle/>
          <a:p>
            <a:pPr eaLnBrk="1" hangingPunct="1"/>
            <a:endParaRPr lang="vi-VN" sz="2400"/>
          </a:p>
        </p:txBody>
      </p:sp>
      <p:pic>
        <p:nvPicPr>
          <p:cNvPr id="30732" name="Picture 12" descr="du-lich-ai-cap-du-thuyen-5-tren-song-nile-toi-cairo-8211-aswan-luxors-3"/>
          <p:cNvPicPr>
            <a:picLocks noGrp="1" noChangeAspect="1" noChangeArrowheads="1"/>
          </p:cNvPicPr>
          <p:nvPr>
            <p:ph sz="quarter" idx="2"/>
          </p:nvPr>
        </p:nvPicPr>
        <p:blipFill>
          <a:blip r:embed="rId3"/>
          <a:srcRect/>
          <a:stretch>
            <a:fillRect/>
          </a:stretch>
        </p:blipFill>
        <p:spPr>
          <a:xfrm>
            <a:off x="4572000" y="908050"/>
            <a:ext cx="4572000" cy="2997200"/>
          </a:xfrm>
        </p:spPr>
      </p:pic>
      <p:sp>
        <p:nvSpPr>
          <p:cNvPr id="21508" name="Rectangle 5"/>
          <p:cNvSpPr>
            <a:spLocks noGrp="1" noChangeArrowheads="1"/>
          </p:cNvSpPr>
          <p:nvPr>
            <p:ph sz="half" idx="3"/>
          </p:nvPr>
        </p:nvSpPr>
        <p:spPr/>
        <p:txBody>
          <a:bodyPr/>
          <a:lstStyle/>
          <a:p>
            <a:pPr eaLnBrk="1" hangingPunct="1"/>
            <a:endParaRPr lang="vi-VN" sz="2800" dirty="0"/>
          </a:p>
        </p:txBody>
      </p:sp>
      <p:pic>
        <p:nvPicPr>
          <p:cNvPr id="30726" name="Picture 6" descr="11"/>
          <p:cNvPicPr>
            <a:picLocks noChangeAspect="1" noChangeArrowheads="1"/>
          </p:cNvPicPr>
          <p:nvPr/>
        </p:nvPicPr>
        <p:blipFill>
          <a:blip r:embed="rId4"/>
          <a:srcRect/>
          <a:stretch>
            <a:fillRect/>
          </a:stretch>
        </p:blipFill>
        <p:spPr bwMode="auto">
          <a:xfrm>
            <a:off x="0" y="3933825"/>
            <a:ext cx="4643438" cy="3023566"/>
          </a:xfrm>
          <a:prstGeom prst="rect">
            <a:avLst/>
          </a:prstGeom>
          <a:noFill/>
          <a:ln w="9525">
            <a:noFill/>
            <a:miter lim="800000"/>
            <a:headEnd/>
            <a:tailEnd/>
          </a:ln>
        </p:spPr>
      </p:pic>
      <p:pic>
        <p:nvPicPr>
          <p:cNvPr id="30727" name="Picture 7" descr="10890390-Tem"/>
          <p:cNvPicPr>
            <a:picLocks noChangeAspect="1" noChangeArrowheads="1"/>
          </p:cNvPicPr>
          <p:nvPr/>
        </p:nvPicPr>
        <p:blipFill>
          <a:blip r:embed="rId5"/>
          <a:srcRect/>
          <a:stretch>
            <a:fillRect/>
          </a:stretch>
        </p:blipFill>
        <p:spPr bwMode="auto">
          <a:xfrm>
            <a:off x="4643438" y="3871776"/>
            <a:ext cx="4500562" cy="3085615"/>
          </a:xfrm>
          <a:prstGeom prst="rect">
            <a:avLst/>
          </a:prstGeom>
          <a:noFill/>
          <a:ln w="9525">
            <a:noFill/>
            <a:miter lim="800000"/>
            <a:headEnd/>
            <a:tailEnd/>
          </a:ln>
        </p:spPr>
      </p:pic>
      <p:pic>
        <p:nvPicPr>
          <p:cNvPr id="30728" name="Picture 8" descr="img144"/>
          <p:cNvPicPr>
            <a:picLocks noChangeAspect="1" noChangeArrowheads="1"/>
          </p:cNvPicPr>
          <p:nvPr/>
        </p:nvPicPr>
        <p:blipFill>
          <a:blip r:embed="rId6"/>
          <a:srcRect/>
          <a:stretch>
            <a:fillRect/>
          </a:stretch>
        </p:blipFill>
        <p:spPr bwMode="auto">
          <a:xfrm>
            <a:off x="0" y="981075"/>
            <a:ext cx="4572000" cy="29527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strips(downLeft)">
                                      <p:cBhvr>
                                        <p:cTn id="7" dur="500"/>
                                        <p:tgtEl>
                                          <p:spTgt spid="30728"/>
                                        </p:tgtEl>
                                      </p:cBhvr>
                                    </p:animEffect>
                                  </p:childTnLst>
                                </p:cTn>
                              </p:par>
                              <p:par>
                                <p:cTn id="8" presetID="18" presetClass="entr" presetSubtype="12" fill="hold" nodeType="withEffect">
                                  <p:stCondLst>
                                    <p:cond delay="0"/>
                                  </p:stCondLst>
                                  <p:childTnLst>
                                    <p:set>
                                      <p:cBhvr>
                                        <p:cTn id="9" dur="1" fill="hold">
                                          <p:stCondLst>
                                            <p:cond delay="0"/>
                                          </p:stCondLst>
                                        </p:cTn>
                                        <p:tgtEl>
                                          <p:spTgt spid="30732"/>
                                        </p:tgtEl>
                                        <p:attrNameLst>
                                          <p:attrName>style.visibility</p:attrName>
                                        </p:attrNameLst>
                                      </p:cBhvr>
                                      <p:to>
                                        <p:strVal val="visible"/>
                                      </p:to>
                                    </p:set>
                                    <p:animEffect transition="in" filter="strips(downLeft)">
                                      <p:cBhvr>
                                        <p:cTn id="10" dur="500"/>
                                        <p:tgtEl>
                                          <p:spTgt spid="307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30726"/>
                                        </p:tgtEl>
                                        <p:attrNameLst>
                                          <p:attrName>style.visibility</p:attrName>
                                        </p:attrNameLst>
                                      </p:cBhvr>
                                      <p:to>
                                        <p:strVal val="visible"/>
                                      </p:to>
                                    </p:set>
                                    <p:animEffect transition="in" filter="strips(downLeft)">
                                      <p:cBhvr>
                                        <p:cTn id="15" dur="500"/>
                                        <p:tgtEl>
                                          <p:spTgt spid="30726"/>
                                        </p:tgtEl>
                                      </p:cBhvr>
                                    </p:animEffect>
                                  </p:childTnLst>
                                </p:cTn>
                              </p:par>
                              <p:par>
                                <p:cTn id="16" presetID="18" presetClass="entr" presetSubtype="12" fill="hold" nodeType="withEffect">
                                  <p:stCondLst>
                                    <p:cond delay="0"/>
                                  </p:stCondLst>
                                  <p:childTnLst>
                                    <p:set>
                                      <p:cBhvr>
                                        <p:cTn id="17" dur="1" fill="hold">
                                          <p:stCondLst>
                                            <p:cond delay="0"/>
                                          </p:stCondLst>
                                        </p:cTn>
                                        <p:tgtEl>
                                          <p:spTgt spid="30727"/>
                                        </p:tgtEl>
                                        <p:attrNameLst>
                                          <p:attrName>style.visibility</p:attrName>
                                        </p:attrNameLst>
                                      </p:cBhvr>
                                      <p:to>
                                        <p:strVal val="visible"/>
                                      </p:to>
                                    </p:set>
                                    <p:animEffect transition="in" filter="strips(downLeft)">
                                      <p:cBhvr>
                                        <p:cTn id="18"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7"/>
          <p:cNvSpPr txBox="1">
            <a:spLocks noChangeArrowheads="1"/>
          </p:cNvSpPr>
          <p:nvPr/>
        </p:nvSpPr>
        <p:spPr bwMode="auto">
          <a:xfrm>
            <a:off x="251520" y="779463"/>
            <a:ext cx="9145016" cy="6771084"/>
          </a:xfrm>
          <a:prstGeom prst="rect">
            <a:avLst/>
          </a:prstGeom>
          <a:noFill/>
          <a:ln w="9525">
            <a:noFill/>
            <a:miter lim="800000"/>
            <a:headEnd/>
            <a:tailEnd/>
          </a:ln>
        </p:spPr>
        <p:txBody>
          <a:bodyPr wrap="square">
            <a:spAutoFit/>
          </a:bodyPr>
          <a:lstStyle/>
          <a:p>
            <a:pPr>
              <a:spcBef>
                <a:spcPct val="50000"/>
              </a:spcBef>
            </a:pPr>
            <a:r>
              <a:rPr lang="en-US" sz="2800" b="1" dirty="0">
                <a:solidFill>
                  <a:srgbClr val="FF0000"/>
                </a:solidFill>
              </a:rPr>
              <a:t>                                    Kết luận</a:t>
            </a:r>
          </a:p>
          <a:p>
            <a:pPr>
              <a:spcBef>
                <a:spcPct val="50000"/>
              </a:spcBef>
            </a:pPr>
            <a:r>
              <a:rPr lang="en-US" sz="2800" b="1" dirty="0">
                <a:solidFill>
                  <a:srgbClr val="000099"/>
                </a:solidFill>
              </a:rPr>
              <a:t>- Ai Cập nằm ở Bắc Phi</a:t>
            </a:r>
          </a:p>
          <a:p>
            <a:pPr>
              <a:spcBef>
                <a:spcPct val="50000"/>
              </a:spcBef>
              <a:buFont typeface="Wingdings" pitchFamily="2" charset="2"/>
              <a:buNone/>
            </a:pPr>
            <a:r>
              <a:rPr lang="en-US" sz="2800" b="1" dirty="0">
                <a:solidFill>
                  <a:srgbClr val="000099"/>
                </a:solidFill>
              </a:rPr>
              <a:t>- Là cầu nối giữa châu Phi và châu Á.</a:t>
            </a:r>
          </a:p>
          <a:p>
            <a:pPr>
              <a:spcBef>
                <a:spcPct val="50000"/>
              </a:spcBef>
            </a:pPr>
            <a:r>
              <a:rPr lang="en-US" sz="2800" b="1" dirty="0">
                <a:solidFill>
                  <a:srgbClr val="000099"/>
                </a:solidFill>
              </a:rPr>
              <a:t>- Dòng sông Nin là nguồn cung cấp nước quan trọng cho đời sống và sản xuất người dân, vừa bồi đắp nên đồng bằng châu thổ màu mỡ.</a:t>
            </a:r>
          </a:p>
          <a:p>
            <a:pPr>
              <a:spcBef>
                <a:spcPct val="50000"/>
              </a:spcBef>
            </a:pPr>
            <a:r>
              <a:rPr lang="en-US" sz="2800" b="1" dirty="0">
                <a:solidFill>
                  <a:srgbClr val="000099"/>
                </a:solidFill>
              </a:rPr>
              <a:t>- Là nơi sinh ra nền văn minh sông Nin rực rỡ thời cổ đại.</a:t>
            </a:r>
          </a:p>
          <a:p>
            <a:pPr>
              <a:spcBef>
                <a:spcPct val="50000"/>
              </a:spcBef>
            </a:pPr>
            <a:r>
              <a:rPr lang="en-US" sz="2800" b="1" dirty="0">
                <a:solidFill>
                  <a:srgbClr val="000099"/>
                </a:solidFill>
              </a:rPr>
              <a:t>- Nổi tiếng về các công trình kiến trúc cổ : kim tự tháp, tượng nhân sư…</a:t>
            </a:r>
          </a:p>
          <a:p>
            <a:pPr marL="457200" indent="-457200">
              <a:spcBef>
                <a:spcPct val="50000"/>
              </a:spcBef>
              <a:buFontTx/>
              <a:buChar char="-"/>
            </a:pPr>
            <a:endParaRPr lang="en-US" sz="2800" b="1" dirty="0">
              <a:solidFill>
                <a:srgbClr val="000099"/>
              </a:solidFill>
            </a:endParaRPr>
          </a:p>
          <a:p>
            <a:pPr marL="457200" indent="-457200">
              <a:spcBef>
                <a:spcPct val="50000"/>
              </a:spcBef>
              <a:buFontTx/>
              <a:buChar char="-"/>
            </a:pPr>
            <a:endParaRPr lang="en-US" sz="2800" b="1" dirty="0">
              <a:solidFill>
                <a:srgbClr val="000099"/>
              </a:solidFill>
            </a:endParaRPr>
          </a:p>
        </p:txBody>
      </p:sp>
      <p:sp>
        <p:nvSpPr>
          <p:cNvPr id="22534" name="Text Box 9"/>
          <p:cNvSpPr txBox="1">
            <a:spLocks noChangeArrowheads="1"/>
          </p:cNvSpPr>
          <p:nvPr/>
        </p:nvSpPr>
        <p:spPr bwMode="auto">
          <a:xfrm>
            <a:off x="395288" y="260350"/>
            <a:ext cx="2057400" cy="519113"/>
          </a:xfrm>
          <a:prstGeom prst="rect">
            <a:avLst/>
          </a:prstGeom>
          <a:noFill/>
          <a:ln w="9525">
            <a:noFill/>
            <a:miter lim="800000"/>
            <a:headEnd/>
            <a:tailEnd/>
          </a:ln>
        </p:spPr>
        <p:txBody>
          <a:bodyPr>
            <a:spAutoFit/>
          </a:bodyPr>
          <a:lstStyle/>
          <a:p>
            <a:pPr>
              <a:spcBef>
                <a:spcPct val="50000"/>
              </a:spcBef>
            </a:pPr>
            <a:r>
              <a:rPr lang="en-US" sz="2800" b="1" dirty="0">
                <a:solidFill>
                  <a:srgbClr val="FF3300"/>
                </a:solidFill>
              </a:rPr>
              <a:t>5. Ai Cập</a:t>
            </a:r>
          </a:p>
        </p:txBody>
      </p:sp>
    </p:spTree>
  </p:cSld>
  <p:clrMapOvr>
    <a:masterClrMapping/>
  </p:clrMapOvr>
  <p:transition>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07680" y="13578"/>
            <a:ext cx="3528640" cy="1143000"/>
          </a:xfrm>
          <a:noFill/>
        </p:spPr>
        <p:txBody>
          <a:bodyPr>
            <a:normAutofit/>
          </a:bodyPr>
          <a:lstStyle/>
          <a:p>
            <a:pPr eaLnBrk="1" hangingPunct="1"/>
            <a:r>
              <a:rPr lang="en-US" sz="3600" b="1" u="sng" dirty="0">
                <a:solidFill>
                  <a:srgbClr val="660033"/>
                </a:solidFill>
                <a:latin typeface="Times New Roman" panose="02020603050405020304" pitchFamily="18" charset="0"/>
                <a:cs typeface="Times New Roman" panose="02020603050405020304" pitchFamily="18" charset="0"/>
              </a:rPr>
              <a:t>KHỞI ĐỘNG</a:t>
            </a:r>
          </a:p>
        </p:txBody>
      </p:sp>
      <p:sp>
        <p:nvSpPr>
          <p:cNvPr id="2" name="Rectangle 1"/>
          <p:cNvSpPr/>
          <p:nvPr/>
        </p:nvSpPr>
        <p:spPr>
          <a:xfrm>
            <a:off x="2286000" y="3105835"/>
            <a:ext cx="4572000" cy="369332"/>
          </a:xfrm>
          <a:prstGeom prst="rect">
            <a:avLst/>
          </a:prstGeom>
        </p:spPr>
        <p:txBody>
          <a:bodyPr>
            <a:spAutoFit/>
          </a:bodyPr>
          <a:lstStyle/>
          <a:p>
            <a:pPr>
              <a:spcBef>
                <a:spcPct val="50000"/>
              </a:spcBef>
            </a:pPr>
            <a:endParaRPr lang="en-US" b="1" dirty="0">
              <a:cs typeface="Arial" charset="0"/>
            </a:endParaRPr>
          </a:p>
        </p:txBody>
      </p:sp>
      <p:sp>
        <p:nvSpPr>
          <p:cNvPr id="4" name="Rectangle 3"/>
          <p:cNvSpPr/>
          <p:nvPr/>
        </p:nvSpPr>
        <p:spPr>
          <a:xfrm>
            <a:off x="251520" y="1841242"/>
            <a:ext cx="8712968" cy="5016758"/>
          </a:xfrm>
          <a:prstGeom prst="rect">
            <a:avLst/>
          </a:prstGeom>
        </p:spPr>
        <p:txBody>
          <a:bodyPr wrap="square">
            <a:spAutoFit/>
          </a:bodyPr>
          <a:lstStyle/>
          <a:p>
            <a:r>
              <a:rPr lang="en-US" altLang="en-US" sz="3200" b="1" dirty="0">
                <a:latin typeface="Times New Roman" panose="02020603050405020304" pitchFamily="18" charset="0"/>
                <a:cs typeface="Times New Roman" panose="02020603050405020304" pitchFamily="18" charset="0"/>
              </a:rPr>
              <a:t>Vì sao khí hậu Châu Phi khô và nóng nhất thế giới ?</a:t>
            </a:r>
          </a:p>
          <a:p>
            <a:r>
              <a:rPr lang="en-US" altLang="en-US" sz="3200" dirty="0">
                <a:latin typeface="Times New Roman" panose="02020603050405020304" pitchFamily="18" charset="0"/>
                <a:cs typeface="Times New Roman" panose="02020603050405020304" pitchFamily="18" charset="0"/>
              </a:rPr>
              <a:t>a) Châu Phi có diện tích rộng lớn nhất. </a:t>
            </a:r>
          </a:p>
          <a:p>
            <a:r>
              <a:rPr lang="en-US" altLang="en-US" sz="3200" dirty="0">
                <a:latin typeface="Times New Roman" panose="02020603050405020304" pitchFamily="18" charset="0"/>
                <a:cs typeface="Times New Roman" panose="02020603050405020304" pitchFamily="18" charset="0"/>
              </a:rPr>
              <a:t>b) Nằm trong vòng đai nhiệt đới.</a:t>
            </a:r>
          </a:p>
          <a:p>
            <a:r>
              <a:rPr lang="en-US" altLang="en-US" sz="3200" dirty="0">
                <a:latin typeface="Times New Roman" panose="02020603050405020304" pitchFamily="18" charset="0"/>
                <a:cs typeface="Times New Roman" panose="02020603050405020304" pitchFamily="18" charset="0"/>
              </a:rPr>
              <a:t>c) Châu Phi có diện tích rộng lớn nhất, không có biển ăn sâu vào đất liền.</a:t>
            </a:r>
          </a:p>
          <a:p>
            <a:r>
              <a:rPr lang="en-US" altLang="en-US" sz="3200" dirty="0">
                <a:latin typeface="Times New Roman" panose="02020603050405020304" pitchFamily="18" charset="0"/>
                <a:cs typeface="Times New Roman" panose="02020603050405020304" pitchFamily="18" charset="0"/>
              </a:rPr>
              <a:t>d) Có diện tích rộng lớn, nằm trong vòng đai nhiệt đới và không có biển ăn sâu vào đất liền.</a:t>
            </a: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 </a:t>
            </a:r>
          </a:p>
        </p:txBody>
      </p:sp>
      <p:sp>
        <p:nvSpPr>
          <p:cNvPr id="5" name="Oval 4"/>
          <p:cNvSpPr/>
          <p:nvPr/>
        </p:nvSpPr>
        <p:spPr>
          <a:xfrm>
            <a:off x="107504" y="4769020"/>
            <a:ext cx="755576" cy="576064"/>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sz="3200" dirty="0">
                <a:solidFill>
                  <a:srgbClr val="FF0000"/>
                </a:solidFill>
                <a:latin typeface="Times New Roman" panose="02020603050405020304" pitchFamily="18" charset="0"/>
                <a:cs typeface="Times New Roman" panose="02020603050405020304" pitchFamily="18" charset="0"/>
              </a:rPr>
              <a:t>d)</a:t>
            </a:r>
            <a:endParaRPr lang="en-US" sz="3200" dirty="0">
              <a:solidFill>
                <a:srgbClr val="FF0000"/>
              </a:solidFill>
            </a:endParaRPr>
          </a:p>
        </p:txBody>
      </p:sp>
      <p:sp>
        <p:nvSpPr>
          <p:cNvPr id="6" name="TextBox 5"/>
          <p:cNvSpPr txBox="1"/>
          <p:nvPr/>
        </p:nvSpPr>
        <p:spPr>
          <a:xfrm>
            <a:off x="251520" y="4756591"/>
            <a:ext cx="9001000" cy="1077218"/>
          </a:xfrm>
          <a:prstGeom prst="rect">
            <a:avLst/>
          </a:prstGeom>
          <a:noFill/>
        </p:spPr>
        <p:txBody>
          <a:bodyPr wrap="square" rtlCol="0">
            <a:spAutoFit/>
          </a:bodyPr>
          <a:lstStyle/>
          <a:p>
            <a:r>
              <a:rPr lang="en-US" altLang="en-US" sz="3200" dirty="0">
                <a:solidFill>
                  <a:srgbClr val="FF0000"/>
                </a:solidFill>
                <a:latin typeface="Times New Roman" panose="02020603050405020304" pitchFamily="18" charset="0"/>
                <a:cs typeface="Times New Roman" panose="02020603050405020304" pitchFamily="18" charset="0"/>
              </a:rPr>
              <a:t>d) Có diện tích rộng lớn, nằm trong vòng đai nhiệt đới và không có biển ăn sâu vào đất liền.</a:t>
            </a:r>
          </a:p>
        </p:txBody>
      </p:sp>
      <p:sp>
        <p:nvSpPr>
          <p:cNvPr id="7" name="TextBox 6"/>
          <p:cNvSpPr txBox="1"/>
          <p:nvPr/>
        </p:nvSpPr>
        <p:spPr>
          <a:xfrm>
            <a:off x="863080" y="1008857"/>
            <a:ext cx="68768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Khoanh vào chữ cái đặt trước câu trả lời đúng.</a:t>
            </a:r>
          </a:p>
        </p:txBody>
      </p:sp>
    </p:spTree>
    <p:extLst>
      <p:ext uri="{BB962C8B-B14F-4D97-AF65-F5344CB8AC3E}">
        <p14:creationId xmlns:p14="http://schemas.microsoft.com/office/powerpoint/2010/main" val="313082314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900113" y="692150"/>
            <a:ext cx="2663825" cy="366713"/>
          </a:xfrm>
          <a:prstGeom prst="rect">
            <a:avLst/>
          </a:prstGeom>
          <a:noFill/>
          <a:ln w="9525">
            <a:noFill/>
            <a:miter lim="800000"/>
            <a:headEnd/>
            <a:tailEnd/>
          </a:ln>
        </p:spPr>
        <p:txBody>
          <a:bodyPr>
            <a:spAutoFit/>
          </a:bodyPr>
          <a:lstStyle/>
          <a:p>
            <a:pPr>
              <a:spcBef>
                <a:spcPct val="50000"/>
              </a:spcBef>
            </a:pPr>
            <a:endParaRPr lang="en-US"/>
          </a:p>
        </p:txBody>
      </p:sp>
      <p:sp>
        <p:nvSpPr>
          <p:cNvPr id="23556" name="Text Box 6"/>
          <p:cNvSpPr txBox="1">
            <a:spLocks noChangeArrowheads="1"/>
          </p:cNvSpPr>
          <p:nvPr/>
        </p:nvSpPr>
        <p:spPr bwMode="auto">
          <a:xfrm>
            <a:off x="684213" y="1341438"/>
            <a:ext cx="7775575" cy="4247317"/>
          </a:xfrm>
          <a:prstGeom prst="rect">
            <a:avLst/>
          </a:prstGeom>
          <a:noFill/>
          <a:ln w="9525">
            <a:noFill/>
            <a:miter lim="800000"/>
            <a:headEnd/>
            <a:tailEnd/>
          </a:ln>
        </p:spPr>
        <p:txBody>
          <a:bodyPr>
            <a:spAutoFit/>
          </a:bodyPr>
          <a:lstStyle/>
          <a:p>
            <a:pPr>
              <a:spcBef>
                <a:spcPct val="50000"/>
              </a:spcBef>
            </a:pPr>
            <a:r>
              <a:rPr lang="en-US" sz="2400" b="1" dirty="0">
                <a:solidFill>
                  <a:srgbClr val="990000"/>
                </a:solidFill>
              </a:rPr>
              <a:t>     </a:t>
            </a:r>
            <a:r>
              <a:rPr lang="en-US" sz="3600" b="1" dirty="0">
                <a:latin typeface="Times New Roman" panose="02020603050405020304" pitchFamily="18" charset="0"/>
                <a:cs typeface="Times New Roman" panose="02020603050405020304" pitchFamily="18" charset="0"/>
              </a:rPr>
              <a:t>Dân cư châu Phi chủ yếu là người da đen. Các nước châu Phi mới chỉ tập trung trồng cây công nghiệp nhiệt đới, khai thác khoáng sản để xuất khẩu.</a:t>
            </a:r>
          </a:p>
          <a:p>
            <a:pPr>
              <a:spcBef>
                <a:spcPct val="50000"/>
              </a:spcBef>
            </a:pPr>
            <a:r>
              <a:rPr lang="en-US" sz="3600" b="1" dirty="0">
                <a:latin typeface="Times New Roman" panose="02020603050405020304" pitchFamily="18" charset="0"/>
                <a:cs typeface="Times New Roman" panose="02020603050405020304" pitchFamily="18" charset="0"/>
              </a:rPr>
              <a:t>     Ai cập nằm ở Bắc Phi, nổi tiếng về các công trình kiến trúc cổ và sản xuất bông.</a:t>
            </a:r>
          </a:p>
        </p:txBody>
      </p:sp>
      <p:sp>
        <p:nvSpPr>
          <p:cNvPr id="2" name="TextBox 1"/>
          <p:cNvSpPr txBox="1"/>
          <p:nvPr/>
        </p:nvSpPr>
        <p:spPr>
          <a:xfrm>
            <a:off x="3131840" y="535643"/>
            <a:ext cx="2592288" cy="1046440"/>
          </a:xfrm>
          <a:prstGeom prst="rect">
            <a:avLst/>
          </a:prstGeom>
          <a:noFill/>
        </p:spPr>
        <p:txBody>
          <a:bodyPr wrap="square" rtlCol="0">
            <a:spAutoFit/>
          </a:bodyPr>
          <a:lstStyle/>
          <a:p>
            <a:r>
              <a:rPr lang="en-US" sz="4400" b="1" u="sng" dirty="0">
                <a:solidFill>
                  <a:srgbClr val="FF0000"/>
                </a:solidFill>
                <a:latin typeface="Times New Roman" panose="02020603050405020304" pitchFamily="18" charset="0"/>
                <a:cs typeface="Times New Roman" panose="02020603050405020304" pitchFamily="18" charset="0"/>
              </a:rPr>
              <a:t>Bài học</a:t>
            </a:r>
          </a:p>
          <a:p>
            <a:endParaRPr lang="en-US" dirty="0">
              <a:solidFill>
                <a:srgbClr val="FF0000"/>
              </a:solidFill>
            </a:endParaRPr>
          </a:p>
        </p:txBody>
      </p:sp>
    </p:spTree>
  </p:cSld>
  <p:clrMapOvr>
    <a:masterClrMapping/>
  </p:clrMapOvr>
  <p:transition>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87625" y="980728"/>
            <a:ext cx="720080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dirty="0" err="1">
                <a:solidFill>
                  <a:srgbClr val="000000"/>
                </a:solidFill>
                <a:cs typeface="Arial" charset="0"/>
              </a:rPr>
              <a:t>Thứ</a:t>
            </a:r>
            <a:r>
              <a:rPr lang="en-US" sz="3200" dirty="0">
                <a:solidFill>
                  <a:srgbClr val="000000"/>
                </a:solidFill>
                <a:cs typeface="Arial" charset="0"/>
              </a:rPr>
              <a:t> </a:t>
            </a:r>
            <a:r>
              <a:rPr lang="en-US" sz="3200" dirty="0" err="1">
                <a:solidFill>
                  <a:srgbClr val="000000"/>
                </a:solidFill>
                <a:cs typeface="Arial" charset="0"/>
              </a:rPr>
              <a:t>sáu</a:t>
            </a:r>
            <a:r>
              <a:rPr lang="en-US" sz="3200" dirty="0">
                <a:solidFill>
                  <a:srgbClr val="000000"/>
                </a:solidFill>
                <a:cs typeface="Arial" charset="0"/>
              </a:rPr>
              <a:t> </a:t>
            </a:r>
            <a:r>
              <a:rPr lang="en-US" sz="3200" dirty="0" err="1">
                <a:solidFill>
                  <a:srgbClr val="000000"/>
                </a:solidFill>
                <a:cs typeface="Arial" charset="0"/>
              </a:rPr>
              <a:t>ngày</a:t>
            </a:r>
            <a:r>
              <a:rPr lang="en-US" sz="3200" dirty="0">
                <a:solidFill>
                  <a:srgbClr val="000000"/>
                </a:solidFill>
                <a:cs typeface="Arial" charset="0"/>
              </a:rPr>
              <a:t> </a:t>
            </a:r>
            <a:r>
              <a:rPr lang="vi-VN" sz="3200" dirty="0">
                <a:solidFill>
                  <a:srgbClr val="000000"/>
                </a:solidFill>
                <a:cs typeface="Arial" charset="0"/>
              </a:rPr>
              <a:t>18</a:t>
            </a:r>
            <a:r>
              <a:rPr lang="en-US" sz="3200" dirty="0">
                <a:solidFill>
                  <a:srgbClr val="000000"/>
                </a:solidFill>
                <a:cs typeface="Arial" charset="0"/>
              </a:rPr>
              <a:t> </a:t>
            </a:r>
            <a:r>
              <a:rPr lang="en-US" sz="3200" dirty="0" err="1">
                <a:solidFill>
                  <a:srgbClr val="000000"/>
                </a:solidFill>
                <a:cs typeface="Arial" charset="0"/>
              </a:rPr>
              <a:t>tháng</a:t>
            </a:r>
            <a:r>
              <a:rPr lang="en-US" sz="3200" dirty="0">
                <a:solidFill>
                  <a:srgbClr val="000000"/>
                </a:solidFill>
                <a:cs typeface="Arial" charset="0"/>
              </a:rPr>
              <a:t> </a:t>
            </a:r>
            <a:r>
              <a:rPr lang="vi-VN" sz="3200" dirty="0">
                <a:solidFill>
                  <a:srgbClr val="000000"/>
                </a:solidFill>
                <a:cs typeface="Arial" charset="0"/>
              </a:rPr>
              <a:t>3</a:t>
            </a:r>
            <a:r>
              <a:rPr lang="en-US" sz="3200" dirty="0">
                <a:solidFill>
                  <a:srgbClr val="000000"/>
                </a:solidFill>
                <a:cs typeface="Arial" charset="0"/>
              </a:rPr>
              <a:t> </a:t>
            </a:r>
            <a:r>
              <a:rPr lang="en-US" sz="3200" dirty="0" err="1">
                <a:solidFill>
                  <a:srgbClr val="000000"/>
                </a:solidFill>
                <a:cs typeface="Arial" charset="0"/>
              </a:rPr>
              <a:t>năm</a:t>
            </a:r>
            <a:r>
              <a:rPr lang="en-US" sz="3200" dirty="0">
                <a:solidFill>
                  <a:srgbClr val="000000"/>
                </a:solidFill>
                <a:cs typeface="Arial" charset="0"/>
              </a:rPr>
              <a:t> 2022</a:t>
            </a:r>
          </a:p>
        </p:txBody>
      </p:sp>
      <p:sp>
        <p:nvSpPr>
          <p:cNvPr id="18" name="TextBox 17"/>
          <p:cNvSpPr txBox="1"/>
          <p:nvPr/>
        </p:nvSpPr>
        <p:spPr>
          <a:xfrm>
            <a:off x="2895600" y="1981200"/>
            <a:ext cx="3429000" cy="646331"/>
          </a:xfrm>
          <a:prstGeom prst="rect">
            <a:avLst/>
          </a:prstGeom>
          <a:noFill/>
          <a:effectLst/>
        </p:spPr>
        <p:txBody>
          <a:bodyPr>
            <a:spAutoFit/>
          </a:bodyPr>
          <a:lstStyle/>
          <a:p>
            <a:pPr fontAlgn="auto">
              <a:spcBef>
                <a:spcPts val="0"/>
              </a:spcBef>
              <a:spcAft>
                <a:spcPts val="0"/>
              </a:spcAft>
              <a:defRPr/>
            </a:pPr>
            <a:r>
              <a:rPr lang="en-US" sz="3600" b="1" dirty="0">
                <a:ln w="10541" cmpd="sng">
                  <a:solidFill>
                    <a:schemeClr val="accent1">
                      <a:shade val="88000"/>
                      <a:satMod val="110000"/>
                    </a:schemeClr>
                  </a:solidFill>
                  <a:prstDash val="solid"/>
                </a:ln>
                <a:solidFill>
                  <a:srgbClr val="1E03BD"/>
                </a:solidFill>
                <a:latin typeface="Arial Narrow" pitchFamily="34" charset="0"/>
              </a:rPr>
              <a:t>      </a:t>
            </a:r>
            <a:r>
              <a:rPr lang="en-US" sz="3600" b="1" u="sng" dirty="0">
                <a:ln w="10541" cmpd="sng">
                  <a:solidFill>
                    <a:schemeClr val="accent1">
                      <a:shade val="88000"/>
                      <a:satMod val="110000"/>
                    </a:schemeClr>
                  </a:solidFill>
                  <a:prstDash val="solid"/>
                </a:ln>
                <a:solidFill>
                  <a:srgbClr val="1E03BD"/>
                </a:solidFill>
                <a:latin typeface="Arial Narrow" pitchFamily="34" charset="0"/>
              </a:rPr>
              <a:t>MÔN:</a:t>
            </a:r>
            <a:r>
              <a:rPr lang="en-US" sz="3600" b="1" dirty="0">
                <a:ln w="10541" cmpd="sng">
                  <a:solidFill>
                    <a:schemeClr val="accent1">
                      <a:shade val="88000"/>
                      <a:satMod val="110000"/>
                    </a:schemeClr>
                  </a:solidFill>
                  <a:prstDash val="solid"/>
                </a:ln>
                <a:solidFill>
                  <a:srgbClr val="1E03BD"/>
                </a:solidFill>
                <a:latin typeface="Arial Narrow" pitchFamily="34" charset="0"/>
              </a:rPr>
              <a:t>  Địa lí</a:t>
            </a:r>
            <a:endParaRPr lang="en-US" sz="3600" b="1" dirty="0">
              <a:ln w="18000">
                <a:solidFill>
                  <a:schemeClr val="accent2">
                    <a:satMod val="140000"/>
                  </a:schemeClr>
                </a:solidFill>
                <a:prstDash val="solid"/>
                <a:miter lim="800000"/>
              </a:ln>
              <a:solidFill>
                <a:srgbClr val="1E03BD"/>
              </a:solidFill>
              <a:effectLst>
                <a:outerShdw blurRad="25500" dist="23000" dir="7020000" algn="tl">
                  <a:srgbClr val="000000">
                    <a:alpha val="50000"/>
                  </a:srgbClr>
                </a:outerShdw>
              </a:effectLst>
              <a:latin typeface="Arial Narrow" pitchFamily="34" charset="0"/>
            </a:endParaRPr>
          </a:p>
        </p:txBody>
      </p:sp>
      <p:sp>
        <p:nvSpPr>
          <p:cNvPr id="4" name="Rectangle 3"/>
          <p:cNvSpPr/>
          <p:nvPr/>
        </p:nvSpPr>
        <p:spPr>
          <a:xfrm>
            <a:off x="304800" y="2743200"/>
            <a:ext cx="8686799" cy="2116594"/>
          </a:xfrm>
          <a:prstGeom prst="rect">
            <a:avLst/>
          </a:prstGeom>
          <a:noFill/>
        </p:spPr>
        <p:txBody>
          <a:bodyPr wrap="none">
            <a:prstTxWarp prst="textPlain">
              <a:avLst>
                <a:gd name="adj" fmla="val 4895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solidFill>
                    <a:srgbClr val="FF0000"/>
                  </a:solidFill>
                </a:ln>
                <a:solidFill>
                  <a:srgbClr val="FF0000"/>
                </a:solidFill>
                <a:effectLst>
                  <a:outerShdw blurRad="76200" dist="50800" dir="5400000" algn="tl" rotWithShape="0">
                    <a:srgbClr val="000000">
                      <a:alpha val="65000"/>
                    </a:srgbClr>
                  </a:outerShdw>
                  <a:reflection blurRad="6350" stA="55000" endA="50" endPos="85000" dist="60007" dir="5400000" sy="-100000" algn="bl" rotWithShape="0"/>
                </a:effectLst>
                <a:cs typeface="Times New Roman" pitchFamily="18" charset="0"/>
              </a:rPr>
              <a:t>CHÂU PHI  (</a:t>
            </a:r>
            <a:r>
              <a:rPr lang="en-US" sz="4000" b="1" spc="50" dirty="0" err="1">
                <a:ln w="11430">
                  <a:solidFill>
                    <a:srgbClr val="FF0000"/>
                  </a:solidFill>
                </a:ln>
                <a:solidFill>
                  <a:srgbClr val="FF0000"/>
                </a:solidFill>
                <a:effectLst>
                  <a:outerShdw blurRad="76200" dist="50800" dir="5400000" algn="tl" rotWithShape="0">
                    <a:srgbClr val="000000">
                      <a:alpha val="65000"/>
                    </a:srgbClr>
                  </a:outerShdw>
                  <a:reflection blurRad="6350" stA="55000" endA="50" endPos="85000" dist="60007" dir="5400000" sy="-100000" algn="bl" rotWithShape="0"/>
                </a:effectLst>
                <a:cs typeface="Times New Roman" pitchFamily="18" charset="0"/>
              </a:rPr>
              <a:t>tiếp</a:t>
            </a:r>
            <a:r>
              <a:rPr lang="en-US" sz="4000" b="1" spc="50" dirty="0">
                <a:ln w="11430">
                  <a:solidFill>
                    <a:srgbClr val="FF0000"/>
                  </a:solidFill>
                </a:ln>
                <a:solidFill>
                  <a:srgbClr val="FF0000"/>
                </a:solidFill>
                <a:effectLst>
                  <a:outerShdw blurRad="76200" dist="50800" dir="5400000" algn="tl" rotWithShape="0">
                    <a:srgbClr val="000000">
                      <a:alpha val="65000"/>
                    </a:srgbClr>
                  </a:outerShdw>
                  <a:reflection blurRad="6350" stA="55000" endA="50" endPos="85000" dist="60007" dir="5400000" sy="-100000" algn="bl" rotWithShape="0"/>
                </a:effectLst>
                <a:cs typeface="Times New Roman" pitchFamily="18" charset="0"/>
              </a:rPr>
              <a:t> </a:t>
            </a:r>
            <a:r>
              <a:rPr lang="en-US" sz="4000" b="1" spc="50" dirty="0" err="1">
                <a:ln w="11430">
                  <a:solidFill>
                    <a:srgbClr val="FF0000"/>
                  </a:solidFill>
                </a:ln>
                <a:solidFill>
                  <a:srgbClr val="FF0000"/>
                </a:solidFill>
                <a:effectLst>
                  <a:outerShdw blurRad="76200" dist="50800" dir="5400000" algn="tl" rotWithShape="0">
                    <a:srgbClr val="000000">
                      <a:alpha val="65000"/>
                    </a:srgbClr>
                  </a:outerShdw>
                  <a:reflection blurRad="6350" stA="55000" endA="50" endPos="85000" dist="60007" dir="5400000" sy="-100000" algn="bl" rotWithShape="0"/>
                </a:effectLst>
                <a:cs typeface="Times New Roman" pitchFamily="18" charset="0"/>
              </a:rPr>
              <a:t>theo</a:t>
            </a:r>
            <a:r>
              <a:rPr lang="en-US" sz="4000" b="1" spc="50" dirty="0">
                <a:ln w="11430">
                  <a:solidFill>
                    <a:srgbClr val="FF0000"/>
                  </a:solidFill>
                </a:ln>
                <a:solidFill>
                  <a:srgbClr val="FF0000"/>
                </a:solidFill>
                <a:effectLst>
                  <a:outerShdw blurRad="76200" dist="50800" dir="5400000" algn="tl" rotWithShape="0">
                    <a:srgbClr val="000000">
                      <a:alpha val="65000"/>
                    </a:srgbClr>
                  </a:outerShdw>
                  <a:reflection blurRad="6350" stA="55000" endA="50" endPos="85000" dist="60007" dir="5400000" sy="-100000" algn="bl" rotWithShape="0"/>
                </a:effectLst>
                <a:cs typeface="Times New Roman" pitchFamily="18" charset="0"/>
              </a:rPr>
              <a:t>)</a:t>
            </a:r>
          </a:p>
        </p:txBody>
      </p:sp>
    </p:spTree>
    <p:extLst>
      <p:ext uri="{BB962C8B-B14F-4D97-AF65-F5344CB8AC3E}">
        <p14:creationId xmlns:p14="http://schemas.microsoft.com/office/powerpoint/2010/main" val="345963447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1560" y="269875"/>
            <a:ext cx="8229600" cy="1143000"/>
          </a:xfrm>
          <a:prstGeom prst="rect">
            <a:avLst/>
          </a:prstGeom>
          <a:noFill/>
          <a:ln w="9525">
            <a:noFill/>
            <a:miter lim="800000"/>
            <a:headEnd/>
            <a:tailEnd/>
          </a:ln>
        </p:spPr>
        <p:txBody>
          <a:bodyPr anchor="ctr"/>
          <a:lstStyle/>
          <a:p>
            <a:pPr algn="ctr"/>
            <a:br>
              <a:rPr lang="en-US" sz="2400" b="1" dirty="0">
                <a:solidFill>
                  <a:srgbClr val="660033"/>
                </a:solidFill>
              </a:rPr>
            </a:br>
            <a:r>
              <a:rPr lang="en-US" sz="3200" b="1" u="sng" dirty="0">
                <a:solidFill>
                  <a:srgbClr val="660033"/>
                </a:solidFill>
              </a:rPr>
              <a:t>Địa lí</a:t>
            </a:r>
          </a:p>
        </p:txBody>
      </p:sp>
      <p:sp>
        <p:nvSpPr>
          <p:cNvPr id="5125" name="Text Box 5"/>
          <p:cNvSpPr txBox="1">
            <a:spLocks noChangeArrowheads="1"/>
          </p:cNvSpPr>
          <p:nvPr/>
        </p:nvSpPr>
        <p:spPr bwMode="auto">
          <a:xfrm>
            <a:off x="1187624" y="1412875"/>
            <a:ext cx="7128791" cy="707886"/>
          </a:xfrm>
          <a:prstGeom prst="rect">
            <a:avLst/>
          </a:prstGeom>
          <a:noFill/>
          <a:ln w="9525">
            <a:noFill/>
            <a:miter lim="800000"/>
            <a:headEnd/>
            <a:tailEnd/>
          </a:ln>
        </p:spPr>
        <p:txBody>
          <a:bodyPr wrap="square">
            <a:spAutoFit/>
          </a:bodyPr>
          <a:lstStyle/>
          <a:p>
            <a:pPr algn="ctr">
              <a:spcBef>
                <a:spcPct val="50000"/>
              </a:spcBef>
            </a:pPr>
            <a:r>
              <a:rPr lang="en-US" sz="4000" b="1" u="sng" dirty="0">
                <a:solidFill>
                  <a:srgbClr val="990000"/>
                </a:solidFill>
                <a:cs typeface="Arial" charset="0"/>
              </a:rPr>
              <a:t>Bài 24</a:t>
            </a:r>
            <a:r>
              <a:rPr lang="en-US" sz="4000" b="1" dirty="0">
                <a:solidFill>
                  <a:srgbClr val="990000"/>
                </a:solidFill>
                <a:cs typeface="Arial" charset="0"/>
              </a:rPr>
              <a:t>: Châu Phi (tiếp theo)</a:t>
            </a:r>
          </a:p>
        </p:txBody>
      </p:sp>
      <p:sp>
        <p:nvSpPr>
          <p:cNvPr id="5126" name="Text Box 6"/>
          <p:cNvSpPr txBox="1">
            <a:spLocks noChangeArrowheads="1"/>
          </p:cNvSpPr>
          <p:nvPr/>
        </p:nvSpPr>
        <p:spPr bwMode="auto">
          <a:xfrm>
            <a:off x="461560" y="2780928"/>
            <a:ext cx="6858000" cy="707886"/>
          </a:xfrm>
          <a:prstGeom prst="rect">
            <a:avLst/>
          </a:prstGeom>
          <a:noFill/>
          <a:ln w="9525">
            <a:noFill/>
            <a:miter lim="800000"/>
            <a:headEnd/>
            <a:tailEnd/>
          </a:ln>
        </p:spPr>
        <p:txBody>
          <a:bodyPr>
            <a:spAutoFit/>
          </a:bodyPr>
          <a:lstStyle/>
          <a:p>
            <a:pPr>
              <a:spcBef>
                <a:spcPct val="50000"/>
              </a:spcBef>
            </a:pPr>
            <a:r>
              <a:rPr lang="en-US" sz="4000" b="1" dirty="0">
                <a:cs typeface="Arial" charset="0"/>
              </a:rPr>
              <a:t>3. </a:t>
            </a:r>
            <a:r>
              <a:rPr lang="en-US" sz="4000" b="1" u="sng" dirty="0">
                <a:cs typeface="Arial" charset="0"/>
              </a:rPr>
              <a:t>Dân c</a:t>
            </a:r>
            <a:r>
              <a:rPr lang="vi-VN" sz="4000" b="1" u="sng" dirty="0">
                <a:cs typeface="Arial" charset="0"/>
              </a:rPr>
              <a:t>ư</a:t>
            </a:r>
            <a:r>
              <a:rPr lang="en-US" sz="4000" b="1" u="sng" dirty="0">
                <a:cs typeface="Arial" charset="0"/>
              </a:rPr>
              <a:t> Châu phi</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box(in)">
                                      <p:cBhvr>
                                        <p:cTn id="7" dur="500"/>
                                        <p:tgtEl>
                                          <p:spTgt spid="51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26">
                                            <p:txEl>
                                              <p:pRg st="0" end="0"/>
                                            </p:txEl>
                                          </p:spTgt>
                                        </p:tgtEl>
                                        <p:attrNameLst>
                                          <p:attrName>style.visibility</p:attrName>
                                        </p:attrNameLst>
                                      </p:cBhvr>
                                      <p:to>
                                        <p:strVal val="visible"/>
                                      </p:to>
                                    </p:set>
                                    <p:animEffect transition="in" filter="box(in)">
                                      <p:cBhvr>
                                        <p:cTn id="12" dur="500"/>
                                        <p:tgtEl>
                                          <p:spTgt spid="51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8" name="Group 44"/>
          <p:cNvGraphicFramePr>
            <a:graphicFrameLocks noGrp="1"/>
          </p:cNvGraphicFramePr>
          <p:nvPr>
            <p:ph type="tbl" idx="1"/>
          </p:nvPr>
        </p:nvGraphicFramePr>
        <p:xfrm>
          <a:off x="395654" y="961292"/>
          <a:ext cx="8607669" cy="4662871"/>
        </p:xfrm>
        <a:graphic>
          <a:graphicData uri="http://schemas.openxmlformats.org/drawingml/2006/table">
            <a:tbl>
              <a:tblPr/>
              <a:tblGrid>
                <a:gridCol w="2558818">
                  <a:extLst>
                    <a:ext uri="{9D8B030D-6E8A-4147-A177-3AD203B41FA5}">
                      <a16:colId xmlns:a16="http://schemas.microsoft.com/office/drawing/2014/main" val="20000"/>
                    </a:ext>
                  </a:extLst>
                </a:gridCol>
                <a:gridCol w="1477045">
                  <a:extLst>
                    <a:ext uri="{9D8B030D-6E8A-4147-A177-3AD203B41FA5}">
                      <a16:colId xmlns:a16="http://schemas.microsoft.com/office/drawing/2014/main" val="20001"/>
                    </a:ext>
                  </a:extLst>
                </a:gridCol>
                <a:gridCol w="2140669">
                  <a:extLst>
                    <a:ext uri="{9D8B030D-6E8A-4147-A177-3AD203B41FA5}">
                      <a16:colId xmlns:a16="http://schemas.microsoft.com/office/drawing/2014/main" val="20002"/>
                    </a:ext>
                  </a:extLst>
                </a:gridCol>
                <a:gridCol w="2431137">
                  <a:extLst>
                    <a:ext uri="{9D8B030D-6E8A-4147-A177-3AD203B41FA5}">
                      <a16:colId xmlns:a16="http://schemas.microsoft.com/office/drawing/2014/main" val="20003"/>
                    </a:ext>
                  </a:extLst>
                </a:gridCol>
              </a:tblGrid>
              <a:tr h="1164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rgbClr val="FF0000"/>
                          </a:solidFill>
                          <a:effectLst/>
                          <a:latin typeface="Arial" pitchFamily="34" charset="0"/>
                        </a:rPr>
                        <a:t>Châu</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lục</a:t>
                      </a:r>
                      <a:endParaRPr kumimoji="0" lang="en-US" sz="2200" b="0" i="0" u="none" strike="noStrike" cap="none" normalizeH="0" baseline="0" dirty="0">
                        <a:ln>
                          <a:noFill/>
                        </a:ln>
                        <a:solidFill>
                          <a:srgbClr val="FF0000"/>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tx1"/>
                        </a:gs>
                        <a:gs pos="100000">
                          <a:schemeClr val="bg2">
                            <a:lumMod val="20000"/>
                            <a:lumOff val="8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rgbClr val="FF0000"/>
                          </a:solidFill>
                          <a:effectLst/>
                          <a:latin typeface="Arial" pitchFamily="34" charset="0"/>
                        </a:rPr>
                        <a:t>Diện</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tích</a:t>
                      </a:r>
                      <a:r>
                        <a:rPr kumimoji="0" lang="en-US" sz="2200" b="0" i="0" u="none" strike="noStrike" cap="none" normalizeH="0" baseline="0" dirty="0">
                          <a:ln>
                            <a:noFill/>
                          </a:ln>
                          <a:solidFill>
                            <a:srgbClr val="FF0000"/>
                          </a:solidFill>
                          <a:effectLst/>
                          <a:latin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rgbClr val="FF0000"/>
                          </a:solidFill>
                          <a:effectLst/>
                          <a:latin typeface="Arial" pitchFamily="34" charset="0"/>
                        </a:rPr>
                        <a:t>(</a:t>
                      </a:r>
                      <a:r>
                        <a:rPr kumimoji="0" lang="en-US" sz="2200" b="0" i="0" u="none" strike="noStrike" cap="none" normalizeH="0" baseline="0" dirty="0" err="1">
                          <a:ln>
                            <a:noFill/>
                          </a:ln>
                          <a:solidFill>
                            <a:srgbClr val="FF0000"/>
                          </a:solidFill>
                          <a:effectLst/>
                          <a:latin typeface="Arial" pitchFamily="34" charset="0"/>
                        </a:rPr>
                        <a:t>triệu</a:t>
                      </a:r>
                      <a:r>
                        <a:rPr kumimoji="0" lang="en-US" sz="2200" b="0" i="0" u="none" strike="noStrike" cap="none" normalizeH="0" baseline="0" dirty="0">
                          <a:ln>
                            <a:noFill/>
                          </a:ln>
                          <a:solidFill>
                            <a:srgbClr val="FF0000"/>
                          </a:solidFill>
                          <a:effectLst/>
                          <a:latin typeface="Arial" pitchFamily="34" charset="0"/>
                        </a:rPr>
                        <a:t> km</a:t>
                      </a:r>
                      <a:r>
                        <a:rPr kumimoji="0" lang="en-US" sz="2200" b="0" i="0" u="none" strike="noStrike" cap="none" normalizeH="0" baseline="30000" dirty="0">
                          <a:ln>
                            <a:noFill/>
                          </a:ln>
                          <a:solidFill>
                            <a:srgbClr val="FF0000"/>
                          </a:solidFill>
                          <a:effectLst/>
                          <a:latin typeface="Arial" pitchFamily="34" charset="0"/>
                        </a:rPr>
                        <a:t>2</a:t>
                      </a:r>
                      <a:r>
                        <a:rPr kumimoji="0" lang="en-US" sz="2200" b="0" i="0" u="none" strike="noStrike" cap="none" normalizeH="0" baseline="0" dirty="0">
                          <a:ln>
                            <a:noFill/>
                          </a:ln>
                          <a:solidFill>
                            <a:srgbClr val="FF0000"/>
                          </a:solidFill>
                          <a:effectLst/>
                          <a:latin typeface="Arial" pitchFamily="34" charset="0"/>
                        </a:rPr>
                        <a:t>)</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tx1">
                            <a:lumMod val="95000"/>
                          </a:schemeClr>
                        </a:gs>
                        <a:gs pos="100000">
                          <a:schemeClr val="bg2">
                            <a:lumMod val="20000"/>
                            <a:lumOff val="8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rgbClr val="FF0000"/>
                          </a:solidFill>
                          <a:effectLst/>
                          <a:latin typeface="Arial" pitchFamily="34" charset="0"/>
                        </a:rPr>
                        <a:t>Dân</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số</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năm</a:t>
                      </a:r>
                      <a:r>
                        <a:rPr kumimoji="0" lang="en-US" sz="2200" b="0" i="0" u="none" strike="noStrike" cap="none" normalizeH="0" baseline="0" dirty="0">
                          <a:ln>
                            <a:noFill/>
                          </a:ln>
                          <a:solidFill>
                            <a:srgbClr val="FF0000"/>
                          </a:solidFill>
                          <a:effectLst/>
                          <a:latin typeface="Arial" pitchFamily="34" charset="0"/>
                        </a:rPr>
                        <a:t> 2004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rgbClr val="FF0000"/>
                          </a:solidFill>
                          <a:effectLst/>
                          <a:latin typeface="Arial" pitchFamily="34" charset="0"/>
                        </a:rPr>
                        <a:t>(</a:t>
                      </a:r>
                      <a:r>
                        <a:rPr kumimoji="0" lang="en-US" sz="2200" b="0" i="0" u="none" strike="noStrike" cap="none" normalizeH="0" baseline="0" dirty="0" err="1">
                          <a:ln>
                            <a:noFill/>
                          </a:ln>
                          <a:solidFill>
                            <a:srgbClr val="FF0000"/>
                          </a:solidFill>
                          <a:effectLst/>
                          <a:latin typeface="Arial" pitchFamily="34" charset="0"/>
                        </a:rPr>
                        <a:t>triệu</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người</a:t>
                      </a:r>
                      <a:r>
                        <a:rPr kumimoji="0" lang="en-US" sz="2200" b="0" i="0" u="none" strike="noStrike" cap="none" normalizeH="0" baseline="0" dirty="0">
                          <a:ln>
                            <a:noFill/>
                          </a:ln>
                          <a:solidFill>
                            <a:srgbClr val="FF0000"/>
                          </a:solidFill>
                          <a:effectLst/>
                          <a:latin typeface="Arial" pitchFamily="34" charset="0"/>
                        </a:rPr>
                        <a:t>)</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tx1">
                            <a:lumMod val="95000"/>
                          </a:schemeClr>
                        </a:gs>
                        <a:gs pos="100000">
                          <a:schemeClr val="bg2">
                            <a:lumMod val="20000"/>
                            <a:lumOff val="8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200" b="0" i="0" u="none" strike="noStrike" cap="none" normalizeH="0" baseline="0" dirty="0" err="1">
                          <a:ln>
                            <a:noFill/>
                          </a:ln>
                          <a:solidFill>
                            <a:srgbClr val="FF0000"/>
                          </a:solidFill>
                          <a:effectLst/>
                          <a:latin typeface="Arial" pitchFamily="34" charset="0"/>
                        </a:rPr>
                        <a:t>Dân</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số</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err="1">
                          <a:ln>
                            <a:noFill/>
                          </a:ln>
                          <a:solidFill>
                            <a:srgbClr val="FF0000"/>
                          </a:solidFill>
                          <a:effectLst/>
                          <a:latin typeface="Arial" pitchFamily="34" charset="0"/>
                        </a:rPr>
                        <a:t>năm</a:t>
                      </a:r>
                      <a:r>
                        <a:rPr kumimoji="0" lang="en-US" sz="2200" b="0" i="0" u="none" strike="noStrike" cap="none" normalizeH="0" baseline="0">
                          <a:ln>
                            <a:noFill/>
                          </a:ln>
                          <a:solidFill>
                            <a:srgbClr val="FF0000"/>
                          </a:solidFill>
                          <a:effectLst/>
                          <a:latin typeface="Arial" pitchFamily="34" charset="0"/>
                        </a:rPr>
                        <a:t> 2013 </a:t>
                      </a:r>
                      <a:r>
                        <a:rPr kumimoji="0" lang="en-US" sz="2200" b="0" i="0" u="none" strike="noStrike" cap="none" normalizeH="0" baseline="0" dirty="0">
                          <a:ln>
                            <a:noFill/>
                          </a:ln>
                          <a:solidFill>
                            <a:srgbClr val="FF0000"/>
                          </a:solidFill>
                          <a:effectLst/>
                          <a:latin typeface="Arial" pitchFamily="34" charset="0"/>
                        </a:rPr>
                        <a:t>(</a:t>
                      </a:r>
                      <a:r>
                        <a:rPr kumimoji="0" lang="en-US" sz="2200" b="0" i="0" u="none" strike="noStrike" cap="none" normalizeH="0" baseline="0" dirty="0" err="1">
                          <a:ln>
                            <a:noFill/>
                          </a:ln>
                          <a:solidFill>
                            <a:srgbClr val="FF0000"/>
                          </a:solidFill>
                          <a:effectLst/>
                          <a:latin typeface="Arial" pitchFamily="34" charset="0"/>
                        </a:rPr>
                        <a:t>triệu</a:t>
                      </a:r>
                      <a:r>
                        <a:rPr kumimoji="0" lang="en-US" sz="2200" b="0" i="0" u="none" strike="noStrike" cap="none" normalizeH="0" baseline="0" dirty="0">
                          <a:ln>
                            <a:noFill/>
                          </a:ln>
                          <a:solidFill>
                            <a:srgbClr val="FF0000"/>
                          </a:solidFill>
                          <a:effectLst/>
                          <a:latin typeface="Arial" pitchFamily="34" charset="0"/>
                        </a:rPr>
                        <a:t> </a:t>
                      </a:r>
                      <a:r>
                        <a:rPr kumimoji="0" lang="en-US" sz="2200" b="0" i="0" u="none" strike="noStrike" cap="none" normalizeH="0" baseline="0" dirty="0" err="1">
                          <a:ln>
                            <a:noFill/>
                          </a:ln>
                          <a:solidFill>
                            <a:srgbClr val="FF0000"/>
                          </a:solidFill>
                          <a:effectLst/>
                          <a:latin typeface="Arial" pitchFamily="34" charset="0"/>
                        </a:rPr>
                        <a:t>người</a:t>
                      </a:r>
                      <a:r>
                        <a:rPr kumimoji="0" lang="en-US" sz="2200" b="0" i="0" u="none" strike="noStrike" cap="none" normalizeH="0" baseline="0" dirty="0">
                          <a:ln>
                            <a:noFill/>
                          </a:ln>
                          <a:solidFill>
                            <a:srgbClr val="FF0000"/>
                          </a:solidFill>
                          <a:effectLst/>
                          <a:latin typeface="Arial"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rgbClr val="FF0000"/>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chemeClr val="tx1">
                            <a:lumMod val="95000"/>
                          </a:schemeClr>
                        </a:gs>
                        <a:gs pos="100000">
                          <a:schemeClr val="bg2">
                            <a:lumMod val="20000"/>
                            <a:lumOff val="80000"/>
                          </a:schemeClr>
                        </a:gs>
                      </a:gsLst>
                      <a:lin ang="5400000" scaled="1"/>
                    </a:gradFill>
                  </a:tcPr>
                </a:tc>
                <a:extLst>
                  <a:ext uri="{0D108BD9-81ED-4DB2-BD59-A6C34878D82A}">
                    <a16:rowId xmlns:a16="http://schemas.microsoft.com/office/drawing/2014/main" val="10000"/>
                  </a:ext>
                </a:extLst>
              </a:tr>
              <a:tr h="422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Châu Á</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44</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66"/>
                          </a:solidFill>
                          <a:effectLst/>
                          <a:latin typeface="Arial" pitchFamily="34" charset="0"/>
                        </a:rPr>
                        <a:t>4054</a:t>
                      </a:r>
                      <a:r>
                        <a:rPr kumimoji="0" lang="en-US" sz="2200" b="1" i="0" u="none" strike="noStrike" cap="none" normalizeH="0" baseline="30000" dirty="0">
                          <a:ln>
                            <a:noFill/>
                          </a:ln>
                          <a:solidFill>
                            <a:srgbClr val="000066"/>
                          </a:solidFill>
                          <a:effectLst/>
                          <a:latin typeface="Arial" pitchFamily="34" charset="0"/>
                        </a:rPr>
                        <a:t>(1)</a:t>
                      </a:r>
                      <a:endParaRPr kumimoji="0" lang="en-US" sz="2200" b="1" i="0" u="none" strike="noStrike" cap="none" normalizeH="0" baseline="0" dirty="0">
                        <a:ln>
                          <a:noFill/>
                        </a:ln>
                        <a:solidFill>
                          <a:srgbClr val="000066"/>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cap="none" normalizeH="0" baseline="0" dirty="0">
                          <a:ln>
                            <a:noFill/>
                          </a:ln>
                          <a:solidFill>
                            <a:srgbClr val="000066"/>
                          </a:solidFill>
                          <a:effectLst/>
                          <a:latin typeface="Arial" pitchFamily="34" charset="0"/>
                        </a:rPr>
                        <a:t>4302</a:t>
                      </a:r>
                      <a:r>
                        <a:rPr kumimoji="0" lang="en-US" sz="2200" b="1" i="0" u="none" strike="noStrike" cap="none" normalizeH="0" baseline="30000" dirty="0">
                          <a:ln>
                            <a:noFill/>
                          </a:ln>
                          <a:solidFill>
                            <a:srgbClr val="000066"/>
                          </a:solidFill>
                          <a:effectLst/>
                          <a:latin typeface="Arial" pitchFamily="34" charset="0"/>
                        </a:rPr>
                        <a:t>(1)</a:t>
                      </a:r>
                      <a:endParaRPr kumimoji="0" lang="en-US" sz="2200" b="1" i="0" u="none" strike="noStrike" cap="none" normalizeH="0" baseline="0" dirty="0">
                        <a:ln>
                          <a:noFill/>
                        </a:ln>
                        <a:solidFill>
                          <a:srgbClr val="000066"/>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extLst>
                  <a:ext uri="{0D108BD9-81ED-4DB2-BD59-A6C34878D82A}">
                    <a16:rowId xmlns:a16="http://schemas.microsoft.com/office/drawing/2014/main" val="10001"/>
                  </a:ext>
                </a:extLst>
              </a:tr>
              <a:tr h="422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Châu Mĩ</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42</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941</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66"/>
                          </a:solidFill>
                          <a:effectLst/>
                          <a:latin typeface="Arial" pitchFamily="34" charset="0"/>
                        </a:rPr>
                        <a:t>958</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extLst>
                  <a:ext uri="{0D108BD9-81ED-4DB2-BD59-A6C34878D82A}">
                    <a16:rowId xmlns:a16="http://schemas.microsoft.com/office/drawing/2014/main" val="10002"/>
                  </a:ext>
                </a:extLst>
              </a:tr>
              <a:tr h="422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Châu Phi</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30</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973</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66"/>
                          </a:solidFill>
                          <a:effectLst/>
                          <a:latin typeface="Arial" pitchFamily="34" charset="0"/>
                        </a:rPr>
                        <a:t>1111</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CC"/>
                    </a:solidFill>
                  </a:tcPr>
                </a:tc>
                <a:extLst>
                  <a:ext uri="{0D108BD9-81ED-4DB2-BD59-A6C34878D82A}">
                    <a16:rowId xmlns:a16="http://schemas.microsoft.com/office/drawing/2014/main" val="10003"/>
                  </a:ext>
                </a:extLst>
              </a:tr>
              <a:tr h="422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Châu Âu</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10</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66"/>
                          </a:solidFill>
                          <a:effectLst/>
                          <a:latin typeface="Arial" pitchFamily="34" charset="0"/>
                        </a:rPr>
                        <a:t> 732</a:t>
                      </a:r>
                      <a:r>
                        <a:rPr kumimoji="0" lang="en-US" sz="2200" b="1" i="0" u="none" strike="noStrike" cap="none" normalizeH="0" baseline="30000" dirty="0">
                          <a:ln>
                            <a:noFill/>
                          </a:ln>
                          <a:solidFill>
                            <a:srgbClr val="000066"/>
                          </a:solidFill>
                          <a:effectLst/>
                          <a:latin typeface="Arial" pitchFamily="34" charset="0"/>
                        </a:rPr>
                        <a:t>(2)</a:t>
                      </a:r>
                      <a:endParaRPr kumimoji="0" lang="en-US" sz="2200" b="1" i="0" u="none" strike="noStrike" cap="none" normalizeH="0" baseline="0" dirty="0">
                        <a:ln>
                          <a:noFill/>
                        </a:ln>
                        <a:solidFill>
                          <a:srgbClr val="000066"/>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66"/>
                          </a:solidFill>
                          <a:effectLst/>
                          <a:latin typeface="Arial" pitchFamily="34" charset="0"/>
                        </a:rPr>
                        <a:t> 740</a:t>
                      </a:r>
                      <a:r>
                        <a:rPr kumimoji="0" lang="en-US" sz="2200" b="1" i="0" u="none" strike="noStrike" cap="none" normalizeH="0" baseline="30000" dirty="0">
                          <a:ln>
                            <a:noFill/>
                          </a:ln>
                          <a:solidFill>
                            <a:srgbClr val="000066"/>
                          </a:solidFill>
                          <a:effectLst/>
                          <a:latin typeface="Arial" pitchFamily="34" charset="0"/>
                        </a:rPr>
                        <a:t>(2)</a:t>
                      </a:r>
                      <a:endParaRPr kumimoji="0" lang="en-US" sz="2200" b="1" i="0" u="none" strike="noStrike" cap="none" normalizeH="0" baseline="0" dirty="0">
                        <a:ln>
                          <a:noFill/>
                        </a:ln>
                        <a:solidFill>
                          <a:srgbClr val="000066"/>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extLst>
                  <a:ext uri="{0D108BD9-81ED-4DB2-BD59-A6C34878D82A}">
                    <a16:rowId xmlns:a16="http://schemas.microsoft.com/office/drawing/2014/main" val="10004"/>
                  </a:ext>
                </a:extLst>
              </a:tr>
              <a:tr h="422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Châu Đại Dương</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9</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34,3</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000066"/>
                          </a:solidFill>
                          <a:effectLst/>
                          <a:latin typeface="Arial" pitchFamily="34" charset="0"/>
                        </a:rPr>
                        <a:t>38</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extLst>
                  <a:ext uri="{0D108BD9-81ED-4DB2-BD59-A6C34878D82A}">
                    <a16:rowId xmlns:a16="http://schemas.microsoft.com/office/drawing/2014/main" val="10005"/>
                  </a:ext>
                </a:extLst>
              </a:tr>
              <a:tr h="422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Châu Nam Cực</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rgbClr val="000066"/>
                          </a:solidFill>
                          <a:effectLst/>
                          <a:latin typeface="Arial" pitchFamily="34" charset="0"/>
                        </a:rPr>
                        <a:t>14</a:t>
                      </a: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a:ln>
                          <a:noFill/>
                        </a:ln>
                        <a:solidFill>
                          <a:srgbClr val="000066"/>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rgbClr val="000066"/>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extLst>
                  <a:ext uri="{0D108BD9-81ED-4DB2-BD59-A6C34878D82A}">
                    <a16:rowId xmlns:a16="http://schemas.microsoft.com/office/drawing/2014/main" val="10006"/>
                  </a:ext>
                </a:extLst>
              </a:tr>
              <a:tr h="966013">
                <a:tc gridSpan="3">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700" b="1" i="1" u="none" strike="noStrike" cap="none" normalizeH="0" baseline="0" dirty="0" err="1">
                          <a:ln>
                            <a:noFill/>
                          </a:ln>
                          <a:solidFill>
                            <a:srgbClr val="990000"/>
                          </a:solidFill>
                          <a:effectLst/>
                          <a:latin typeface="Arial" pitchFamily="34" charset="0"/>
                        </a:rPr>
                        <a:t>Không</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kể</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dân</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số</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Liên</a:t>
                      </a:r>
                      <a:r>
                        <a:rPr kumimoji="0" lang="en-US" sz="1700" b="1" i="1" u="none" strike="noStrike" cap="none" normalizeH="0" baseline="0" dirty="0">
                          <a:ln>
                            <a:noFill/>
                          </a:ln>
                          <a:solidFill>
                            <a:srgbClr val="990000"/>
                          </a:solidFill>
                          <a:effectLst/>
                          <a:latin typeface="Arial" pitchFamily="34" charset="0"/>
                        </a:rPr>
                        <a:t> bang </a:t>
                      </a:r>
                      <a:r>
                        <a:rPr kumimoji="0" lang="en-US" sz="1700" b="1" i="1" u="none" strike="noStrike" cap="none" normalizeH="0" baseline="0" dirty="0" err="1">
                          <a:ln>
                            <a:noFill/>
                          </a:ln>
                          <a:solidFill>
                            <a:srgbClr val="990000"/>
                          </a:solidFill>
                          <a:effectLst/>
                          <a:latin typeface="Arial" pitchFamily="34" charset="0"/>
                        </a:rPr>
                        <a:t>Nga</a:t>
                      </a:r>
                      <a:endParaRPr kumimoji="0" lang="en-US" sz="1700" b="1" i="1" u="none" strike="noStrike" cap="none" normalizeH="0" baseline="0" dirty="0">
                        <a:ln>
                          <a:noFill/>
                        </a:ln>
                        <a:solidFill>
                          <a:srgbClr val="990000"/>
                        </a:solidFill>
                        <a:effectLst/>
                        <a:latin typeface="Arial" pitchFamily="34"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700" b="1" i="1" u="none" strike="noStrike" cap="none" normalizeH="0" baseline="0" dirty="0" err="1">
                          <a:ln>
                            <a:noFill/>
                          </a:ln>
                          <a:solidFill>
                            <a:srgbClr val="990000"/>
                          </a:solidFill>
                          <a:effectLst/>
                          <a:latin typeface="Arial" pitchFamily="34" charset="0"/>
                        </a:rPr>
                        <a:t>Kể</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cả</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dân</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số</a:t>
                      </a:r>
                      <a:r>
                        <a:rPr kumimoji="0" lang="en-US" sz="1700" b="1" i="1" u="none" strike="noStrike" cap="none" normalizeH="0" baseline="0" dirty="0">
                          <a:ln>
                            <a:noFill/>
                          </a:ln>
                          <a:solidFill>
                            <a:srgbClr val="990000"/>
                          </a:solidFill>
                          <a:effectLst/>
                          <a:latin typeface="Arial" pitchFamily="34" charset="0"/>
                        </a:rPr>
                        <a:t> </a:t>
                      </a:r>
                      <a:r>
                        <a:rPr kumimoji="0" lang="en-US" sz="1700" b="1" i="1" u="none" strike="noStrike" cap="none" normalizeH="0" baseline="0" dirty="0" err="1">
                          <a:ln>
                            <a:noFill/>
                          </a:ln>
                          <a:solidFill>
                            <a:srgbClr val="990000"/>
                          </a:solidFill>
                          <a:effectLst/>
                          <a:latin typeface="Arial" pitchFamily="34" charset="0"/>
                        </a:rPr>
                        <a:t>Liên</a:t>
                      </a:r>
                      <a:r>
                        <a:rPr kumimoji="0" lang="en-US" sz="1700" b="1" i="1" u="none" strike="noStrike" cap="none" normalizeH="0" baseline="0" dirty="0">
                          <a:ln>
                            <a:noFill/>
                          </a:ln>
                          <a:solidFill>
                            <a:srgbClr val="990000"/>
                          </a:solidFill>
                          <a:effectLst/>
                          <a:latin typeface="Arial" pitchFamily="34" charset="0"/>
                        </a:rPr>
                        <a:t> bang </a:t>
                      </a:r>
                      <a:r>
                        <a:rPr kumimoji="0" lang="en-US" sz="1700" b="1" i="1" u="none" strike="noStrike" cap="none" normalizeH="0" baseline="0" dirty="0" err="1">
                          <a:ln>
                            <a:noFill/>
                          </a:ln>
                          <a:solidFill>
                            <a:srgbClr val="990000"/>
                          </a:solidFill>
                          <a:effectLst/>
                          <a:latin typeface="Arial" pitchFamily="34" charset="0"/>
                        </a:rPr>
                        <a:t>Nga</a:t>
                      </a:r>
                      <a:endParaRPr kumimoji="0" lang="en-US" sz="1700" b="1" i="1" u="none" strike="noStrike" cap="none" normalizeH="0" baseline="0" dirty="0">
                        <a:ln>
                          <a:noFill/>
                        </a:ln>
                        <a:solidFill>
                          <a:srgbClr val="990000"/>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endParaRPr kumimoji="0" lang="en-US" sz="1700" b="1" i="1" u="none" strike="noStrike" cap="none" normalizeH="0" baseline="0" dirty="0">
                        <a:ln>
                          <a:noFill/>
                        </a:ln>
                        <a:solidFill>
                          <a:srgbClr val="990000"/>
                        </a:solidFill>
                        <a:effectLst/>
                        <a:latin typeface="Arial" pitchFamily="34" charset="0"/>
                      </a:endParaRPr>
                    </a:p>
                  </a:txBody>
                  <a:tcPr marL="91436" marR="91436" marT="42194" marB="421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189" name="Text Box 45"/>
          <p:cNvSpPr txBox="1">
            <a:spLocks noChangeArrowheads="1"/>
          </p:cNvSpPr>
          <p:nvPr/>
        </p:nvSpPr>
        <p:spPr bwMode="auto">
          <a:xfrm>
            <a:off x="685800" y="438151"/>
            <a:ext cx="7702062"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46" b="1">
                <a:solidFill>
                  <a:srgbClr val="FF0000"/>
                </a:solidFill>
                <a:latin typeface="Times New Roman" panose="02020603050405020304" pitchFamily="18" charset="0"/>
                <a:cs typeface="Arial" panose="020B0604020202020204" pitchFamily="34" charset="0"/>
              </a:rPr>
              <a:t>BẢNG SỐ LIỆU VỀ DIỆN TÍCH VÀ DÂN SỐ CÁC CHÂU LỤC</a:t>
            </a:r>
          </a:p>
        </p:txBody>
      </p:sp>
      <p:sp>
        <p:nvSpPr>
          <p:cNvPr id="6190" name="Text Box 46"/>
          <p:cNvSpPr txBox="1">
            <a:spLocks noChangeArrowheads="1"/>
          </p:cNvSpPr>
          <p:nvPr/>
        </p:nvSpPr>
        <p:spPr bwMode="auto">
          <a:xfrm>
            <a:off x="-28413" y="5370841"/>
            <a:ext cx="8683869" cy="8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a:latin typeface="Times New Roman" panose="02020603050405020304" pitchFamily="18" charset="0"/>
              </a:rPr>
              <a:t>    * </a:t>
            </a:r>
            <a:r>
              <a:rPr lang="en-US" altLang="en-US" sz="2800" b="1" dirty="0">
                <a:solidFill>
                  <a:srgbClr val="0000FF"/>
                </a:solidFill>
                <a:latin typeface="Times New Roman" panose="02020603050405020304" pitchFamily="18" charset="0"/>
              </a:rPr>
              <a:t>Dựa vào bảng số liệu, cho biết năm 2004 và 2013 Châu phi có dân số bao nhiêu và đứng thứ mấy trong các châu lục trên thế giới?</a:t>
            </a:r>
          </a:p>
        </p:txBody>
      </p:sp>
      <p:sp>
        <p:nvSpPr>
          <p:cNvPr id="6191" name="Text Box 47"/>
          <p:cNvSpPr txBox="1">
            <a:spLocks noChangeArrowheads="1"/>
          </p:cNvSpPr>
          <p:nvPr/>
        </p:nvSpPr>
        <p:spPr bwMode="auto">
          <a:xfrm>
            <a:off x="410006" y="5354466"/>
            <a:ext cx="84249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a:solidFill>
                  <a:srgbClr val="0000FF"/>
                </a:solidFill>
                <a:latin typeface="Times New Roman" panose="02020603050405020304" pitchFamily="18" charset="0"/>
              </a:rPr>
              <a:t>Năm 2004 Châu Phi có số dân 973 triệu người.Năm 2013, Châu Phi có số dân 1111 triệu người và đứng thứ hai trên thế  giới sau châu</a:t>
            </a:r>
            <a:r>
              <a:rPr lang="en-US" altLang="en-US" sz="2800" dirty="0">
                <a:solidFill>
                  <a:srgbClr val="0000FF"/>
                </a:solidFill>
                <a:latin typeface="Times New Roman" panose="02020603050405020304" pitchFamily="18" charset="0"/>
              </a:rPr>
              <a:t> </a:t>
            </a:r>
            <a:r>
              <a:rPr lang="en-US" altLang="en-US" sz="2800" b="1" dirty="0">
                <a:solidFill>
                  <a:srgbClr val="0000FF"/>
                </a:solidFill>
                <a:latin typeface="Times New Roman" panose="02020603050405020304" pitchFamily="18" charset="0"/>
              </a:rPr>
              <a:t>Á</a:t>
            </a:r>
            <a:r>
              <a:rPr lang="en-US" altLang="en-US" sz="2800" dirty="0">
                <a:solidFill>
                  <a:srgbClr val="800000"/>
                </a:solidFill>
                <a:latin typeface="Times New Roman" panose="02020603050405020304" pitchFamily="18" charset="0"/>
              </a:rPr>
              <a:t>.</a:t>
            </a:r>
          </a:p>
        </p:txBody>
      </p:sp>
    </p:spTree>
    <p:extLst>
      <p:ext uri="{BB962C8B-B14F-4D97-AF65-F5344CB8AC3E}">
        <p14:creationId xmlns:p14="http://schemas.microsoft.com/office/powerpoint/2010/main" val="315940299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188"/>
                                        </p:tgtEl>
                                        <p:attrNameLst>
                                          <p:attrName>style.visibility</p:attrName>
                                        </p:attrNameLst>
                                      </p:cBhvr>
                                      <p:to>
                                        <p:strVal val="visible"/>
                                      </p:to>
                                    </p:set>
                                    <p:animEffect transition="in" filter="circle(in)">
                                      <p:cBhvr>
                                        <p:cTn id="7" dur="2000"/>
                                        <p:tgtEl>
                                          <p:spTgt spid="61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89"/>
                                        </p:tgtEl>
                                        <p:attrNameLst>
                                          <p:attrName>style.visibility</p:attrName>
                                        </p:attrNameLst>
                                      </p:cBhvr>
                                      <p:to>
                                        <p:strVal val="visible"/>
                                      </p:to>
                                    </p:set>
                                    <p:animEffect transition="in" filter="barn(inVertical)">
                                      <p:cBhvr>
                                        <p:cTn id="10" dur="500"/>
                                        <p:tgtEl>
                                          <p:spTgt spid="61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190"/>
                                        </p:tgtEl>
                                        <p:attrNameLst>
                                          <p:attrName>style.visibility</p:attrName>
                                        </p:attrNameLst>
                                      </p:cBhvr>
                                      <p:to>
                                        <p:strVal val="visible"/>
                                      </p:to>
                                    </p:set>
                                    <p:animEffect transition="in" filter="circle(in)">
                                      <p:cBhvr>
                                        <p:cTn id="15" dur="2000"/>
                                        <p:tgtEl>
                                          <p:spTgt spid="619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xit" presetSubtype="21" fill="hold" grpId="1" nodeType="clickEffect">
                                  <p:stCondLst>
                                    <p:cond delay="0"/>
                                  </p:stCondLst>
                                  <p:childTnLst>
                                    <p:animEffect transition="out" filter="barn(inVertical)">
                                      <p:cBhvr>
                                        <p:cTn id="19" dur="500"/>
                                        <p:tgtEl>
                                          <p:spTgt spid="6190"/>
                                        </p:tgtEl>
                                      </p:cBhvr>
                                    </p:animEffect>
                                    <p:set>
                                      <p:cBhvr>
                                        <p:cTn id="20" dur="1" fill="hold">
                                          <p:stCondLst>
                                            <p:cond delay="499"/>
                                          </p:stCondLst>
                                        </p:cTn>
                                        <p:tgtEl>
                                          <p:spTgt spid="6190"/>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191"/>
                                        </p:tgtEl>
                                        <p:attrNameLst>
                                          <p:attrName>style.visibility</p:attrName>
                                        </p:attrNameLst>
                                      </p:cBhvr>
                                      <p:to>
                                        <p:strVal val="visible"/>
                                      </p:to>
                                    </p:set>
                                    <p:animEffect transition="in" filter="barn(inVertical)">
                                      <p:cBhvr>
                                        <p:cTn id="25" dur="500"/>
                                        <p:tgtEl>
                                          <p:spTgt spid="6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9" grpId="0"/>
      <p:bldP spid="6190" grpId="0"/>
      <p:bldP spid="6190" grpId="1"/>
      <p:bldP spid="61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aden0001"/>
          <p:cNvPicPr>
            <a:picLocks noChangeAspect="1" noChangeArrowheads="1"/>
          </p:cNvPicPr>
          <p:nvPr/>
        </p:nvPicPr>
        <p:blipFill>
          <a:blip r:embed="rId2"/>
          <a:srcRect/>
          <a:stretch>
            <a:fillRect/>
          </a:stretch>
        </p:blipFill>
        <p:spPr bwMode="auto">
          <a:xfrm>
            <a:off x="0" y="0"/>
            <a:ext cx="4643438" cy="3357563"/>
          </a:xfrm>
          <a:prstGeom prst="rect">
            <a:avLst/>
          </a:prstGeom>
          <a:noFill/>
          <a:ln w="9525">
            <a:noFill/>
            <a:miter lim="800000"/>
            <a:headEnd/>
            <a:tailEnd/>
          </a:ln>
        </p:spPr>
      </p:pic>
      <p:pic>
        <p:nvPicPr>
          <p:cNvPr id="7176" name="Picture 8" descr="LHQ-thong-qua-5-nghi-quyet"/>
          <p:cNvPicPr>
            <a:picLocks noChangeAspect="1" noChangeArrowheads="1"/>
          </p:cNvPicPr>
          <p:nvPr/>
        </p:nvPicPr>
        <p:blipFill>
          <a:blip r:embed="rId3"/>
          <a:srcRect/>
          <a:stretch>
            <a:fillRect/>
          </a:stretch>
        </p:blipFill>
        <p:spPr bwMode="auto">
          <a:xfrm>
            <a:off x="71438" y="3249612"/>
            <a:ext cx="4500562" cy="3491755"/>
          </a:xfrm>
          <a:prstGeom prst="rect">
            <a:avLst/>
          </a:prstGeom>
          <a:noFill/>
          <a:ln w="9525">
            <a:noFill/>
            <a:miter lim="800000"/>
            <a:headEnd/>
            <a:tailEnd/>
          </a:ln>
        </p:spPr>
      </p:pic>
      <p:pic>
        <p:nvPicPr>
          <p:cNvPr id="7" name="Picture 4" descr="ban do 3"/>
          <p:cNvPicPr>
            <a:picLocks noGrp="1" noChangeAspect="1" noChangeArrowheads="1"/>
          </p:cNvPicPr>
          <p:nvPr>
            <p:ph idx="1"/>
          </p:nvPr>
        </p:nvPicPr>
        <p:blipFill>
          <a:blip r:embed="rId4">
            <a:lum bright="-42000" contrast="64000"/>
          </a:blip>
          <a:srcRect/>
          <a:stretch>
            <a:fillRect/>
          </a:stretch>
        </p:blipFill>
        <p:spPr>
          <a:xfrm>
            <a:off x="4572001" y="14723"/>
            <a:ext cx="4572000" cy="6726644"/>
          </a:xfrm>
          <a:solidFill>
            <a:srgbClr val="FF00FF"/>
          </a:solidFill>
          <a:ln>
            <a:solidFill>
              <a:srgbClr val="3366FF"/>
            </a:solidFill>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strips(downLeft)">
                                      <p:cBhvr>
                                        <p:cTn id="7" dur="5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loud Callout 2"/>
          <p:cNvSpPr>
            <a:spLocks noChangeArrowheads="1"/>
          </p:cNvSpPr>
          <p:nvPr/>
        </p:nvSpPr>
        <p:spPr bwMode="auto">
          <a:xfrm>
            <a:off x="1266092" y="404446"/>
            <a:ext cx="6682154" cy="1828800"/>
          </a:xfrm>
          <a:prstGeom prst="cloudCallout">
            <a:avLst>
              <a:gd name="adj1" fmla="val -20833"/>
              <a:gd name="adj2" fmla="val 62500"/>
            </a:avLst>
          </a:prstGeom>
          <a:solidFill>
            <a:srgbClr val="AAF4BC"/>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323" b="1">
                <a:solidFill>
                  <a:srgbClr val="FF0000"/>
                </a:solidFill>
                <a:latin typeface="Times New Roman" panose="02020603050405020304" pitchFamily="18" charset="0"/>
                <a:cs typeface="Times New Roman" panose="02020603050405020304" pitchFamily="18" charset="0"/>
              </a:rPr>
              <a:t>Thảo luận nhóm đôi trả lời câu hỏi:</a:t>
            </a:r>
          </a:p>
          <a:p>
            <a:pPr>
              <a:spcBef>
                <a:spcPct val="0"/>
              </a:spcBef>
              <a:buFontTx/>
              <a:buNone/>
            </a:pPr>
            <a:endParaRPr lang="en-US" altLang="en-US" sz="3323"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3323"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3323"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3323"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en-US" altLang="en-US" sz="3323" b="1">
                <a:solidFill>
                  <a:srgbClr val="FF0000"/>
                </a:solidFill>
                <a:latin typeface="Times New Roman" panose="02020603050405020304" pitchFamily="18" charset="0"/>
                <a:cs typeface="Times New Roman" panose="02020603050405020304" pitchFamily="18" charset="0"/>
              </a:rPr>
              <a:t>  +Dân cư Châu Phi </a:t>
            </a:r>
          </a:p>
          <a:p>
            <a:pPr>
              <a:spcBef>
                <a:spcPct val="0"/>
              </a:spcBef>
              <a:buFontTx/>
              <a:buNone/>
            </a:pPr>
            <a:r>
              <a:rPr lang="en-US" altLang="en-US" sz="3323" b="1">
                <a:solidFill>
                  <a:srgbClr val="FF0000"/>
                </a:solidFill>
                <a:latin typeface="Times New Roman" panose="02020603050405020304" pitchFamily="18" charset="0"/>
                <a:cs typeface="Times New Roman" panose="02020603050405020304" pitchFamily="18" charset="0"/>
              </a:rPr>
              <a:t>  </a:t>
            </a:r>
          </a:p>
        </p:txBody>
      </p:sp>
      <p:sp>
        <p:nvSpPr>
          <p:cNvPr id="11267" name="Rounded Rectangle 3"/>
          <p:cNvSpPr>
            <a:spLocks noChangeArrowheads="1"/>
          </p:cNvSpPr>
          <p:nvPr/>
        </p:nvSpPr>
        <p:spPr bwMode="auto">
          <a:xfrm>
            <a:off x="914400" y="2866292"/>
            <a:ext cx="7526215" cy="1406769"/>
          </a:xfrm>
          <a:prstGeom prst="roundRect">
            <a:avLst>
              <a:gd name="adj" fmla="val 16667"/>
            </a:avLst>
          </a:prstGeom>
          <a:solidFill>
            <a:srgbClr val="FFCCCC"/>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585" b="1" dirty="0">
                <a:latin typeface="Times New Roman" panose="02020603050405020304" pitchFamily="18" charset="0"/>
                <a:cs typeface="Times New Roman" panose="02020603050405020304" pitchFamily="18" charset="0"/>
              </a:rPr>
              <a:t>+</a:t>
            </a:r>
            <a:r>
              <a:rPr lang="en-US" sz="2800" b="1" dirty="0">
                <a:solidFill>
                  <a:srgbClr val="000099"/>
                </a:solidFill>
              </a:rPr>
              <a:t> </a:t>
            </a:r>
            <a:r>
              <a:rPr lang="en-US" sz="4000" b="1" dirty="0">
                <a:solidFill>
                  <a:srgbClr val="000099"/>
                </a:solidFill>
                <a:latin typeface="Times New Roman" panose="02020603050405020304" pitchFamily="18" charset="0"/>
                <a:cs typeface="Times New Roman" panose="02020603050405020304" pitchFamily="18" charset="0"/>
              </a:rPr>
              <a:t>Nêu đặc điểm về màu da của người dân châu Phi</a:t>
            </a:r>
            <a:r>
              <a:rPr lang="en-US" altLang="en-US" sz="4000" b="1" dirty="0">
                <a:solidFill>
                  <a:srgbClr val="000099"/>
                </a:solidFill>
                <a:latin typeface="Times New Roman" panose="02020603050405020304" pitchFamily="18" charset="0"/>
                <a:cs typeface="Times New Roman" panose="02020603050405020304" pitchFamily="18" charset="0"/>
              </a:rPr>
              <a:t>?</a:t>
            </a:r>
          </a:p>
        </p:txBody>
      </p:sp>
      <p:sp>
        <p:nvSpPr>
          <p:cNvPr id="11268" name="Rounded Rectangle 4"/>
          <p:cNvSpPr>
            <a:spLocks noChangeArrowheads="1"/>
          </p:cNvSpPr>
          <p:nvPr/>
        </p:nvSpPr>
        <p:spPr bwMode="auto">
          <a:xfrm>
            <a:off x="984739" y="4624754"/>
            <a:ext cx="7526215" cy="1406769"/>
          </a:xfrm>
          <a:prstGeom prst="roundRect">
            <a:avLst>
              <a:gd name="adj" fmla="val 16667"/>
            </a:avLst>
          </a:prstGeom>
          <a:solidFill>
            <a:srgbClr val="FFCCCC"/>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585" b="1" dirty="0">
                <a:latin typeface="Times New Roman" panose="02020603050405020304" pitchFamily="18" charset="0"/>
                <a:cs typeface="Times New Roman" panose="02020603050405020304" pitchFamily="18" charset="0"/>
              </a:rPr>
              <a:t>+</a:t>
            </a:r>
            <a:r>
              <a:rPr lang="en-US" altLang="en-US" sz="4000" b="1" dirty="0">
                <a:solidFill>
                  <a:srgbClr val="000099"/>
                </a:solidFill>
                <a:latin typeface="Times New Roman" panose="02020603050405020304" pitchFamily="18" charset="0"/>
                <a:cs typeface="Times New Roman" panose="02020603050405020304" pitchFamily="18" charset="0"/>
              </a:rPr>
              <a:t>C</a:t>
            </a:r>
            <a:r>
              <a:rPr lang="en-US" sz="4000" b="1" dirty="0">
                <a:solidFill>
                  <a:srgbClr val="000099"/>
                </a:solidFill>
                <a:latin typeface="Times New Roman" panose="02020603050405020304" pitchFamily="18" charset="0"/>
                <a:cs typeface="Times New Roman" panose="02020603050405020304" pitchFamily="18" charset="0"/>
              </a:rPr>
              <a:t>ho biết dân cư châu Phi sống tập trung chủ yếu ở đâu?</a:t>
            </a:r>
          </a:p>
          <a:p>
            <a:pPr>
              <a:spcBef>
                <a:spcPct val="0"/>
              </a:spcBef>
              <a:buFontTx/>
              <a:buNone/>
            </a:pPr>
            <a:endParaRPr lang="en-US" altLang="en-US" sz="2585" b="1" dirty="0">
              <a:latin typeface="Times New Roman" panose="02020603050405020304" pitchFamily="18" charset="0"/>
              <a:cs typeface="Times New Roman" panose="02020603050405020304" pitchFamily="18" charset="0"/>
            </a:endParaRPr>
          </a:p>
          <a:p>
            <a:pPr>
              <a:spcBef>
                <a:spcPct val="0"/>
              </a:spcBef>
              <a:buFontTx/>
              <a:buNone/>
            </a:pPr>
            <a:endParaRPr lang="en-US" altLang="en-US" sz="2585"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424636"/>
      </p:ext>
    </p:extLst>
  </p:cSld>
  <p:clrMapOvr>
    <a:masterClrMapping/>
  </p:clrMapOvr>
  <p:transition spd="slow">
    <p:split orient="vert"/>
    <p:sndAc>
      <p:stSnd>
        <p:snd r:embed="rId2" name="Slide moi.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inh n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769"/>
            <a:ext cx="9144000" cy="63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9254" name="Picture 38" descr="a (3)"/>
          <p:cNvPicPr>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a:stretch>
            <a:fillRect/>
          </a:stretch>
        </p:blipFill>
        <p:spPr bwMode="auto">
          <a:xfrm>
            <a:off x="4501662" y="263769"/>
            <a:ext cx="4642338" cy="330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images172790_phunuethiop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12478"/>
            <a:ext cx="4572000" cy="264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9"/>
          <p:cNvSpPr txBox="1">
            <a:spLocks noChangeArrowheads="1"/>
          </p:cNvSpPr>
          <p:nvPr/>
        </p:nvSpPr>
        <p:spPr bwMode="auto">
          <a:xfrm>
            <a:off x="0" y="5761037"/>
            <a:ext cx="9136674" cy="1010945"/>
          </a:xfrm>
          <a:prstGeom prst="rect">
            <a:avLst/>
          </a:prstGeom>
          <a:solidFill>
            <a:schemeClr val="bg2">
              <a:lumMod val="20000"/>
              <a:lumOff val="80000"/>
            </a:schemeClr>
          </a:solidFill>
          <a:ln>
            <a:noFill/>
          </a:ln>
          <a:effec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defRPr/>
            </a:pPr>
            <a:endParaRPr lang="en-US" sz="3323" dirty="0">
              <a:solidFill>
                <a:srgbClr val="FF0000"/>
              </a:solidFill>
            </a:endParaRPr>
          </a:p>
        </p:txBody>
      </p:sp>
      <p:pic>
        <p:nvPicPr>
          <p:cNvPr id="9" name="Picture 8" descr="LHQ-thong-qua-5-nghi-quy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5189" y="3100754"/>
            <a:ext cx="4551485" cy="266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aden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889" y="275492"/>
            <a:ext cx="4305300" cy="283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1" y="5694070"/>
            <a:ext cx="925252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b="1">
                <a:solidFill>
                  <a:srgbClr val="990033"/>
                </a:solidFill>
                <a:latin typeface="VNI-Times"/>
              </a:defRPr>
            </a:lvl1pPr>
            <a:lvl2pPr marL="742950" indent="-285750">
              <a:defRPr sz="2500" b="1">
                <a:solidFill>
                  <a:srgbClr val="990033"/>
                </a:solidFill>
                <a:latin typeface="VNI-Times"/>
              </a:defRPr>
            </a:lvl2pPr>
            <a:lvl3pPr marL="1143000" indent="-228600">
              <a:defRPr sz="2500" b="1">
                <a:solidFill>
                  <a:srgbClr val="990033"/>
                </a:solidFill>
                <a:latin typeface="VNI-Times"/>
              </a:defRPr>
            </a:lvl3pPr>
            <a:lvl4pPr marL="1600200" indent="-228600">
              <a:defRPr sz="2500" b="1">
                <a:solidFill>
                  <a:srgbClr val="990033"/>
                </a:solidFill>
                <a:latin typeface="VNI-Times"/>
              </a:defRPr>
            </a:lvl4pPr>
            <a:lvl5pPr marL="2057400" indent="-228600">
              <a:defRPr sz="2500" b="1">
                <a:solidFill>
                  <a:srgbClr val="990033"/>
                </a:solidFill>
                <a:latin typeface="VNI-Times"/>
              </a:defRPr>
            </a:lvl5pPr>
            <a:lvl6pPr marL="2514600" indent="-228600" algn="ctr" eaLnBrk="0" fontAlgn="base" hangingPunct="0">
              <a:spcBef>
                <a:spcPct val="0"/>
              </a:spcBef>
              <a:spcAft>
                <a:spcPct val="0"/>
              </a:spcAft>
              <a:defRPr sz="2500" b="1">
                <a:solidFill>
                  <a:srgbClr val="990033"/>
                </a:solidFill>
                <a:latin typeface="VNI-Times"/>
              </a:defRPr>
            </a:lvl6pPr>
            <a:lvl7pPr marL="2971800" indent="-228600" algn="ctr" eaLnBrk="0" fontAlgn="base" hangingPunct="0">
              <a:spcBef>
                <a:spcPct val="0"/>
              </a:spcBef>
              <a:spcAft>
                <a:spcPct val="0"/>
              </a:spcAft>
              <a:defRPr sz="2500" b="1">
                <a:solidFill>
                  <a:srgbClr val="990033"/>
                </a:solidFill>
                <a:latin typeface="VNI-Times"/>
              </a:defRPr>
            </a:lvl7pPr>
            <a:lvl8pPr marL="3429000" indent="-228600" algn="ctr" eaLnBrk="0" fontAlgn="base" hangingPunct="0">
              <a:spcBef>
                <a:spcPct val="0"/>
              </a:spcBef>
              <a:spcAft>
                <a:spcPct val="0"/>
              </a:spcAft>
              <a:defRPr sz="2500" b="1">
                <a:solidFill>
                  <a:srgbClr val="990033"/>
                </a:solidFill>
                <a:latin typeface="VNI-Times"/>
              </a:defRPr>
            </a:lvl8pPr>
            <a:lvl9pPr marL="3886200" indent="-228600" algn="ctr" eaLnBrk="0" fontAlgn="base" hangingPunct="0">
              <a:spcBef>
                <a:spcPct val="0"/>
              </a:spcBef>
              <a:spcAft>
                <a:spcPct val="0"/>
              </a:spcAft>
              <a:defRPr sz="2500" b="1">
                <a:solidFill>
                  <a:srgbClr val="990033"/>
                </a:solidFill>
                <a:latin typeface="VNI-Times"/>
              </a:defRPr>
            </a:lvl9pPr>
          </a:lstStyle>
          <a:p>
            <a:r>
              <a:rPr lang="en-US" altLang="en-US" sz="3200" dirty="0">
                <a:solidFill>
                  <a:srgbClr val="FF0000"/>
                </a:solidFill>
                <a:latin typeface="Times New Roman" panose="02020603050405020304" pitchFamily="18" charset="0"/>
                <a:cs typeface="Times New Roman" panose="02020603050405020304" pitchFamily="18" charset="0"/>
              </a:rPr>
              <a:t>Đa số dân cư Châu Phi là người da đen, tóc xoăn, </a:t>
            </a:r>
          </a:p>
          <a:p>
            <a:r>
              <a:rPr lang="en-US" altLang="en-US" sz="3200" dirty="0">
                <a:solidFill>
                  <a:srgbClr val="FF0000"/>
                </a:solidFill>
                <a:latin typeface="Times New Roman" panose="02020603050405020304" pitchFamily="18" charset="0"/>
                <a:cs typeface="Times New Roman" panose="02020603050405020304" pitchFamily="18" charset="0"/>
              </a:rPr>
              <a:t>ăn mặc quần áo nhiều màu sặc sỡ.</a:t>
            </a:r>
          </a:p>
        </p:txBody>
      </p:sp>
    </p:spTree>
    <p:extLst>
      <p:ext uri="{BB962C8B-B14F-4D97-AF65-F5344CB8AC3E}">
        <p14:creationId xmlns:p14="http://schemas.microsoft.com/office/powerpoint/2010/main" val="3893944740"/>
      </p:ext>
    </p:extLst>
  </p:cSld>
  <p:clrMapOvr>
    <a:masterClrMapping/>
  </p:clrMapOvr>
  <p:transition spd="slow">
    <p:split orient="ver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49254"/>
                                        </p:tgtEl>
                                        <p:attrNameLst>
                                          <p:attrName>style.visibility</p:attrName>
                                        </p:attrNameLst>
                                      </p:cBhvr>
                                      <p:to>
                                        <p:strVal val="visible"/>
                                      </p:to>
                                    </p:set>
                                    <p:anim calcmode="lin" valueType="num">
                                      <p:cBhvr>
                                        <p:cTn id="7" dur="500" fill="hold"/>
                                        <p:tgtEl>
                                          <p:spTgt spid="649254"/>
                                        </p:tgtEl>
                                        <p:attrNameLst>
                                          <p:attrName>ppt_w</p:attrName>
                                        </p:attrNameLst>
                                      </p:cBhvr>
                                      <p:tavLst>
                                        <p:tav tm="0">
                                          <p:val>
                                            <p:fltVal val="0"/>
                                          </p:val>
                                        </p:tav>
                                        <p:tav tm="100000">
                                          <p:val>
                                            <p:strVal val="#ppt_w"/>
                                          </p:val>
                                        </p:tav>
                                      </p:tavLst>
                                    </p:anim>
                                    <p:anim calcmode="lin" valueType="num">
                                      <p:cBhvr>
                                        <p:cTn id="8" dur="500" fill="hold"/>
                                        <p:tgtEl>
                                          <p:spTgt spid="649254"/>
                                        </p:tgtEl>
                                        <p:attrNameLst>
                                          <p:attrName>ppt_h</p:attrName>
                                        </p:attrNameLst>
                                      </p:cBhvr>
                                      <p:tavLst>
                                        <p:tav tm="0">
                                          <p:val>
                                            <p:fltVal val="0"/>
                                          </p:val>
                                        </p:tav>
                                        <p:tav tm="100000">
                                          <p:val>
                                            <p:strVal val="#ppt_h"/>
                                          </p:val>
                                        </p:tav>
                                      </p:tavLst>
                                    </p:anim>
                                    <p:animEffect transition="in" filter="fade">
                                      <p:cBhvr>
                                        <p:cTn id="9" dur="500"/>
                                        <p:tgtEl>
                                          <p:spTgt spid="649254"/>
                                        </p:tgtEl>
                                      </p:cBhvr>
                                    </p:animEffect>
                                  </p:childTnLst>
                                </p:cTn>
                              </p:par>
                              <p:par>
                                <p:cTn id="10" presetID="53" presetClass="entr" presetSubtype="16" fill="hold" nodeType="with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p:cTn id="12" dur="500" fill="hold"/>
                                        <p:tgtEl>
                                          <p:spTgt spid="9221"/>
                                        </p:tgtEl>
                                        <p:attrNameLst>
                                          <p:attrName>ppt_w</p:attrName>
                                        </p:attrNameLst>
                                      </p:cBhvr>
                                      <p:tavLst>
                                        <p:tav tm="0">
                                          <p:val>
                                            <p:fltVal val="0"/>
                                          </p:val>
                                        </p:tav>
                                        <p:tav tm="100000">
                                          <p:val>
                                            <p:strVal val="#ppt_w"/>
                                          </p:val>
                                        </p:tav>
                                      </p:tavLst>
                                    </p:anim>
                                    <p:anim calcmode="lin" valueType="num">
                                      <p:cBhvr>
                                        <p:cTn id="13" dur="500" fill="hold"/>
                                        <p:tgtEl>
                                          <p:spTgt spid="9221"/>
                                        </p:tgtEl>
                                        <p:attrNameLst>
                                          <p:attrName>ppt_h</p:attrName>
                                        </p:attrNameLst>
                                      </p:cBhvr>
                                      <p:tavLst>
                                        <p:tav tm="0">
                                          <p:val>
                                            <p:fltVal val="0"/>
                                          </p:val>
                                        </p:tav>
                                        <p:tav tm="100000">
                                          <p:val>
                                            <p:strVal val="#ppt_h"/>
                                          </p:val>
                                        </p:tav>
                                      </p:tavLst>
                                    </p:anim>
                                    <p:animEffect transition="in" filter="fade">
                                      <p:cBhvr>
                                        <p:cTn id="14" dur="500"/>
                                        <p:tgtEl>
                                          <p:spTgt spid="922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225"/>
                                        </p:tgtEl>
                                        <p:attrNameLst>
                                          <p:attrName>style.visibility</p:attrName>
                                        </p:attrNameLst>
                                      </p:cBhvr>
                                      <p:to>
                                        <p:strVal val="visible"/>
                                      </p:to>
                                    </p:set>
                                    <p:animEffect transition="in" filter="barn(inVertical)">
                                      <p:cBhvr>
                                        <p:cTn id="27" dur="500"/>
                                        <p:tgtEl>
                                          <p:spTgt spid="922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10"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419</TotalTime>
  <Words>1121</Words>
  <Application>Microsoft Office PowerPoint</Application>
  <PresentationFormat>On-screen Show (4:3)</PresentationFormat>
  <Paragraphs>133</Paragraphs>
  <Slides>31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Narrow</vt:lpstr>
      <vt:lpstr>Calibri</vt:lpstr>
      <vt:lpstr>Corbel</vt:lpstr>
      <vt:lpstr>Times New Roman</vt:lpstr>
      <vt:lpstr>Verdana</vt:lpstr>
      <vt:lpstr>VNI-Times</vt:lpstr>
      <vt:lpstr>Wingdings</vt:lpstr>
      <vt:lpstr>Basis</vt:lpstr>
      <vt:lpstr>PowerPoint Presentation</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Ai Cập nổi tiếng với những công trình kiến trúc cổ nào?  </vt:lpstr>
      <vt:lpstr>PowerPoint Presentation</vt:lpstr>
      <vt:lpstr>PowerPoint Presentation</vt:lpstr>
      <vt:lpstr>PowerPoint Presentation</vt:lpstr>
    </vt:vector>
  </TitlesOfParts>
  <Company>QUYET  CHIEN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CUMPUTER</dc:creator>
  <cp:lastModifiedBy>This MC</cp:lastModifiedBy>
  <cp:revision>116</cp:revision>
  <dcterms:created xsi:type="dcterms:W3CDTF">2011-03-06T06:26:00Z</dcterms:created>
  <dcterms:modified xsi:type="dcterms:W3CDTF">2022-03-13T04:05:13Z</dcterms:modified>
</cp:coreProperties>
</file>