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82" r:id="rId2"/>
    <p:sldId id="283" r:id="rId3"/>
    <p:sldId id="289" r:id="rId4"/>
    <p:sldId id="260" r:id="rId5"/>
    <p:sldId id="281" r:id="rId6"/>
    <p:sldId id="284" r:id="rId7"/>
    <p:sldId id="262" r:id="rId8"/>
    <p:sldId id="291" r:id="rId9"/>
    <p:sldId id="280" r:id="rId10"/>
    <p:sldId id="263" r:id="rId11"/>
    <p:sldId id="278" r:id="rId12"/>
    <p:sldId id="266" r:id="rId13"/>
    <p:sldId id="268" r:id="rId14"/>
    <p:sldId id="279" r:id="rId15"/>
    <p:sldId id="286" r:id="rId16"/>
    <p:sldId id="28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60093"/>
    <a:srgbClr val="CC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ABB28-8599-4E9D-BB23-98EB46E47CE3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C406B-3FBC-49AE-897D-BAF01DE3F0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37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052D04D-4838-4DB0-ABC1-5D9C4374EA78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174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5BC27-CE29-4A30-A0AE-1E9A0E240232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1255060" y="589105"/>
            <a:ext cx="9108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</a:p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Toán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Hộp_Văn_Bản 7"/>
          <p:cNvSpPr txBox="1"/>
          <p:nvPr/>
        </p:nvSpPr>
        <p:spPr>
          <a:xfrm>
            <a:off x="3304903" y="1632857"/>
            <a:ext cx="5238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137)</a:t>
            </a:r>
          </a:p>
        </p:txBody>
      </p:sp>
    </p:spTree>
    <p:extLst>
      <p:ext uri="{BB962C8B-B14F-4D97-AF65-F5344CB8AC3E}">
        <p14:creationId xmlns:p14="http://schemas.microsoft.com/office/powerpoint/2010/main" val="1629272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834" y="140531"/>
            <a:ext cx="12016165" cy="332114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just">
              <a:lnSpc>
                <a:spcPct val="100000"/>
              </a:lnSpc>
              <a:buNone/>
            </a:pPr>
            <a:r>
              <a:rPr lang="en-US" dirty="0">
                <a:latin typeface="HP001 4 hàng" panose="020B0603050302020204" pitchFamily="34" charset="0"/>
              </a:rPr>
              <a:t>  </a:t>
            </a:r>
            <a:r>
              <a:rPr lang="en-US" dirty="0" err="1">
                <a:latin typeface="HP001 4 hàng" panose="020B0603050302020204" pitchFamily="34" charset="0"/>
              </a:rPr>
              <a:t>Trung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bình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một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người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thợ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làm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xong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một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sản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phẩm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hết</a:t>
            </a:r>
            <a:r>
              <a:rPr lang="en-US" dirty="0">
                <a:latin typeface="HP001 4 hàng" panose="020B0603050302020204" pitchFamily="34" charset="0"/>
              </a:rPr>
              <a:t>         1giờ8 </a:t>
            </a:r>
            <a:r>
              <a:rPr lang="en-US" dirty="0" err="1">
                <a:latin typeface="HP001 4 hàng" panose="020B0603050302020204" pitchFamily="34" charset="0"/>
              </a:rPr>
              <a:t>phút</a:t>
            </a:r>
            <a:r>
              <a:rPr lang="en-US" dirty="0">
                <a:latin typeface="HP001 4 hàng" panose="020B0603050302020204" pitchFamily="34" charset="0"/>
              </a:rPr>
              <a:t>. </a:t>
            </a:r>
            <a:r>
              <a:rPr lang="en-US" dirty="0" err="1">
                <a:latin typeface="HP001 4 hàng" panose="020B0603050302020204" pitchFamily="34" charset="0"/>
              </a:rPr>
              <a:t>Lần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thứ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nhất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người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đó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làm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được</a:t>
            </a:r>
            <a:r>
              <a:rPr lang="en-US" dirty="0">
                <a:latin typeface="HP001 4 hàng" panose="020B0603050302020204" pitchFamily="34" charset="0"/>
              </a:rPr>
              <a:t> 7 </a:t>
            </a:r>
            <a:r>
              <a:rPr lang="en-US" dirty="0" err="1">
                <a:latin typeface="HP001 4 hàng" panose="020B0603050302020204" pitchFamily="34" charset="0"/>
              </a:rPr>
              <a:t>sản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phẩm</a:t>
            </a:r>
            <a:r>
              <a:rPr lang="en-US" dirty="0">
                <a:latin typeface="HP001 4 hàng" panose="020B0603050302020204" pitchFamily="34" charset="0"/>
              </a:rPr>
              <a:t> .</a:t>
            </a:r>
            <a:r>
              <a:rPr lang="en-US" dirty="0" err="1">
                <a:latin typeface="HP001 4 hàng" panose="020B0603050302020204" pitchFamily="34" charset="0"/>
              </a:rPr>
              <a:t>Lần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thứ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hai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người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đó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làm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được</a:t>
            </a:r>
            <a:r>
              <a:rPr lang="en-US" dirty="0">
                <a:latin typeface="HP001 4 hàng" panose="020B0603050302020204" pitchFamily="34" charset="0"/>
              </a:rPr>
              <a:t> 8 </a:t>
            </a:r>
            <a:r>
              <a:rPr lang="en-US" dirty="0" err="1">
                <a:latin typeface="HP001 4 hàng" panose="020B0603050302020204" pitchFamily="34" charset="0"/>
              </a:rPr>
              <a:t>sản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phẩm</a:t>
            </a:r>
            <a:r>
              <a:rPr lang="en-US" dirty="0">
                <a:latin typeface="HP001 4 hàng" panose="020B0603050302020204" pitchFamily="34" charset="0"/>
              </a:rPr>
              <a:t>. </a:t>
            </a:r>
            <a:r>
              <a:rPr lang="en-US" dirty="0" err="1">
                <a:latin typeface="HP001 4 hàng" panose="020B0603050302020204" pitchFamily="34" charset="0"/>
              </a:rPr>
              <a:t>Hỏi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cả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hai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lần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người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đó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phải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làm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trong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bao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nhiêu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thời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gian</a:t>
            </a:r>
            <a:r>
              <a:rPr lang="en-US" dirty="0">
                <a:latin typeface="HP001 4 hàng" panose="020B0603050302020204" pitchFamily="34" charset="0"/>
              </a:rPr>
              <a:t>?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HP001 4 hàng" panose="020B0603050302020204" pitchFamily="34" charset="0"/>
              </a:rPr>
              <a:t>  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3825" y="2873846"/>
            <a:ext cx="76156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HP001 4 hàng" panose="020B0603050302020204" pitchFamily="34" charset="0"/>
              </a:rPr>
              <a:t>Tóm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tắt</a:t>
            </a:r>
            <a:r>
              <a:rPr lang="en-US" sz="2800" b="1" dirty="0">
                <a:latin typeface="HP001 4 hàng" panose="020B0603050302020204" pitchFamily="34" charset="0"/>
              </a:rPr>
              <a:t>:</a:t>
            </a:r>
          </a:p>
          <a:p>
            <a:r>
              <a:rPr lang="en-US" sz="2800" b="1" dirty="0">
                <a:latin typeface="HP001 4 hàng" panose="020B0603050302020204" pitchFamily="34" charset="0"/>
              </a:rPr>
              <a:t>             1 </a:t>
            </a:r>
            <a:r>
              <a:rPr lang="en-US" sz="2800" b="1" dirty="0" err="1">
                <a:latin typeface="HP001 4 hàng" panose="020B0603050302020204" pitchFamily="34" charset="0"/>
              </a:rPr>
              <a:t>sản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phẩm</a:t>
            </a:r>
            <a:r>
              <a:rPr lang="en-US" sz="2800" b="1" dirty="0">
                <a:latin typeface="HP001 4 hàng" panose="020B0603050302020204" pitchFamily="34" charset="0"/>
              </a:rPr>
              <a:t>:  1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8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endParaRPr lang="en-US" sz="2800" b="1" dirty="0">
              <a:latin typeface="HP001 4 hàng" panose="020B0603050302020204" pitchFamily="34" charset="0"/>
            </a:endParaRPr>
          </a:p>
          <a:p>
            <a:r>
              <a:rPr lang="en-US" sz="2800" b="1" dirty="0">
                <a:latin typeface="HP001 4 hàng" panose="020B0603050302020204" pitchFamily="34" charset="0"/>
              </a:rPr>
              <a:t>             </a:t>
            </a:r>
            <a:r>
              <a:rPr lang="en-US" sz="2800" b="1" dirty="0" err="1">
                <a:latin typeface="HP001 4 hàng" panose="020B0603050302020204" pitchFamily="34" charset="0"/>
              </a:rPr>
              <a:t>Lần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thứ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nhất</a:t>
            </a:r>
            <a:r>
              <a:rPr lang="en-US" sz="2800" b="1" dirty="0">
                <a:latin typeface="HP001 4 hàng" panose="020B0603050302020204" pitchFamily="34" charset="0"/>
              </a:rPr>
              <a:t>:  7 </a:t>
            </a:r>
            <a:r>
              <a:rPr lang="en-US" sz="2800" b="1" dirty="0" err="1">
                <a:latin typeface="HP001 4 hàng" panose="020B0603050302020204" pitchFamily="34" charset="0"/>
              </a:rPr>
              <a:t>sản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phẩm</a:t>
            </a:r>
            <a:r>
              <a:rPr lang="en-US" sz="2800" b="1" dirty="0">
                <a:latin typeface="HP001 4 hàng" panose="020B0603050302020204" pitchFamily="34" charset="0"/>
              </a:rPr>
              <a:t>.</a:t>
            </a:r>
          </a:p>
          <a:p>
            <a:r>
              <a:rPr lang="en-US" sz="2800" b="1" dirty="0">
                <a:latin typeface="HP001 4 hàng" panose="020B0603050302020204" pitchFamily="34" charset="0"/>
              </a:rPr>
              <a:t>             </a:t>
            </a:r>
            <a:r>
              <a:rPr lang="en-US" sz="2800" b="1" dirty="0" err="1">
                <a:latin typeface="HP001 4 hàng" panose="020B0603050302020204" pitchFamily="34" charset="0"/>
              </a:rPr>
              <a:t>Lần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thứ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hai</a:t>
            </a:r>
            <a:r>
              <a:rPr lang="en-US" sz="2800" b="1" dirty="0">
                <a:latin typeface="HP001 4 hàng" panose="020B0603050302020204" pitchFamily="34" charset="0"/>
              </a:rPr>
              <a:t>:   8 </a:t>
            </a:r>
            <a:r>
              <a:rPr lang="en-US" sz="2800" b="1" dirty="0" err="1">
                <a:latin typeface="HP001 4 hàng" panose="020B0603050302020204" pitchFamily="34" charset="0"/>
              </a:rPr>
              <a:t>sản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phẩm</a:t>
            </a:r>
            <a:endParaRPr lang="en-US" sz="2800" b="1" dirty="0">
              <a:latin typeface="HP001 4 hàng" panose="020B0603050302020204" pitchFamily="34" charset="0"/>
            </a:endParaRPr>
          </a:p>
          <a:p>
            <a:r>
              <a:rPr lang="en-US" sz="2800" b="1" dirty="0">
                <a:latin typeface="HP001 4 hàng" panose="020B0603050302020204" pitchFamily="34" charset="0"/>
              </a:rPr>
              <a:t>             </a:t>
            </a:r>
            <a:r>
              <a:rPr lang="en-US" sz="2800" b="1" dirty="0" err="1">
                <a:latin typeface="HP001 4 hàng" panose="020B0603050302020204" pitchFamily="34" charset="0"/>
              </a:rPr>
              <a:t>Hỏi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cả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hai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lần</a:t>
            </a:r>
            <a:r>
              <a:rPr lang="en-US" sz="2800" b="1" dirty="0">
                <a:latin typeface="HP001 4 hàng" panose="020B0603050302020204" pitchFamily="34" charset="0"/>
              </a:rPr>
              <a:t>: ……… </a:t>
            </a:r>
            <a:r>
              <a:rPr lang="en-US" sz="2800" b="1" dirty="0" err="1">
                <a:latin typeface="HP001 4 hàng" panose="020B0603050302020204" pitchFamily="34" charset="0"/>
              </a:rPr>
              <a:t>thời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gian</a:t>
            </a:r>
            <a:r>
              <a:rPr lang="en-US" sz="2800" b="1" dirty="0">
                <a:latin typeface="HP001 4 hàng" panose="020B06030503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970665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8" name="Text Box 16"/>
          <p:cNvSpPr txBox="1">
            <a:spLocks noChangeArrowheads="1"/>
          </p:cNvSpPr>
          <p:nvPr/>
        </p:nvSpPr>
        <p:spPr bwMode="auto">
          <a:xfrm>
            <a:off x="539751" y="1063625"/>
            <a:ext cx="1894416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400">
              <a:latin typeface=".VnTime" pitchFamily="34" charset="0"/>
            </a:endParaRP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357718" y="230270"/>
            <a:ext cx="1322916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Bài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3.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54260" y="245040"/>
            <a:ext cx="76156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7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………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6421905" y="2953324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7 = 7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56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8 = 9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56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+ 9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17 (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17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516" y="3099273"/>
            <a:ext cx="550756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  Số sản phẩm làm được trong cả hai   lần là: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+ 8 = 15 (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15 = 17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17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54516" y="2617694"/>
            <a:ext cx="1526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01559" y="2691714"/>
            <a:ext cx="1526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980017" y="2953324"/>
            <a:ext cx="0" cy="32861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3" grpId="0"/>
      <p:bldP spid="4" grpId="0"/>
      <p:bldP spid="5" grpId="0"/>
      <p:bldP spid="6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8356" y="171183"/>
            <a:ext cx="7691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HP001 4 hàng" panose="020B0603050302020204" pitchFamily="34" charset="0"/>
              </a:rPr>
              <a:t> 4</a:t>
            </a:r>
            <a:r>
              <a:rPr lang="en-US" sz="4000" dirty="0">
                <a:solidFill>
                  <a:srgbClr val="FF0000"/>
                </a:solidFill>
                <a:latin typeface="HP001 4 hàng" panose="020B0603050302020204" pitchFamily="34" charset="0"/>
              </a:rPr>
              <a:t>: </a:t>
            </a:r>
            <a:r>
              <a:rPr lang="en-US" sz="4000" dirty="0">
                <a:solidFill>
                  <a:srgbClr val="FF0000"/>
                </a:solidFill>
              </a:rPr>
              <a:t>&gt;    &lt;    = ?</a:t>
            </a:r>
          </a:p>
        </p:txBody>
      </p:sp>
      <p:sp>
        <p:nvSpPr>
          <p:cNvPr id="7" name="Rectangle 6"/>
          <p:cNvSpPr/>
          <p:nvPr/>
        </p:nvSpPr>
        <p:spPr>
          <a:xfrm>
            <a:off x="5161612" y="1218310"/>
            <a:ext cx="56146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613" y="1161308"/>
            <a:ext cx="1084217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HP001 4 hàng" panose="020B0603050302020204" pitchFamily="34" charset="0"/>
              </a:rPr>
              <a:t>         4,5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     .....        4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HP001 4 hàng" panose="020B0603050302020204" pitchFamily="34" charset="0"/>
              </a:rPr>
              <a:t>   8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16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3200" dirty="0">
                <a:latin typeface="HP001 4 hàng" panose="020B0603050302020204" pitchFamily="34" charset="0"/>
              </a:rPr>
              <a:t>-</a:t>
            </a:r>
            <a:r>
              <a:rPr lang="en-US" altLang="en-US" sz="2800" b="1" dirty="0">
                <a:latin typeface="HP001 4 hàng" panose="020B0603050302020204" pitchFamily="34" charset="0"/>
              </a:rPr>
              <a:t> 1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25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 .....     2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17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r>
              <a:rPr lang="en-US" altLang="en-US" sz="2800" b="1" dirty="0">
                <a:latin typeface="HP001 4 hàng" panose="020B0603050302020204" pitchFamily="34" charset="0"/>
              </a:rPr>
              <a:t> 3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HP001 4 hàng" panose="020B0603050302020204" pitchFamily="34" charset="0"/>
              </a:rPr>
              <a:t>26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25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: 5 .......     2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40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+ 2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45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.</a:t>
            </a:r>
          </a:p>
          <a:p>
            <a:endParaRPr lang="en-US" sz="2800" b="1" dirty="0">
              <a:latin typeface="HP001 4 hàng" panose="020B06030503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29417" y="916155"/>
            <a:ext cx="8360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800" b="1" dirty="0">
                <a:latin typeface="HP001 4 hàng" panose="020B0603050302020204" pitchFamily="34" charset="0"/>
              </a:rPr>
              <a:t> </a:t>
            </a:r>
            <a:r>
              <a:rPr lang="en-US" sz="4800" b="1" dirty="0">
                <a:solidFill>
                  <a:srgbClr val="FF0000"/>
                </a:solidFill>
              </a:rPr>
              <a:t>          </a:t>
            </a:r>
            <a:endParaRPr lang="en-US" sz="4800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359948" y="2122166"/>
            <a:ext cx="6008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306631" y="2778761"/>
            <a:ext cx="8251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77403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964" y="-96118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9674" y="1046770"/>
            <a:ext cx="53427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latin typeface="HP001 4 hàng" panose="020B0603050302020204" pitchFamily="34" charset="0"/>
              </a:rPr>
              <a:t>        4,5 </a:t>
            </a:r>
            <a:r>
              <a:rPr lang="en-US" altLang="en-US" sz="2800" b="1" err="1">
                <a:latin typeface="HP001 4 hàng" panose="020B0603050302020204" pitchFamily="34" charset="0"/>
              </a:rPr>
              <a:t>giờ</a:t>
            </a:r>
            <a:r>
              <a:rPr lang="en-US" altLang="en-US" sz="2800" b="1">
                <a:latin typeface="HP001 4 hàng" panose="020B0603050302020204" pitchFamily="34" charset="0"/>
              </a:rPr>
              <a:t>           </a:t>
            </a:r>
            <a:r>
              <a:rPr lang="en-US" altLang="en-US" sz="2800" b="1" dirty="0">
                <a:latin typeface="HP001 4 hàng" panose="020B0603050302020204" pitchFamily="34" charset="0"/>
              </a:rPr>
              <a:t>4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  <a:p>
            <a:r>
              <a:rPr lang="en-US" altLang="en-US" sz="2800" b="1">
                <a:latin typeface="HP001 4 hàng" panose="020B0603050302020204" pitchFamily="34" charset="0"/>
              </a:rPr>
              <a:t>   4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30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3682" y="955270"/>
            <a:ext cx="50553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>
                <a:latin typeface="HP001 4 hàng" panose="020B0603050302020204" pitchFamily="34" charset="0"/>
              </a:rPr>
              <a:t>  4,5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    </a:t>
            </a:r>
            <a:r>
              <a:rPr lang="en-US" sz="4400" b="1" dirty="0">
                <a:solidFill>
                  <a:srgbClr val="FF0000"/>
                </a:solidFill>
              </a:rPr>
              <a:t>&gt;</a:t>
            </a:r>
            <a:r>
              <a:rPr lang="en-US" altLang="en-US" sz="2800" b="1" dirty="0">
                <a:latin typeface="HP001 4 hàng" panose="020B0603050302020204" pitchFamily="34" charset="0"/>
              </a:rPr>
              <a:t>   4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  <a:p>
            <a:r>
              <a:rPr lang="en-US" altLang="en-US" sz="2800" b="1" dirty="0">
                <a:latin typeface="HP001 4 hàng" panose="020B0603050302020204" pitchFamily="34" charset="0"/>
              </a:rPr>
              <a:t> 270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         245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  <a:p>
            <a:endParaRPr lang="en-US" sz="2800" b="1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9085" y="2706166"/>
            <a:ext cx="102935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HP001 4 hàng" panose="020B0603050302020204" pitchFamily="34" charset="0"/>
              </a:rPr>
              <a:t>  8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16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– 1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25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       2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17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r>
              <a:rPr lang="en-US" sz="2800" b="1" dirty="0">
                <a:latin typeface="HP001 4 hàng" panose="020B0603050302020204" pitchFamily="34" charset="0"/>
              </a:rPr>
              <a:t>  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11829" y="3365088"/>
            <a:ext cx="83732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HP001 4 hàng" panose="020B0603050302020204" pitchFamily="34" charset="0"/>
              </a:rPr>
              <a:t>  6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51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                            6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51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endParaRPr lang="en-US" sz="2800" b="1" dirty="0">
              <a:latin typeface="HP001 4 hàng" panose="020B0603050302020204" pitchFamily="34" charset="0"/>
            </a:endParaRPr>
          </a:p>
          <a:p>
            <a:r>
              <a:rPr lang="en-US" sz="2800" b="1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9086" y="4477107"/>
            <a:ext cx="10429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HP001 4 hàng" panose="020B0603050302020204" pitchFamily="34" charset="0"/>
              </a:rPr>
              <a:t>   26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25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</a:t>
            </a:r>
            <a:r>
              <a:rPr lang="en-US" sz="2800" b="1" dirty="0">
                <a:cs typeface="Calibri" panose="020F0502020204030204" pitchFamily="34" charset="0"/>
              </a:rPr>
              <a:t>:</a:t>
            </a:r>
            <a:r>
              <a:rPr lang="en-US" sz="2800" b="1" dirty="0"/>
              <a:t> </a:t>
            </a:r>
            <a:r>
              <a:rPr lang="en-US" sz="2800" b="1" dirty="0">
                <a:latin typeface="HP001 4 hàng" panose="020B0603050302020204" pitchFamily="34" charset="0"/>
              </a:rPr>
              <a:t> 5            2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40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+ 2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45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13409" y="5189174"/>
            <a:ext cx="80597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HP001 4 hàng" panose="020B0603050302020204" pitchFamily="34" charset="0"/>
              </a:rPr>
              <a:t>5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17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                           5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25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endParaRPr lang="en-US" sz="2800" b="1" dirty="0">
              <a:latin typeface="HP001 4 hàng" panose="020B0603050302020204" pitchFamily="34" charset="0"/>
            </a:endParaRPr>
          </a:p>
          <a:p>
            <a:endParaRPr lang="en-US" sz="2800" b="1" dirty="0">
              <a:latin typeface="HP001 4 hàng" panose="020B06030503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5839" y="854207"/>
            <a:ext cx="731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&gt;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4506685" y="4302285"/>
            <a:ext cx="842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&lt;</a:t>
            </a:r>
            <a:endParaRPr lang="en-US" sz="5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917474" y="2542226"/>
            <a:ext cx="7445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 =</a:t>
            </a:r>
            <a:endParaRPr lang="en-US" sz="4800" dirty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27596" y="256509"/>
            <a:ext cx="1865581" cy="62031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   &lt;    =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93177" y="247385"/>
            <a:ext cx="734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883291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vi-VN" dirty="0"/>
          </a:p>
        </p:txBody>
      </p:sp>
      <p:sp>
        <p:nvSpPr>
          <p:cNvPr id="4" name="TextBox 3"/>
          <p:cNvSpPr txBox="1"/>
          <p:nvPr/>
        </p:nvSpPr>
        <p:spPr>
          <a:xfrm>
            <a:off x="1572454" y="1723142"/>
            <a:ext cx="904709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/>
              <a:t>Bài</a:t>
            </a:r>
            <a:r>
              <a:rPr lang="en-US" sz="3600" b="1" dirty="0"/>
              <a:t> </a:t>
            </a:r>
            <a:r>
              <a:rPr lang="en-US" sz="3600" b="1" dirty="0" err="1"/>
              <a:t>tập</a:t>
            </a:r>
            <a:r>
              <a:rPr lang="en-US" sz="3600" b="1" dirty="0"/>
              <a:t> </a:t>
            </a:r>
            <a:r>
              <a:rPr lang="en-US" sz="3600" b="1" dirty="0" err="1"/>
              <a:t>điền</a:t>
            </a:r>
            <a:r>
              <a:rPr lang="en-US" sz="3600" b="1" dirty="0"/>
              <a:t> </a:t>
            </a:r>
            <a:r>
              <a:rPr lang="en-US" sz="3600" b="1" dirty="0" err="1"/>
              <a:t>dấu</a:t>
            </a:r>
            <a:r>
              <a:rPr lang="en-US" sz="3600" b="1" dirty="0"/>
              <a:t>  &gt;   &lt;   =  </a:t>
            </a:r>
            <a:r>
              <a:rPr lang="en-US" sz="3600" b="1" dirty="0" err="1"/>
              <a:t>cần</a:t>
            </a:r>
            <a:r>
              <a:rPr lang="en-US" sz="3600" b="1" dirty="0"/>
              <a:t> :</a:t>
            </a:r>
          </a:p>
          <a:p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600" b="1" dirty="0">
                <a:solidFill>
                  <a:srgbClr val="FF0000"/>
                </a:solidFill>
              </a:rPr>
              <a:t>- </a:t>
            </a:r>
            <a:r>
              <a:rPr lang="en-US" sz="3600" b="1" dirty="0" err="1">
                <a:solidFill>
                  <a:srgbClr val="FF0000"/>
                </a:solidFill>
              </a:rPr>
              <a:t>Tính</a:t>
            </a:r>
            <a:r>
              <a:rPr lang="en-US" sz="3600" b="1" dirty="0">
                <a:solidFill>
                  <a:srgbClr val="FF0000"/>
                </a:solidFill>
              </a:rPr>
              <a:t>  ( </a:t>
            </a:r>
            <a:r>
              <a:rPr lang="en-US" sz="3600" b="1" dirty="0" err="1">
                <a:solidFill>
                  <a:srgbClr val="FF0000"/>
                </a:solidFill>
              </a:rPr>
              <a:t>hoặc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đổi</a:t>
            </a:r>
            <a:r>
              <a:rPr lang="en-US" sz="3600" b="1" dirty="0">
                <a:solidFill>
                  <a:srgbClr val="FF0000"/>
                </a:solidFill>
              </a:rPr>
              <a:t> ) 2 </a:t>
            </a:r>
            <a:r>
              <a:rPr lang="en-US" sz="3600" b="1" dirty="0" err="1">
                <a:solidFill>
                  <a:srgbClr val="FF0000"/>
                </a:solidFill>
              </a:rPr>
              <a:t>vế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về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cùng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một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vị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đo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sz="3600" b="1" dirty="0">
                <a:solidFill>
                  <a:srgbClr val="FF0000"/>
                </a:solidFill>
              </a:rPr>
              <a:t>So </a:t>
            </a:r>
            <a:r>
              <a:rPr lang="en-US" sz="3600" b="1" dirty="0" err="1">
                <a:solidFill>
                  <a:srgbClr val="FF0000"/>
                </a:solidFill>
              </a:rPr>
              <a:t>sánh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hai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vế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- </a:t>
            </a:r>
            <a:r>
              <a:rPr lang="en-US" sz="3600" b="1" dirty="0" err="1">
                <a:solidFill>
                  <a:srgbClr val="FF0000"/>
                </a:solidFill>
              </a:rPr>
              <a:t>Điền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dấu</a:t>
            </a:r>
            <a:r>
              <a:rPr lang="en-US" sz="3600" b="1" dirty="0">
                <a:solidFill>
                  <a:srgbClr val="FF0000"/>
                </a:solidFill>
              </a:rPr>
              <a:t> .</a:t>
            </a:r>
            <a:endParaRPr lang="vi-VN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8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</a:t>
            </a:r>
          </a:p>
        </p:txBody>
      </p:sp>
      <p:sp>
        <p:nvSpPr>
          <p:cNvPr id="2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2</a:t>
            </a:r>
          </a:p>
        </p:txBody>
      </p:sp>
      <p:sp>
        <p:nvSpPr>
          <p:cNvPr id="3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3</a:t>
            </a:r>
          </a:p>
        </p:txBody>
      </p:sp>
      <p:sp>
        <p:nvSpPr>
          <p:cNvPr id="4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4</a:t>
            </a:r>
          </a:p>
        </p:txBody>
      </p:sp>
      <p:sp>
        <p:nvSpPr>
          <p:cNvPr id="5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5</a:t>
            </a:r>
          </a:p>
        </p:txBody>
      </p:sp>
      <p:sp>
        <p:nvSpPr>
          <p:cNvPr id="6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6</a:t>
            </a:r>
          </a:p>
        </p:txBody>
      </p:sp>
      <p:sp>
        <p:nvSpPr>
          <p:cNvPr id="7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7</a:t>
            </a:r>
          </a:p>
        </p:txBody>
      </p:sp>
      <p:sp>
        <p:nvSpPr>
          <p:cNvPr id="8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8</a:t>
            </a:r>
          </a:p>
        </p:txBody>
      </p:sp>
      <p:sp>
        <p:nvSpPr>
          <p:cNvPr id="9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9</a:t>
            </a:r>
          </a:p>
        </p:txBody>
      </p:sp>
      <p:sp>
        <p:nvSpPr>
          <p:cNvPr id="10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10</a:t>
            </a:r>
          </a:p>
        </p:txBody>
      </p:sp>
      <p:sp>
        <p:nvSpPr>
          <p:cNvPr id="11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11</a:t>
            </a:r>
          </a:p>
        </p:txBody>
      </p:sp>
      <p:sp>
        <p:nvSpPr>
          <p:cNvPr id="12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12</a:t>
            </a:r>
          </a:p>
        </p:txBody>
      </p:sp>
      <p:sp>
        <p:nvSpPr>
          <p:cNvPr id="13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13</a:t>
            </a:r>
          </a:p>
        </p:txBody>
      </p:sp>
      <p:sp>
        <p:nvSpPr>
          <p:cNvPr id="14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14</a:t>
            </a: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8817031" y="5334000"/>
            <a:ext cx="1961663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15</a:t>
            </a:r>
          </a:p>
        </p:txBody>
      </p:sp>
      <p:sp>
        <p:nvSpPr>
          <p:cNvPr id="64" name="AutoShap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429263" y="3725863"/>
            <a:ext cx="2696308" cy="838200"/>
          </a:xfrm>
          <a:prstGeom prst="cloudCallout">
            <a:avLst>
              <a:gd name="adj1" fmla="val -45577"/>
              <a:gd name="adj2" fmla="val 132018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>
                <a:solidFill>
                  <a:srgbClr val="FFFF00"/>
                </a:solidFill>
              </a:rPr>
              <a:t>Hết giờ!</a:t>
            </a:r>
          </a:p>
        </p:txBody>
      </p:sp>
      <p:pic>
        <p:nvPicPr>
          <p:cNvPr id="23576" name="Picture 564" descr="dongh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8693" y="5399902"/>
            <a:ext cx="1439984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5" name="Title 1"/>
          <p:cNvSpPr txBox="1">
            <a:spLocks/>
          </p:cNvSpPr>
          <p:nvPr/>
        </p:nvSpPr>
        <p:spPr>
          <a:xfrm>
            <a:off x="2431869" y="82232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 “ Rung chuông vàng”</a:t>
            </a:r>
            <a:endParaRPr lang="en-US" sz="4000" b="1" i="1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07737" y="1776123"/>
            <a:ext cx="7929155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Kết quả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 nhất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của các phép tính sau là:</a:t>
            </a:r>
          </a:p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b="1" i="1" u="sng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 1:  5 giờ 24 phút × 3 =…..</a:t>
            </a:r>
          </a:p>
          <a:p>
            <a:pPr lvl="0"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A. 16 giờ 12 phút</a:t>
            </a:r>
          </a:p>
          <a:p>
            <a:pPr lvl="0"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B. 15 giờ 72 phút</a:t>
            </a:r>
          </a:p>
          <a:p>
            <a:pPr lvl="0"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C. 15 giờ 62 phút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ctr"/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67122" y="3164556"/>
            <a:ext cx="2810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28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A. 16 giờ 12 phút</a:t>
            </a:r>
          </a:p>
        </p:txBody>
      </p:sp>
    </p:spTree>
    <p:extLst>
      <p:ext uri="{BB962C8B-B14F-4D97-AF65-F5344CB8AC3E}">
        <p14:creationId xmlns:p14="http://schemas.microsoft.com/office/powerpoint/2010/main" val="406511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7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6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5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4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3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2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21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0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39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48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57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66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75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" decel="100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" decel="100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585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8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</a:t>
            </a:r>
          </a:p>
        </p:txBody>
      </p:sp>
      <p:sp>
        <p:nvSpPr>
          <p:cNvPr id="2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2</a:t>
            </a:r>
          </a:p>
        </p:txBody>
      </p:sp>
      <p:sp>
        <p:nvSpPr>
          <p:cNvPr id="3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3</a:t>
            </a:r>
          </a:p>
        </p:txBody>
      </p:sp>
      <p:sp>
        <p:nvSpPr>
          <p:cNvPr id="4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4</a:t>
            </a:r>
          </a:p>
        </p:txBody>
      </p:sp>
      <p:sp>
        <p:nvSpPr>
          <p:cNvPr id="5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5</a:t>
            </a:r>
          </a:p>
        </p:txBody>
      </p:sp>
      <p:sp>
        <p:nvSpPr>
          <p:cNvPr id="6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6</a:t>
            </a:r>
          </a:p>
        </p:txBody>
      </p:sp>
      <p:sp>
        <p:nvSpPr>
          <p:cNvPr id="7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7</a:t>
            </a:r>
          </a:p>
        </p:txBody>
      </p:sp>
      <p:sp>
        <p:nvSpPr>
          <p:cNvPr id="8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8</a:t>
            </a:r>
          </a:p>
        </p:txBody>
      </p:sp>
      <p:sp>
        <p:nvSpPr>
          <p:cNvPr id="9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9</a:t>
            </a:r>
          </a:p>
        </p:txBody>
      </p:sp>
      <p:sp>
        <p:nvSpPr>
          <p:cNvPr id="10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10</a:t>
            </a:r>
          </a:p>
        </p:txBody>
      </p:sp>
      <p:sp>
        <p:nvSpPr>
          <p:cNvPr id="11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11</a:t>
            </a:r>
          </a:p>
        </p:txBody>
      </p:sp>
      <p:sp>
        <p:nvSpPr>
          <p:cNvPr id="12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12</a:t>
            </a:r>
          </a:p>
        </p:txBody>
      </p:sp>
      <p:sp>
        <p:nvSpPr>
          <p:cNvPr id="13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13</a:t>
            </a:r>
          </a:p>
        </p:txBody>
      </p:sp>
      <p:sp>
        <p:nvSpPr>
          <p:cNvPr id="14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14</a:t>
            </a: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8817031" y="5334000"/>
            <a:ext cx="1961663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15</a:t>
            </a:r>
          </a:p>
        </p:txBody>
      </p:sp>
      <p:sp>
        <p:nvSpPr>
          <p:cNvPr id="64" name="AutoShap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429263" y="3725863"/>
            <a:ext cx="2696308" cy="838200"/>
          </a:xfrm>
          <a:prstGeom prst="cloudCallout">
            <a:avLst>
              <a:gd name="adj1" fmla="val -45577"/>
              <a:gd name="adj2" fmla="val 132018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>
                <a:solidFill>
                  <a:srgbClr val="FFFF00"/>
                </a:solidFill>
              </a:rPr>
              <a:t>Hết giờ!</a:t>
            </a:r>
          </a:p>
        </p:txBody>
      </p:sp>
      <p:pic>
        <p:nvPicPr>
          <p:cNvPr id="23576" name="Picture 564" descr="dongh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8693" y="5348289"/>
            <a:ext cx="1439984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5" name="Title 1"/>
          <p:cNvSpPr txBox="1">
            <a:spLocks/>
          </p:cNvSpPr>
          <p:nvPr/>
        </p:nvSpPr>
        <p:spPr>
          <a:xfrm>
            <a:off x="2431869" y="82232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 “ Rung chuông vàng”</a:t>
            </a:r>
            <a:endParaRPr lang="en-US" sz="4000" b="1" i="1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07737" y="1776123"/>
            <a:ext cx="79291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31869" y="2694813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sz="3200" b="1" i="1" u="sng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 2: 18 phút 24 giây : 3 = …..</a:t>
            </a:r>
          </a:p>
          <a:p>
            <a:pPr lvl="0" algn="ctr"/>
            <a:r>
              <a:rPr lang="en-US" sz="32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A. 7 phút 8 giây</a:t>
            </a:r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lvl="0" algn="ctr"/>
            <a:r>
              <a:rPr lang="en-US" sz="32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6 phút 8 giây</a:t>
            </a:r>
          </a:p>
          <a:p>
            <a:pPr lvl="0" algn="ctr"/>
            <a:r>
              <a:rPr lang="en-US" sz="32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6 phút 7 giây </a:t>
            </a:r>
            <a:endParaRPr lang="en-US" sz="3200"/>
          </a:p>
        </p:txBody>
      </p:sp>
      <p:sp>
        <p:nvSpPr>
          <p:cNvPr id="18" name="TextBox 17"/>
          <p:cNvSpPr txBox="1"/>
          <p:nvPr/>
        </p:nvSpPr>
        <p:spPr>
          <a:xfrm>
            <a:off x="3396599" y="3686551"/>
            <a:ext cx="4166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6 phút 8 giây</a:t>
            </a:r>
          </a:p>
        </p:txBody>
      </p:sp>
    </p:spTree>
    <p:extLst>
      <p:ext uri="{BB962C8B-B14F-4D97-AF65-F5344CB8AC3E}">
        <p14:creationId xmlns:p14="http://schemas.microsoft.com/office/powerpoint/2010/main" val="259107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3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2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0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9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8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7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16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25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34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43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52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" decel="100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decel="100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5"/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3305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>
              <a:buNone/>
            </a:pPr>
            <a:r>
              <a:rPr lang="en-US" sz="36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a) 3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x 3           b) 36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3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c) 7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 2           d) 14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7</a:t>
            </a:r>
          </a:p>
          <a:p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76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293" y="1110346"/>
            <a:ext cx="10972800" cy="483326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a) 3 </a:t>
            </a:r>
            <a:r>
              <a:rPr lang="en-US" sz="3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3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x 3                                b) 36 </a:t>
            </a:r>
            <a:r>
              <a:rPr lang="en-US" sz="3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3</a:t>
            </a:r>
            <a:br>
              <a:rPr lang="en-US" b="1" dirty="0">
                <a:solidFill>
                  <a:srgbClr val="7030A0"/>
                </a:solidFill>
                <a:latin typeface="HP001 4 hàng" panose="020B06030503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2783" y="1694998"/>
            <a:ext cx="2858588" cy="37652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3</a:t>
            </a:r>
          </a:p>
          <a:p>
            <a:pPr marL="0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42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267096" y="1946366"/>
            <a:ext cx="222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x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489165" y="2782392"/>
            <a:ext cx="2717075" cy="130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57556" y="2408029"/>
            <a:ext cx="1175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grpSp>
        <p:nvGrpSpPr>
          <p:cNvPr id="11" name="Group 77"/>
          <p:cNvGrpSpPr>
            <a:grpSpLocks/>
          </p:cNvGrpSpPr>
          <p:nvPr/>
        </p:nvGrpSpPr>
        <p:grpSpPr bwMode="auto">
          <a:xfrm>
            <a:off x="6773997" y="1881048"/>
            <a:ext cx="4514851" cy="1447800"/>
            <a:chOff x="1453" y="861"/>
            <a:chExt cx="2844" cy="912"/>
          </a:xfrm>
        </p:grpSpPr>
        <p:sp>
          <p:nvSpPr>
            <p:cNvPr id="14" name="Text Box 78"/>
            <p:cNvSpPr txBox="1">
              <a:spLocks noChangeArrowheads="1"/>
            </p:cNvSpPr>
            <p:nvPr/>
          </p:nvSpPr>
          <p:spPr bwMode="auto">
            <a:xfrm>
              <a:off x="3487" y="889"/>
              <a:ext cx="2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latin typeface=".VnTime" pitchFamily="34" charset="0"/>
                </a:rPr>
                <a:t>3</a:t>
              </a:r>
            </a:p>
          </p:txBody>
        </p:sp>
        <p:grpSp>
          <p:nvGrpSpPr>
            <p:cNvPr id="15" name="Group 79"/>
            <p:cNvGrpSpPr>
              <a:grpSpLocks/>
            </p:cNvGrpSpPr>
            <p:nvPr/>
          </p:nvGrpSpPr>
          <p:grpSpPr bwMode="auto">
            <a:xfrm>
              <a:off x="3001" y="861"/>
              <a:ext cx="1296" cy="912"/>
              <a:chOff x="2592" y="2880"/>
              <a:chExt cx="336" cy="912"/>
            </a:xfrm>
          </p:grpSpPr>
          <p:sp>
            <p:nvSpPr>
              <p:cNvPr id="18" name="Line 80"/>
              <p:cNvSpPr>
                <a:spLocks noChangeShapeType="1"/>
              </p:cNvSpPr>
              <p:nvPr/>
            </p:nvSpPr>
            <p:spPr bwMode="auto">
              <a:xfrm>
                <a:off x="2592" y="2880"/>
                <a:ext cx="0" cy="91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81"/>
              <p:cNvSpPr>
                <a:spLocks noChangeShapeType="1"/>
              </p:cNvSpPr>
              <p:nvPr/>
            </p:nvSpPr>
            <p:spPr bwMode="auto">
              <a:xfrm>
                <a:off x="2592" y="3216"/>
                <a:ext cx="33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 Box 82"/>
            <p:cNvSpPr txBox="1">
              <a:spLocks noChangeArrowheads="1"/>
            </p:cNvSpPr>
            <p:nvPr/>
          </p:nvSpPr>
          <p:spPr bwMode="auto">
            <a:xfrm>
              <a:off x="1453" y="878"/>
              <a:ext cx="1632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/>
                <a:t>36 </a:t>
              </a:r>
              <a:r>
                <a:rPr lang="en-US" sz="2400" b="1" dirty="0" err="1"/>
                <a:t>phút</a:t>
              </a:r>
              <a:r>
                <a:rPr lang="en-US" sz="2400" b="1" dirty="0"/>
                <a:t> 12 </a:t>
              </a:r>
              <a:r>
                <a:rPr lang="en-US" sz="2400" b="1" dirty="0" err="1"/>
                <a:t>giây</a:t>
              </a:r>
              <a:endParaRPr lang="en-US" sz="2400" b="1" dirty="0"/>
            </a:p>
            <a:p>
              <a:pPr eaLnBrk="1" hangingPunct="1">
                <a:spcBef>
                  <a:spcPct val="50000"/>
                </a:spcBef>
              </a:pPr>
              <a:endParaRPr lang="en-US" sz="2800" b="1" dirty="0">
                <a:latin typeface=".VnTime" pitchFamily="34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164952" y="4355361"/>
            <a:ext cx="5212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x 3 = 9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42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73997" y="2533843"/>
            <a:ext cx="64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06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61777" y="3057064"/>
            <a:ext cx="2334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0          12 giây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55762" y="3598546"/>
            <a:ext cx="539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64798" y="2639110"/>
            <a:ext cx="2629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giây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74"/>
          <p:cNvSpPr txBox="1">
            <a:spLocks noChangeArrowheads="1"/>
          </p:cNvSpPr>
          <p:nvPr/>
        </p:nvSpPr>
        <p:spPr bwMode="auto">
          <a:xfrm>
            <a:off x="5986598" y="4342517"/>
            <a:ext cx="64897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Vậy</a:t>
            </a:r>
            <a:r>
              <a:rPr lang="en-US" sz="2400" b="1" dirty="0"/>
              <a:t>: 36 </a:t>
            </a:r>
            <a:r>
              <a:rPr lang="en-US" sz="2400" b="1" dirty="0" err="1"/>
              <a:t>phút</a:t>
            </a:r>
            <a:r>
              <a:rPr lang="en-US" sz="2400" b="1" dirty="0"/>
              <a:t> 12 </a:t>
            </a:r>
            <a:r>
              <a:rPr lang="en-US" sz="2400" b="1" dirty="0" err="1"/>
              <a:t>giây</a:t>
            </a:r>
            <a:r>
              <a:rPr lang="en-US" sz="2400" b="1" dirty="0"/>
              <a:t> : 3 = 12 </a:t>
            </a:r>
            <a:r>
              <a:rPr lang="en-US" sz="2400" b="1" dirty="0" err="1"/>
              <a:t>phút</a:t>
            </a:r>
            <a:r>
              <a:rPr lang="en-US" sz="2400" b="1" dirty="0"/>
              <a:t> 4 </a:t>
            </a:r>
            <a:r>
              <a:rPr lang="en-US" sz="2400" b="1" dirty="0" err="1"/>
              <a:t>giây</a:t>
            </a:r>
            <a:endParaRPr lang="en-US" sz="2400" b="1" dirty="0"/>
          </a:p>
          <a:p>
            <a:pPr eaLnBrk="1" hangingPunct="1">
              <a:spcBef>
                <a:spcPct val="50000"/>
              </a:spcBef>
            </a:pPr>
            <a:endParaRPr lang="en-US" sz="2400" b="1" dirty="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80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  <p:bldP spid="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5"/>
          <p:cNvSpPr txBox="1">
            <a:spLocks noChangeArrowheads="1"/>
          </p:cNvSpPr>
          <p:nvPr/>
        </p:nvSpPr>
        <p:spPr bwMode="auto">
          <a:xfrm>
            <a:off x="2408241" y="-142875"/>
            <a:ext cx="384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>
              <a:latin typeface="HP001 4 hàng" panose="020B0603050302020204" pitchFamily="34" charset="0"/>
            </a:endParaRPr>
          </a:p>
        </p:txBody>
      </p:sp>
      <p:sp>
        <p:nvSpPr>
          <p:cNvPr id="5124" name="Text Box 84"/>
          <p:cNvSpPr txBox="1">
            <a:spLocks noChangeArrowheads="1"/>
          </p:cNvSpPr>
          <p:nvPr/>
        </p:nvSpPr>
        <p:spPr bwMode="auto">
          <a:xfrm>
            <a:off x="2883365" y="4046528"/>
            <a:ext cx="1190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HP001 4 hàng" panose="020B0603050302020204" pitchFamily="34" charset="0"/>
              </a:rPr>
              <a:t>    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ext Box 85"/>
          <p:cNvSpPr txBox="1">
            <a:spLocks noChangeArrowheads="1"/>
          </p:cNvSpPr>
          <p:nvPr/>
        </p:nvSpPr>
        <p:spPr bwMode="auto">
          <a:xfrm>
            <a:off x="1744388" y="1321194"/>
            <a:ext cx="840649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 sz="2800" b="1" dirty="0">
              <a:solidFill>
                <a:srgbClr val="7030A0"/>
              </a:solidFill>
              <a:latin typeface="HP001 4 hàng" panose="020B0603050302020204" pitchFamily="34" charset="0"/>
            </a:endParaRPr>
          </a:p>
          <a:p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c) 7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× 2           d) 14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7</a:t>
            </a:r>
          </a:p>
          <a:p>
            <a:endParaRPr lang="en-US" sz="2800" dirty="0">
              <a:latin typeface="HP001 4 hàng" panose="020B0603050302020204" pitchFamily="34" charset="0"/>
            </a:endParaRPr>
          </a:p>
          <a:p>
            <a:endParaRPr lang="en-US" sz="2800" dirty="0">
              <a:latin typeface="HP001 4 hàng" panose="020B0603050302020204" pitchFamily="34" charset="0"/>
            </a:endParaRPr>
          </a:p>
        </p:txBody>
      </p:sp>
      <p:sp>
        <p:nvSpPr>
          <p:cNvPr id="5126" name="Text Box 87"/>
          <p:cNvSpPr txBox="1">
            <a:spLocks noChangeArrowheads="1"/>
          </p:cNvSpPr>
          <p:nvPr/>
        </p:nvSpPr>
        <p:spPr bwMode="auto">
          <a:xfrm>
            <a:off x="1540169" y="3382476"/>
            <a:ext cx="34058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     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giây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7" name="Text Box 88"/>
          <p:cNvSpPr txBox="1">
            <a:spLocks noChangeArrowheads="1"/>
          </p:cNvSpPr>
          <p:nvPr/>
        </p:nvSpPr>
        <p:spPr bwMode="auto">
          <a:xfrm>
            <a:off x="1920241" y="3922106"/>
            <a:ext cx="9631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endParaRPr lang="en-US" altLang="en-US" sz="2800" dirty="0">
              <a:latin typeface="HP001 4 hàng" panose="020B0603050302020204" pitchFamily="34" charset="0"/>
            </a:endParaRPr>
          </a:p>
        </p:txBody>
      </p:sp>
      <p:sp>
        <p:nvSpPr>
          <p:cNvPr id="5129" name="Text Box 91"/>
          <p:cNvSpPr txBox="1">
            <a:spLocks noChangeArrowheads="1"/>
          </p:cNvSpPr>
          <p:nvPr/>
        </p:nvSpPr>
        <p:spPr bwMode="auto">
          <a:xfrm>
            <a:off x="1765367" y="4797011"/>
            <a:ext cx="29194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 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52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giây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Line 92"/>
          <p:cNvSpPr>
            <a:spLocks noChangeShapeType="1"/>
          </p:cNvSpPr>
          <p:nvPr/>
        </p:nvSpPr>
        <p:spPr bwMode="auto">
          <a:xfrm>
            <a:off x="2118984" y="4685564"/>
            <a:ext cx="2459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HP001 4 hàng" panose="020B0603050302020204" pitchFamily="34" charset="0"/>
            </a:endParaRPr>
          </a:p>
        </p:txBody>
      </p:sp>
      <p:sp>
        <p:nvSpPr>
          <p:cNvPr id="5131" name="Text Box 93"/>
          <p:cNvSpPr txBox="1">
            <a:spLocks noChangeArrowheads="1"/>
          </p:cNvSpPr>
          <p:nvPr/>
        </p:nvSpPr>
        <p:spPr bwMode="auto">
          <a:xfrm>
            <a:off x="5657051" y="3442559"/>
            <a:ext cx="2678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34" name="Line 96"/>
          <p:cNvSpPr>
            <a:spLocks noChangeShapeType="1"/>
          </p:cNvSpPr>
          <p:nvPr/>
        </p:nvSpPr>
        <p:spPr bwMode="auto">
          <a:xfrm>
            <a:off x="8267224" y="3382308"/>
            <a:ext cx="0" cy="1458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5" name="Line 97"/>
          <p:cNvSpPr>
            <a:spLocks noChangeShapeType="1"/>
          </p:cNvSpPr>
          <p:nvPr/>
        </p:nvSpPr>
        <p:spPr bwMode="auto">
          <a:xfrm flipV="1">
            <a:off x="8307795" y="3975123"/>
            <a:ext cx="1843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6" name="Text Box 99"/>
          <p:cNvSpPr txBox="1">
            <a:spLocks noChangeArrowheads="1"/>
          </p:cNvSpPr>
          <p:nvPr/>
        </p:nvSpPr>
        <p:spPr bwMode="auto">
          <a:xfrm>
            <a:off x="8449736" y="3369963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5137" name="Text Box 100"/>
          <p:cNvSpPr txBox="1">
            <a:spLocks noChangeArrowheads="1"/>
          </p:cNvSpPr>
          <p:nvPr/>
        </p:nvSpPr>
        <p:spPr bwMode="auto">
          <a:xfrm>
            <a:off x="5589560" y="4233249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5138" name="Text Box 101"/>
          <p:cNvSpPr txBox="1">
            <a:spLocks noChangeArrowheads="1"/>
          </p:cNvSpPr>
          <p:nvPr/>
        </p:nvSpPr>
        <p:spPr bwMode="auto">
          <a:xfrm>
            <a:off x="6675120" y="4215792"/>
            <a:ext cx="17846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9" name="Text Box 102"/>
          <p:cNvSpPr txBox="1">
            <a:spLocks noChangeArrowheads="1"/>
          </p:cNvSpPr>
          <p:nvPr/>
        </p:nvSpPr>
        <p:spPr bwMode="auto">
          <a:xfrm>
            <a:off x="6898279" y="4801851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0</a:t>
            </a:r>
          </a:p>
        </p:txBody>
      </p:sp>
      <p:sp>
        <p:nvSpPr>
          <p:cNvPr id="5140" name="Text Box 103"/>
          <p:cNvSpPr txBox="1">
            <a:spLocks noChangeArrowheads="1"/>
          </p:cNvSpPr>
          <p:nvPr/>
        </p:nvSpPr>
        <p:spPr bwMode="auto">
          <a:xfrm>
            <a:off x="8307795" y="4225456"/>
            <a:ext cx="14970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 2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1" name="Text Box 104"/>
          <p:cNvSpPr txBox="1">
            <a:spLocks noChangeArrowheads="1"/>
          </p:cNvSpPr>
          <p:nvPr/>
        </p:nvSpPr>
        <p:spPr bwMode="auto">
          <a:xfrm>
            <a:off x="9415532" y="4232809"/>
            <a:ext cx="129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1970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6" grpId="0"/>
      <p:bldP spid="5127" grpId="0"/>
      <p:bldP spid="5129" grpId="0"/>
      <p:bldP spid="5130" grpId="0" animBg="1"/>
      <p:bldP spid="5131" grpId="0"/>
      <p:bldP spid="5134" grpId="0" animBg="1"/>
      <p:bldP spid="5135" grpId="0" animBg="1"/>
      <p:bldP spid="5136" grpId="0"/>
      <p:bldP spid="5137" grpId="0"/>
      <p:bldP spid="5138" grpId="0"/>
      <p:bldP spid="5139" grpId="0"/>
      <p:bldP spid="5140" grpId="0"/>
      <p:bldP spid="51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3772" y="1254040"/>
            <a:ext cx="5973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: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1" y="2233750"/>
            <a:ext cx="1120793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(3giờ 40 phút + 2 giờ 25 phút) x 3</a:t>
            </a:r>
          </a:p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b) 3 giờ 40 phút + 2 giờ 25 phút </a:t>
            </a:r>
            <a:r>
              <a:rPr lang="en-US" altLang="en-US" sz="3200" b="1">
                <a:latin typeface="Times New Roman" panose="02020603050405020304" pitchFamily="18" charset="0"/>
                <a:cs typeface="Times New Roman" pitchFamily="18" charset="0"/>
              </a:rPr>
              <a:t>x 3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c) ( 5 phút 35 giây + 6 phút 21 giây) : 4</a:t>
            </a:r>
          </a:p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d) 12 phút 3 giây x 2 + 4 phút 12 giây :4</a:t>
            </a:r>
          </a:p>
        </p:txBody>
      </p:sp>
    </p:spTree>
    <p:extLst>
      <p:ext uri="{BB962C8B-B14F-4D97-AF65-F5344CB8AC3E}">
        <p14:creationId xmlns:p14="http://schemas.microsoft.com/office/powerpoint/2010/main" val="2425970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880437" y="841185"/>
            <a:ext cx="60151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(3giờ 40 </a:t>
            </a:r>
            <a:r>
              <a:rPr lang="en-US" altLang="en-US" sz="2800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dirty="0">
                <a:latin typeface="HP001 4 hàng" panose="020B0603050302020204" pitchFamily="34" charset="0"/>
              </a:rPr>
              <a:t> + 2 </a:t>
            </a:r>
            <a:r>
              <a:rPr lang="en-US" altLang="en-US" sz="2800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dirty="0">
                <a:latin typeface="HP001 4 hàng" panose="020B0603050302020204" pitchFamily="34" charset="0"/>
              </a:rPr>
              <a:t> 25 </a:t>
            </a:r>
            <a:r>
              <a:rPr lang="en-US" altLang="en-US" sz="2800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dirty="0">
                <a:latin typeface="HP001 4 hàng" panose="020B0603050302020204" pitchFamily="34" charset="0"/>
              </a:rPr>
              <a:t>) </a:t>
            </a: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r>
              <a:rPr lang="en-US" altLang="en-US" sz="2800" dirty="0">
                <a:latin typeface="HP001 4 hàng" panose="020B0603050302020204" pitchFamily="34" charset="0"/>
              </a:rPr>
              <a:t> 3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880437" y="1804964"/>
            <a:ext cx="6340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=       6 </a:t>
            </a:r>
            <a:r>
              <a:rPr lang="en-US" altLang="en-US" sz="2800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dirty="0">
                <a:latin typeface="HP001 4 hàng" panose="020B0603050302020204" pitchFamily="34" charset="0"/>
              </a:rPr>
              <a:t> 5 </a:t>
            </a:r>
            <a:r>
              <a:rPr lang="en-US" altLang="en-US" sz="2800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5165689" y="1752712"/>
            <a:ext cx="1584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dirty="0">
                <a:latin typeface="HP001 4 hàng" panose="020B0603050302020204" pitchFamily="34" charset="0"/>
              </a:rPr>
              <a:t>3</a:t>
            </a:r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880437" y="2572705"/>
            <a:ext cx="6340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=             18 </a:t>
            </a:r>
            <a:r>
              <a:rPr lang="en-US" altLang="en-US" sz="2800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dirty="0">
                <a:latin typeface="HP001 4 hàng" panose="020B0603050302020204" pitchFamily="34" charset="0"/>
              </a:rPr>
              <a:t> 15 </a:t>
            </a:r>
            <a:r>
              <a:rPr lang="en-US" altLang="en-US" sz="2800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102877" y="841185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HP001 4 hàng" panose="020B0603050302020204" pitchFamily="34" charset="0"/>
              </a:rPr>
              <a:t>a</a:t>
            </a:r>
            <a:r>
              <a:rPr lang="en-US" altLang="en-US" sz="2800" dirty="0">
                <a:latin typeface="HP001 4 hàng" panose="020B0603050302020204" pitchFamily="34" charset="0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44502"/>
            <a:ext cx="3805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1" name="Left Brace 10"/>
          <p:cNvSpPr/>
          <p:nvPr/>
        </p:nvSpPr>
        <p:spPr>
          <a:xfrm rot="16200000" flipV="1">
            <a:off x="3006734" y="-1069542"/>
            <a:ext cx="586879" cy="4839471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" y="3593440"/>
            <a:ext cx="1410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HP001 4 hàng" panose="020B0603050302020204" pitchFamily="34" charset="0"/>
              </a:rPr>
              <a:t>b</a:t>
            </a:r>
            <a:r>
              <a:rPr lang="en-US" sz="2800" dirty="0">
                <a:latin typeface="HP001 4 hàng" panose="020B0603050302020204" pitchFamily="34" charset="0"/>
              </a:rPr>
              <a:t>)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0751" y="3539999"/>
            <a:ext cx="6283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P001 4 hàng" panose="020B0603050302020204" pitchFamily="34" charset="0"/>
              </a:rPr>
              <a:t>3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40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r>
              <a:rPr lang="en-US" sz="2800" dirty="0">
                <a:latin typeface="HP001 4 hàng" panose="020B0603050302020204" pitchFamily="34" charset="0"/>
              </a:rPr>
              <a:t> + 2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25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r>
              <a:rPr lang="en-US" sz="2800" dirty="0">
                <a:latin typeface="HP001 4 hàng" panose="020B0603050302020204" pitchFamily="34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</a:rPr>
              <a:t>x </a:t>
            </a:r>
            <a:r>
              <a:rPr lang="en-US" altLang="en-US" sz="2800" dirty="0">
                <a:latin typeface="HP001 4 hàng" panose="020B0603050302020204" pitchFamily="34" charset="0"/>
              </a:rPr>
              <a:t>3</a:t>
            </a:r>
            <a:r>
              <a:rPr lang="en-US" sz="2800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8899" y="4727341"/>
            <a:ext cx="354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P001 4 hàng" panose="020B0603050302020204" pitchFamily="34" charset="0"/>
              </a:rPr>
              <a:t>7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15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endParaRPr lang="en-US" sz="2800" dirty="0">
              <a:latin typeface="HP001 4 hàng" panose="020B06030503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62785" y="4727341"/>
            <a:ext cx="3775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P001 4 hàng" panose="020B0603050302020204" pitchFamily="34" charset="0"/>
              </a:rPr>
              <a:t>3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40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r>
              <a:rPr lang="en-US" sz="2800" dirty="0">
                <a:latin typeface="HP001 4 hàng" panose="020B0603050302020204" pitchFamily="34" charset="0"/>
              </a:rPr>
              <a:t> +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8202" y="4679349"/>
            <a:ext cx="979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=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9975" y="5517650"/>
            <a:ext cx="11495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=</a:t>
            </a:r>
          </a:p>
          <a:p>
            <a:endParaRPr lang="en-US" sz="2800" b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0752" y="5645150"/>
            <a:ext cx="5969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P001 4 hàng" panose="020B0603050302020204" pitchFamily="34" charset="0"/>
              </a:rPr>
              <a:t>10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55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endParaRPr lang="en-US" sz="2800" dirty="0">
              <a:latin typeface="HP001 4 hàng" panose="020B0603050302020204" pitchFamily="34" charset="0"/>
            </a:endParaRPr>
          </a:p>
        </p:txBody>
      </p:sp>
      <p:sp>
        <p:nvSpPr>
          <p:cNvPr id="17" name="Left Brace 16"/>
          <p:cNvSpPr/>
          <p:nvPr/>
        </p:nvSpPr>
        <p:spPr>
          <a:xfrm rot="16200000" flipV="1">
            <a:off x="4461484" y="2621992"/>
            <a:ext cx="586879" cy="2834640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1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3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69590" y="90264"/>
            <a:ext cx="6595927" cy="2770190"/>
            <a:chOff x="-902" y="1177"/>
            <a:chExt cx="3840" cy="1745"/>
          </a:xfrm>
        </p:grpSpPr>
        <p:sp>
          <p:nvSpPr>
            <p:cNvPr id="5" name="Text Box 17"/>
            <p:cNvSpPr txBox="1">
              <a:spLocks noChangeArrowheads="1"/>
            </p:cNvSpPr>
            <p:nvPr/>
          </p:nvSpPr>
          <p:spPr bwMode="auto">
            <a:xfrm>
              <a:off x="-902" y="1177"/>
              <a:ext cx="3840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/>
                <a:t>c) (5 </a:t>
              </a:r>
              <a:r>
                <a:rPr lang="en-US" sz="2800" b="1" dirty="0" err="1"/>
                <a:t>phút</a:t>
              </a:r>
              <a:r>
                <a:rPr lang="en-US" sz="2800" b="1" dirty="0"/>
                <a:t> 35 </a:t>
              </a:r>
              <a:r>
                <a:rPr lang="en-US" sz="2800" b="1" dirty="0" err="1"/>
                <a:t>giây</a:t>
              </a:r>
              <a:r>
                <a:rPr lang="en-US" sz="2800" b="1" dirty="0"/>
                <a:t> + 6 </a:t>
              </a:r>
              <a:r>
                <a:rPr lang="en-US" sz="2800" b="1" dirty="0" err="1"/>
                <a:t>phút</a:t>
              </a:r>
              <a:r>
                <a:rPr lang="en-US" sz="2800" b="1" dirty="0"/>
                <a:t> 21 </a:t>
              </a:r>
              <a:r>
                <a:rPr lang="en-US" sz="2800" b="1" dirty="0" err="1"/>
                <a:t>giây</a:t>
              </a:r>
              <a:r>
                <a:rPr lang="en-US" sz="2800" b="1" dirty="0"/>
                <a:t>) : 4</a:t>
              </a:r>
            </a:p>
            <a:p>
              <a:pPr eaLnBrk="1" hangingPunct="1">
                <a:spcBef>
                  <a:spcPct val="50000"/>
                </a:spcBef>
              </a:pPr>
              <a:endParaRPr lang="en-US" sz="2800" b="1" dirty="0">
                <a:latin typeface=".VnTime" pitchFamily="34" charset="0"/>
              </a:endParaRPr>
            </a:p>
          </p:txBody>
        </p:sp>
        <p:sp>
          <p:nvSpPr>
            <p:cNvPr id="6" name="Text Box 18"/>
            <p:cNvSpPr txBox="1">
              <a:spLocks noChangeArrowheads="1"/>
            </p:cNvSpPr>
            <p:nvPr/>
          </p:nvSpPr>
          <p:spPr bwMode="auto">
            <a:xfrm>
              <a:off x="-579" y="1678"/>
              <a:ext cx="3013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/>
                <a:t>=            11 </a:t>
              </a:r>
              <a:r>
                <a:rPr lang="en-US" sz="2800" b="1" dirty="0" err="1"/>
                <a:t>phút</a:t>
              </a:r>
              <a:r>
                <a:rPr lang="en-US" sz="2800" b="1" dirty="0"/>
                <a:t> 56 </a:t>
              </a:r>
              <a:r>
                <a:rPr lang="en-US" sz="2800" b="1" dirty="0" err="1"/>
                <a:t>giây</a:t>
              </a:r>
              <a:endParaRPr lang="en-US" sz="2800" b="1" dirty="0"/>
            </a:p>
            <a:p>
              <a:pPr eaLnBrk="1" hangingPunct="1">
                <a:spcBef>
                  <a:spcPct val="50000"/>
                </a:spcBef>
              </a:pPr>
              <a:endParaRPr lang="en-US" sz="2800" b="1" dirty="0">
                <a:latin typeface=".VnTime" pitchFamily="34" charset="0"/>
              </a:endParaRPr>
            </a:p>
          </p:txBody>
        </p:sp>
        <p:sp>
          <p:nvSpPr>
            <p:cNvPr id="7" name="Text Box 19"/>
            <p:cNvSpPr txBox="1">
              <a:spLocks noChangeArrowheads="1"/>
            </p:cNvSpPr>
            <p:nvPr/>
          </p:nvSpPr>
          <p:spPr bwMode="auto">
            <a:xfrm>
              <a:off x="2583" y="1717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latin typeface=".VnTime" pitchFamily="34" charset="0"/>
                </a:rPr>
                <a:t>:4</a:t>
              </a:r>
            </a:p>
          </p:txBody>
        </p:sp>
        <p:sp>
          <p:nvSpPr>
            <p:cNvPr id="8" name="Text Box 20"/>
            <p:cNvSpPr txBox="1">
              <a:spLocks noChangeArrowheads="1"/>
            </p:cNvSpPr>
            <p:nvPr/>
          </p:nvSpPr>
          <p:spPr bwMode="auto">
            <a:xfrm>
              <a:off x="-579" y="2185"/>
              <a:ext cx="3216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/>
                <a:t>=               2 </a:t>
              </a:r>
              <a:r>
                <a:rPr lang="en-US" sz="2800" b="1" dirty="0" err="1"/>
                <a:t>phút</a:t>
              </a:r>
              <a:r>
                <a:rPr lang="en-US" sz="2800" b="1" dirty="0"/>
                <a:t> 59 </a:t>
              </a:r>
              <a:r>
                <a:rPr lang="en-US" sz="2800" b="1" dirty="0" err="1"/>
                <a:t>giây</a:t>
              </a:r>
              <a:endParaRPr lang="en-US" sz="2800" b="1" dirty="0"/>
            </a:p>
            <a:p>
              <a:pPr eaLnBrk="1" hangingPunct="1">
                <a:spcBef>
                  <a:spcPct val="50000"/>
                </a:spcBef>
              </a:pPr>
              <a:endParaRPr lang="en-US" sz="2800" b="1" dirty="0">
                <a:latin typeface=".VnTime" pitchFamily="34" charset="0"/>
              </a:endParaRPr>
            </a:p>
          </p:txBody>
        </p:sp>
      </p:grp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69590" y="2860454"/>
            <a:ext cx="737958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d) 12 </a:t>
            </a:r>
            <a:r>
              <a:rPr lang="en-US" sz="2800" b="1" dirty="0" err="1"/>
              <a:t>phút</a:t>
            </a:r>
            <a:r>
              <a:rPr lang="en-US" sz="2800" b="1" dirty="0"/>
              <a:t> 3 </a:t>
            </a:r>
            <a:r>
              <a:rPr lang="en-US" sz="2800" b="1" dirty="0" err="1"/>
              <a:t>giây</a:t>
            </a:r>
            <a:r>
              <a:rPr lang="en-US" sz="2800" b="1" dirty="0"/>
              <a:t> x 2 + 4 </a:t>
            </a:r>
            <a:r>
              <a:rPr lang="en-US" sz="2800" b="1" dirty="0" err="1"/>
              <a:t>phút</a:t>
            </a:r>
            <a:r>
              <a:rPr lang="en-US" sz="2800" b="1" dirty="0"/>
              <a:t> 12 </a:t>
            </a:r>
            <a:r>
              <a:rPr lang="en-US" sz="2800" b="1" dirty="0" err="1"/>
              <a:t>giây</a:t>
            </a:r>
            <a:r>
              <a:rPr lang="en-US" sz="2800" b="1" dirty="0"/>
              <a:t> : 4</a:t>
            </a:r>
          </a:p>
          <a:p>
            <a:pPr eaLnBrk="1" hangingPunct="1">
              <a:spcBef>
                <a:spcPct val="50000"/>
              </a:spcBef>
            </a:pPr>
            <a:endParaRPr lang="en-US" sz="2800" b="1" dirty="0">
              <a:latin typeface=".VnTime" pitchFamily="34" charset="0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665027" y="3840530"/>
            <a:ext cx="3048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=  24 </a:t>
            </a:r>
            <a:r>
              <a:rPr lang="en-US" sz="2800" b="1" dirty="0" err="1"/>
              <a:t>phút</a:t>
            </a:r>
            <a:r>
              <a:rPr lang="en-US" sz="2800" b="1" dirty="0"/>
              <a:t> 6 </a:t>
            </a:r>
            <a:r>
              <a:rPr lang="en-US" sz="2800" b="1" dirty="0" err="1"/>
              <a:t>giây</a:t>
            </a:r>
            <a:endParaRPr lang="en-US" sz="2800" b="1" dirty="0"/>
          </a:p>
          <a:p>
            <a:pPr eaLnBrk="1" hangingPunct="1">
              <a:spcBef>
                <a:spcPct val="50000"/>
              </a:spcBef>
            </a:pPr>
            <a:endParaRPr lang="en-US" sz="2800" b="1" dirty="0">
              <a:latin typeface=".VnTime" pitchFamily="34" charset="0"/>
            </a:endParaRP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4503317" y="3867031"/>
            <a:ext cx="23622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1 </a:t>
            </a:r>
            <a:r>
              <a:rPr lang="en-US" sz="2800" b="1" dirty="0" err="1"/>
              <a:t>phút</a:t>
            </a:r>
            <a:r>
              <a:rPr lang="en-US" sz="2800" b="1" dirty="0"/>
              <a:t> 3 </a:t>
            </a:r>
            <a:r>
              <a:rPr lang="en-US" sz="2800" b="1" dirty="0" err="1"/>
              <a:t>giây</a:t>
            </a:r>
            <a:endParaRPr lang="en-US" sz="2800" b="1" dirty="0"/>
          </a:p>
          <a:p>
            <a:pPr eaLnBrk="1" hangingPunct="1">
              <a:spcBef>
                <a:spcPct val="50000"/>
              </a:spcBef>
            </a:pPr>
            <a:endParaRPr lang="en-US" sz="2800" b="1" dirty="0">
              <a:latin typeface=".VnTime" pitchFamily="34" charset="0"/>
            </a:endParaRP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3768881" y="3798595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Time" pitchFamily="34" charset="0"/>
              </a:rPr>
              <a:t>+</a:t>
            </a:r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665027" y="4835230"/>
            <a:ext cx="4572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=                 25 </a:t>
            </a:r>
            <a:r>
              <a:rPr lang="en-US" sz="2800" b="1" dirty="0" err="1"/>
              <a:t>phút</a:t>
            </a:r>
            <a:r>
              <a:rPr lang="en-US" sz="2800" b="1" dirty="0"/>
              <a:t> 9 </a:t>
            </a:r>
            <a:r>
              <a:rPr lang="en-US" sz="2800" b="1" dirty="0" err="1"/>
              <a:t>giây</a:t>
            </a:r>
            <a:endParaRPr lang="en-US" sz="2800" b="1" dirty="0"/>
          </a:p>
          <a:p>
            <a:pPr eaLnBrk="1" hangingPunct="1">
              <a:spcBef>
                <a:spcPct val="50000"/>
              </a:spcBef>
            </a:pPr>
            <a:endParaRPr lang="en-US" sz="2800" b="1" dirty="0">
              <a:latin typeface=".VnTime" pitchFamily="34" charset="0"/>
            </a:endParaRPr>
          </a:p>
        </p:txBody>
      </p:sp>
      <p:sp>
        <p:nvSpPr>
          <p:cNvPr id="14" name="Left Brace 13"/>
          <p:cNvSpPr/>
          <p:nvPr/>
        </p:nvSpPr>
        <p:spPr>
          <a:xfrm rot="16200000" flipV="1">
            <a:off x="3187284" y="-1909067"/>
            <a:ext cx="586879" cy="5311989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16200000" flipV="1">
            <a:off x="2023984" y="2027908"/>
            <a:ext cx="586879" cy="2834640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/>
          <p:cNvSpPr/>
          <p:nvPr/>
        </p:nvSpPr>
        <p:spPr>
          <a:xfrm rot="16200000" flipV="1">
            <a:off x="5336349" y="2138349"/>
            <a:ext cx="586879" cy="2834640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8275" y="708449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8273" y="1930249"/>
            <a:ext cx="1012371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01514312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889</TotalTime>
  <Words>1022</Words>
  <Application>Microsoft Office PowerPoint</Application>
  <PresentationFormat>Widescreen</PresentationFormat>
  <Paragraphs>172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.VnTime</vt:lpstr>
      <vt:lpstr>Arial</vt:lpstr>
      <vt:lpstr>Calibri</vt:lpstr>
      <vt:lpstr>HP001 4 hàng</vt:lpstr>
      <vt:lpstr>Times New Roman</vt:lpstr>
      <vt:lpstr>Chủ đề của Office</vt:lpstr>
      <vt:lpstr>PowerPoint Presentation</vt:lpstr>
      <vt:lpstr>PowerPoint Presentation</vt:lpstr>
      <vt:lpstr>Bài tập 1: Tính: a) 3 giờ 14 phút  x 3                                b) 36 phút 12 giây : 3 </vt:lpstr>
      <vt:lpstr>PowerPoint Presentation</vt:lpstr>
      <vt:lpstr>PowerPoint Presentation</vt:lpstr>
      <vt:lpstr>Bài tập 2: Tính: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4:</vt:lpstr>
      <vt:lpstr>   </vt:lpstr>
      <vt:lpstr>PowerPoint Presentation</vt:lpstr>
      <vt:lpstr>PowerPoint Presentation</vt:lpstr>
    </vt:vector>
  </TitlesOfParts>
  <Company>ThienIT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ThienIT</dc:creator>
  <cp:lastModifiedBy>This MC</cp:lastModifiedBy>
  <cp:revision>120</cp:revision>
  <dcterms:created xsi:type="dcterms:W3CDTF">2018-03-03T06:43:00Z</dcterms:created>
  <dcterms:modified xsi:type="dcterms:W3CDTF">2022-03-13T02:40:10Z</dcterms:modified>
</cp:coreProperties>
</file>