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2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7" r:id="rId33"/>
    <p:sldId id="32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01CC-6685-42CC-A7CC-C9E79002E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12/12/2021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2860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48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Freeform 9"/>
          <p:cNvSpPr>
            <a:spLocks/>
          </p:cNvSpPr>
          <p:nvPr/>
        </p:nvSpPr>
        <p:spPr bwMode="auto">
          <a:xfrm>
            <a:off x="9144000" y="1295400"/>
            <a:ext cx="16002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Freeform 10"/>
          <p:cNvSpPr>
            <a:spLocks/>
          </p:cNvSpPr>
          <p:nvPr/>
        </p:nvSpPr>
        <p:spPr bwMode="auto">
          <a:xfrm>
            <a:off x="7772400" y="1066800"/>
            <a:ext cx="990600" cy="304800"/>
          </a:xfrm>
          <a:custGeom>
            <a:avLst/>
            <a:gdLst>
              <a:gd name="T0" fmla="*/ 2147483646 w 2016"/>
              <a:gd name="T1" fmla="*/ 2147483646 h 1472"/>
              <a:gd name="T2" fmla="*/ 2147483646 w 2016"/>
              <a:gd name="T3" fmla="*/ 2147483646 h 1472"/>
              <a:gd name="T4" fmla="*/ 2147483646 w 2016"/>
              <a:gd name="T5" fmla="*/ 2147483646 h 1472"/>
              <a:gd name="T6" fmla="*/ 2147483646 w 2016"/>
              <a:gd name="T7" fmla="*/ 2147483646 h 1472"/>
              <a:gd name="T8" fmla="*/ 2147483646 w 2016"/>
              <a:gd name="T9" fmla="*/ 2147483646 h 1472"/>
              <a:gd name="T10" fmla="*/ 2147483646 w 2016"/>
              <a:gd name="T11" fmla="*/ 2147483646 h 1472"/>
              <a:gd name="T12" fmla="*/ 2147483646 w 2016"/>
              <a:gd name="T13" fmla="*/ 2147483646 h 1472"/>
              <a:gd name="T14" fmla="*/ 2147483646 w 2016"/>
              <a:gd name="T15" fmla="*/ 2147483646 h 1472"/>
              <a:gd name="T16" fmla="*/ 2147483646 w 2016"/>
              <a:gd name="T17" fmla="*/ 2147483646 h 1472"/>
              <a:gd name="T18" fmla="*/ 2147483646 w 2016"/>
              <a:gd name="T19" fmla="*/ 2147483646 h 1472"/>
              <a:gd name="T20" fmla="*/ 2147483646 w 2016"/>
              <a:gd name="T21" fmla="*/ 2147483646 h 1472"/>
              <a:gd name="T22" fmla="*/ 2147483646 w 2016"/>
              <a:gd name="T23" fmla="*/ 2147483646 h 1472"/>
              <a:gd name="T24" fmla="*/ 2147483646 w 2016"/>
              <a:gd name="T25" fmla="*/ 2147483646 h 1472"/>
              <a:gd name="T26" fmla="*/ 2147483646 w 2016"/>
              <a:gd name="T27" fmla="*/ 2147483646 h 1472"/>
              <a:gd name="T28" fmla="*/ 2147483646 w 2016"/>
              <a:gd name="T29" fmla="*/ 2147483646 h 1472"/>
              <a:gd name="T30" fmla="*/ 2147483646 w 2016"/>
              <a:gd name="T31" fmla="*/ 2147483646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1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2" y="100538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336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1"/>
            <a:ext cx="182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8006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2057401" y="17526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434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4" y="5334000"/>
            <a:ext cx="135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7338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1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Freeform 40"/>
          <p:cNvSpPr>
            <a:spLocks/>
          </p:cNvSpPr>
          <p:nvPr/>
        </p:nvSpPr>
        <p:spPr bwMode="auto">
          <a:xfrm rot="728459">
            <a:off x="2362200" y="2133600"/>
            <a:ext cx="76200" cy="457200"/>
          </a:xfrm>
          <a:custGeom>
            <a:avLst/>
            <a:gdLst>
              <a:gd name="T0" fmla="*/ 2147483646 w 409"/>
              <a:gd name="T1" fmla="*/ 2147483646 h 658"/>
              <a:gd name="T2" fmla="*/ 2147483646 w 409"/>
              <a:gd name="T3" fmla="*/ 2147483646 h 658"/>
              <a:gd name="T4" fmla="*/ 2147483646 w 409"/>
              <a:gd name="T5" fmla="*/ 2147483646 h 658"/>
              <a:gd name="T6" fmla="*/ 2147483646 w 409"/>
              <a:gd name="T7" fmla="*/ 2147483646 h 658"/>
              <a:gd name="T8" fmla="*/ 2147483646 w 409"/>
              <a:gd name="T9" fmla="*/ 2147483646 h 658"/>
              <a:gd name="T10" fmla="*/ 2147483646 w 409"/>
              <a:gd name="T11" fmla="*/ 2147483646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7" name="Picture 7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7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7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7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7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7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135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8" name="WordArt 38"/>
          <p:cNvSpPr>
            <a:spLocks noChangeArrowheads="1" noChangeShapeType="1" noTextEdit="1"/>
          </p:cNvSpPr>
          <p:nvPr/>
        </p:nvSpPr>
        <p:spPr bwMode="auto">
          <a:xfrm>
            <a:off x="2819401" y="695326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9" name="Picture 7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1066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10" name="Group 19"/>
          <p:cNvGrpSpPr>
            <a:grpSpLocks noChangeAspect="1"/>
          </p:cNvGrpSpPr>
          <p:nvPr/>
        </p:nvGrpSpPr>
        <p:grpSpPr bwMode="auto">
          <a:xfrm flipH="1">
            <a:off x="9448800" y="4648200"/>
            <a:ext cx="1219200" cy="2209800"/>
            <a:chOff x="4080" y="1392"/>
            <a:chExt cx="1296" cy="2784"/>
          </a:xfrm>
        </p:grpSpPr>
        <p:sp>
          <p:nvSpPr>
            <p:cNvPr id="3124" name="AutoShape 20"/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5" name="Freeform 21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6" name="Freeform 22"/>
            <p:cNvSpPr>
              <a:spLocks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7" name="Freeform 23"/>
            <p:cNvSpPr>
              <a:spLocks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8" name="Freeform 24"/>
            <p:cNvSpPr>
              <a:spLocks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9" name="Freeform 25"/>
            <p:cNvSpPr>
              <a:spLocks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0" name="Freeform 26"/>
            <p:cNvSpPr>
              <a:spLocks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1" name="Freeform 27"/>
            <p:cNvSpPr>
              <a:spLocks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2" name="Freeform 28"/>
            <p:cNvSpPr>
              <a:spLocks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3" name="Freeform 29"/>
            <p:cNvSpPr>
              <a:spLocks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4" name="Freeform 30"/>
            <p:cNvSpPr>
              <a:spLocks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5" name="Freeform 31"/>
            <p:cNvSpPr>
              <a:spLocks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6" name="Freeform 32"/>
            <p:cNvSpPr>
              <a:spLocks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7" name="Freeform 33"/>
            <p:cNvSpPr>
              <a:spLocks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8" name="Freeform 34"/>
            <p:cNvSpPr>
              <a:spLocks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9" name="Freeform 35"/>
            <p:cNvSpPr>
              <a:spLocks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0" name="Freeform 36"/>
            <p:cNvSpPr>
              <a:spLocks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1" name="Freeform 37"/>
            <p:cNvSpPr>
              <a:spLocks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2" name="Freeform 38"/>
            <p:cNvSpPr>
              <a:spLocks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3" name="Freeform 39"/>
            <p:cNvSpPr>
              <a:spLocks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4" name="Freeform 40"/>
            <p:cNvSpPr>
              <a:spLocks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5" name="Freeform 41"/>
            <p:cNvSpPr>
              <a:spLocks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6" name="Freeform 42"/>
            <p:cNvSpPr>
              <a:spLocks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7" name="Freeform 43"/>
            <p:cNvSpPr>
              <a:spLocks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8" name="Freeform 44"/>
            <p:cNvSpPr>
              <a:spLocks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9" name="Freeform 45"/>
            <p:cNvSpPr>
              <a:spLocks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0" name="Freeform 46"/>
            <p:cNvSpPr>
              <a:spLocks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1" name="Freeform 47"/>
            <p:cNvSpPr>
              <a:spLocks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2" name="Freeform 48"/>
            <p:cNvSpPr>
              <a:spLocks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3" name="Freeform 49"/>
            <p:cNvSpPr>
              <a:spLocks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4" name="Freeform 50"/>
            <p:cNvSpPr>
              <a:spLocks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5" name="Freeform 51"/>
            <p:cNvSpPr>
              <a:spLocks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6" name="Freeform 52"/>
            <p:cNvSpPr>
              <a:spLocks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7" name="Freeform 53"/>
            <p:cNvSpPr>
              <a:spLocks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8" name="Freeform 54"/>
            <p:cNvSpPr>
              <a:spLocks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9" name="Freeform 55"/>
            <p:cNvSpPr>
              <a:spLocks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0" name="Freeform 56"/>
            <p:cNvSpPr>
              <a:spLocks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1" name="Freeform 57"/>
            <p:cNvSpPr>
              <a:spLocks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2" name="Freeform 58"/>
            <p:cNvSpPr>
              <a:spLocks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3" name="Freeform 59"/>
            <p:cNvSpPr>
              <a:spLocks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4" name="Freeform 60"/>
            <p:cNvSpPr>
              <a:spLocks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5" name="Freeform 61"/>
            <p:cNvSpPr>
              <a:spLocks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6" name="Freeform 62"/>
            <p:cNvSpPr>
              <a:spLocks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7" name="Freeform 63"/>
            <p:cNvSpPr>
              <a:spLocks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8" name="Freeform 64"/>
            <p:cNvSpPr>
              <a:spLocks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9" name="Freeform 65"/>
            <p:cNvSpPr>
              <a:spLocks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0" name="Freeform 66"/>
            <p:cNvSpPr>
              <a:spLocks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1" name="Freeform 67"/>
            <p:cNvSpPr>
              <a:spLocks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2" name="Freeform 68"/>
            <p:cNvSpPr>
              <a:spLocks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3" name="Freeform 69"/>
            <p:cNvSpPr>
              <a:spLocks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4" name="Freeform 70"/>
            <p:cNvSpPr>
              <a:spLocks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5" name="Freeform 71"/>
            <p:cNvSpPr>
              <a:spLocks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" name="Freeform 72"/>
            <p:cNvSpPr>
              <a:spLocks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" name="Freeform 73"/>
            <p:cNvSpPr>
              <a:spLocks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" name="Freeform 74"/>
            <p:cNvSpPr>
              <a:spLocks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9" name="Freeform 75"/>
            <p:cNvSpPr>
              <a:spLocks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0" name="Freeform 76"/>
            <p:cNvSpPr>
              <a:spLocks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1" name="Freeform 77"/>
            <p:cNvSpPr>
              <a:spLocks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2" name="Freeform 78"/>
            <p:cNvSpPr>
              <a:spLocks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3" name="Freeform 79"/>
            <p:cNvSpPr>
              <a:spLocks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4" name="Freeform 80"/>
            <p:cNvSpPr>
              <a:spLocks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5" name="Freeform 81"/>
            <p:cNvSpPr>
              <a:spLocks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6" name="Freeform 82"/>
            <p:cNvSpPr>
              <a:spLocks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7" name="Freeform 83"/>
            <p:cNvSpPr>
              <a:spLocks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8" name="Freeform 84"/>
            <p:cNvSpPr>
              <a:spLocks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9" name="Freeform 85"/>
            <p:cNvSpPr>
              <a:spLocks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0" name="Freeform 86"/>
            <p:cNvSpPr>
              <a:spLocks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1" name="Freeform 87"/>
            <p:cNvSpPr>
              <a:spLocks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2" name="Freeform 88"/>
            <p:cNvSpPr>
              <a:spLocks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11" name="Picture 4" descr="ctre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" name="WordArt 121"/>
          <p:cNvSpPr>
            <a:spLocks noChangeArrowheads="1" noChangeShapeType="1" noTextEdit="1"/>
          </p:cNvSpPr>
          <p:nvPr/>
        </p:nvSpPr>
        <p:spPr bwMode="auto">
          <a:xfrm>
            <a:off x="3199966" y="1905000"/>
            <a:ext cx="579004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5</a:t>
            </a:r>
            <a:r>
              <a:rPr lang="vi-VN" sz="3600" b="1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600" b="1" u="sng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4" name="WordArt 122"/>
          <p:cNvSpPr>
            <a:spLocks noChangeArrowheads="1" noChangeShapeType="1" noTextEdit="1"/>
          </p:cNvSpPr>
          <p:nvPr/>
        </p:nvSpPr>
        <p:spPr bwMode="auto">
          <a:xfrm>
            <a:off x="2133600" y="3786188"/>
            <a:ext cx="8042393" cy="1243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29: THUỶ TINH. (tr.60)</a:t>
            </a:r>
          </a:p>
        </p:txBody>
      </p:sp>
    </p:spTree>
    <p:extLst>
      <p:ext uri="{BB962C8B-B14F-4D97-AF65-F5344CB8AC3E}">
        <p14:creationId xmlns:p14="http://schemas.microsoft.com/office/powerpoint/2010/main" val="2954618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1905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2500313" y="1066801"/>
            <a:ext cx="7786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3803" name="Picture 11" descr="LH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DSC013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CH0J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ang60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37076"/>
            <a:ext cx="3581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florenceflaskthreecolorty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495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CAW99P4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1682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CAMFG0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667000"/>
            <a:ext cx="1679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494331f8_pha lê vẻ đẹp thanh t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cua_luoi_chong_muoi_tu_cuon_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ANd9GcTKfiPDTuD_SytsjK1cdOpz3aG7qH5d8Iz8xRWSSpuGeON61uD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1868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en_trang_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1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4038600" cy="3243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6600"/>
            <a:ext cx="4152900" cy="3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058988" y="762001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481263" y="2700339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2459038" y="3040064"/>
            <a:ext cx="708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192338" y="3422650"/>
            <a:ext cx="7620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33CC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.VnTime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8400" y="3117851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gỉ.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38400" y="5127626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Cứng nhưng dễ vỡ.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51100" y="3616325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51100" y="4138614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1263" y="4700589"/>
            <a:ext cx="5219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7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5848" grpId="0"/>
      <p:bldP spid="35852" grpId="0"/>
      <p:bldP spid="35852" grpId="1"/>
      <p:bldP spid="3" grpId="0"/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438400" y="1676400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316163" y="3194050"/>
            <a:ext cx="7696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7" grpId="1"/>
      <p:bldP spid="48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1828800" y="2286000"/>
            <a:ext cx="8706678" cy="2209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828800" y="1600200"/>
            <a:ext cx="8839200" cy="28956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vi-VN" alt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716088" y="251460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¯"/>
            </a:pP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en-US" sz="36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lượng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600" b="1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990600"/>
          <a:ext cx="8229600" cy="3790486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68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chịu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3827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800639" y="1981201"/>
            <a:ext cx="8153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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Nhận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phiếu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bài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tập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tin (SGK-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61)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552825" y="3962400"/>
            <a:ext cx="5638800" cy="1447800"/>
          </a:xfrm>
          <a:prstGeom prst="wedgeEllipseCallout">
            <a:avLst>
              <a:gd name="adj1" fmla="val -35653"/>
              <a:gd name="adj2" fmla="val 7946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4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(2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47900" y="1066800"/>
            <a:ext cx="594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itchFamily="18" charset="0"/>
              </a:rPr>
              <a:t>3.Công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9276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6" name="Group 30"/>
          <p:cNvGraphicFramePr>
            <a:graphicFrameLocks noGrp="1"/>
          </p:cNvGraphicFramePr>
          <p:nvPr>
            <p:ph/>
          </p:nvPr>
        </p:nvGraphicFramePr>
        <p:xfrm>
          <a:off x="1752600" y="609601"/>
          <a:ext cx="8763000" cy="605014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2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68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sản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chai, lọ, li,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cốc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mắt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dụng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cụ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nghiệm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máy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ảnh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3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Group 3"/>
          <p:cNvGraphicFramePr>
            <a:graphicFrameLocks noGrp="1"/>
          </p:cNvGraphicFramePr>
          <p:nvPr>
            <p:ph/>
          </p:nvPr>
        </p:nvGraphicFramePr>
        <p:xfrm>
          <a:off x="1524000" y="152400"/>
          <a:ext cx="9024938" cy="6881812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Chai, lọ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Lò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7" name="Picture 14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a2e1ecd9-e90f-427f-b52e-48760d69c4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2062164"/>
            <a:ext cx="4191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YÊU CẦU CẦN ĐẠT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2800" b="1" dirty="0"/>
              <a:t>Nêu công dụng của thuỷ tinh.</a:t>
            </a:r>
            <a:endParaRPr lang="en-US" sz="2800" b="1" dirty="0"/>
          </a:p>
          <a:p>
            <a:r>
              <a:rPr lang="nl-NL" sz="2800" b="1" dirty="0"/>
              <a:t>- Nêu được tính chất của thuỷ tin.</a:t>
            </a:r>
            <a:endParaRPr lang="en-US" sz="2800" b="1" dirty="0"/>
          </a:p>
          <a:p>
            <a:r>
              <a:rPr lang="nl-NL" sz="2800" b="1" dirty="0"/>
              <a:t>- Biết được các vật liệu được dùng để sản xuất thuỷ tinh</a:t>
            </a:r>
          </a:p>
          <a:p>
            <a:r>
              <a:rPr lang="nl-NL" sz="2800" b="1" dirty="0"/>
              <a:t>- Sử dụng thuỷ tinh một cách hợp lý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2.Năng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/>
          <p:cNvGraphicFramePr>
            <a:graphicFrameLocks noGrp="1"/>
          </p:cNvGraphicFramePr>
          <p:nvPr>
            <p:ph/>
          </p:nvPr>
        </p:nvGraphicFramePr>
        <p:xfrm>
          <a:off x="1524000" y="1"/>
          <a:ext cx="9024938" cy="7170737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Ống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kính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máy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ảnh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1" name="Picture 16" descr="1251254979_Gio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4014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0668000" y="6359526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Thuỷ tinh không cháy, không hút ẩm.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22543" name="Picture 4" descr="t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2209801"/>
            <a:ext cx="3776662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7" name="Group 3"/>
          <p:cNvGraphicFramePr>
            <a:graphicFrameLocks noGrp="1"/>
          </p:cNvGraphicFramePr>
          <p:nvPr>
            <p:ph/>
          </p:nvPr>
        </p:nvGraphicFramePr>
        <p:xfrm>
          <a:off x="1524000" y="76201"/>
          <a:ext cx="9024938" cy="6828155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mã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65" name="Picture 16" descr="florenceflaskthreecolort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42672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 descr="t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42672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0668000" y="6359526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Thuỷ tinh không bị a-xít ăn mòn.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672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Group 3"/>
          <p:cNvGraphicFramePr>
            <a:graphicFrameLocks noGrp="1"/>
          </p:cNvGraphicFramePr>
          <p:nvPr>
            <p:ph/>
          </p:nvPr>
        </p:nvGraphicFramePr>
        <p:xfrm>
          <a:off x="1600200" y="152401"/>
          <a:ext cx="8948738" cy="6759843"/>
        </p:xfrm>
        <a:graphic>
          <a:graphicData uri="http://schemas.openxmlformats.org/drawingml/2006/table">
            <a:tbl>
              <a:tblPr/>
              <a:tblGrid>
                <a:gridCol w="447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89" name="Picture 16" descr="t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1752601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8" descr="c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1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041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Group 3"/>
          <p:cNvGraphicFramePr>
            <a:graphicFrameLocks noGrp="1"/>
          </p:cNvGraphicFramePr>
          <p:nvPr>
            <p:ph/>
          </p:nvPr>
        </p:nvGraphicFramePr>
        <p:xfrm>
          <a:off x="1676400" y="1"/>
          <a:ext cx="8872538" cy="6896417"/>
        </p:xfrm>
        <a:graphic>
          <a:graphicData uri="http://schemas.openxmlformats.org/drawingml/2006/table">
            <a:tbl>
              <a:tblPr/>
              <a:tblGrid>
                <a:gridCol w="44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13" name="Picture 15" descr="ao 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905000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7" descr="494331f8_pha lê vẻ đẹp thanh t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905000"/>
            <a:ext cx="43291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4" descr="tt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6" y="1905001"/>
            <a:ext cx="4308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821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1676400" y="1600200"/>
            <a:ext cx="8991600" cy="1447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SGK -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>
            <a:spLocks noChangeArrowheads="1"/>
          </p:cNvSpPr>
          <p:nvPr/>
        </p:nvSpPr>
        <p:spPr bwMode="auto">
          <a:xfrm>
            <a:off x="2057400" y="3810000"/>
            <a:ext cx="8305800" cy="13287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2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492500" y="1019176"/>
            <a:ext cx="5029200" cy="11906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07150" y="2484438"/>
            <a:ext cx="238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chảy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1700 </a:t>
            </a:r>
            <a:r>
              <a:rPr lang="en-US" altLang="en-US" sz="2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̣ 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048126" y="3016250"/>
            <a:ext cx="3997325" cy="6413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nhão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473825" y="3810000"/>
            <a:ext cx="1957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nguội</a:t>
            </a:r>
            <a:endParaRPr lang="en-US" altLang="en-US" sz="20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292601" y="4464050"/>
            <a:ext cx="3508375" cy="641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altLang="en-US" sz="3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651625" y="5257800"/>
            <a:ext cx="1385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Ép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thổi</a:t>
            </a:r>
            <a:endParaRPr lang="en-US" altLang="en-US" sz="20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652963" y="5868988"/>
            <a:ext cx="2690812" cy="6413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152401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71925" y="2362200"/>
            <a:ext cx="252888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871925" y="3733800"/>
            <a:ext cx="252888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881212" y="5257800"/>
            <a:ext cx="252888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9" grpId="0" animBg="1"/>
      <p:bldP spid="20" grpId="0"/>
      <p:bldP spid="21" grpId="0" animBg="1"/>
      <p:bldP spid="23" grpId="0"/>
      <p:bldP spid="25" grpId="0" animBg="1"/>
      <p:bldP spid="4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3298825" y="-850900"/>
            <a:ext cx="7772400" cy="1500188"/>
          </a:xfrm>
        </p:spPr>
        <p:txBody>
          <a:bodyPr/>
          <a:lstStyle/>
          <a:p>
            <a:r>
              <a:rPr lang="en-US" sz="32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THI LÀM TRẠNG NGUYÊN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67001" y="762000"/>
          <a:ext cx="7794625" cy="4481514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841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7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9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97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97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871663" y="72707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871663" y="1139825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871663" y="1617663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62138" y="2068514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62138" y="2533650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862138" y="2955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851025" y="3429000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828800" y="3890964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828800" y="4352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504238" y="633413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501063" y="10334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505826" y="1508125"/>
            <a:ext cx="576263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504238" y="1957388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501063" y="243840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504238" y="2901950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504238" y="33575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501063" y="3875088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501063" y="431165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13225" y="709614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latin typeface="Times New Roman" pitchFamily="18" charset="0"/>
                <a:cs typeface="Times New Roman" pitchFamily="18" charset="0"/>
              </a:rPr>
              <a:t>M  Ắ  T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0" dirty="0">
                <a:latin typeface="Times New Roman" pitchFamily="18" charset="0"/>
                <a:cs typeface="Times New Roman" pitchFamily="18" charset="0"/>
              </a:rPr>
              <a:t>   Í   N  H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10200" y="11318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 dirty="0">
                <a:latin typeface="Times New Roman" pitchFamily="18" charset="0"/>
                <a:cs typeface="Times New Roman" pitchFamily="18" charset="0"/>
              </a:rPr>
              <a:t>   A   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6200" y="1563688"/>
            <a:ext cx="2039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I    T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3438" y="2025651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 Ó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G  Đ  È   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05100" y="2484438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T   </a:t>
            </a:r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  Ắ   N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10200" y="2947989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0" dirty="0">
                <a:latin typeface="Times New Roman" pitchFamily="18" charset="0"/>
                <a:cs typeface="Times New Roman" pitchFamily="18" charset="0"/>
              </a:rPr>
              <a:t>  H  É  N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53000" y="3889376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Y   Ả  N  H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86200" y="34083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Ố  N  G  N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Ò  M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673475" y="4322764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C  Á   I   L 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3352800" y="5843589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2.Có mấy loại thủy tinh ?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3119438" y="53308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4. Vật gì phát sáng khi có dòng điện chạy qua ?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2613025" y="54705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5. Một vật liệu để sản xuất ra thủy tinh  ?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2643189" y="5094288"/>
            <a:ext cx="781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6. Vật bằng thủy tinh dùng để  ăn cơm ?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2705100" y="5330826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7. Vật giúp nhìn xa, nhìn rõ ?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2840038" y="5330826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8. Vật gì dùng để chụp hình ?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2705100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9. Vật bằng thủy tinh để uống nước ?</a:t>
            </a:r>
          </a:p>
        </p:txBody>
      </p:sp>
      <p:sp>
        <p:nvSpPr>
          <p:cNvPr id="42" name="5-Point Star 41"/>
          <p:cNvSpPr/>
          <p:nvPr/>
        </p:nvSpPr>
        <p:spPr bwMode="auto">
          <a:xfrm>
            <a:off x="9448801" y="5434014"/>
            <a:ext cx="847725" cy="958691"/>
          </a:xfrm>
          <a:prstGeom prst="star5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.VnTime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2778195" y="5053012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1.Vật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2946400" y="483393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410201" y="11318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362575" y="709614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99088" y="1563689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392738" y="202565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405438" y="248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408613" y="29479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410200" y="341312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395913" y="38877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397501" y="4322763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133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1524000" y="914401"/>
            <a:ext cx="9144000" cy="4375209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 có một đồ vật </a:t>
            </a:r>
          </a:p>
          <a:p>
            <a:pPr algn="ctr"/>
            <a:r>
              <a:rPr lang="en-US" altLang="en-US" sz="6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 thuỷ tinh bị vỡ thì </a:t>
            </a:r>
          </a:p>
          <a:p>
            <a:pPr algn="ctr"/>
            <a:r>
              <a:rPr lang="en-US" altLang="en-US" sz="6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sẽ xử lí ra sao </a:t>
            </a:r>
            <a:endParaRPr lang="vi-VN" altLang="en-US" sz="6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6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962400"/>
            <a:ext cx="1263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71" y="136742"/>
            <a:ext cx="4191000" cy="3597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4343401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92" y="3810000"/>
            <a:ext cx="4167809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1"/>
            <a:ext cx="4343401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238500" y="1939926"/>
            <a:ext cx="5867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4000" b="1" i="0" dirty="0">
              <a:solidFill>
                <a:srgbClr val="0B0462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2362200" y="3200400"/>
            <a:ext cx="7772400" cy="2514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52600" y="1828801"/>
            <a:ext cx="86868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600" b="1">
                <a:solidFill>
                  <a:srgbClr val="0000FF"/>
                </a:solidFill>
              </a:rPr>
              <a:t>Xi măng</a:t>
            </a:r>
          </a:p>
        </p:txBody>
      </p:sp>
      <p:pic>
        <p:nvPicPr>
          <p:cNvPr id="8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2400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95600" y="685800"/>
            <a:ext cx="1600200" cy="16002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 dirty="0">
                <a:latin typeface="VNI-Helve-Condense" pitchFamily="2" charset="0"/>
              </a:rPr>
              <a:t>3</a:t>
            </a:r>
          </a:p>
        </p:txBody>
      </p:sp>
      <p:pic>
        <p:nvPicPr>
          <p:cNvPr id="9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19800" y="22226"/>
            <a:ext cx="4648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2400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9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4305300"/>
            <a:ext cx="1524000" cy="1600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2700000" scaled="1"/>
          </a:gra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solidFill>
                  <a:srgbClr val="0000CC"/>
                </a:solidFill>
                <a:latin typeface="VNI-Helve-Condense" pitchFamily="2" charset="0"/>
              </a:rPr>
              <a:t>4</a:t>
            </a:r>
          </a:p>
        </p:txBody>
      </p:sp>
      <p:sp>
        <p:nvSpPr>
          <p:cNvPr id="99" name="Rectangle 9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43800" y="747714"/>
            <a:ext cx="1600200" cy="147637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t="100000" r="100000"/>
            </a:path>
          </a:gra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 dirty="0">
                <a:solidFill>
                  <a:schemeClr val="bg1"/>
                </a:solidFill>
                <a:latin typeface="VNI-Helve-Condense" pitchFamily="2" charset="0"/>
              </a:rPr>
              <a:t>2</a:t>
            </a:r>
          </a:p>
        </p:txBody>
      </p:sp>
      <p:pic>
        <p:nvPicPr>
          <p:cNvPr id="11" name="Picture 26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96000" y="3352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8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43800" y="4305301"/>
            <a:ext cx="1600200" cy="1592263"/>
          </a:xfrm>
          <a:prstGeom prst="rect">
            <a:avLst/>
          </a:prstGeom>
          <a:solidFill>
            <a:srgbClr val="00CC00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 dirty="0">
                <a:solidFill>
                  <a:srgbClr val="FF0066"/>
                </a:solidFill>
                <a:latin typeface="VNI-Helve-Condense" pitchFamily="2" charset="0"/>
              </a:rPr>
              <a:t>1</a:t>
            </a:r>
          </a:p>
        </p:txBody>
      </p:sp>
      <p:sp>
        <p:nvSpPr>
          <p:cNvPr id="6155" name="Right Arrow 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906000" y="6248401"/>
            <a:ext cx="533400" cy="7336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2" grpId="0"/>
      <p:bldP spid="100" grpId="0" animBg="1"/>
      <p:bldP spid="100" grpId="1" animBg="1"/>
      <p:bldP spid="101" grpId="0" animBg="1"/>
      <p:bldP spid="101" grpId="1" animBg="1"/>
      <p:bldP spid="99" grpId="0" animBg="1"/>
      <p:bldP spid="99" grpId="1" animBg="1"/>
      <p:bldP spid="98" grpId="0" animBg="1"/>
      <p:bldP spid="9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8153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b="1" kern="10" dirty="0">
                <a:solidFill>
                  <a:srgbClr val="0000FF"/>
                </a:solidFill>
                <a:latin typeface="+mj-lt"/>
                <a:cs typeface="Arial"/>
              </a:rPr>
              <a:t>Xi măng được làm từ những vật liệu nào?</a:t>
            </a:r>
            <a:endParaRPr lang="en-US" sz="3600" b="1" kern="1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4962526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sét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đá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vôi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một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khác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40020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sét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5953126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vôi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38862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9530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8674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4076700" y="1689652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377609" y="1842052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Oval 24" descr="Water droplets"/>
          <p:cNvSpPr>
            <a:spLocks noChangeArrowheads="1"/>
          </p:cNvSpPr>
          <p:nvPr/>
        </p:nvSpPr>
        <p:spPr bwMode="auto">
          <a:xfrm>
            <a:off x="5029200" y="3886200"/>
            <a:ext cx="4038600" cy="914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</a:p>
        </p:txBody>
      </p:sp>
      <p:sp>
        <p:nvSpPr>
          <p:cNvPr id="15" name="Action Button: Forward or Next 14">
            <a:hlinkClick r:id="rId4" action="ppaction://hlinksldjump" highlightClick="1"/>
          </p:cNvPr>
          <p:cNvSpPr/>
          <p:nvPr/>
        </p:nvSpPr>
        <p:spPr>
          <a:xfrm>
            <a:off x="9722126" y="6127612"/>
            <a:ext cx="533400" cy="447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6" grpId="0"/>
      <p:bldP spid="6" grpId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1"/>
            <a:ext cx="9144000" cy="1020763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3389314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Trắng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38400" y="449580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4600" y="5867401"/>
            <a:ext cx="23728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Xám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xanh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8696739" y="1331913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6858000" y="1636713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Oval 24" descr="Water droplets"/>
          <p:cNvSpPr>
            <a:spLocks noChangeArrowheads="1"/>
          </p:cNvSpPr>
          <p:nvPr/>
        </p:nvSpPr>
        <p:spPr bwMode="auto">
          <a:xfrm>
            <a:off x="4800600" y="4060686"/>
            <a:ext cx="4495800" cy="99771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</a:p>
        </p:txBody>
      </p:sp>
      <p:sp>
        <p:nvSpPr>
          <p:cNvPr id="13" name="Action Button: Forward or Next 12">
            <a:hlinkClick r:id="rId4" action="ppaction://hlinksldjump" highlightClick="1"/>
          </p:cNvPr>
          <p:cNvSpPr/>
          <p:nvPr/>
        </p:nvSpPr>
        <p:spPr>
          <a:xfrm>
            <a:off x="9753600" y="6190359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962" grpId="0"/>
      <p:bldP spid="5" grpId="0"/>
      <p:bldP spid="5" grpId="1"/>
      <p:bldP spid="6" grpId="0"/>
      <p:bldP spid="7" grpId="0"/>
      <p:bldP spid="7" grpId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686800" cy="8683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438400" y="3378201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Bê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tông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433638" y="4495801"/>
            <a:ext cx="5491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Bê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tông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cốt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thép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2514600" y="5715001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Vữa</a:t>
            </a:r>
            <a:r>
              <a:rPr lang="en-US" sz="3600" b="1" dirty="0">
                <a:solidFill>
                  <a:srgbClr val="0000FF"/>
                </a:solidFill>
              </a:rPr>
              <a:t> 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44196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5616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6023113" y="1496943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 rồi</a:t>
            </a:r>
          </a:p>
        </p:txBody>
      </p:sp>
      <p:sp>
        <p:nvSpPr>
          <p:cNvPr id="27" name="Explosion 1 26"/>
          <p:cNvSpPr/>
          <p:nvPr/>
        </p:nvSpPr>
        <p:spPr>
          <a:xfrm>
            <a:off x="8153400" y="16764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Oval 27" descr="Water droplets"/>
          <p:cNvSpPr>
            <a:spLocks noChangeArrowheads="1"/>
          </p:cNvSpPr>
          <p:nvPr/>
        </p:nvSpPr>
        <p:spPr bwMode="auto">
          <a:xfrm>
            <a:off x="4267200" y="3759200"/>
            <a:ext cx="4038600" cy="9652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</a:p>
        </p:txBody>
      </p:sp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9144000" y="5715000"/>
            <a:ext cx="533400" cy="584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62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428E-6 L 0.10834 -0.148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74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0.07916 -0.13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65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0898" grpId="0"/>
      <p:bldP spid="32771" grpId="0"/>
      <p:bldP spid="32771" grpId="1"/>
      <p:bldP spid="32772" grpId="0"/>
      <p:bldP spid="32772" grpId="1"/>
      <p:bldP spid="32773" grpId="0"/>
      <p:bldP spid="32773" grpId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2113" y="633414"/>
            <a:ext cx="8763000" cy="561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590800" y="3317876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cát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sỏi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trộn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đều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667000" y="4613276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trộn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đều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408238" y="5922964"/>
            <a:ext cx="726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cát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trộn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đều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B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8001000" y="1400175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6477000" y="1552575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Oval 26" descr="Water droplets"/>
          <p:cNvSpPr>
            <a:spLocks noChangeArrowheads="1"/>
          </p:cNvSpPr>
          <p:nvPr/>
        </p:nvSpPr>
        <p:spPr bwMode="auto">
          <a:xfrm>
            <a:off x="1600200" y="2057400"/>
            <a:ext cx="4038600" cy="914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</a:p>
        </p:txBody>
      </p:sp>
      <p:sp>
        <p:nvSpPr>
          <p:cNvPr id="4" name="Action Button: Forward or Next 3">
            <a:hlinkClick r:id="rId4" action="ppaction://hlinksldjump" highlightClick="1"/>
          </p:cNvPr>
          <p:cNvSpPr/>
          <p:nvPr/>
        </p:nvSpPr>
        <p:spPr>
          <a:xfrm>
            <a:off x="9563100" y="5638800"/>
            <a:ext cx="6858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5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314" grpId="0"/>
      <p:bldP spid="33795" grpId="0"/>
      <p:bldP spid="33796" grpId="0"/>
      <p:bldP spid="33796" grpId="1"/>
      <p:bldP spid="33797" grpId="0"/>
      <p:bldP spid="33797" grpId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05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30464" y="2632075"/>
            <a:ext cx="761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Một số đồ dùng được làm bằng thủy tinh:</a:t>
            </a:r>
            <a:endParaRPr lang="en-US" sz="32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44726" y="3198814"/>
            <a:ext cx="780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Hãy giới thiệu tên các đồ dùng làm bằng thủy tinh mà em được biết.</a:t>
            </a:r>
            <a:endParaRPr lang="en-US" sz="28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95500" y="3352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.VnTime" pitchFamily="34" charset="0"/>
              </a:rPr>
              <a:t>        </a:t>
            </a:r>
            <a:r>
              <a:rPr lang="en-US" sz="3600" b="1">
                <a:solidFill>
                  <a:srgbClr val="008000"/>
                </a:solidFill>
                <a:latin typeface=".VnTime" pitchFamily="34" charset="0"/>
              </a:rPr>
              <a:t>-</a:t>
            </a:r>
            <a:r>
              <a:rPr lang="en-US" sz="3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Cốc, chén, lọ hoa, chai lọ, dụng cụ thí nghiệm, kính cửa sổ, bóng đèn,…</a:t>
            </a:r>
            <a:endParaRPr lang="en-US" sz="3600" b="1">
              <a:solidFill>
                <a:srgbClr val="008000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1402340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29: THỦY TINH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allAtOnce"/>
      <p:bldP spid="5126" grpId="0" build="allAtOnce"/>
      <p:bldP spid="3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schemas.microsoft.com/office/infopath/2007/PartnerControls"/>
    <ds:schemaRef ds:uri="a4f35948-e619-41b3-aa29-22878b09cfd2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40262f94-9f35-4ac3-9a90-690165a166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25</TotalTime>
  <Words>995</Words>
  <Application>Microsoft Office PowerPoint</Application>
  <PresentationFormat>Widescreen</PresentationFormat>
  <Paragraphs>176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.VnTime</vt:lpstr>
      <vt:lpstr>Arial</vt:lpstr>
      <vt:lpstr>Cambria</vt:lpstr>
      <vt:lpstr>Harrington</vt:lpstr>
      <vt:lpstr>Tahoma</vt:lpstr>
      <vt:lpstr>Times New Roman</vt:lpstr>
      <vt:lpstr>Verdana</vt:lpstr>
      <vt:lpstr>VNI-Helve-Condense</vt:lpstr>
      <vt:lpstr>Wingdings</vt:lpstr>
      <vt:lpstr>Back to School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Màu nào dưới đây không phải là màu của xi măng?</vt:lpstr>
      <vt:lpstr>Xi măng trộn với cát và nước tạo thành gì?</vt:lpstr>
      <vt:lpstr>Bê tông được tạo ra từ những vật liệu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</dc:creator>
  <cp:lastModifiedBy>This MC</cp:lastModifiedBy>
  <cp:revision>6</cp:revision>
  <dcterms:created xsi:type="dcterms:W3CDTF">2021-11-24T15:31:18Z</dcterms:created>
  <dcterms:modified xsi:type="dcterms:W3CDTF">2021-12-12T14:52:13Z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