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9" r:id="rId4"/>
    <p:sldId id="258" r:id="rId5"/>
    <p:sldId id="260" r:id="rId6"/>
    <p:sldId id="261" r:id="rId7"/>
    <p:sldId id="262" r:id="rId8"/>
    <p:sldId id="263" r:id="rId9"/>
    <p:sldId id="265" r:id="rId10"/>
    <p:sldId id="264"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6"/>
      </p:cViewPr>
      <p:guideLst/>
    </p:cSldViewPr>
  </p:slideViewPr>
  <p:notesTextViewPr>
    <p:cViewPr>
      <p:scale>
        <a:sx n="1" d="1"/>
        <a:sy n="1" d="1"/>
      </p:scale>
      <p:origin x="0" y="0"/>
    </p:cViewPr>
  </p:notesTextViewPr>
  <p:sorterViewPr>
    <p:cViewPr>
      <p:scale>
        <a:sx n="100" d="100"/>
        <a:sy n="100" d="100"/>
      </p:scale>
      <p:origin x="0" y="-381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4D425-A78A-4A20-9929-299725232D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2DCD63-1116-4027-B2DD-FC7C45FA43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47D032-E302-4A57-91E5-F1D98BB93886}"/>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EF8E2CB2-380A-4BE3-8B90-0779D3BE34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1B80BB-FAC0-4924-874D-328FCAC42661}"/>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406066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55DA-F978-4578-854A-B3A16E9397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7AC2AB-3910-40A9-B198-FBD64629AD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DF1DC3-5387-43BC-BCB8-B2EC86F9D186}"/>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FEE0D6E9-78A9-4BC3-94AE-22D31C460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A1F6A1-305F-4523-9E24-123A70AA4D66}"/>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460875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A73B20-2611-423F-9B18-F2FC89D5AA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8D0A06-10E0-4EE5-9ABD-8753E8D111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19700-A647-4D1A-B6A9-5D11A4233DBF}"/>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7F96A095-F1C6-4F19-B1A6-AC3364251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9C08BE-61F5-438A-82B0-D269C175EA20}"/>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68203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36865-1F2A-42E6-B3E7-6BE2306A90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219BF9-A16D-4864-BF82-90E6F88844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5AF13C-59C5-4AA7-B489-5ACE82641308}"/>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5C78B181-3253-4C9A-AE45-8613B73521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768B35-08A9-4B41-B30A-C030AD8D43E5}"/>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798753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3104-1B01-458F-86CB-D5F1C69810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7E57EC-F5AF-4F0E-83D1-95B9A72D6F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B79F6A-FC56-430D-BA97-46E74B004BCF}"/>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9EF0005F-6AA2-4A86-B10A-DE3E673120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1933A7-E425-44EB-83BE-6869646A68D5}"/>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1925757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5BF82-5B8E-4A28-9A3F-423F8457BC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DCC5C8-83CF-4E53-92A1-CD9950AED64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B32398-D0AD-4994-8486-744BF69CCC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78007A3-5895-43FA-9723-DFCE630DE02E}"/>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6" name="Footer Placeholder 5">
            <a:extLst>
              <a:ext uri="{FF2B5EF4-FFF2-40B4-BE49-F238E27FC236}">
                <a16:creationId xmlns:a16="http://schemas.microsoft.com/office/drawing/2014/main" id="{E4AE3C0D-635D-40A6-96E6-2E1996F1A9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3AC600-519E-4AD7-83CB-76F0F4CB8BF7}"/>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206570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BE2BA-FE9A-4638-BDA8-1F37F76BDB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AA4958-B100-41B6-B020-87FC0A7961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0D0B0A-54F0-415C-A6E5-1125358AF7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14DB5E-2658-4E5F-BDC3-88F79B65FD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4AE356-99EB-49B0-BD44-FB81280552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9E4640-CF40-4CE7-98E7-682B707A8570}"/>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8" name="Footer Placeholder 7">
            <a:extLst>
              <a:ext uri="{FF2B5EF4-FFF2-40B4-BE49-F238E27FC236}">
                <a16:creationId xmlns:a16="http://schemas.microsoft.com/office/drawing/2014/main" id="{64A362D9-3357-43E3-8694-9E2B53EAB5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F12362-2A51-40BB-897B-FFC1E5574D55}"/>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1343947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B036-BC59-43CB-84EB-F6B348D459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E1F2FA-7CDE-463B-AAFE-7237D5A96B02}"/>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4" name="Footer Placeholder 3">
            <a:extLst>
              <a:ext uri="{FF2B5EF4-FFF2-40B4-BE49-F238E27FC236}">
                <a16:creationId xmlns:a16="http://schemas.microsoft.com/office/drawing/2014/main" id="{DB8C8D4E-BA4E-4429-90F7-F57411F1D9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6173B8-7C7D-4AC2-8F4B-398CC7936D3A}"/>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54804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CE76C9-FEC6-4871-B8F3-B5E7C694675C}"/>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3" name="Footer Placeholder 2">
            <a:extLst>
              <a:ext uri="{FF2B5EF4-FFF2-40B4-BE49-F238E27FC236}">
                <a16:creationId xmlns:a16="http://schemas.microsoft.com/office/drawing/2014/main" id="{A0962E35-BF7E-47FA-B103-188EABF3A5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B24F27-E5B1-4EB4-B6CF-03F57BE79EA9}"/>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315056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E98D4-74B7-4EC8-AB2C-4E19E9ECB1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AFB568-4204-4DC4-A920-164D11DB4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C68E73F-594A-45E1-8117-91750F991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8BBC3D-D369-4B88-9DCC-20B03BBC8434}"/>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6" name="Footer Placeholder 5">
            <a:extLst>
              <a:ext uri="{FF2B5EF4-FFF2-40B4-BE49-F238E27FC236}">
                <a16:creationId xmlns:a16="http://schemas.microsoft.com/office/drawing/2014/main" id="{9A69F7AB-497C-413A-8F29-343E6E9FAF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357800-45B4-4167-B56F-3B405E3DCC58}"/>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2890990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8D503-9ECD-41A6-AC4D-932B0685E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1601EE-4563-4D41-917A-63A161A9F6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8B52AB-82EE-4533-8FB5-2D884624BF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7D46F9-50F5-45F3-A88B-F2D844F885FC}"/>
              </a:ext>
            </a:extLst>
          </p:cNvPr>
          <p:cNvSpPr>
            <a:spLocks noGrp="1"/>
          </p:cNvSpPr>
          <p:nvPr>
            <p:ph type="dt" sz="half" idx="10"/>
          </p:nvPr>
        </p:nvSpPr>
        <p:spPr/>
        <p:txBody>
          <a:bodyPr/>
          <a:lstStyle/>
          <a:p>
            <a:fld id="{CE17F36F-6FB1-4F0A-A2C9-A2AC24DF3D15}" type="datetimeFigureOut">
              <a:rPr lang="en-US" smtClean="0"/>
              <a:t>3/31/2022</a:t>
            </a:fld>
            <a:endParaRPr lang="en-US"/>
          </a:p>
        </p:txBody>
      </p:sp>
      <p:sp>
        <p:nvSpPr>
          <p:cNvPr id="6" name="Footer Placeholder 5">
            <a:extLst>
              <a:ext uri="{FF2B5EF4-FFF2-40B4-BE49-F238E27FC236}">
                <a16:creationId xmlns:a16="http://schemas.microsoft.com/office/drawing/2014/main" id="{06F9F60F-2958-46AA-8A6C-6C7185057E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3B10D-CA61-4115-8B68-0F18EC172D5F}"/>
              </a:ext>
            </a:extLst>
          </p:cNvPr>
          <p:cNvSpPr>
            <a:spLocks noGrp="1"/>
          </p:cNvSpPr>
          <p:nvPr>
            <p:ph type="sldNum" sz="quarter" idx="12"/>
          </p:nvPr>
        </p:nvSpPr>
        <p:spPr/>
        <p:txBody>
          <a:bodyPr/>
          <a:lstStyle/>
          <a:p>
            <a:fld id="{09126120-2A57-4663-9C53-34ABD2F7B9BD}" type="slidenum">
              <a:rPr lang="en-US" smtClean="0"/>
              <a:t>‹#›</a:t>
            </a:fld>
            <a:endParaRPr lang="en-US"/>
          </a:p>
        </p:txBody>
      </p:sp>
    </p:spTree>
    <p:extLst>
      <p:ext uri="{BB962C8B-B14F-4D97-AF65-F5344CB8AC3E}">
        <p14:creationId xmlns:p14="http://schemas.microsoft.com/office/powerpoint/2010/main" val="1870441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276383-C504-4208-8564-1CE101BEFA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DDF5CDC-1817-49A6-912F-EC394B8729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A2DF28-4362-40C1-A91E-E2C08F6437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7F36F-6FB1-4F0A-A2C9-A2AC24DF3D15}" type="datetimeFigureOut">
              <a:rPr lang="en-US" smtClean="0"/>
              <a:t>3/31/2022</a:t>
            </a:fld>
            <a:endParaRPr lang="en-US"/>
          </a:p>
        </p:txBody>
      </p:sp>
      <p:sp>
        <p:nvSpPr>
          <p:cNvPr id="5" name="Footer Placeholder 4">
            <a:extLst>
              <a:ext uri="{FF2B5EF4-FFF2-40B4-BE49-F238E27FC236}">
                <a16:creationId xmlns:a16="http://schemas.microsoft.com/office/drawing/2014/main" id="{634275F6-D240-4358-BFE1-ED90109D38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D800B0C-942F-46F5-A53B-3E781ABE4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26120-2A57-4663-9C53-34ABD2F7B9BD}" type="slidenum">
              <a:rPr lang="en-US" smtClean="0"/>
              <a:t>‹#›</a:t>
            </a:fld>
            <a:endParaRPr lang="en-US"/>
          </a:p>
        </p:txBody>
      </p:sp>
    </p:spTree>
    <p:extLst>
      <p:ext uri="{BB962C8B-B14F-4D97-AF65-F5344CB8AC3E}">
        <p14:creationId xmlns:p14="http://schemas.microsoft.com/office/powerpoint/2010/main" val="667603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3195A-A9F2-4C10-B9CB-4BCA5198AAB0}"/>
              </a:ext>
            </a:extLst>
          </p:cNvPr>
          <p:cNvSpPr>
            <a:spLocks noGrp="1"/>
          </p:cNvSpPr>
          <p:nvPr>
            <p:ph type="title"/>
          </p:nvPr>
        </p:nvSpPr>
        <p:spPr>
          <a:xfrm>
            <a:off x="373966" y="1785962"/>
            <a:ext cx="10515600" cy="2997053"/>
          </a:xfrm>
        </p:spPr>
        <p:txBody>
          <a:bodyPr>
            <a:normAutofit/>
          </a:bodyPr>
          <a:lstStyle/>
          <a:p>
            <a:pPr algn="ctr"/>
            <a:r>
              <a:rPr lang="en-US" dirty="0"/>
              <a:t>     </a:t>
            </a:r>
            <a:r>
              <a:rPr lang="en-US" dirty="0" err="1"/>
              <a:t>Thứ</a:t>
            </a:r>
            <a:r>
              <a:rPr lang="en-US" dirty="0"/>
              <a:t> </a:t>
            </a:r>
            <a:r>
              <a:rPr lang="en-US" dirty="0" err="1"/>
              <a:t>ba</a:t>
            </a:r>
            <a:r>
              <a:rPr lang="en-US" dirty="0"/>
              <a:t> </a:t>
            </a:r>
            <a:r>
              <a:rPr lang="en-US" dirty="0" err="1"/>
              <a:t>ngày</a:t>
            </a:r>
            <a:r>
              <a:rPr lang="en-US" dirty="0"/>
              <a:t> 5 </a:t>
            </a:r>
            <a:r>
              <a:rPr lang="en-US" dirty="0" err="1"/>
              <a:t>tháng</a:t>
            </a:r>
            <a:r>
              <a:rPr lang="en-US" dirty="0"/>
              <a:t> 4 </a:t>
            </a:r>
            <a:r>
              <a:rPr lang="en-US" dirty="0" err="1"/>
              <a:t>năm</a:t>
            </a:r>
            <a:r>
              <a:rPr lang="en-US" dirty="0"/>
              <a:t> 2022</a:t>
            </a:r>
            <a:br>
              <a:rPr lang="en-US" dirty="0"/>
            </a:br>
            <a:r>
              <a:rPr lang="en-US" dirty="0"/>
              <a:t>     </a:t>
            </a:r>
            <a:r>
              <a:rPr lang="en-US" u="sng" dirty="0" err="1">
                <a:solidFill>
                  <a:srgbClr val="FF0000"/>
                </a:solidFill>
              </a:rPr>
              <a:t>Luyện</a:t>
            </a:r>
            <a:r>
              <a:rPr lang="en-US" u="sng" dirty="0">
                <a:solidFill>
                  <a:srgbClr val="FF0000"/>
                </a:solidFill>
              </a:rPr>
              <a:t> </a:t>
            </a:r>
            <a:r>
              <a:rPr lang="en-US" u="sng" dirty="0" err="1">
                <a:solidFill>
                  <a:srgbClr val="FF0000"/>
                </a:solidFill>
              </a:rPr>
              <a:t>từ</a:t>
            </a:r>
            <a:r>
              <a:rPr lang="en-US" u="sng" dirty="0">
                <a:solidFill>
                  <a:srgbClr val="FF0000"/>
                </a:solidFill>
              </a:rPr>
              <a:t> </a:t>
            </a:r>
            <a:r>
              <a:rPr lang="en-US" u="sng" dirty="0" err="1">
                <a:solidFill>
                  <a:srgbClr val="FF0000"/>
                </a:solidFill>
              </a:rPr>
              <a:t>và</a:t>
            </a:r>
            <a:r>
              <a:rPr lang="en-US" u="sng" dirty="0">
                <a:solidFill>
                  <a:srgbClr val="FF0000"/>
                </a:solidFill>
              </a:rPr>
              <a:t> </a:t>
            </a:r>
            <a:r>
              <a:rPr lang="en-US" u="sng" dirty="0" err="1">
                <a:solidFill>
                  <a:srgbClr val="FF0000"/>
                </a:solidFill>
              </a:rPr>
              <a:t>câu</a:t>
            </a:r>
            <a:br>
              <a:rPr lang="en-US" u="sng" dirty="0">
                <a:solidFill>
                  <a:srgbClr val="FF0000"/>
                </a:solidFill>
              </a:rPr>
            </a:br>
            <a:r>
              <a:rPr lang="en-US" dirty="0">
                <a:solidFill>
                  <a:srgbClr val="FF0000"/>
                </a:solidFill>
              </a:rPr>
              <a:t>      </a:t>
            </a:r>
            <a:r>
              <a:rPr lang="en-US" dirty="0" err="1">
                <a:solidFill>
                  <a:srgbClr val="0070C0"/>
                </a:solidFill>
              </a:rPr>
              <a:t>Ôn</a:t>
            </a:r>
            <a:r>
              <a:rPr lang="en-US" dirty="0">
                <a:solidFill>
                  <a:srgbClr val="0070C0"/>
                </a:solidFill>
              </a:rPr>
              <a:t> </a:t>
            </a:r>
            <a:r>
              <a:rPr lang="en-US" dirty="0" err="1">
                <a:solidFill>
                  <a:srgbClr val="0070C0"/>
                </a:solidFill>
              </a:rPr>
              <a:t>tập</a:t>
            </a:r>
            <a:r>
              <a:rPr lang="en-US" dirty="0">
                <a:solidFill>
                  <a:srgbClr val="0070C0"/>
                </a:solidFill>
              </a:rPr>
              <a:t> </a:t>
            </a:r>
            <a:r>
              <a:rPr lang="en-US" dirty="0" err="1">
                <a:solidFill>
                  <a:srgbClr val="0070C0"/>
                </a:solidFill>
              </a:rPr>
              <a:t>về</a:t>
            </a:r>
            <a:r>
              <a:rPr lang="en-US" dirty="0">
                <a:solidFill>
                  <a:srgbClr val="0070C0"/>
                </a:solidFill>
              </a:rPr>
              <a:t> </a:t>
            </a:r>
            <a:r>
              <a:rPr lang="en-US" dirty="0" err="1">
                <a:solidFill>
                  <a:srgbClr val="0070C0"/>
                </a:solidFill>
              </a:rPr>
              <a:t>dấu</a:t>
            </a:r>
            <a:r>
              <a:rPr lang="en-US" dirty="0">
                <a:solidFill>
                  <a:srgbClr val="0070C0"/>
                </a:solidFill>
              </a:rPr>
              <a:t> </a:t>
            </a:r>
            <a:r>
              <a:rPr lang="en-US" dirty="0" err="1">
                <a:solidFill>
                  <a:srgbClr val="0070C0"/>
                </a:solidFill>
              </a:rPr>
              <a:t>câu</a:t>
            </a:r>
            <a:br>
              <a:rPr lang="en-US" dirty="0">
                <a:solidFill>
                  <a:srgbClr val="0070C0"/>
                </a:solidFill>
              </a:rPr>
            </a:br>
            <a:r>
              <a:rPr lang="en-US" dirty="0">
                <a:solidFill>
                  <a:srgbClr val="0070C0"/>
                </a:solidFill>
              </a:rPr>
              <a:t>     (</a:t>
            </a:r>
            <a:r>
              <a:rPr lang="en-US" dirty="0" err="1">
                <a:solidFill>
                  <a:srgbClr val="0070C0"/>
                </a:solidFill>
              </a:rPr>
              <a:t>Dấu</a:t>
            </a:r>
            <a:r>
              <a:rPr lang="en-US" dirty="0">
                <a:solidFill>
                  <a:srgbClr val="0070C0"/>
                </a:solidFill>
              </a:rPr>
              <a:t> </a:t>
            </a:r>
            <a:r>
              <a:rPr lang="en-US" dirty="0" err="1">
                <a:solidFill>
                  <a:srgbClr val="0070C0"/>
                </a:solidFill>
              </a:rPr>
              <a:t>chấm</a:t>
            </a:r>
            <a:r>
              <a:rPr lang="en-US" dirty="0">
                <a:solidFill>
                  <a:srgbClr val="0070C0"/>
                </a:solidFill>
              </a:rPr>
              <a:t>, </a:t>
            </a:r>
            <a:r>
              <a:rPr lang="en-US" dirty="0" err="1">
                <a:solidFill>
                  <a:srgbClr val="0070C0"/>
                </a:solidFill>
              </a:rPr>
              <a:t>chấm</a:t>
            </a:r>
            <a:r>
              <a:rPr lang="en-US" dirty="0">
                <a:solidFill>
                  <a:srgbClr val="0070C0"/>
                </a:solidFill>
              </a:rPr>
              <a:t> </a:t>
            </a:r>
            <a:r>
              <a:rPr lang="en-US" dirty="0" err="1">
                <a:solidFill>
                  <a:srgbClr val="0070C0"/>
                </a:solidFill>
              </a:rPr>
              <a:t>hỏi</a:t>
            </a:r>
            <a:r>
              <a:rPr lang="en-US" dirty="0">
                <a:solidFill>
                  <a:srgbClr val="0070C0"/>
                </a:solidFill>
              </a:rPr>
              <a:t>, </a:t>
            </a:r>
            <a:r>
              <a:rPr lang="en-US" dirty="0" err="1">
                <a:solidFill>
                  <a:srgbClr val="0070C0"/>
                </a:solidFill>
              </a:rPr>
              <a:t>chấm</a:t>
            </a:r>
            <a:r>
              <a:rPr lang="en-US" dirty="0">
                <a:solidFill>
                  <a:srgbClr val="0070C0"/>
                </a:solidFill>
              </a:rPr>
              <a:t> than</a:t>
            </a:r>
            <a:endParaRPr lang="en-US" dirty="0"/>
          </a:p>
        </p:txBody>
      </p:sp>
    </p:spTree>
    <p:extLst>
      <p:ext uri="{BB962C8B-B14F-4D97-AF65-F5344CB8AC3E}">
        <p14:creationId xmlns:p14="http://schemas.microsoft.com/office/powerpoint/2010/main" val="394724838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580EAAAC-C5C5-4CB7-8B35-489970B69709}"/>
              </a:ext>
            </a:extLst>
          </p:cNvPr>
          <p:cNvGraphicFramePr>
            <a:graphicFrameLocks noGrp="1"/>
          </p:cNvGraphicFramePr>
          <p:nvPr>
            <p:extLst>
              <p:ext uri="{D42A27DB-BD31-4B8C-83A1-F6EECF244321}">
                <p14:modId xmlns:p14="http://schemas.microsoft.com/office/powerpoint/2010/main" val="1671121012"/>
              </p:ext>
            </p:extLst>
          </p:nvPr>
        </p:nvGraphicFramePr>
        <p:xfrm>
          <a:off x="2032000" y="1363608"/>
          <a:ext cx="8128000" cy="3277169"/>
        </p:xfrm>
        <a:graphic>
          <a:graphicData uri="http://schemas.openxmlformats.org/drawingml/2006/table">
            <a:tbl>
              <a:tblPr firstRow="1" bandRow="1">
                <a:tableStyleId>{5940675A-B579-460E-94D1-54222C63F5DA}</a:tableStyleId>
              </a:tblPr>
              <a:tblGrid>
                <a:gridCol w="1522569">
                  <a:extLst>
                    <a:ext uri="{9D8B030D-6E8A-4147-A177-3AD203B41FA5}">
                      <a16:colId xmlns:a16="http://schemas.microsoft.com/office/drawing/2014/main" val="1220363848"/>
                    </a:ext>
                  </a:extLst>
                </a:gridCol>
                <a:gridCol w="2060620">
                  <a:extLst>
                    <a:ext uri="{9D8B030D-6E8A-4147-A177-3AD203B41FA5}">
                      <a16:colId xmlns:a16="http://schemas.microsoft.com/office/drawing/2014/main" val="1065188266"/>
                    </a:ext>
                  </a:extLst>
                </a:gridCol>
                <a:gridCol w="2099256">
                  <a:extLst>
                    <a:ext uri="{9D8B030D-6E8A-4147-A177-3AD203B41FA5}">
                      <a16:colId xmlns:a16="http://schemas.microsoft.com/office/drawing/2014/main" val="1713175809"/>
                    </a:ext>
                  </a:extLst>
                </a:gridCol>
                <a:gridCol w="2445555">
                  <a:extLst>
                    <a:ext uri="{9D8B030D-6E8A-4147-A177-3AD203B41FA5}">
                      <a16:colId xmlns:a16="http://schemas.microsoft.com/office/drawing/2014/main" val="1963888676"/>
                    </a:ext>
                  </a:extLst>
                </a:gridCol>
              </a:tblGrid>
              <a:tr h="581102">
                <a:tc>
                  <a:txBody>
                    <a:bodyPr/>
                    <a:lstStyle/>
                    <a:p>
                      <a:r>
                        <a:rPr lang="en-US" dirty="0"/>
                        <a:t>           </a:t>
                      </a:r>
                      <a:r>
                        <a:rPr lang="en-US" sz="2400" dirty="0" err="1"/>
                        <a:t>Câu</a:t>
                      </a:r>
                      <a:endParaRPr lang="en-US" dirty="0"/>
                    </a:p>
                  </a:txBody>
                  <a:tcPr/>
                </a:tc>
                <a:tc>
                  <a:txBody>
                    <a:bodyPr/>
                    <a:lstStyle/>
                    <a:p>
                      <a:r>
                        <a:rPr lang="en-US" sz="2400" dirty="0"/>
                        <a:t>              </a:t>
                      </a:r>
                      <a:r>
                        <a:rPr lang="en-US" sz="2400" dirty="0" err="1"/>
                        <a:t>Lỗi</a:t>
                      </a:r>
                      <a:endParaRPr lang="en-US" sz="2400" dirty="0"/>
                    </a:p>
                  </a:txBody>
                  <a:tcPr/>
                </a:tc>
                <a:tc>
                  <a:txBody>
                    <a:bodyPr/>
                    <a:lstStyle/>
                    <a:p>
                      <a:r>
                        <a:rPr lang="en-US" sz="2400" dirty="0"/>
                        <a:t>          </a:t>
                      </a:r>
                      <a:r>
                        <a:rPr lang="en-US" sz="2400" dirty="0" err="1"/>
                        <a:t>Sửa</a:t>
                      </a:r>
                      <a:r>
                        <a:rPr lang="en-US" sz="2400" dirty="0"/>
                        <a:t> </a:t>
                      </a:r>
                      <a:r>
                        <a:rPr lang="en-US" sz="2400" dirty="0" err="1"/>
                        <a:t>lại</a:t>
                      </a:r>
                      <a:endParaRPr lang="en-US" sz="2400" dirty="0"/>
                    </a:p>
                  </a:txBody>
                  <a:tcPr/>
                </a:tc>
                <a:tc>
                  <a:txBody>
                    <a:bodyPr/>
                    <a:lstStyle/>
                    <a:p>
                      <a:r>
                        <a:rPr lang="en-US" sz="2400" dirty="0"/>
                        <a:t>      </a:t>
                      </a:r>
                      <a:r>
                        <a:rPr lang="en-US" sz="2400" dirty="0" err="1"/>
                        <a:t>Công</a:t>
                      </a:r>
                      <a:r>
                        <a:rPr lang="en-US" sz="2400" dirty="0"/>
                        <a:t> </a:t>
                      </a:r>
                      <a:r>
                        <a:rPr lang="en-US" sz="2400" dirty="0" err="1"/>
                        <a:t>dụng</a:t>
                      </a:r>
                      <a:endParaRPr lang="en-US" sz="2400" dirty="0"/>
                    </a:p>
                  </a:txBody>
                  <a:tcPr/>
                </a:tc>
                <a:extLst>
                  <a:ext uri="{0D108BD9-81ED-4DB2-BD59-A6C34878D82A}">
                    <a16:rowId xmlns:a16="http://schemas.microsoft.com/office/drawing/2014/main" val="3827620648"/>
                  </a:ext>
                </a:extLst>
              </a:tr>
              <a:tr h="898689">
                <a:tc>
                  <a:txBody>
                    <a:bodyPr/>
                    <a:lstStyle/>
                    <a:p>
                      <a:r>
                        <a:rPr lang="en-US" sz="2400" dirty="0" err="1"/>
                        <a:t>Câu</a:t>
                      </a:r>
                      <a:r>
                        <a:rPr lang="en-US" sz="2400" dirty="0"/>
                        <a:t> 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r>
                        <a:rPr lang="en-US" sz="2400" dirty="0"/>
                        <a:t> </a:t>
                      </a:r>
                      <a:r>
                        <a:rPr lang="en-US" sz="2400" dirty="0" err="1"/>
                        <a:t>hỏi</a:t>
                      </a:r>
                      <a:endParaRPr lang="en-US" sz="2400" dirty="0"/>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hỏi</a:t>
                      </a:r>
                      <a:endParaRPr lang="en-US" sz="2400" dirty="0"/>
                    </a:p>
                  </a:txBody>
                  <a:tcPr/>
                </a:tc>
                <a:extLst>
                  <a:ext uri="{0D108BD9-81ED-4DB2-BD59-A6C34878D82A}">
                    <a16:rowId xmlns:a16="http://schemas.microsoft.com/office/drawing/2014/main" val="3831787642"/>
                  </a:ext>
                </a:extLst>
              </a:tr>
              <a:tr h="898689">
                <a:tc>
                  <a:txBody>
                    <a:bodyPr/>
                    <a:lstStyle/>
                    <a:p>
                      <a:r>
                        <a:rPr lang="en-US" sz="2400" dirty="0" err="1"/>
                        <a:t>Câu</a:t>
                      </a:r>
                      <a:r>
                        <a:rPr lang="en-US" sz="2400" dirty="0"/>
                        <a:t> 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r>
                        <a:rPr lang="en-US" sz="2400" dirty="0"/>
                        <a:t> than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r>
                        <a:rPr lang="en-US" sz="2400" dirty="0"/>
                        <a:t> </a:t>
                      </a:r>
                      <a:r>
                        <a:rPr lang="en-US" sz="2400" dirty="0" err="1"/>
                        <a:t>hỏi</a:t>
                      </a:r>
                      <a:endParaRPr lang="en-US" sz="2400" dirty="0"/>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hỏi</a:t>
                      </a:r>
                      <a:endParaRPr lang="en-US" sz="2400" dirty="0"/>
                    </a:p>
                  </a:txBody>
                  <a:tcPr/>
                </a:tc>
                <a:extLst>
                  <a:ext uri="{0D108BD9-81ED-4DB2-BD59-A6C34878D82A}">
                    <a16:rowId xmlns:a16="http://schemas.microsoft.com/office/drawing/2014/main" val="3516368491"/>
                  </a:ext>
                </a:extLst>
              </a:tr>
              <a:tr h="898689">
                <a:tc>
                  <a:txBody>
                    <a:bodyPr/>
                    <a:lstStyle/>
                    <a:p>
                      <a:r>
                        <a:rPr lang="en-US" sz="2400" dirty="0" err="1"/>
                        <a:t>Câu</a:t>
                      </a:r>
                      <a:r>
                        <a:rPr lang="en-US" sz="2400" dirty="0"/>
                        <a:t> 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hỏi</a:t>
                      </a:r>
                      <a:r>
                        <a:rPr lang="en-US" sz="2400" dirty="0"/>
                        <a:t> </a:t>
                      </a:r>
                      <a:r>
                        <a:rPr lang="en-US" sz="2400" dirty="0" err="1"/>
                        <a:t>chấm</a:t>
                      </a:r>
                      <a:endParaRPr lang="en-US" sz="2400" dirty="0"/>
                    </a:p>
                  </a:txBody>
                  <a:tcPr/>
                </a:tc>
                <a:tc>
                  <a:txBody>
                    <a:bodyPr/>
                    <a:lstStyle/>
                    <a:p>
                      <a:r>
                        <a:rPr lang="en-US" sz="2400" dirty="0" err="1"/>
                        <a:t>Dấu</a:t>
                      </a:r>
                      <a:r>
                        <a:rPr lang="en-US" sz="2400" dirty="0"/>
                        <a:t> </a:t>
                      </a:r>
                      <a:r>
                        <a:rPr lang="en-US" sz="2400" dirty="0" err="1"/>
                        <a:t>chấm</a:t>
                      </a:r>
                      <a:endParaRPr lang="en-US" sz="2400" dirty="0"/>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kể</a:t>
                      </a:r>
                      <a:endParaRPr lang="en-US" sz="2400" dirty="0"/>
                    </a:p>
                  </a:txBody>
                  <a:tcPr/>
                </a:tc>
                <a:extLst>
                  <a:ext uri="{0D108BD9-81ED-4DB2-BD59-A6C34878D82A}">
                    <a16:rowId xmlns:a16="http://schemas.microsoft.com/office/drawing/2014/main" val="3196899926"/>
                  </a:ext>
                </a:extLst>
              </a:tr>
            </a:tbl>
          </a:graphicData>
        </a:graphic>
      </p:graphicFrame>
    </p:spTree>
    <p:extLst>
      <p:ext uri="{BB962C8B-B14F-4D97-AF65-F5344CB8AC3E}">
        <p14:creationId xmlns:p14="http://schemas.microsoft.com/office/powerpoint/2010/main" val="52295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681320D-6435-455E-9963-BB97D7EB759C}"/>
              </a:ext>
            </a:extLst>
          </p:cNvPr>
          <p:cNvSpPr>
            <a:spLocks noGrp="1"/>
          </p:cNvSpPr>
          <p:nvPr>
            <p:ph type="title"/>
          </p:nvPr>
        </p:nvSpPr>
        <p:spPr>
          <a:xfrm>
            <a:off x="4288665" y="539370"/>
            <a:ext cx="2653048" cy="1035408"/>
          </a:xfrm>
        </p:spPr>
        <p:txBody>
          <a:bodyPr/>
          <a:lstStyle/>
          <a:p>
            <a:r>
              <a:rPr lang="en-US" dirty="0"/>
              <a:t>   </a:t>
            </a:r>
            <a:r>
              <a:rPr lang="en-US" dirty="0" err="1"/>
              <a:t>Sửa</a:t>
            </a:r>
            <a:r>
              <a:rPr lang="en-US" dirty="0"/>
              <a:t> </a:t>
            </a:r>
            <a:r>
              <a:rPr lang="en-US" dirty="0" err="1"/>
              <a:t>lại</a:t>
            </a:r>
            <a:r>
              <a:rPr lang="en-US" dirty="0"/>
              <a:t>:</a:t>
            </a:r>
          </a:p>
        </p:txBody>
      </p:sp>
      <p:sp>
        <p:nvSpPr>
          <p:cNvPr id="4" name="Content Placeholder 3">
            <a:extLst>
              <a:ext uri="{FF2B5EF4-FFF2-40B4-BE49-F238E27FC236}">
                <a16:creationId xmlns:a16="http://schemas.microsoft.com/office/drawing/2014/main" id="{49870234-7F2B-497F-B319-C6B8AFC3FF21}"/>
              </a:ext>
            </a:extLst>
          </p:cNvPr>
          <p:cNvSpPr>
            <a:spLocks noGrp="1"/>
          </p:cNvSpPr>
          <p:nvPr>
            <p:ph idx="1"/>
          </p:nvPr>
        </p:nvSpPr>
        <p:spPr>
          <a:xfrm>
            <a:off x="1250324" y="1433015"/>
            <a:ext cx="9981783" cy="4195053"/>
          </a:xfrm>
        </p:spPr>
        <p:txBody>
          <a:bodyPr>
            <a:normAutofit/>
          </a:bodyPr>
          <a:lstStyle/>
          <a:p>
            <a:pPr marL="0" indent="0">
              <a:buNone/>
            </a:pPr>
            <a:r>
              <a:rPr lang="vi-VN" sz="4000" b="0" i="0" dirty="0">
                <a:solidFill>
                  <a:srgbClr val="333333"/>
                </a:solidFill>
                <a:effectLst/>
                <a:latin typeface="arial" panose="020B0604020202020204" pitchFamily="34" charset="0"/>
              </a:rPr>
              <a:t>Nam: - Hùng này, hai bài kiểm tra Tiếng Việt và Toán hôm qua, cậu được mấy điểm ?</a:t>
            </a:r>
            <a:endParaRPr lang="en-US" sz="4000" b="0" i="0" dirty="0">
              <a:solidFill>
                <a:srgbClr val="333333"/>
              </a:solidFill>
              <a:effectLst/>
              <a:latin typeface="arial" panose="020B0604020202020204" pitchFamily="34" charset="0"/>
            </a:endParaRPr>
          </a:p>
          <a:p>
            <a:pPr marL="0" indent="0">
              <a:buNone/>
            </a:pPr>
            <a:r>
              <a:rPr lang="en-US" sz="4000" dirty="0" err="1">
                <a:solidFill>
                  <a:srgbClr val="333333"/>
                </a:solidFill>
                <a:latin typeface="arial" panose="020B0604020202020204" pitchFamily="34" charset="0"/>
              </a:rPr>
              <a:t>Hùng</a:t>
            </a:r>
            <a:r>
              <a:rPr lang="en-US" sz="4000" dirty="0">
                <a:solidFill>
                  <a:srgbClr val="333333"/>
                </a:solidFill>
                <a:latin typeface="arial" panose="020B0604020202020204" pitchFamily="34" charset="0"/>
              </a:rPr>
              <a:t>: - </a:t>
            </a:r>
            <a:r>
              <a:rPr lang="en-US" sz="4000" dirty="0" err="1">
                <a:solidFill>
                  <a:srgbClr val="333333"/>
                </a:solidFill>
                <a:latin typeface="arial" panose="020B0604020202020204" pitchFamily="34" charset="0"/>
              </a:rPr>
              <a:t>Vẫn</a:t>
            </a:r>
            <a:r>
              <a:rPr lang="en-US" sz="4000" dirty="0">
                <a:solidFill>
                  <a:srgbClr val="333333"/>
                </a:solidFill>
                <a:latin typeface="arial" panose="020B0604020202020204" pitchFamily="34" charset="0"/>
              </a:rPr>
              <a:t> </a:t>
            </a:r>
            <a:r>
              <a:rPr lang="en-US" sz="4000" dirty="0" err="1">
                <a:solidFill>
                  <a:srgbClr val="333333"/>
                </a:solidFill>
                <a:latin typeface="arial" panose="020B0604020202020204" pitchFamily="34" charset="0"/>
              </a:rPr>
              <a:t>chưa</a:t>
            </a:r>
            <a:r>
              <a:rPr lang="en-US" sz="4000" dirty="0">
                <a:solidFill>
                  <a:srgbClr val="333333"/>
                </a:solidFill>
                <a:latin typeface="arial" panose="020B0604020202020204" pitchFamily="34" charset="0"/>
              </a:rPr>
              <a:t> </a:t>
            </a:r>
            <a:r>
              <a:rPr lang="en-US" sz="4000" dirty="0" err="1">
                <a:solidFill>
                  <a:srgbClr val="333333"/>
                </a:solidFill>
                <a:latin typeface="arial" panose="020B0604020202020204" pitchFamily="34" charset="0"/>
              </a:rPr>
              <a:t>mở</a:t>
            </a:r>
            <a:r>
              <a:rPr lang="en-US" sz="4000" dirty="0">
                <a:solidFill>
                  <a:srgbClr val="333333"/>
                </a:solidFill>
                <a:latin typeface="arial" panose="020B0604020202020204" pitchFamily="34" charset="0"/>
              </a:rPr>
              <a:t> </a:t>
            </a:r>
            <a:r>
              <a:rPr lang="en-US" sz="4000" dirty="0" err="1">
                <a:solidFill>
                  <a:srgbClr val="333333"/>
                </a:solidFill>
                <a:latin typeface="arial" panose="020B0604020202020204" pitchFamily="34" charset="0"/>
              </a:rPr>
              <a:t>được</a:t>
            </a:r>
            <a:r>
              <a:rPr lang="en-US" sz="4000" dirty="0">
                <a:solidFill>
                  <a:srgbClr val="333333"/>
                </a:solidFill>
                <a:latin typeface="arial" panose="020B0604020202020204" pitchFamily="34" charset="0"/>
              </a:rPr>
              <a:t> </a:t>
            </a:r>
            <a:r>
              <a:rPr lang="en-US" sz="4000" dirty="0" err="1">
                <a:solidFill>
                  <a:srgbClr val="333333"/>
                </a:solidFill>
                <a:latin typeface="arial" panose="020B0604020202020204" pitchFamily="34" charset="0"/>
              </a:rPr>
              <a:t>tỉ</a:t>
            </a:r>
            <a:r>
              <a:rPr lang="en-US" sz="4000" dirty="0">
                <a:solidFill>
                  <a:srgbClr val="333333"/>
                </a:solidFill>
                <a:latin typeface="arial" panose="020B0604020202020204" pitchFamily="34" charset="0"/>
              </a:rPr>
              <a:t> </a:t>
            </a:r>
            <a:r>
              <a:rPr lang="en-US" sz="4000" dirty="0" err="1">
                <a:solidFill>
                  <a:srgbClr val="333333"/>
                </a:solidFill>
                <a:latin typeface="arial" panose="020B0604020202020204" pitchFamily="34" charset="0"/>
              </a:rPr>
              <a:t>số</a:t>
            </a:r>
            <a:r>
              <a:rPr lang="en-US" sz="4000" dirty="0">
                <a:solidFill>
                  <a:srgbClr val="333333"/>
                </a:solidFill>
                <a:latin typeface="arial" panose="020B0604020202020204" pitchFamily="34" charset="0"/>
              </a:rPr>
              <a:t>.</a:t>
            </a:r>
            <a:br>
              <a:rPr lang="vi-VN" sz="4000" dirty="0"/>
            </a:br>
            <a:r>
              <a:rPr lang="vi-VN" sz="4000" b="0" i="0" dirty="0">
                <a:solidFill>
                  <a:srgbClr val="333333"/>
                </a:solidFill>
                <a:effectLst/>
                <a:latin typeface="arial" panose="020B0604020202020204" pitchFamily="34" charset="0"/>
              </a:rPr>
              <a:t>Nam : - Nghĩa là sao ?</a:t>
            </a:r>
            <a:br>
              <a:rPr lang="vi-VN" sz="4000" dirty="0"/>
            </a:br>
            <a:r>
              <a:rPr lang="vi-VN" sz="4000" b="0" i="0" dirty="0">
                <a:solidFill>
                  <a:srgbClr val="333333"/>
                </a:solidFill>
                <a:effectLst/>
                <a:latin typeface="arial" panose="020B0604020202020204" pitchFamily="34" charset="0"/>
              </a:rPr>
              <a:t>Hùng: - Vẫn đang hòa không – không .</a:t>
            </a:r>
            <a:br>
              <a:rPr lang="vi-VN" sz="4000" dirty="0"/>
            </a:br>
            <a:r>
              <a:rPr lang="vi-VN" sz="4000" b="0" i="0" dirty="0">
                <a:solidFill>
                  <a:srgbClr val="333333"/>
                </a:solidFill>
                <a:effectLst/>
                <a:latin typeface="arial" panose="020B0604020202020204" pitchFamily="34" charset="0"/>
              </a:rPr>
              <a:t>Nam : ? !</a:t>
            </a:r>
            <a:endParaRPr lang="en-US" sz="4000" dirty="0"/>
          </a:p>
        </p:txBody>
      </p:sp>
    </p:spTree>
    <p:extLst>
      <p:ext uri="{BB962C8B-B14F-4D97-AF65-F5344CB8AC3E}">
        <p14:creationId xmlns:p14="http://schemas.microsoft.com/office/powerpoint/2010/main" val="7662174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500"/>
                                        <p:tgtEl>
                                          <p:spTgt spid="4">
                                            <p:txEl>
                                              <p:pRg st="0" end="0"/>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0F28A-7EDA-42BC-920A-AC06EBA31A36}"/>
              </a:ext>
            </a:extLst>
          </p:cNvPr>
          <p:cNvSpPr>
            <a:spLocks noGrp="1"/>
          </p:cNvSpPr>
          <p:nvPr>
            <p:ph type="title"/>
          </p:nvPr>
        </p:nvSpPr>
        <p:spPr>
          <a:xfrm>
            <a:off x="1263202" y="777248"/>
            <a:ext cx="9887019" cy="5044002"/>
          </a:xfrm>
        </p:spPr>
        <p:txBody>
          <a:bodyPr>
            <a:normAutofit/>
          </a:bodyPr>
          <a:lstStyle/>
          <a:p>
            <a:r>
              <a:rPr lang="en-US" sz="4800" i="1" dirty="0">
                <a:solidFill>
                  <a:srgbClr val="FF0000"/>
                </a:solidFill>
              </a:rPr>
              <a:t>                           </a:t>
            </a:r>
            <a:r>
              <a:rPr lang="en-US" sz="4800" i="1" u="sng" dirty="0" err="1">
                <a:solidFill>
                  <a:srgbClr val="FF0000"/>
                </a:solidFill>
              </a:rPr>
              <a:t>Ghi</a:t>
            </a:r>
            <a:r>
              <a:rPr lang="en-US" sz="4800" i="1" u="sng" dirty="0">
                <a:solidFill>
                  <a:srgbClr val="FF0000"/>
                </a:solidFill>
              </a:rPr>
              <a:t> </a:t>
            </a:r>
            <a:r>
              <a:rPr lang="en-US" sz="4800" i="1" u="sng" dirty="0" err="1">
                <a:solidFill>
                  <a:srgbClr val="FF0000"/>
                </a:solidFill>
              </a:rPr>
              <a:t>nhớ</a:t>
            </a:r>
            <a:r>
              <a:rPr lang="en-US" sz="4800" i="1" u="sng" dirty="0">
                <a:solidFill>
                  <a:srgbClr val="FF0000"/>
                </a:solidFill>
              </a:rPr>
              <a:t>:</a:t>
            </a:r>
            <a:br>
              <a:rPr lang="en-US" sz="4800" i="1" u="sng" dirty="0">
                <a:solidFill>
                  <a:srgbClr val="FF0000"/>
                </a:solidFill>
              </a:rPr>
            </a:br>
            <a:br>
              <a:rPr lang="en-US" sz="4800" i="1" u="sng" dirty="0">
                <a:solidFill>
                  <a:srgbClr val="FF0000"/>
                </a:solidFill>
              </a:rPr>
            </a:br>
            <a:r>
              <a:rPr lang="en-US" sz="4800" dirty="0"/>
              <a:t>- </a:t>
            </a:r>
            <a:r>
              <a:rPr lang="en-US" sz="4800" dirty="0" err="1"/>
              <a:t>Dấu</a:t>
            </a:r>
            <a:r>
              <a:rPr lang="en-US" sz="4800" dirty="0"/>
              <a:t> </a:t>
            </a:r>
            <a:r>
              <a:rPr lang="en-US" sz="4800" dirty="0" err="1"/>
              <a:t>chấm</a:t>
            </a:r>
            <a:r>
              <a:rPr lang="en-US" sz="4800" dirty="0"/>
              <a:t> </a:t>
            </a:r>
            <a:r>
              <a:rPr lang="en-US" sz="4800" dirty="0" err="1"/>
              <a:t>dùng</a:t>
            </a:r>
            <a:r>
              <a:rPr lang="en-US" sz="4800" dirty="0"/>
              <a:t> </a:t>
            </a:r>
            <a:r>
              <a:rPr lang="en-US" sz="4800" dirty="0" err="1"/>
              <a:t>để</a:t>
            </a:r>
            <a:r>
              <a:rPr lang="en-US" sz="4800" dirty="0"/>
              <a:t> </a:t>
            </a:r>
            <a:r>
              <a:rPr lang="en-US" sz="4800" dirty="0" err="1"/>
              <a:t>kết</a:t>
            </a:r>
            <a:r>
              <a:rPr lang="en-US" sz="4800" dirty="0"/>
              <a:t> </a:t>
            </a:r>
            <a:r>
              <a:rPr lang="en-US" sz="4800" dirty="0" err="1"/>
              <a:t>thúc</a:t>
            </a:r>
            <a:r>
              <a:rPr lang="en-US" sz="4800" dirty="0"/>
              <a:t> </a:t>
            </a:r>
            <a:r>
              <a:rPr lang="en-US" sz="4800" dirty="0" err="1"/>
              <a:t>câu</a:t>
            </a:r>
            <a:r>
              <a:rPr lang="en-US" sz="4800" dirty="0"/>
              <a:t> </a:t>
            </a:r>
            <a:r>
              <a:rPr lang="en-US" sz="4800" dirty="0" err="1"/>
              <a:t>kể</a:t>
            </a:r>
            <a:r>
              <a:rPr lang="en-US" sz="4800" dirty="0"/>
              <a:t>.</a:t>
            </a:r>
            <a:br>
              <a:rPr lang="en-US" sz="4800" dirty="0"/>
            </a:br>
            <a:r>
              <a:rPr lang="en-US" sz="4800" dirty="0"/>
              <a:t>- </a:t>
            </a:r>
            <a:r>
              <a:rPr lang="en-US" sz="4800" dirty="0" err="1"/>
              <a:t>Dấu</a:t>
            </a:r>
            <a:r>
              <a:rPr lang="en-US" sz="4800" dirty="0"/>
              <a:t> </a:t>
            </a:r>
            <a:r>
              <a:rPr lang="en-US" sz="4800" dirty="0" err="1"/>
              <a:t>chấm</a:t>
            </a:r>
            <a:r>
              <a:rPr lang="en-US" sz="4800" dirty="0"/>
              <a:t> </a:t>
            </a:r>
            <a:r>
              <a:rPr lang="en-US" sz="4800" dirty="0" err="1"/>
              <a:t>hỏi</a:t>
            </a:r>
            <a:r>
              <a:rPr lang="en-US" sz="4800" dirty="0"/>
              <a:t> </a:t>
            </a:r>
            <a:r>
              <a:rPr lang="en-US" sz="4800" dirty="0" err="1"/>
              <a:t>dùng</a:t>
            </a:r>
            <a:r>
              <a:rPr lang="en-US" sz="4800" dirty="0"/>
              <a:t> </a:t>
            </a:r>
            <a:r>
              <a:rPr lang="en-US" sz="4800" dirty="0" err="1"/>
              <a:t>để</a:t>
            </a:r>
            <a:r>
              <a:rPr lang="en-US" sz="4800" dirty="0"/>
              <a:t> </a:t>
            </a:r>
            <a:r>
              <a:rPr lang="en-US" sz="4800" dirty="0" err="1"/>
              <a:t>kết</a:t>
            </a:r>
            <a:r>
              <a:rPr lang="en-US" sz="4800" dirty="0"/>
              <a:t> </a:t>
            </a:r>
            <a:r>
              <a:rPr lang="en-US" sz="4800" dirty="0" err="1"/>
              <a:t>thúc</a:t>
            </a:r>
            <a:r>
              <a:rPr lang="en-US" sz="4800" dirty="0"/>
              <a:t> </a:t>
            </a:r>
            <a:r>
              <a:rPr lang="en-US" sz="4800" dirty="0" err="1"/>
              <a:t>câu</a:t>
            </a:r>
            <a:r>
              <a:rPr lang="en-US" sz="4800" dirty="0"/>
              <a:t> </a:t>
            </a:r>
            <a:r>
              <a:rPr lang="en-US" sz="4800" dirty="0" err="1"/>
              <a:t>hỏi</a:t>
            </a:r>
            <a:r>
              <a:rPr lang="en-US" sz="4800" dirty="0"/>
              <a:t>.</a:t>
            </a:r>
            <a:br>
              <a:rPr lang="en-US" sz="4800" dirty="0"/>
            </a:br>
            <a:r>
              <a:rPr lang="en-US" sz="4800" dirty="0"/>
              <a:t>- </a:t>
            </a:r>
            <a:r>
              <a:rPr lang="en-US" sz="4800" dirty="0" err="1"/>
              <a:t>Dấu</a:t>
            </a:r>
            <a:r>
              <a:rPr lang="en-US" sz="4800" dirty="0"/>
              <a:t> </a:t>
            </a:r>
            <a:r>
              <a:rPr lang="en-US" sz="4800" dirty="0" err="1"/>
              <a:t>chấm</a:t>
            </a:r>
            <a:r>
              <a:rPr lang="en-US" sz="4800" dirty="0"/>
              <a:t> than dung </a:t>
            </a:r>
            <a:r>
              <a:rPr lang="en-US" sz="4800" dirty="0" err="1"/>
              <a:t>để</a:t>
            </a:r>
            <a:r>
              <a:rPr lang="en-US" sz="4800" dirty="0"/>
              <a:t> </a:t>
            </a:r>
            <a:r>
              <a:rPr lang="en-US" sz="4800" dirty="0" err="1"/>
              <a:t>kết</a:t>
            </a:r>
            <a:r>
              <a:rPr lang="en-US" sz="4800" dirty="0"/>
              <a:t> </a:t>
            </a:r>
            <a:r>
              <a:rPr lang="en-US" sz="4800" dirty="0" err="1"/>
              <a:t>thúc</a:t>
            </a:r>
            <a:r>
              <a:rPr lang="en-US" sz="4800" dirty="0"/>
              <a:t> </a:t>
            </a:r>
            <a:r>
              <a:rPr lang="en-US" sz="4800" dirty="0" err="1"/>
              <a:t>câu</a:t>
            </a:r>
            <a:r>
              <a:rPr lang="en-US" sz="4800" dirty="0"/>
              <a:t> </a:t>
            </a:r>
            <a:r>
              <a:rPr lang="en-US" sz="4800" dirty="0" err="1"/>
              <a:t>cảm</a:t>
            </a:r>
            <a:r>
              <a:rPr lang="en-US" sz="4800" dirty="0"/>
              <a:t>, </a:t>
            </a:r>
            <a:r>
              <a:rPr lang="en-US" sz="4800" dirty="0" err="1"/>
              <a:t>câu</a:t>
            </a:r>
            <a:r>
              <a:rPr lang="en-US" sz="4800" dirty="0"/>
              <a:t> </a:t>
            </a:r>
            <a:r>
              <a:rPr lang="en-US" sz="4800" dirty="0" err="1"/>
              <a:t>câu</a:t>
            </a:r>
            <a:r>
              <a:rPr lang="en-US" sz="4800" dirty="0"/>
              <a:t> </a:t>
            </a:r>
            <a:r>
              <a:rPr lang="en-US" sz="4800" dirty="0" err="1"/>
              <a:t>khiến</a:t>
            </a:r>
            <a:r>
              <a:rPr lang="en-US" sz="4800" dirty="0"/>
              <a:t>.</a:t>
            </a:r>
            <a:endParaRPr lang="en-US" sz="4800" i="1" u="sng" dirty="0">
              <a:solidFill>
                <a:srgbClr val="FF0000"/>
              </a:solidFill>
            </a:endParaRPr>
          </a:p>
        </p:txBody>
      </p:sp>
    </p:spTree>
    <p:extLst>
      <p:ext uri="{BB962C8B-B14F-4D97-AF65-F5344CB8AC3E}">
        <p14:creationId xmlns:p14="http://schemas.microsoft.com/office/powerpoint/2010/main" val="410839570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9308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445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0B527-1C4F-4370-8DE5-84D0A34CCCA3}"/>
              </a:ext>
            </a:extLst>
          </p:cNvPr>
          <p:cNvSpPr>
            <a:spLocks noGrp="1"/>
          </p:cNvSpPr>
          <p:nvPr>
            <p:ph type="title"/>
          </p:nvPr>
        </p:nvSpPr>
        <p:spPr>
          <a:xfrm>
            <a:off x="1260231" y="604276"/>
            <a:ext cx="10036126" cy="5444831"/>
          </a:xfrm>
        </p:spPr>
        <p:txBody>
          <a:bodyPr>
            <a:noAutofit/>
          </a:bodyPr>
          <a:lstStyle/>
          <a:p>
            <a:r>
              <a:rPr lang="vi-VN" sz="2800" b="1" i="0" dirty="0">
                <a:solidFill>
                  <a:srgbClr val="2888E1"/>
                </a:solidFill>
                <a:effectLst/>
                <a:latin typeface="OpenSans"/>
              </a:rPr>
              <a:t>Câu 1</a:t>
            </a:r>
            <a:r>
              <a:rPr lang="en-US" sz="2800" b="1" dirty="0">
                <a:solidFill>
                  <a:srgbClr val="2888E1"/>
                </a:solidFill>
                <a:latin typeface="OpenSans"/>
              </a:rPr>
              <a:t>: </a:t>
            </a:r>
            <a:r>
              <a:rPr lang="vi-VN" sz="2800" b="1" i="0" dirty="0">
                <a:solidFill>
                  <a:srgbClr val="000000"/>
                </a:solidFill>
                <a:effectLst/>
                <a:latin typeface="OpenSans"/>
              </a:rPr>
              <a:t>Tìm các </a:t>
            </a:r>
            <a:r>
              <a:rPr lang="vi-VN" sz="2800" b="1" i="1" dirty="0">
                <a:solidFill>
                  <a:srgbClr val="000000"/>
                </a:solidFill>
                <a:effectLst/>
                <a:latin typeface="OpenSans"/>
              </a:rPr>
              <a:t>dấu chấm, dấu hỏi </a:t>
            </a:r>
            <a:r>
              <a:rPr lang="vi-VN" sz="2800" b="1" i="0" dirty="0">
                <a:solidFill>
                  <a:srgbClr val="000000"/>
                </a:solidFill>
                <a:effectLst/>
                <a:latin typeface="OpenSans"/>
              </a:rPr>
              <a:t>và </a:t>
            </a:r>
            <a:r>
              <a:rPr lang="vi-VN" sz="2800" b="1" i="1" dirty="0">
                <a:solidFill>
                  <a:srgbClr val="000000"/>
                </a:solidFill>
                <a:effectLst/>
                <a:latin typeface="OpenSans"/>
              </a:rPr>
              <a:t>chấm than </a:t>
            </a:r>
            <a:r>
              <a:rPr lang="vi-VN" sz="2800" b="1" i="0" dirty="0">
                <a:solidFill>
                  <a:srgbClr val="000000"/>
                </a:solidFill>
                <a:effectLst/>
                <a:latin typeface="OpenSans"/>
              </a:rPr>
              <a:t>trong mẩu chuyện vui dưới đây. Cho biết mỗi dấu câu ấy được dùng làm gì</a:t>
            </a:r>
            <a:r>
              <a:rPr lang="en-US" sz="2800" b="1" i="0" dirty="0">
                <a:solidFill>
                  <a:srgbClr val="000000"/>
                </a:solidFill>
                <a:effectLst/>
                <a:latin typeface="OpenSans"/>
              </a:rPr>
              <a:t>.</a:t>
            </a:r>
            <a:br>
              <a:rPr lang="vi-VN" sz="2800" b="0" i="0" dirty="0">
                <a:solidFill>
                  <a:srgbClr val="000000"/>
                </a:solidFill>
                <a:effectLst/>
                <a:latin typeface="OpenSans"/>
              </a:rPr>
            </a:br>
            <a:r>
              <a:rPr lang="en-US" sz="2800" b="0" i="0" dirty="0">
                <a:solidFill>
                  <a:srgbClr val="000000"/>
                </a:solidFill>
                <a:effectLst/>
                <a:latin typeface="OpenSans"/>
              </a:rPr>
              <a:t>                                        </a:t>
            </a:r>
            <a:r>
              <a:rPr lang="vi-VN" sz="2800" b="1" i="0" dirty="0">
                <a:solidFill>
                  <a:srgbClr val="000000"/>
                </a:solidFill>
                <a:effectLst/>
                <a:latin typeface="OpenSans"/>
              </a:rPr>
              <a:t>Kỉ lục thế giới</a:t>
            </a:r>
            <a:br>
              <a:rPr lang="vi-VN" sz="2800" b="0" i="0" dirty="0">
                <a:solidFill>
                  <a:srgbClr val="000000"/>
                </a:solidFill>
                <a:effectLst/>
                <a:latin typeface="OpenSans"/>
              </a:rPr>
            </a:br>
            <a:r>
              <a:rPr lang="vi-VN" sz="2800" b="0" i="0" dirty="0">
                <a:solidFill>
                  <a:srgbClr val="000000"/>
                </a:solidFill>
                <a:effectLst/>
                <a:latin typeface="OpenSans"/>
              </a:rPr>
              <a:t>Một vận động viên đang tích cực luyện tập để tham gia thế vận hội. Không may, anh bị cảm nặng. Bác sĩ bảo:</a:t>
            </a:r>
            <a:br>
              <a:rPr lang="vi-VN" sz="2800" b="0" i="0" dirty="0">
                <a:solidFill>
                  <a:srgbClr val="000000"/>
                </a:solidFill>
                <a:effectLst/>
                <a:latin typeface="OpenSans"/>
              </a:rPr>
            </a:br>
            <a:r>
              <a:rPr lang="vi-VN" sz="2800" b="0" i="0" dirty="0">
                <a:solidFill>
                  <a:srgbClr val="000000"/>
                </a:solidFill>
                <a:effectLst/>
                <a:latin typeface="OpenSans"/>
              </a:rPr>
              <a:t>- Anh sốt cao lắm! Hãy nghỉ ngơi ít ngày đi đã!</a:t>
            </a:r>
            <a:br>
              <a:rPr lang="vi-VN" sz="2800" b="0" i="0" dirty="0">
                <a:solidFill>
                  <a:srgbClr val="000000"/>
                </a:solidFill>
                <a:effectLst/>
                <a:latin typeface="OpenSans"/>
              </a:rPr>
            </a:br>
            <a:r>
              <a:rPr lang="vi-VN" sz="2800" b="0" i="0" dirty="0">
                <a:solidFill>
                  <a:srgbClr val="000000"/>
                </a:solidFill>
                <a:effectLst/>
                <a:latin typeface="OpenSans"/>
              </a:rPr>
              <a:t>Người bệnh hỏi:</a:t>
            </a:r>
            <a:br>
              <a:rPr lang="vi-VN" sz="2800" b="0" i="0" dirty="0">
                <a:solidFill>
                  <a:srgbClr val="000000"/>
                </a:solidFill>
                <a:effectLst/>
                <a:latin typeface="OpenSans"/>
              </a:rPr>
            </a:br>
            <a:r>
              <a:rPr lang="vi-VN" sz="2800" b="0" i="0" dirty="0">
                <a:solidFill>
                  <a:srgbClr val="000000"/>
                </a:solidFill>
                <a:effectLst/>
                <a:latin typeface="OpenSans"/>
              </a:rPr>
              <a:t>- Thưa bác sĩ, tôi sốt bao nhiêu độ?</a:t>
            </a:r>
            <a:br>
              <a:rPr lang="vi-VN" sz="2800" b="0" i="0" dirty="0">
                <a:solidFill>
                  <a:srgbClr val="000000"/>
                </a:solidFill>
                <a:effectLst/>
                <a:latin typeface="OpenSans"/>
              </a:rPr>
            </a:br>
            <a:r>
              <a:rPr lang="vi-VN" sz="2800" b="0" i="0" dirty="0">
                <a:solidFill>
                  <a:srgbClr val="000000"/>
                </a:solidFill>
                <a:effectLst/>
                <a:latin typeface="OpenSans"/>
              </a:rPr>
              <a:t>Bác sĩ đáp:</a:t>
            </a:r>
            <a:br>
              <a:rPr lang="vi-VN" sz="2800" b="0" i="0" dirty="0">
                <a:solidFill>
                  <a:srgbClr val="000000"/>
                </a:solidFill>
                <a:effectLst/>
                <a:latin typeface="OpenSans"/>
              </a:rPr>
            </a:br>
            <a:r>
              <a:rPr lang="vi-VN" sz="2800" b="0" i="0" dirty="0">
                <a:solidFill>
                  <a:srgbClr val="000000"/>
                </a:solidFill>
                <a:effectLst/>
                <a:latin typeface="OpenSans"/>
              </a:rPr>
              <a:t>- Bốn mươi mốt độ.</a:t>
            </a:r>
            <a:br>
              <a:rPr lang="vi-VN" sz="2800" b="0" i="0" dirty="0">
                <a:solidFill>
                  <a:srgbClr val="000000"/>
                </a:solidFill>
                <a:effectLst/>
                <a:latin typeface="OpenSans"/>
              </a:rPr>
            </a:br>
            <a:r>
              <a:rPr lang="vi-VN" sz="2800" b="0" i="0" dirty="0">
                <a:solidFill>
                  <a:srgbClr val="000000"/>
                </a:solidFill>
                <a:effectLst/>
                <a:latin typeface="OpenSans"/>
              </a:rPr>
              <a:t>Nghe thấy thế, anh chàng ngồi phắt dậy:</a:t>
            </a:r>
            <a:br>
              <a:rPr lang="vi-VN" sz="2800" b="0" i="0" dirty="0">
                <a:solidFill>
                  <a:srgbClr val="000000"/>
                </a:solidFill>
                <a:effectLst/>
                <a:latin typeface="OpenSans"/>
              </a:rPr>
            </a:br>
            <a:r>
              <a:rPr lang="vi-VN" sz="2800" b="0" i="0" dirty="0">
                <a:solidFill>
                  <a:srgbClr val="000000"/>
                </a:solidFill>
                <a:effectLst/>
                <a:latin typeface="OpenSans"/>
              </a:rPr>
              <a:t>- Thế kỉ lục thế giới là bao nhiêu?</a:t>
            </a:r>
            <a:br>
              <a:rPr lang="vi-VN" sz="2800" b="0" i="0" dirty="0">
                <a:solidFill>
                  <a:srgbClr val="000000"/>
                </a:solidFill>
                <a:effectLst/>
                <a:latin typeface="OpenSans"/>
              </a:rPr>
            </a:br>
            <a:r>
              <a:rPr lang="en-US" sz="2800" b="0" i="0" dirty="0">
                <a:solidFill>
                  <a:srgbClr val="000000"/>
                </a:solidFill>
                <a:effectLst/>
                <a:latin typeface="OpenSans"/>
              </a:rPr>
              <a:t>                                                                          </a:t>
            </a:r>
            <a:r>
              <a:rPr lang="vi-VN" sz="2800" b="0" i="0" dirty="0">
                <a:solidFill>
                  <a:srgbClr val="000000"/>
                </a:solidFill>
                <a:effectLst/>
                <a:latin typeface="OpenSans"/>
              </a:rPr>
              <a:t>Minh Châu</a:t>
            </a:r>
            <a:r>
              <a:rPr lang="vi-VN" sz="2800" b="1" i="0" dirty="0">
                <a:solidFill>
                  <a:srgbClr val="000000"/>
                </a:solidFill>
                <a:effectLst/>
                <a:latin typeface="OpenSans"/>
              </a:rPr>
              <a:t> </a:t>
            </a:r>
            <a:r>
              <a:rPr lang="vi-VN" sz="2800" b="0" i="1" dirty="0">
                <a:solidFill>
                  <a:srgbClr val="000000"/>
                </a:solidFill>
                <a:effectLst/>
                <a:latin typeface="OpenSans"/>
              </a:rPr>
              <a:t>sưu tầm</a:t>
            </a:r>
            <a:endParaRPr lang="en-US" sz="2800" dirty="0"/>
          </a:p>
        </p:txBody>
      </p:sp>
    </p:spTree>
    <p:extLst>
      <p:ext uri="{BB962C8B-B14F-4D97-AF65-F5344CB8AC3E}">
        <p14:creationId xmlns:p14="http://schemas.microsoft.com/office/powerpoint/2010/main" val="12033998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0B527-1C4F-4370-8DE5-84D0A34CCCA3}"/>
              </a:ext>
            </a:extLst>
          </p:cNvPr>
          <p:cNvSpPr>
            <a:spLocks noGrp="1"/>
          </p:cNvSpPr>
          <p:nvPr>
            <p:ph type="title"/>
          </p:nvPr>
        </p:nvSpPr>
        <p:spPr>
          <a:xfrm>
            <a:off x="1260231" y="604276"/>
            <a:ext cx="10036126" cy="5444831"/>
          </a:xfrm>
        </p:spPr>
        <p:txBody>
          <a:bodyPr>
            <a:noAutofit/>
          </a:bodyPr>
          <a:lstStyle/>
          <a:p>
            <a:r>
              <a:rPr lang="vi-VN" sz="2800" b="1" i="0" dirty="0">
                <a:solidFill>
                  <a:srgbClr val="2888E1"/>
                </a:solidFill>
                <a:effectLst/>
                <a:latin typeface="OpenSans"/>
              </a:rPr>
              <a:t>Câu 1</a:t>
            </a:r>
            <a:r>
              <a:rPr lang="en-US" sz="2800" b="1" dirty="0">
                <a:solidFill>
                  <a:srgbClr val="2888E1"/>
                </a:solidFill>
                <a:latin typeface="OpenSans"/>
              </a:rPr>
              <a:t>: </a:t>
            </a:r>
            <a:r>
              <a:rPr lang="vi-VN" sz="2800" b="1" i="0" dirty="0">
                <a:solidFill>
                  <a:srgbClr val="000000"/>
                </a:solidFill>
                <a:effectLst/>
                <a:latin typeface="OpenSans"/>
              </a:rPr>
              <a:t>Tìm các </a:t>
            </a:r>
            <a:r>
              <a:rPr lang="vi-VN" sz="2800" b="1" i="1" dirty="0">
                <a:solidFill>
                  <a:srgbClr val="000000"/>
                </a:solidFill>
                <a:effectLst/>
                <a:latin typeface="OpenSans"/>
              </a:rPr>
              <a:t>dấu chấm, dấu hỏi </a:t>
            </a:r>
            <a:r>
              <a:rPr lang="vi-VN" sz="2800" b="1" i="0" dirty="0">
                <a:solidFill>
                  <a:srgbClr val="000000"/>
                </a:solidFill>
                <a:effectLst/>
                <a:latin typeface="OpenSans"/>
              </a:rPr>
              <a:t>và </a:t>
            </a:r>
            <a:r>
              <a:rPr lang="vi-VN" sz="2800" b="1" i="1" dirty="0">
                <a:solidFill>
                  <a:srgbClr val="000000"/>
                </a:solidFill>
                <a:effectLst/>
                <a:latin typeface="OpenSans"/>
              </a:rPr>
              <a:t>chấm than </a:t>
            </a:r>
            <a:r>
              <a:rPr lang="vi-VN" sz="2800" b="1" i="0" dirty="0">
                <a:solidFill>
                  <a:srgbClr val="000000"/>
                </a:solidFill>
                <a:effectLst/>
                <a:latin typeface="OpenSans"/>
              </a:rPr>
              <a:t>trong mẩu chuyện vui dưới đây. Cho biết mỗi dấu câu ấy được dùng làm gì</a:t>
            </a:r>
            <a:r>
              <a:rPr lang="en-US" sz="2800" b="1" i="0" dirty="0">
                <a:solidFill>
                  <a:srgbClr val="000000"/>
                </a:solidFill>
                <a:effectLst/>
                <a:latin typeface="OpenSans"/>
              </a:rPr>
              <a:t>.</a:t>
            </a:r>
            <a:br>
              <a:rPr lang="vi-VN" sz="2800" b="0" i="0" dirty="0">
                <a:solidFill>
                  <a:srgbClr val="000000"/>
                </a:solidFill>
                <a:effectLst/>
                <a:latin typeface="OpenSans"/>
              </a:rPr>
            </a:br>
            <a:r>
              <a:rPr lang="en-US" sz="2800" b="0" i="0" dirty="0">
                <a:solidFill>
                  <a:srgbClr val="000000"/>
                </a:solidFill>
                <a:effectLst/>
                <a:latin typeface="OpenSans"/>
              </a:rPr>
              <a:t>                                        </a:t>
            </a:r>
            <a:r>
              <a:rPr lang="vi-VN" sz="2800" b="1" i="0" dirty="0">
                <a:solidFill>
                  <a:srgbClr val="000000"/>
                </a:solidFill>
                <a:effectLst/>
                <a:latin typeface="OpenSans"/>
              </a:rPr>
              <a:t>Kỉ lục thế giới</a:t>
            </a:r>
            <a:br>
              <a:rPr lang="vi-VN" sz="2800" b="0" i="0" dirty="0">
                <a:solidFill>
                  <a:srgbClr val="000000"/>
                </a:solidFill>
                <a:effectLst/>
                <a:latin typeface="OpenSans"/>
              </a:rPr>
            </a:br>
            <a:r>
              <a:rPr lang="en-US" sz="2800" b="0" i="0" dirty="0">
                <a:solidFill>
                  <a:srgbClr val="FF0000"/>
                </a:solidFill>
                <a:effectLst/>
                <a:latin typeface="OpenSans"/>
              </a:rPr>
              <a:t>(1) </a:t>
            </a:r>
            <a:r>
              <a:rPr lang="vi-VN" sz="2800" b="0" i="0" dirty="0">
                <a:solidFill>
                  <a:srgbClr val="000000"/>
                </a:solidFill>
                <a:effectLst/>
                <a:latin typeface="OpenSans"/>
              </a:rPr>
              <a:t>Một vận động viên đang tích cực luyện tập để tham gia thế vận hội. </a:t>
            </a:r>
            <a:r>
              <a:rPr lang="en-US" sz="2800" dirty="0">
                <a:solidFill>
                  <a:srgbClr val="FF0000"/>
                </a:solidFill>
                <a:latin typeface="OpenSans"/>
              </a:rPr>
              <a:t>(2) </a:t>
            </a:r>
            <a:r>
              <a:rPr lang="vi-VN" sz="2800" b="0" i="0" dirty="0">
                <a:solidFill>
                  <a:srgbClr val="000000"/>
                </a:solidFill>
                <a:effectLst/>
                <a:latin typeface="OpenSans"/>
              </a:rPr>
              <a:t>Không may, anh bị cảm nặng. </a:t>
            </a:r>
            <a:r>
              <a:rPr lang="en-US" sz="2800" dirty="0">
                <a:solidFill>
                  <a:srgbClr val="FF0000"/>
                </a:solidFill>
                <a:latin typeface="OpenSans"/>
              </a:rPr>
              <a:t>(3) </a:t>
            </a:r>
            <a:r>
              <a:rPr lang="vi-VN" sz="2800" b="0" i="0" dirty="0">
                <a:solidFill>
                  <a:srgbClr val="000000"/>
                </a:solidFill>
                <a:effectLst/>
                <a:latin typeface="OpenSans"/>
              </a:rPr>
              <a:t>Bác sĩ bảo:</a:t>
            </a:r>
            <a:br>
              <a:rPr lang="vi-VN" sz="2800" b="0" i="0" dirty="0">
                <a:solidFill>
                  <a:srgbClr val="000000"/>
                </a:solidFill>
                <a:effectLst/>
                <a:latin typeface="OpenSans"/>
              </a:rPr>
            </a:br>
            <a:r>
              <a:rPr lang="vi-VN" sz="2800" b="0" i="0" dirty="0">
                <a:solidFill>
                  <a:srgbClr val="000000"/>
                </a:solidFill>
                <a:effectLst/>
                <a:latin typeface="OpenSans"/>
              </a:rPr>
              <a:t>- </a:t>
            </a:r>
            <a:r>
              <a:rPr lang="en-US" sz="2800" b="0" i="0" dirty="0">
                <a:solidFill>
                  <a:srgbClr val="FF0000"/>
                </a:solidFill>
                <a:effectLst/>
                <a:latin typeface="OpenSans"/>
              </a:rPr>
              <a:t>(4) </a:t>
            </a:r>
            <a:r>
              <a:rPr lang="vi-VN" sz="2800" b="0" i="0" dirty="0">
                <a:solidFill>
                  <a:srgbClr val="000000"/>
                </a:solidFill>
                <a:effectLst/>
                <a:latin typeface="OpenSans"/>
              </a:rPr>
              <a:t>Anh sốt cao lắm! </a:t>
            </a:r>
            <a:r>
              <a:rPr lang="en-US" sz="2800" b="0" i="0" dirty="0">
                <a:solidFill>
                  <a:srgbClr val="000000"/>
                </a:solidFill>
                <a:effectLst/>
                <a:latin typeface="OpenSans"/>
              </a:rPr>
              <a:t>(5)</a:t>
            </a:r>
            <a:r>
              <a:rPr lang="vi-VN" sz="2800" b="0" i="0" dirty="0">
                <a:solidFill>
                  <a:srgbClr val="000000"/>
                </a:solidFill>
                <a:effectLst/>
                <a:latin typeface="OpenSans"/>
              </a:rPr>
              <a:t>Hãy nghỉ ngơi ít ngày đi đã!</a:t>
            </a:r>
            <a:br>
              <a:rPr lang="vi-VN" sz="2800" b="0" i="0" dirty="0">
                <a:solidFill>
                  <a:srgbClr val="000000"/>
                </a:solidFill>
                <a:effectLst/>
                <a:latin typeface="OpenSans"/>
              </a:rPr>
            </a:br>
            <a:r>
              <a:rPr lang="en-US" sz="2800" b="0" i="0" dirty="0">
                <a:solidFill>
                  <a:srgbClr val="FF0000"/>
                </a:solidFill>
                <a:effectLst/>
                <a:latin typeface="OpenSans"/>
              </a:rPr>
              <a:t>(6) </a:t>
            </a:r>
            <a:r>
              <a:rPr lang="vi-VN" sz="2800" b="0" i="0" dirty="0">
                <a:solidFill>
                  <a:srgbClr val="000000"/>
                </a:solidFill>
                <a:effectLst/>
                <a:latin typeface="OpenSans"/>
              </a:rPr>
              <a:t>Người bệnh hỏi:</a:t>
            </a:r>
            <a:br>
              <a:rPr lang="vi-VN" sz="2800" b="0" i="0" dirty="0">
                <a:solidFill>
                  <a:srgbClr val="000000"/>
                </a:solidFill>
                <a:effectLst/>
                <a:latin typeface="OpenSans"/>
              </a:rPr>
            </a:br>
            <a:r>
              <a:rPr lang="vi-VN" sz="2800" b="0" i="0" dirty="0">
                <a:solidFill>
                  <a:srgbClr val="000000"/>
                </a:solidFill>
                <a:effectLst/>
                <a:latin typeface="OpenSans"/>
              </a:rPr>
              <a:t>- </a:t>
            </a:r>
            <a:r>
              <a:rPr lang="en-US" sz="2800" b="0" i="0" dirty="0">
                <a:solidFill>
                  <a:srgbClr val="FF0000"/>
                </a:solidFill>
                <a:effectLst/>
                <a:latin typeface="OpenSans"/>
              </a:rPr>
              <a:t>(7) </a:t>
            </a:r>
            <a:r>
              <a:rPr lang="vi-VN" sz="2800" b="0" i="0" dirty="0">
                <a:solidFill>
                  <a:srgbClr val="000000"/>
                </a:solidFill>
                <a:effectLst/>
                <a:latin typeface="OpenSans"/>
              </a:rPr>
              <a:t>Thưa bác sĩ, tôi sốt bao nhiêu độ?</a:t>
            </a:r>
            <a:br>
              <a:rPr lang="vi-VN" sz="2800" b="0" i="0" dirty="0">
                <a:solidFill>
                  <a:srgbClr val="000000"/>
                </a:solidFill>
                <a:effectLst/>
                <a:latin typeface="OpenSans"/>
              </a:rPr>
            </a:br>
            <a:r>
              <a:rPr lang="en-US" sz="2800" b="0" i="0" dirty="0">
                <a:solidFill>
                  <a:srgbClr val="FF0000"/>
                </a:solidFill>
                <a:effectLst/>
                <a:latin typeface="OpenSans"/>
              </a:rPr>
              <a:t>(8) </a:t>
            </a:r>
            <a:r>
              <a:rPr lang="vi-VN" sz="2800" b="0" i="0" dirty="0">
                <a:solidFill>
                  <a:srgbClr val="000000"/>
                </a:solidFill>
                <a:effectLst/>
                <a:latin typeface="OpenSans"/>
              </a:rPr>
              <a:t>Bác sĩ đáp:</a:t>
            </a:r>
            <a:br>
              <a:rPr lang="vi-VN" sz="2800" b="0" i="0" dirty="0">
                <a:solidFill>
                  <a:srgbClr val="000000"/>
                </a:solidFill>
                <a:effectLst/>
                <a:latin typeface="OpenSans"/>
              </a:rPr>
            </a:br>
            <a:r>
              <a:rPr lang="vi-VN" sz="2800" b="0" i="0" dirty="0">
                <a:solidFill>
                  <a:srgbClr val="000000"/>
                </a:solidFill>
                <a:effectLst/>
                <a:latin typeface="OpenSans"/>
              </a:rPr>
              <a:t>-</a:t>
            </a:r>
            <a:r>
              <a:rPr lang="en-US" sz="2800" b="0" i="0" dirty="0">
                <a:solidFill>
                  <a:srgbClr val="000000"/>
                </a:solidFill>
                <a:effectLst/>
                <a:latin typeface="OpenSans"/>
              </a:rPr>
              <a:t> </a:t>
            </a:r>
            <a:r>
              <a:rPr lang="en-US" sz="2800" b="0" i="0" dirty="0">
                <a:solidFill>
                  <a:srgbClr val="FF0000"/>
                </a:solidFill>
                <a:effectLst/>
                <a:latin typeface="OpenSans"/>
              </a:rPr>
              <a:t>(9) </a:t>
            </a:r>
            <a:r>
              <a:rPr lang="vi-VN" sz="2800" b="0" i="0" dirty="0">
                <a:solidFill>
                  <a:srgbClr val="000000"/>
                </a:solidFill>
                <a:effectLst/>
                <a:latin typeface="OpenSans"/>
              </a:rPr>
              <a:t>Bốn mươi mốt độ.</a:t>
            </a:r>
            <a:br>
              <a:rPr lang="vi-VN" sz="2800" b="0" i="0" dirty="0">
                <a:solidFill>
                  <a:srgbClr val="000000"/>
                </a:solidFill>
                <a:effectLst/>
                <a:latin typeface="OpenSans"/>
              </a:rPr>
            </a:br>
            <a:r>
              <a:rPr lang="en-US" sz="2800" b="0" i="0" dirty="0">
                <a:solidFill>
                  <a:srgbClr val="FF0000"/>
                </a:solidFill>
                <a:effectLst/>
                <a:latin typeface="OpenSans"/>
              </a:rPr>
              <a:t>(10) </a:t>
            </a:r>
            <a:r>
              <a:rPr lang="vi-VN" sz="2800" b="0" i="0" dirty="0">
                <a:solidFill>
                  <a:srgbClr val="000000"/>
                </a:solidFill>
                <a:effectLst/>
                <a:latin typeface="OpenSans"/>
              </a:rPr>
              <a:t>Nghe thấy thế, anh chàng ngồi phắt dậy:</a:t>
            </a:r>
            <a:br>
              <a:rPr lang="vi-VN" sz="2800" b="0" i="0" dirty="0">
                <a:solidFill>
                  <a:srgbClr val="000000"/>
                </a:solidFill>
                <a:effectLst/>
                <a:latin typeface="OpenSans"/>
              </a:rPr>
            </a:br>
            <a:r>
              <a:rPr lang="vi-VN" sz="2800" b="0" i="0" dirty="0">
                <a:solidFill>
                  <a:srgbClr val="000000"/>
                </a:solidFill>
                <a:effectLst/>
                <a:latin typeface="OpenSans"/>
              </a:rPr>
              <a:t>- </a:t>
            </a:r>
            <a:r>
              <a:rPr lang="en-US" sz="2800" b="0" i="0" dirty="0">
                <a:solidFill>
                  <a:srgbClr val="FF0000"/>
                </a:solidFill>
                <a:effectLst/>
                <a:latin typeface="OpenSans"/>
              </a:rPr>
              <a:t>(11) </a:t>
            </a:r>
            <a:r>
              <a:rPr lang="vi-VN" sz="2800" b="0" i="0" dirty="0">
                <a:solidFill>
                  <a:srgbClr val="000000"/>
                </a:solidFill>
                <a:effectLst/>
                <a:latin typeface="OpenSans"/>
              </a:rPr>
              <a:t>Thế kỉ lục thế giới là bao nhiêu?</a:t>
            </a:r>
            <a:br>
              <a:rPr lang="vi-VN" sz="2800" b="0" i="0" dirty="0">
                <a:solidFill>
                  <a:srgbClr val="000000"/>
                </a:solidFill>
                <a:effectLst/>
                <a:latin typeface="OpenSans"/>
              </a:rPr>
            </a:br>
            <a:r>
              <a:rPr lang="en-US" sz="2800" b="0" i="0" dirty="0">
                <a:solidFill>
                  <a:srgbClr val="000000"/>
                </a:solidFill>
                <a:effectLst/>
                <a:latin typeface="OpenSans"/>
              </a:rPr>
              <a:t>                                                                          </a:t>
            </a:r>
            <a:r>
              <a:rPr lang="vi-VN" sz="2800" b="0" i="0" dirty="0">
                <a:solidFill>
                  <a:srgbClr val="000000"/>
                </a:solidFill>
                <a:effectLst/>
                <a:latin typeface="OpenSans"/>
              </a:rPr>
              <a:t>Minh Châu</a:t>
            </a:r>
            <a:r>
              <a:rPr lang="vi-VN" sz="2800" b="1" i="0" dirty="0">
                <a:solidFill>
                  <a:srgbClr val="000000"/>
                </a:solidFill>
                <a:effectLst/>
                <a:latin typeface="OpenSans"/>
              </a:rPr>
              <a:t> </a:t>
            </a:r>
            <a:r>
              <a:rPr lang="vi-VN" sz="2800" b="0" i="1" dirty="0">
                <a:solidFill>
                  <a:srgbClr val="000000"/>
                </a:solidFill>
                <a:effectLst/>
                <a:latin typeface="OpenSans"/>
              </a:rPr>
              <a:t>sưu tầm</a:t>
            </a:r>
            <a:endParaRPr lang="en-US" sz="2800" dirty="0"/>
          </a:p>
        </p:txBody>
      </p:sp>
    </p:spTree>
    <p:extLst>
      <p:ext uri="{BB962C8B-B14F-4D97-AF65-F5344CB8AC3E}">
        <p14:creationId xmlns:p14="http://schemas.microsoft.com/office/powerpoint/2010/main" val="89600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E20B039-ABEB-4405-A231-6D76D5153B05}"/>
              </a:ext>
            </a:extLst>
          </p:cNvPr>
          <p:cNvSpPr>
            <a:spLocks noGrp="1"/>
          </p:cNvSpPr>
          <p:nvPr>
            <p:ph type="title"/>
          </p:nvPr>
        </p:nvSpPr>
        <p:spPr>
          <a:xfrm>
            <a:off x="2567724" y="571187"/>
            <a:ext cx="7494431" cy="1325563"/>
          </a:xfrm>
        </p:spPr>
        <p:txBody>
          <a:bodyPr/>
          <a:lstStyle/>
          <a:p>
            <a:r>
              <a:rPr lang="en-US" dirty="0" err="1"/>
              <a:t>Mỗi</a:t>
            </a:r>
            <a:r>
              <a:rPr lang="en-US" dirty="0"/>
              <a:t> </a:t>
            </a:r>
            <a:r>
              <a:rPr lang="en-US" dirty="0" err="1"/>
              <a:t>dấu</a:t>
            </a:r>
            <a:r>
              <a:rPr lang="en-US" dirty="0"/>
              <a:t> </a:t>
            </a:r>
            <a:r>
              <a:rPr lang="en-US" dirty="0" err="1"/>
              <a:t>câu</a:t>
            </a:r>
            <a:r>
              <a:rPr lang="en-US" dirty="0"/>
              <a:t> </a:t>
            </a:r>
            <a:r>
              <a:rPr lang="en-US" dirty="0" err="1"/>
              <a:t>ấy</a:t>
            </a:r>
            <a:r>
              <a:rPr lang="en-US" dirty="0"/>
              <a:t> </a:t>
            </a:r>
            <a:r>
              <a:rPr lang="en-US" dirty="0" err="1"/>
              <a:t>được</a:t>
            </a:r>
            <a:r>
              <a:rPr lang="en-US" dirty="0"/>
              <a:t> </a:t>
            </a:r>
            <a:r>
              <a:rPr lang="en-US" dirty="0" err="1"/>
              <a:t>dùng</a:t>
            </a:r>
            <a:r>
              <a:rPr lang="en-US" dirty="0"/>
              <a:t>:</a:t>
            </a:r>
          </a:p>
        </p:txBody>
      </p:sp>
      <p:graphicFrame>
        <p:nvGraphicFramePr>
          <p:cNvPr id="10" name="Table 10">
            <a:extLst>
              <a:ext uri="{FF2B5EF4-FFF2-40B4-BE49-F238E27FC236}">
                <a16:creationId xmlns:a16="http://schemas.microsoft.com/office/drawing/2014/main" id="{55E2DADA-1BE9-4286-935C-1BED0542EA68}"/>
              </a:ext>
            </a:extLst>
          </p:cNvPr>
          <p:cNvGraphicFramePr>
            <a:graphicFrameLocks noGrp="1"/>
          </p:cNvGraphicFramePr>
          <p:nvPr>
            <p:extLst>
              <p:ext uri="{D42A27DB-BD31-4B8C-83A1-F6EECF244321}">
                <p14:modId xmlns:p14="http://schemas.microsoft.com/office/powerpoint/2010/main" val="1087249998"/>
              </p:ext>
            </p:extLst>
          </p:nvPr>
        </p:nvGraphicFramePr>
        <p:xfrm>
          <a:off x="2250941" y="2208605"/>
          <a:ext cx="8127999" cy="2700939"/>
        </p:xfrm>
        <a:graphic>
          <a:graphicData uri="http://schemas.openxmlformats.org/drawingml/2006/table">
            <a:tbl>
              <a:tblPr firstRow="1" bandRow="1">
                <a:tableStyleId>{5940675A-B579-460E-94D1-54222C63F5DA}</a:tableStyleId>
              </a:tblPr>
              <a:tblGrid>
                <a:gridCol w="1767268">
                  <a:extLst>
                    <a:ext uri="{9D8B030D-6E8A-4147-A177-3AD203B41FA5}">
                      <a16:colId xmlns:a16="http://schemas.microsoft.com/office/drawing/2014/main" val="2691841871"/>
                    </a:ext>
                  </a:extLst>
                </a:gridCol>
                <a:gridCol w="2434107">
                  <a:extLst>
                    <a:ext uri="{9D8B030D-6E8A-4147-A177-3AD203B41FA5}">
                      <a16:colId xmlns:a16="http://schemas.microsoft.com/office/drawing/2014/main" val="3219618848"/>
                    </a:ext>
                  </a:extLst>
                </a:gridCol>
                <a:gridCol w="3926624">
                  <a:extLst>
                    <a:ext uri="{9D8B030D-6E8A-4147-A177-3AD203B41FA5}">
                      <a16:colId xmlns:a16="http://schemas.microsoft.com/office/drawing/2014/main" val="4064521064"/>
                    </a:ext>
                  </a:extLst>
                </a:gridCol>
              </a:tblGrid>
              <a:tr h="625993">
                <a:tc>
                  <a:txBody>
                    <a:bodyPr/>
                    <a:lstStyle/>
                    <a:p>
                      <a:r>
                        <a:rPr lang="en-US" sz="2400" dirty="0"/>
                        <a:t>       </a:t>
                      </a:r>
                      <a:r>
                        <a:rPr lang="en-US" sz="2400" dirty="0" err="1"/>
                        <a:t>Câu</a:t>
                      </a:r>
                      <a:endParaRPr lang="en-US" sz="2400" dirty="0"/>
                    </a:p>
                  </a:txBody>
                  <a:tcPr/>
                </a:tc>
                <a:tc>
                  <a:txBody>
                    <a:bodyPr/>
                    <a:lstStyle/>
                    <a:p>
                      <a:r>
                        <a:rPr lang="en-US" sz="2400" dirty="0"/>
                        <a:t>        </a:t>
                      </a:r>
                      <a:r>
                        <a:rPr lang="en-US" sz="2400" dirty="0" err="1"/>
                        <a:t>Dấu</a:t>
                      </a:r>
                      <a:r>
                        <a:rPr lang="en-US" sz="2400" dirty="0"/>
                        <a:t> </a:t>
                      </a:r>
                      <a:r>
                        <a:rPr lang="en-US" sz="2400" dirty="0" err="1"/>
                        <a:t>câu</a:t>
                      </a:r>
                      <a:endParaRPr lang="en-US" sz="2400" dirty="0"/>
                    </a:p>
                  </a:txBody>
                  <a:tcPr/>
                </a:tc>
                <a:tc>
                  <a:txBody>
                    <a:bodyPr/>
                    <a:lstStyle/>
                    <a:p>
                      <a:r>
                        <a:rPr lang="en-US" sz="2400" dirty="0"/>
                        <a:t>               </a:t>
                      </a:r>
                      <a:r>
                        <a:rPr lang="en-US" sz="2400" dirty="0" err="1"/>
                        <a:t>Tác</a:t>
                      </a:r>
                      <a:r>
                        <a:rPr lang="en-US" sz="2400" dirty="0"/>
                        <a:t> </a:t>
                      </a:r>
                      <a:r>
                        <a:rPr lang="en-US" sz="2400" dirty="0" err="1"/>
                        <a:t>dụng</a:t>
                      </a:r>
                      <a:endParaRPr lang="en-US" sz="2400" dirty="0"/>
                    </a:p>
                  </a:txBody>
                  <a:tcPr/>
                </a:tc>
                <a:extLst>
                  <a:ext uri="{0D108BD9-81ED-4DB2-BD59-A6C34878D82A}">
                    <a16:rowId xmlns:a16="http://schemas.microsoft.com/office/drawing/2014/main" val="903925406"/>
                  </a:ext>
                </a:extLst>
              </a:tr>
              <a:tr h="625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Câu</a:t>
                      </a:r>
                      <a:r>
                        <a:rPr lang="en-US" sz="2400" dirty="0"/>
                        <a:t> 1,2,9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endParaRPr lang="en-US"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Dùng</a:t>
                      </a:r>
                      <a:r>
                        <a:rPr lang="en-US" sz="2400" dirty="0"/>
                        <a:t> </a:t>
                      </a:r>
                      <a:r>
                        <a:rPr lang="en-US" sz="2400" dirty="0" err="1"/>
                        <a:t>để</a:t>
                      </a:r>
                      <a:r>
                        <a:rPr lang="en-US" sz="2400" dirty="0"/>
                        <a:t> </a:t>
                      </a:r>
                      <a:r>
                        <a:rPr lang="en-US" sz="2400" dirty="0" err="1"/>
                        <a:t>kết</a:t>
                      </a:r>
                      <a:r>
                        <a:rPr lang="en-US" sz="2400" dirty="0"/>
                        <a:t> </a:t>
                      </a:r>
                      <a:r>
                        <a:rPr lang="en-US" sz="2400" dirty="0" err="1"/>
                        <a:t>thúc</a:t>
                      </a:r>
                      <a:r>
                        <a:rPr lang="en-US" sz="2400" dirty="0"/>
                        <a:t> </a:t>
                      </a:r>
                      <a:r>
                        <a:rPr lang="en-US" sz="2400" dirty="0" err="1"/>
                        <a:t>các</a:t>
                      </a:r>
                      <a:r>
                        <a:rPr lang="en-US" sz="2400" dirty="0"/>
                        <a:t> </a:t>
                      </a:r>
                      <a:r>
                        <a:rPr lang="en-US" sz="2400" dirty="0" err="1"/>
                        <a:t>câu</a:t>
                      </a:r>
                      <a:r>
                        <a:rPr lang="en-US" sz="2400" dirty="0"/>
                        <a:t> </a:t>
                      </a:r>
                      <a:r>
                        <a:rPr lang="en-US" sz="2400" dirty="0" err="1"/>
                        <a:t>kể</a:t>
                      </a:r>
                      <a:r>
                        <a:rPr lang="en-US" sz="2400" dirty="0"/>
                        <a:t>.</a:t>
                      </a:r>
                    </a:p>
                  </a:txBody>
                  <a:tcPr/>
                </a:tc>
                <a:extLst>
                  <a:ext uri="{0D108BD9-81ED-4DB2-BD59-A6C34878D82A}">
                    <a16:rowId xmlns:a16="http://schemas.microsoft.com/office/drawing/2014/main" val="1645485915"/>
                  </a:ext>
                </a:extLst>
              </a:tr>
              <a:tr h="625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Câu</a:t>
                      </a:r>
                      <a:r>
                        <a:rPr lang="en-US" sz="2400" dirty="0"/>
                        <a:t> 7,11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r>
                        <a:rPr lang="en-US" sz="2400" dirty="0"/>
                        <a:t> </a:t>
                      </a:r>
                      <a:r>
                        <a:rPr lang="en-US" sz="2400" dirty="0" err="1"/>
                        <a:t>hỏi</a:t>
                      </a:r>
                      <a:endParaRPr lang="en-US" sz="2400" dirty="0"/>
                    </a:p>
                  </a:txBody>
                  <a:tcPr/>
                </a:tc>
                <a:tc>
                  <a:txBody>
                    <a:bodyPr/>
                    <a:lstStyle/>
                    <a:p>
                      <a:r>
                        <a:rPr lang="en-US" sz="2400" dirty="0" err="1"/>
                        <a:t>Dùng</a:t>
                      </a:r>
                      <a:r>
                        <a:rPr lang="en-US" sz="2400" dirty="0"/>
                        <a:t> </a:t>
                      </a:r>
                      <a:r>
                        <a:rPr lang="en-US" sz="2400" dirty="0" err="1"/>
                        <a:t>để</a:t>
                      </a:r>
                      <a:r>
                        <a:rPr lang="en-US" sz="2400" dirty="0"/>
                        <a:t> </a:t>
                      </a:r>
                      <a:r>
                        <a:rPr lang="en-US" sz="2400" dirty="0" err="1"/>
                        <a:t>kết</a:t>
                      </a:r>
                      <a:r>
                        <a:rPr lang="en-US" sz="2400" dirty="0"/>
                        <a:t> </a:t>
                      </a:r>
                      <a:r>
                        <a:rPr lang="en-US" sz="2400" dirty="0" err="1"/>
                        <a:t>thúc</a:t>
                      </a:r>
                      <a:r>
                        <a:rPr lang="en-US" sz="2400" dirty="0"/>
                        <a:t> </a:t>
                      </a:r>
                      <a:r>
                        <a:rPr lang="en-US" sz="2400" dirty="0" err="1"/>
                        <a:t>câu</a:t>
                      </a:r>
                      <a:r>
                        <a:rPr lang="en-US" sz="2400" dirty="0"/>
                        <a:t> </a:t>
                      </a:r>
                      <a:r>
                        <a:rPr lang="en-US" sz="2400" dirty="0" err="1"/>
                        <a:t>hỏi</a:t>
                      </a:r>
                      <a:r>
                        <a:rPr lang="en-US" sz="2400" dirty="0"/>
                        <a:t>.</a:t>
                      </a:r>
                    </a:p>
                  </a:txBody>
                  <a:tcPr/>
                </a:tc>
                <a:extLst>
                  <a:ext uri="{0D108BD9-81ED-4DB2-BD59-A6C34878D82A}">
                    <a16:rowId xmlns:a16="http://schemas.microsoft.com/office/drawing/2014/main" val="3076230515"/>
                  </a:ext>
                </a:extLst>
              </a:tr>
              <a:tr h="7172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Câu</a:t>
                      </a:r>
                      <a:r>
                        <a:rPr lang="en-US" sz="2400" dirty="0"/>
                        <a:t> 4,5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err="1"/>
                        <a:t>Dấu</a:t>
                      </a:r>
                      <a:r>
                        <a:rPr lang="en-US" sz="2400" dirty="0"/>
                        <a:t> </a:t>
                      </a:r>
                      <a:r>
                        <a:rPr lang="en-US" sz="2400" dirty="0" err="1"/>
                        <a:t>chấm</a:t>
                      </a:r>
                      <a:r>
                        <a:rPr lang="en-US" sz="2400" dirty="0"/>
                        <a:t> than</a:t>
                      </a:r>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cảm</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4),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cầu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khiến</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5).</a:t>
                      </a:r>
                      <a:endParaRPr lang="en-US" sz="2400" dirty="0"/>
                    </a:p>
                  </a:txBody>
                  <a:tcPr/>
                </a:tc>
                <a:extLst>
                  <a:ext uri="{0D108BD9-81ED-4DB2-BD59-A6C34878D82A}">
                    <a16:rowId xmlns:a16="http://schemas.microsoft.com/office/drawing/2014/main" val="2994873351"/>
                  </a:ext>
                </a:extLst>
              </a:tr>
            </a:tbl>
          </a:graphicData>
        </a:graphic>
      </p:graphicFrame>
    </p:spTree>
    <p:extLst>
      <p:ext uri="{BB962C8B-B14F-4D97-AF65-F5344CB8AC3E}">
        <p14:creationId xmlns:p14="http://schemas.microsoft.com/office/powerpoint/2010/main" val="40999423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18590-7BFB-4344-971C-3D20F86B27AC}"/>
              </a:ext>
            </a:extLst>
          </p:cNvPr>
          <p:cNvSpPr>
            <a:spLocks noGrp="1"/>
          </p:cNvSpPr>
          <p:nvPr>
            <p:ph type="title"/>
          </p:nvPr>
        </p:nvSpPr>
        <p:spPr>
          <a:xfrm>
            <a:off x="1456385" y="746975"/>
            <a:ext cx="10515600" cy="1523263"/>
          </a:xfrm>
        </p:spPr>
        <p:txBody>
          <a:bodyPr>
            <a:noAutofit/>
          </a:bodyPr>
          <a:lstStyle/>
          <a:p>
            <a:r>
              <a:rPr lang="vi-VN" sz="3600" b="0" i="0" dirty="0">
                <a:solidFill>
                  <a:srgbClr val="333333"/>
                </a:solidFill>
                <a:effectLst/>
                <a:latin typeface="arial" panose="020B0604020202020204" pitchFamily="34" charset="0"/>
              </a:rPr>
              <a:t>Qua bài tập này, các em đã nắm lại được kiến thức về 3 loại dấu câu và tác dụng của chúng.</a:t>
            </a:r>
            <a:br>
              <a:rPr lang="vi-VN" sz="3600" dirty="0"/>
            </a:br>
            <a:endParaRPr lang="en-US" sz="3600" dirty="0"/>
          </a:p>
        </p:txBody>
      </p:sp>
      <p:graphicFrame>
        <p:nvGraphicFramePr>
          <p:cNvPr id="3" name="Table 3">
            <a:extLst>
              <a:ext uri="{FF2B5EF4-FFF2-40B4-BE49-F238E27FC236}">
                <a16:creationId xmlns:a16="http://schemas.microsoft.com/office/drawing/2014/main" id="{6C8D238A-DE90-4B9B-B03A-58DF565310DB}"/>
              </a:ext>
            </a:extLst>
          </p:cNvPr>
          <p:cNvGraphicFramePr>
            <a:graphicFrameLocks noGrp="1"/>
          </p:cNvGraphicFramePr>
          <p:nvPr>
            <p:extLst>
              <p:ext uri="{D42A27DB-BD31-4B8C-83A1-F6EECF244321}">
                <p14:modId xmlns:p14="http://schemas.microsoft.com/office/powerpoint/2010/main" val="2258489958"/>
              </p:ext>
            </p:extLst>
          </p:nvPr>
        </p:nvGraphicFramePr>
        <p:xfrm>
          <a:off x="2189408" y="2270238"/>
          <a:ext cx="8138018" cy="2958586"/>
        </p:xfrm>
        <a:graphic>
          <a:graphicData uri="http://schemas.openxmlformats.org/drawingml/2006/table">
            <a:tbl>
              <a:tblPr firstRow="1" bandRow="1">
                <a:tableStyleId>{5940675A-B579-460E-94D1-54222C63F5DA}</a:tableStyleId>
              </a:tblPr>
              <a:tblGrid>
                <a:gridCol w="4074018">
                  <a:extLst>
                    <a:ext uri="{9D8B030D-6E8A-4147-A177-3AD203B41FA5}">
                      <a16:colId xmlns:a16="http://schemas.microsoft.com/office/drawing/2014/main" val="2748947588"/>
                    </a:ext>
                  </a:extLst>
                </a:gridCol>
                <a:gridCol w="4064000">
                  <a:extLst>
                    <a:ext uri="{9D8B030D-6E8A-4147-A177-3AD203B41FA5}">
                      <a16:colId xmlns:a16="http://schemas.microsoft.com/office/drawing/2014/main" val="3489328131"/>
                    </a:ext>
                  </a:extLst>
                </a:gridCol>
              </a:tblGrid>
              <a:tr h="582501">
                <a:tc>
                  <a:txBody>
                    <a:bodyPr/>
                    <a:lstStyle/>
                    <a:p>
                      <a:r>
                        <a:rPr lang="en-US" sz="2400" dirty="0"/>
                        <a:t>                        </a:t>
                      </a:r>
                      <a:r>
                        <a:rPr lang="en-US" sz="2400" dirty="0" err="1"/>
                        <a:t>Dấu</a:t>
                      </a:r>
                      <a:r>
                        <a:rPr lang="en-US" sz="2400" dirty="0"/>
                        <a:t> </a:t>
                      </a:r>
                      <a:r>
                        <a:rPr lang="en-US" sz="2400" dirty="0" err="1"/>
                        <a:t>câu</a:t>
                      </a:r>
                      <a:endParaRPr lang="en-US" sz="2400" dirty="0"/>
                    </a:p>
                  </a:txBody>
                  <a:tcPr/>
                </a:tc>
                <a:tc>
                  <a:txBody>
                    <a:bodyPr/>
                    <a:lstStyle/>
                    <a:p>
                      <a:r>
                        <a:rPr lang="en-US" sz="2400" dirty="0"/>
                        <a:t>                   </a:t>
                      </a:r>
                      <a:r>
                        <a:rPr lang="en-US" sz="2400" dirty="0" err="1"/>
                        <a:t>Tác</a:t>
                      </a:r>
                      <a:r>
                        <a:rPr lang="en-US" sz="2400" dirty="0"/>
                        <a:t> </a:t>
                      </a:r>
                      <a:r>
                        <a:rPr lang="en-US" sz="2400" dirty="0" err="1"/>
                        <a:t>dụng</a:t>
                      </a:r>
                      <a:endParaRPr lang="en-US" sz="2400" dirty="0"/>
                    </a:p>
                  </a:txBody>
                  <a:tcPr/>
                </a:tc>
                <a:extLst>
                  <a:ext uri="{0D108BD9-81ED-4DB2-BD59-A6C34878D82A}">
                    <a16:rowId xmlns:a16="http://schemas.microsoft.com/office/drawing/2014/main" val="4250268328"/>
                  </a:ext>
                </a:extLst>
              </a:tr>
              <a:tr h="582501">
                <a:tc>
                  <a:txBody>
                    <a:bodyPr/>
                    <a:lstStyle/>
                    <a:p>
                      <a:r>
                        <a:rPr lang="en-US" sz="2400" dirty="0" err="1"/>
                        <a:t>Dấu</a:t>
                      </a:r>
                      <a:r>
                        <a:rPr lang="en-US" sz="2400" dirty="0"/>
                        <a:t> </a:t>
                      </a:r>
                      <a:r>
                        <a:rPr lang="en-US" sz="2400" dirty="0" err="1"/>
                        <a:t>chấm</a:t>
                      </a:r>
                      <a:endParaRPr lang="en-US" sz="2400" dirty="0"/>
                    </a:p>
                  </a:txBody>
                  <a:tcPr/>
                </a:tc>
                <a:tc>
                  <a:txBody>
                    <a:bodyPr/>
                    <a:lstStyle/>
                    <a:p>
                      <a:r>
                        <a:rPr lang="en-US" sz="2400" dirty="0" err="1"/>
                        <a:t>Dùng</a:t>
                      </a:r>
                      <a:r>
                        <a:rPr lang="en-US" sz="2400" dirty="0"/>
                        <a:t> </a:t>
                      </a:r>
                      <a:r>
                        <a:rPr lang="en-US" sz="2400" dirty="0" err="1"/>
                        <a:t>để</a:t>
                      </a:r>
                      <a:r>
                        <a:rPr lang="en-US" sz="2400" dirty="0"/>
                        <a:t> </a:t>
                      </a:r>
                      <a:r>
                        <a:rPr lang="en-US" sz="2400" dirty="0" err="1"/>
                        <a:t>kết</a:t>
                      </a:r>
                      <a:r>
                        <a:rPr lang="en-US" sz="2400" dirty="0"/>
                        <a:t> </a:t>
                      </a:r>
                      <a:r>
                        <a:rPr lang="en-US" sz="2400" dirty="0" err="1"/>
                        <a:t>thúc</a:t>
                      </a:r>
                      <a:r>
                        <a:rPr lang="en-US" sz="2400" dirty="0"/>
                        <a:t> </a:t>
                      </a:r>
                      <a:r>
                        <a:rPr lang="en-US" sz="2400" dirty="0" err="1"/>
                        <a:t>các</a:t>
                      </a:r>
                      <a:r>
                        <a:rPr lang="en-US" sz="2400" dirty="0"/>
                        <a:t> </a:t>
                      </a:r>
                      <a:r>
                        <a:rPr lang="en-US" sz="2400" dirty="0" err="1"/>
                        <a:t>câu</a:t>
                      </a:r>
                      <a:r>
                        <a:rPr lang="en-US" sz="2400" dirty="0"/>
                        <a:t> </a:t>
                      </a:r>
                      <a:r>
                        <a:rPr lang="en-US" sz="2400" dirty="0" err="1"/>
                        <a:t>kể</a:t>
                      </a:r>
                      <a:r>
                        <a:rPr lang="en-US" sz="2400" dirty="0"/>
                        <a:t>.</a:t>
                      </a:r>
                    </a:p>
                  </a:txBody>
                  <a:tcPr/>
                </a:tc>
                <a:extLst>
                  <a:ext uri="{0D108BD9-81ED-4DB2-BD59-A6C34878D82A}">
                    <a16:rowId xmlns:a16="http://schemas.microsoft.com/office/drawing/2014/main" val="3703853381"/>
                  </a:ext>
                </a:extLst>
              </a:tr>
              <a:tr h="582501">
                <a:tc>
                  <a:txBody>
                    <a:bodyPr/>
                    <a:lstStyle/>
                    <a:p>
                      <a:r>
                        <a:rPr lang="en-US" sz="2400" dirty="0" err="1"/>
                        <a:t>Dấu</a:t>
                      </a:r>
                      <a:r>
                        <a:rPr lang="en-US" sz="2400" dirty="0"/>
                        <a:t> </a:t>
                      </a:r>
                      <a:r>
                        <a:rPr lang="en-US" sz="2400" dirty="0" err="1"/>
                        <a:t>chấm</a:t>
                      </a:r>
                      <a:r>
                        <a:rPr lang="en-US" sz="2400" dirty="0"/>
                        <a:t> </a:t>
                      </a:r>
                      <a:r>
                        <a:rPr lang="en-US" sz="2400" dirty="0" err="1"/>
                        <a:t>hỏi</a:t>
                      </a:r>
                      <a:endParaRPr lang="en-US" sz="2400" dirty="0"/>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các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hỏi</a:t>
                      </a:r>
                      <a:r>
                        <a:rPr lang="en-US" sz="2400" b="0" i="0" kern="1200" dirty="0">
                          <a:solidFill>
                            <a:schemeClr val="tx1"/>
                          </a:solidFill>
                          <a:effectLst/>
                          <a:latin typeface="+mn-lt"/>
                          <a:ea typeface="+mn-ea"/>
                          <a:cs typeface="+mn-cs"/>
                        </a:rPr>
                        <a:t>.</a:t>
                      </a:r>
                      <a:endParaRPr lang="en-US" sz="2400" dirty="0"/>
                    </a:p>
                  </a:txBody>
                  <a:tcPr/>
                </a:tc>
                <a:extLst>
                  <a:ext uri="{0D108BD9-81ED-4DB2-BD59-A6C34878D82A}">
                    <a16:rowId xmlns:a16="http://schemas.microsoft.com/office/drawing/2014/main" val="434303951"/>
                  </a:ext>
                </a:extLst>
              </a:tr>
              <a:tr h="1211083">
                <a:tc>
                  <a:txBody>
                    <a:bodyPr/>
                    <a:lstStyle/>
                    <a:p>
                      <a:r>
                        <a:rPr lang="en-US" sz="2400" dirty="0" err="1"/>
                        <a:t>Dấu</a:t>
                      </a:r>
                      <a:r>
                        <a:rPr lang="en-US" sz="2400" dirty="0"/>
                        <a:t> </a:t>
                      </a:r>
                      <a:r>
                        <a:rPr lang="en-US" sz="2400" dirty="0" err="1"/>
                        <a:t>chấm</a:t>
                      </a:r>
                      <a:r>
                        <a:rPr lang="en-US" sz="2400" dirty="0"/>
                        <a:t> than</a:t>
                      </a:r>
                    </a:p>
                  </a:txBody>
                  <a:tcPr/>
                </a:tc>
                <a:tc>
                  <a:txBody>
                    <a:bodyPr/>
                    <a:lstStyle/>
                    <a:p>
                      <a:r>
                        <a:rPr lang="en-US" sz="2400" b="0" i="0" kern="1200" dirty="0" err="1">
                          <a:solidFill>
                            <a:schemeClr val="tx1"/>
                          </a:solidFill>
                          <a:effectLst/>
                          <a:latin typeface="+mn-lt"/>
                          <a:ea typeface="+mn-ea"/>
                          <a:cs typeface="+mn-cs"/>
                        </a:rPr>
                        <a:t>Dùng</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để</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kết</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thúc</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cảm</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câu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cầu</a:t>
                      </a:r>
                      <a:r>
                        <a:rPr lang="en-US" sz="2400" b="0" i="0" kern="1200" dirty="0">
                          <a:solidFill>
                            <a:schemeClr val="tx1"/>
                          </a:solidFill>
                          <a:effectLst/>
                          <a:latin typeface="+mn-lt"/>
                          <a:ea typeface="+mn-ea"/>
                          <a:cs typeface="+mn-cs"/>
                        </a:rPr>
                        <a:t> </a:t>
                      </a:r>
                      <a:r>
                        <a:rPr lang="en-US" sz="2400" b="0" i="0" kern="1200" dirty="0" err="1">
                          <a:solidFill>
                            <a:schemeClr val="tx1"/>
                          </a:solidFill>
                          <a:effectLst/>
                          <a:latin typeface="+mn-lt"/>
                          <a:ea typeface="+mn-ea"/>
                          <a:cs typeface="+mn-cs"/>
                        </a:rPr>
                        <a:t>khiến</a:t>
                      </a:r>
                      <a:r>
                        <a:rPr lang="en-US" sz="2400" b="0" i="0" kern="1200" dirty="0">
                          <a:solidFill>
                            <a:schemeClr val="tx1"/>
                          </a:solidFill>
                          <a:effectLst/>
                          <a:latin typeface="+mn-lt"/>
                          <a:ea typeface="+mn-ea"/>
                          <a:cs typeface="+mn-cs"/>
                        </a:rPr>
                        <a:t>.</a:t>
                      </a:r>
                      <a:br>
                        <a:rPr lang="en-US" sz="2400" b="0" i="0" kern="1200" dirty="0">
                          <a:solidFill>
                            <a:schemeClr val="tx1"/>
                          </a:solidFill>
                          <a:effectLst/>
                          <a:latin typeface="+mn-lt"/>
                          <a:ea typeface="+mn-ea"/>
                          <a:cs typeface="+mn-cs"/>
                        </a:rPr>
                      </a:br>
                      <a:endParaRPr lang="en-US" sz="2400" dirty="0"/>
                    </a:p>
                  </a:txBody>
                  <a:tcPr/>
                </a:tc>
                <a:extLst>
                  <a:ext uri="{0D108BD9-81ED-4DB2-BD59-A6C34878D82A}">
                    <a16:rowId xmlns:a16="http://schemas.microsoft.com/office/drawing/2014/main" val="221468321"/>
                  </a:ext>
                </a:extLst>
              </a:tr>
            </a:tbl>
          </a:graphicData>
        </a:graphic>
      </p:graphicFrame>
    </p:spTree>
    <p:extLst>
      <p:ext uri="{BB962C8B-B14F-4D97-AF65-F5344CB8AC3E}">
        <p14:creationId xmlns:p14="http://schemas.microsoft.com/office/powerpoint/2010/main" val="26266593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E526C-65CA-4D9F-910F-B06B8C04EBE4}"/>
              </a:ext>
            </a:extLst>
          </p:cNvPr>
          <p:cNvSpPr>
            <a:spLocks noGrp="1"/>
          </p:cNvSpPr>
          <p:nvPr>
            <p:ph type="title"/>
          </p:nvPr>
        </p:nvSpPr>
        <p:spPr>
          <a:xfrm>
            <a:off x="1273398" y="519672"/>
            <a:ext cx="9645203" cy="6492875"/>
          </a:xfrm>
        </p:spPr>
        <p:txBody>
          <a:bodyPr>
            <a:noAutofit/>
          </a:bodyPr>
          <a:lstStyle/>
          <a:p>
            <a:r>
              <a:rPr lang="vi-VN" sz="2400" b="1" i="0" dirty="0">
                <a:solidFill>
                  <a:srgbClr val="2888E1"/>
                </a:solidFill>
                <a:effectLst/>
                <a:latin typeface="OpenSans"/>
              </a:rPr>
              <a:t>Câu 2</a:t>
            </a:r>
            <a:r>
              <a:rPr lang="en-US" sz="2400" b="1" i="0" dirty="0">
                <a:solidFill>
                  <a:srgbClr val="2888E1"/>
                </a:solidFill>
                <a:effectLst/>
                <a:latin typeface="OpenSans"/>
              </a:rPr>
              <a:t>: </a:t>
            </a:r>
            <a:r>
              <a:rPr lang="vi-VN" sz="2400" b="1" i="0" dirty="0">
                <a:solidFill>
                  <a:srgbClr val="000000"/>
                </a:solidFill>
                <a:effectLst/>
                <a:latin typeface="OpenSans"/>
              </a:rPr>
              <a:t>Có thể đặt </a:t>
            </a:r>
            <a:r>
              <a:rPr lang="vi-VN" sz="2400" b="1" i="1" dirty="0">
                <a:solidFill>
                  <a:srgbClr val="000000"/>
                </a:solidFill>
                <a:effectLst/>
                <a:latin typeface="OpenSans"/>
              </a:rPr>
              <a:t>dấu chấm </a:t>
            </a:r>
            <a:r>
              <a:rPr lang="vi-VN" sz="2400" b="1" i="0" dirty="0">
                <a:solidFill>
                  <a:srgbClr val="000000"/>
                </a:solidFill>
                <a:effectLst/>
                <a:latin typeface="OpenSans"/>
              </a:rPr>
              <a:t>vào những chỗ nào trong bài văn sau? Viết lại các chữ đầu câu cho đúng quy định</a:t>
            </a:r>
            <a:r>
              <a:rPr lang="en-US" sz="2400" b="1" i="0" dirty="0">
                <a:solidFill>
                  <a:srgbClr val="000000"/>
                </a:solidFill>
                <a:effectLst/>
                <a:latin typeface="OpenSans"/>
              </a:rPr>
              <a:t>.</a:t>
            </a:r>
            <a:br>
              <a:rPr lang="vi-VN" sz="2400" b="0" i="0" dirty="0">
                <a:solidFill>
                  <a:srgbClr val="000000"/>
                </a:solidFill>
                <a:effectLst/>
                <a:latin typeface="OpenSans"/>
              </a:rPr>
            </a:br>
            <a:r>
              <a:rPr lang="en-US" sz="2400" b="0" i="0" dirty="0">
                <a:solidFill>
                  <a:srgbClr val="000000"/>
                </a:solidFill>
                <a:effectLst/>
                <a:latin typeface="OpenSans"/>
              </a:rPr>
              <a:t>                                      </a:t>
            </a:r>
            <a:r>
              <a:rPr lang="vi-VN" sz="2400" b="1" i="0" dirty="0">
                <a:solidFill>
                  <a:srgbClr val="000000"/>
                </a:solidFill>
                <a:effectLst/>
                <a:latin typeface="OpenSans"/>
              </a:rPr>
              <a:t>Thiên đường của phụ nữ</a:t>
            </a:r>
            <a:br>
              <a:rPr lang="vi-VN" sz="2400" b="0" i="0" dirty="0">
                <a:solidFill>
                  <a:srgbClr val="000000"/>
                </a:solidFill>
                <a:effectLst/>
                <a:latin typeface="OpenSans"/>
              </a:rPr>
            </a:br>
            <a:r>
              <a:rPr lang="vi-VN" sz="2400" b="0" i="0" dirty="0">
                <a:solidFill>
                  <a:srgbClr val="000000"/>
                </a:solidFill>
                <a:effectLst/>
                <a:latin typeface="OpenSans"/>
              </a:rPr>
              <a:t>   Thành phố Giu-chi-tan nằm ở phía nam Mê-hi-cô là thiên đường của phụ nữ ở đây, đàn ông có vẻ mảnh mai, còn đàn bà lại đẫy đà, mạnh mẽ trong mỗi gia đình, khi có một đứa bé sinh ra là phái đẹp thì cả nhà nhảy cẫng lên vui sướng, hết lời tạ ơn đấng tối cao.</a:t>
            </a:r>
            <a:br>
              <a:rPr lang="vi-VN" sz="2400" b="0" i="0" dirty="0">
                <a:solidFill>
                  <a:srgbClr val="000000"/>
                </a:solidFill>
                <a:effectLst/>
                <a:latin typeface="OpenSans"/>
              </a:rPr>
            </a:br>
            <a:r>
              <a:rPr lang="vi-VN" sz="2400" b="0" i="0" dirty="0">
                <a:solidFill>
                  <a:srgbClr val="000000"/>
                </a:solidFill>
                <a:effectLst/>
                <a:latin typeface="OpenSans"/>
              </a:rPr>
              <a:t>   Nhưng điều đáng nói là những đặc quyền đặc lợi của phụ nữ trong bậc thang xã hội ở Giu-chi-tan, đứng trên hết là phụ nữ, kế đó là những người giả trang phụ nữ, còn ở nấc cuối cùng là… đàn ông điều này thể hiện trong nhiều tập quán của xã hội chẳng hạn, muốn tham gia một lễ hội, đàn ông phải được một phụ nữ mời và giá vé vào cửa là 20 pê-xô dành cho phụ nữ chính cống hoặc những chàng trai giả gái, còn đàn ông: 70 pê-xô nhiều chàng  trai mới lớn thèm thuồng những đặc quyền đặc lợi của phụ nữ đến nỗi có lắm anh tìm cách trở thành .. con gái.</a:t>
            </a:r>
            <a:br>
              <a:rPr lang="vi-VN" sz="2400" b="0" i="0" dirty="0">
                <a:solidFill>
                  <a:srgbClr val="000000"/>
                </a:solidFill>
                <a:effectLst/>
                <a:latin typeface="OpenSans"/>
              </a:rPr>
            </a:br>
            <a:r>
              <a:rPr lang="en-US" sz="2400" b="0" i="0" dirty="0">
                <a:solidFill>
                  <a:srgbClr val="000000"/>
                </a:solidFill>
                <a:effectLst/>
                <a:latin typeface="OpenSans"/>
              </a:rPr>
              <a:t>                                                                                       </a:t>
            </a:r>
            <a:r>
              <a:rPr lang="vi-VN" sz="2400" b="0" i="1" dirty="0">
                <a:solidFill>
                  <a:srgbClr val="000000"/>
                </a:solidFill>
                <a:effectLst/>
                <a:latin typeface="OpenSans"/>
              </a:rPr>
              <a:t>Theo tạp chí </a:t>
            </a:r>
            <a:r>
              <a:rPr lang="vi-VN" sz="2400" b="0" i="0" dirty="0">
                <a:solidFill>
                  <a:srgbClr val="000000"/>
                </a:solidFill>
                <a:effectLst/>
                <a:latin typeface="OpenSans"/>
              </a:rPr>
              <a:t>THẾ GIỚI MỚI</a:t>
            </a:r>
            <a:br>
              <a:rPr lang="vi-VN" sz="2400" b="0" i="0" dirty="0">
                <a:solidFill>
                  <a:srgbClr val="000000"/>
                </a:solidFill>
                <a:effectLst/>
                <a:latin typeface="OpenSans"/>
              </a:rPr>
            </a:br>
            <a:br>
              <a:rPr lang="vi-VN" sz="2400" b="0" i="0" dirty="0">
                <a:solidFill>
                  <a:srgbClr val="000000"/>
                </a:solidFill>
                <a:effectLst/>
                <a:latin typeface="OpenSans"/>
              </a:rPr>
            </a:br>
            <a:endParaRPr lang="en-US" sz="2400" dirty="0"/>
          </a:p>
        </p:txBody>
      </p:sp>
    </p:spTree>
    <p:extLst>
      <p:ext uri="{BB962C8B-B14F-4D97-AF65-F5344CB8AC3E}">
        <p14:creationId xmlns:p14="http://schemas.microsoft.com/office/powerpoint/2010/main" val="3894906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48A93-8F7E-45B7-B9C8-1B8383DF16CF}"/>
              </a:ext>
            </a:extLst>
          </p:cNvPr>
          <p:cNvSpPr>
            <a:spLocks noGrp="1"/>
          </p:cNvSpPr>
          <p:nvPr>
            <p:ph type="title"/>
          </p:nvPr>
        </p:nvSpPr>
        <p:spPr>
          <a:xfrm>
            <a:off x="1224566" y="429520"/>
            <a:ext cx="9967175" cy="5906886"/>
          </a:xfrm>
        </p:spPr>
        <p:txBody>
          <a:bodyPr>
            <a:noAutofit/>
          </a:bodyPr>
          <a:lstStyle/>
          <a:p>
            <a:r>
              <a:rPr lang="en-US" sz="2400" b="1" i="0" dirty="0">
                <a:solidFill>
                  <a:srgbClr val="000000"/>
                </a:solidFill>
                <a:effectLst/>
                <a:latin typeface="OpenSans"/>
              </a:rPr>
              <a:t>                                           </a:t>
            </a:r>
            <a:r>
              <a:rPr lang="vi-VN" sz="2400" b="1" i="0" dirty="0">
                <a:solidFill>
                  <a:srgbClr val="000000"/>
                </a:solidFill>
                <a:effectLst/>
                <a:latin typeface="OpenSans"/>
              </a:rPr>
              <a:t>Thiên đường của phụ nữ</a:t>
            </a:r>
            <a:br>
              <a:rPr lang="vi-VN" sz="2400" b="0" i="0" dirty="0">
                <a:solidFill>
                  <a:srgbClr val="000000"/>
                </a:solidFill>
                <a:effectLst/>
                <a:latin typeface="OpenSans"/>
              </a:rPr>
            </a:br>
            <a:r>
              <a:rPr lang="vi-VN" sz="2400" b="0" i="0" dirty="0">
                <a:solidFill>
                  <a:srgbClr val="000000"/>
                </a:solidFill>
                <a:effectLst/>
                <a:latin typeface="OpenSans"/>
              </a:rPr>
              <a:t>    Thành phố Giu-chi-tan nằm ở phía nam Mê-hi-cô là thiên đường của phụ nữ</a:t>
            </a:r>
            <a:r>
              <a:rPr lang="vi-VN" sz="2400" b="1" i="0" dirty="0">
                <a:solidFill>
                  <a:srgbClr val="000000"/>
                </a:solidFill>
                <a:effectLst/>
                <a:latin typeface="OpenSans"/>
              </a:rPr>
              <a:t>. </a:t>
            </a:r>
            <a:r>
              <a:rPr lang="vi-VN" sz="2400" b="0" i="0" dirty="0">
                <a:solidFill>
                  <a:srgbClr val="FF0000"/>
                </a:solidFill>
                <a:effectLst/>
                <a:latin typeface="OpenSans"/>
              </a:rPr>
              <a:t>(1)</a:t>
            </a:r>
            <a:r>
              <a:rPr lang="vi-VN" sz="2400" b="1" i="0" dirty="0">
                <a:solidFill>
                  <a:srgbClr val="FF0000"/>
                </a:solidFill>
                <a:effectLst/>
                <a:latin typeface="OpenSans"/>
              </a:rPr>
              <a:t> Ở</a:t>
            </a:r>
            <a:r>
              <a:rPr lang="vi-VN" sz="2400" b="1" i="0" dirty="0">
                <a:solidFill>
                  <a:srgbClr val="000000"/>
                </a:solidFill>
                <a:effectLst/>
                <a:latin typeface="OpenSans"/>
              </a:rPr>
              <a:t> </a:t>
            </a:r>
            <a:r>
              <a:rPr lang="vi-VN" sz="2400" b="0" i="0" dirty="0">
                <a:solidFill>
                  <a:srgbClr val="000000"/>
                </a:solidFill>
                <a:effectLst/>
                <a:latin typeface="OpenSans"/>
              </a:rPr>
              <a:t>đây, đàn ông có vẻ mảnh mai, còn đàn bà lại đẫy đà, mạnh mẽ</a:t>
            </a:r>
            <a:r>
              <a:rPr lang="vi-VN" sz="2400" b="1" i="0" dirty="0">
                <a:solidFill>
                  <a:srgbClr val="000000"/>
                </a:solidFill>
                <a:effectLst/>
                <a:latin typeface="OpenSans"/>
              </a:rPr>
              <a:t>. </a:t>
            </a:r>
            <a:r>
              <a:rPr lang="vi-VN" sz="2400" b="0" i="0" dirty="0">
                <a:solidFill>
                  <a:srgbClr val="FF0000"/>
                </a:solidFill>
                <a:effectLst/>
                <a:latin typeface="OpenSans"/>
              </a:rPr>
              <a:t>(2)</a:t>
            </a:r>
            <a:r>
              <a:rPr lang="vi-VN" sz="2400" b="1" i="0" dirty="0">
                <a:solidFill>
                  <a:srgbClr val="FF0000"/>
                </a:solidFill>
                <a:effectLst/>
                <a:latin typeface="OpenSans"/>
              </a:rPr>
              <a:t> T</a:t>
            </a:r>
            <a:r>
              <a:rPr lang="vi-VN" sz="2400" b="0" i="0" dirty="0">
                <a:solidFill>
                  <a:srgbClr val="000000"/>
                </a:solidFill>
                <a:effectLst/>
                <a:latin typeface="OpenSans"/>
              </a:rPr>
              <a:t>rong mỗi gia đình, khi có một đứa bé sinh ra là phái đẹp thì cả nhà nhảy cẫng lên vui sướng, hết lời tạ ơn đấng tối cao.</a:t>
            </a:r>
            <a:br>
              <a:rPr lang="vi-VN" sz="2400" b="0" i="0" dirty="0">
                <a:solidFill>
                  <a:srgbClr val="000000"/>
                </a:solidFill>
                <a:effectLst/>
                <a:latin typeface="OpenSans"/>
              </a:rPr>
            </a:br>
            <a:r>
              <a:rPr lang="vi-VN" sz="2400" b="0" i="0" dirty="0">
                <a:solidFill>
                  <a:srgbClr val="000000"/>
                </a:solidFill>
                <a:effectLst/>
                <a:latin typeface="OpenSans"/>
              </a:rPr>
              <a:t>    Nhưng điều đáng nói là những đặc quyền đặc lợi của phụ nữ</a:t>
            </a:r>
            <a:r>
              <a:rPr lang="vi-VN" sz="2400" b="1" i="0" dirty="0">
                <a:solidFill>
                  <a:srgbClr val="000000"/>
                </a:solidFill>
                <a:effectLst/>
                <a:latin typeface="OpenSans"/>
              </a:rPr>
              <a:t>. </a:t>
            </a:r>
            <a:r>
              <a:rPr lang="vi-VN" sz="2400" b="0" i="0" dirty="0">
                <a:solidFill>
                  <a:srgbClr val="FF0000"/>
                </a:solidFill>
                <a:effectLst/>
                <a:latin typeface="OpenSans"/>
              </a:rPr>
              <a:t>(3)</a:t>
            </a:r>
            <a:r>
              <a:rPr lang="vi-VN" sz="2400" b="1" i="0" dirty="0">
                <a:solidFill>
                  <a:srgbClr val="FF0000"/>
                </a:solidFill>
                <a:effectLst/>
                <a:latin typeface="OpenSans"/>
              </a:rPr>
              <a:t> T</a:t>
            </a:r>
            <a:r>
              <a:rPr lang="vi-VN" sz="2400" b="0" i="0" dirty="0">
                <a:solidFill>
                  <a:srgbClr val="000000"/>
                </a:solidFill>
                <a:effectLst/>
                <a:latin typeface="OpenSans"/>
              </a:rPr>
              <a:t>rong bậc thang xã hội ở Giu-chi-tan, đứng trên hết là phụ nữ, kế đó là những người giả trang phụ nữ, còn ở nấc cuối cùng là… đàn ông</a:t>
            </a:r>
            <a:r>
              <a:rPr lang="vi-VN" sz="2400" b="1" i="0" dirty="0">
                <a:solidFill>
                  <a:srgbClr val="000000"/>
                </a:solidFill>
                <a:effectLst/>
                <a:latin typeface="OpenSans"/>
              </a:rPr>
              <a:t>. </a:t>
            </a:r>
            <a:r>
              <a:rPr lang="vi-VN" sz="2400" b="0" i="0" dirty="0">
                <a:solidFill>
                  <a:srgbClr val="FF0000"/>
                </a:solidFill>
                <a:effectLst/>
                <a:latin typeface="OpenSans"/>
              </a:rPr>
              <a:t>(4) </a:t>
            </a:r>
            <a:r>
              <a:rPr lang="vi-VN" sz="2400" b="1" i="0" dirty="0">
                <a:solidFill>
                  <a:srgbClr val="FF0000"/>
                </a:solidFill>
                <a:effectLst/>
                <a:latin typeface="OpenSans"/>
              </a:rPr>
              <a:t>Đ</a:t>
            </a:r>
            <a:r>
              <a:rPr lang="vi-VN" sz="2400" b="0" i="0" dirty="0">
                <a:solidFill>
                  <a:srgbClr val="000000"/>
                </a:solidFill>
                <a:effectLst/>
                <a:latin typeface="OpenSans"/>
              </a:rPr>
              <a:t>iều này thể hiện trong nhiều tập quán của xã hội</a:t>
            </a:r>
            <a:r>
              <a:rPr lang="vi-VN" sz="2400" b="1" i="0" dirty="0">
                <a:solidFill>
                  <a:srgbClr val="000000"/>
                </a:solidFill>
                <a:effectLst/>
                <a:latin typeface="OpenSans"/>
              </a:rPr>
              <a:t>. </a:t>
            </a:r>
            <a:r>
              <a:rPr lang="vi-VN" sz="2400" b="0" i="0" dirty="0">
                <a:solidFill>
                  <a:srgbClr val="FF0000"/>
                </a:solidFill>
                <a:effectLst/>
                <a:latin typeface="OpenSans"/>
              </a:rPr>
              <a:t>(5) </a:t>
            </a:r>
            <a:r>
              <a:rPr lang="vi-VN" sz="2400" b="1" i="0" dirty="0">
                <a:solidFill>
                  <a:srgbClr val="FF0000"/>
                </a:solidFill>
                <a:effectLst/>
                <a:latin typeface="OpenSans"/>
              </a:rPr>
              <a:t>C</a:t>
            </a:r>
            <a:r>
              <a:rPr lang="vi-VN" sz="2400" b="0" i="0" dirty="0">
                <a:solidFill>
                  <a:srgbClr val="000000"/>
                </a:solidFill>
                <a:effectLst/>
                <a:latin typeface="OpenSans"/>
              </a:rPr>
              <a:t>hẳng hạn, muốn tham gia một lễ hội, đàn ông phải được một phụ nữ mời và giá vé vào cửa là 20 pê-xô dành cho phụ nữ chính cống hoặc những chàng trai giả gái, còn đàn ông: 70 pê-xô</a:t>
            </a:r>
            <a:r>
              <a:rPr lang="vi-VN" sz="2400" b="1" i="0" dirty="0">
                <a:solidFill>
                  <a:srgbClr val="000000"/>
                </a:solidFill>
                <a:effectLst/>
                <a:latin typeface="OpenSans"/>
              </a:rPr>
              <a:t>. </a:t>
            </a:r>
            <a:r>
              <a:rPr lang="vi-VN" sz="2400" b="0" i="0" dirty="0">
                <a:solidFill>
                  <a:srgbClr val="FF0000"/>
                </a:solidFill>
                <a:effectLst/>
                <a:latin typeface="OpenSans"/>
              </a:rPr>
              <a:t>(6) </a:t>
            </a:r>
            <a:r>
              <a:rPr lang="vi-VN" sz="2400" b="1" i="0" dirty="0">
                <a:solidFill>
                  <a:srgbClr val="FF0000"/>
                </a:solidFill>
                <a:effectLst/>
                <a:latin typeface="OpenSans"/>
              </a:rPr>
              <a:t>N</a:t>
            </a:r>
            <a:r>
              <a:rPr lang="vi-VN" sz="2400" b="0" i="0" dirty="0">
                <a:solidFill>
                  <a:srgbClr val="000000"/>
                </a:solidFill>
                <a:effectLst/>
                <a:latin typeface="OpenSans"/>
              </a:rPr>
              <a:t>hiều chàng  trai mới lớn thèm thuồng những đặc quyền đặc lợi của phụ nữ đến nỗi có lắm anh tìm cách trở thành .. con gái.</a:t>
            </a:r>
            <a:br>
              <a:rPr lang="vi-VN" sz="2400" b="0" i="0" dirty="0">
                <a:solidFill>
                  <a:srgbClr val="000000"/>
                </a:solidFill>
                <a:effectLst/>
                <a:latin typeface="OpenSans"/>
              </a:rPr>
            </a:br>
            <a:r>
              <a:rPr lang="en-US" sz="2400" b="0" i="0" dirty="0">
                <a:solidFill>
                  <a:srgbClr val="000000"/>
                </a:solidFill>
                <a:effectLst/>
                <a:latin typeface="OpenSans"/>
              </a:rPr>
              <a:t>                                                                                           </a:t>
            </a:r>
            <a:r>
              <a:rPr lang="vi-VN" sz="2400" b="0" i="1" dirty="0">
                <a:solidFill>
                  <a:srgbClr val="000000"/>
                </a:solidFill>
                <a:effectLst/>
                <a:latin typeface="OpenSans"/>
              </a:rPr>
              <a:t>Theo tạp chí </a:t>
            </a:r>
            <a:r>
              <a:rPr lang="vi-VN" sz="2400" b="0" i="0" dirty="0">
                <a:solidFill>
                  <a:srgbClr val="000000"/>
                </a:solidFill>
                <a:effectLst/>
                <a:latin typeface="OpenSans"/>
              </a:rPr>
              <a:t>THẾ GIỚI MỚI</a:t>
            </a:r>
            <a:endParaRPr lang="en-US" sz="2400" dirty="0"/>
          </a:p>
        </p:txBody>
      </p:sp>
    </p:spTree>
    <p:extLst>
      <p:ext uri="{BB962C8B-B14F-4D97-AF65-F5344CB8AC3E}">
        <p14:creationId xmlns:p14="http://schemas.microsoft.com/office/powerpoint/2010/main" val="34428860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5CA2C-D5AD-4A5E-9FF7-7018B2ECE973}"/>
              </a:ext>
            </a:extLst>
          </p:cNvPr>
          <p:cNvSpPr>
            <a:spLocks noGrp="1"/>
          </p:cNvSpPr>
          <p:nvPr>
            <p:ph type="title"/>
          </p:nvPr>
        </p:nvSpPr>
        <p:spPr>
          <a:xfrm>
            <a:off x="1237445" y="571187"/>
            <a:ext cx="10070206" cy="5391731"/>
          </a:xfrm>
        </p:spPr>
        <p:txBody>
          <a:bodyPr>
            <a:noAutofit/>
          </a:bodyPr>
          <a:lstStyle/>
          <a:p>
            <a:r>
              <a:rPr lang="vi-VN" sz="3200" b="1" i="0" dirty="0">
                <a:solidFill>
                  <a:srgbClr val="2888E1"/>
                </a:solidFill>
                <a:effectLst/>
                <a:latin typeface="OpenSans"/>
              </a:rPr>
              <a:t>Câu 3</a:t>
            </a:r>
            <a:r>
              <a:rPr lang="en-US" sz="3200" b="1" i="0" dirty="0">
                <a:solidFill>
                  <a:srgbClr val="2888E1"/>
                </a:solidFill>
                <a:effectLst/>
                <a:latin typeface="OpenSans"/>
              </a:rPr>
              <a:t>: </a:t>
            </a:r>
            <a:r>
              <a:rPr lang="vi-VN" sz="3200" b="1" i="0" dirty="0">
                <a:solidFill>
                  <a:srgbClr val="000000"/>
                </a:solidFill>
                <a:effectLst/>
                <a:latin typeface="OpenSans"/>
              </a:rPr>
              <a:t>Khi chép lại mẩu chuyện vui dưới đây, bạn Hùng đã dùng sai một số dấu câu. Em hãy giúp bạn chữa lại những lỗi đó.</a:t>
            </a:r>
            <a:br>
              <a:rPr lang="vi-VN" sz="3200" b="0" i="0" dirty="0">
                <a:solidFill>
                  <a:srgbClr val="000000"/>
                </a:solidFill>
                <a:effectLst/>
                <a:latin typeface="OpenSans"/>
              </a:rPr>
            </a:br>
            <a:r>
              <a:rPr lang="vi-VN" sz="3200" b="1" i="0" dirty="0">
                <a:solidFill>
                  <a:srgbClr val="000000"/>
                </a:solidFill>
                <a:effectLst/>
                <a:latin typeface="OpenSans"/>
              </a:rPr>
              <a:t>Tỉ số chưa được mở</a:t>
            </a:r>
            <a:br>
              <a:rPr lang="vi-VN" sz="3200" b="0" i="0" dirty="0">
                <a:solidFill>
                  <a:srgbClr val="000000"/>
                </a:solidFill>
                <a:effectLst/>
                <a:latin typeface="OpenSans"/>
              </a:rPr>
            </a:br>
            <a:r>
              <a:rPr lang="vi-VN" sz="3200" b="0" i="0" dirty="0">
                <a:solidFill>
                  <a:srgbClr val="000000"/>
                </a:solidFill>
                <a:effectLst/>
                <a:latin typeface="OpenSans"/>
              </a:rPr>
              <a:t>Nam: - Hùng này, hai bài kiểm tra Tiếng Việt và Toán hôm qua, cậu được mấy điểm.</a:t>
            </a:r>
            <a:br>
              <a:rPr lang="vi-VN" sz="3200" b="0" i="0" dirty="0">
                <a:solidFill>
                  <a:srgbClr val="000000"/>
                </a:solidFill>
                <a:effectLst/>
                <a:latin typeface="OpenSans"/>
              </a:rPr>
            </a:br>
            <a:r>
              <a:rPr lang="vi-VN" sz="3200" b="0" i="0" dirty="0">
                <a:solidFill>
                  <a:srgbClr val="000000"/>
                </a:solidFill>
                <a:effectLst/>
                <a:latin typeface="OpenSans"/>
              </a:rPr>
              <a:t>Hùng: - Vẫn chưa mở được tỉ số.</a:t>
            </a:r>
            <a:br>
              <a:rPr lang="vi-VN" sz="3200" b="0" i="0" dirty="0">
                <a:solidFill>
                  <a:srgbClr val="000000"/>
                </a:solidFill>
                <a:effectLst/>
                <a:latin typeface="OpenSans"/>
              </a:rPr>
            </a:br>
            <a:r>
              <a:rPr lang="vi-VN" sz="3200" b="0" i="0" dirty="0">
                <a:solidFill>
                  <a:srgbClr val="000000"/>
                </a:solidFill>
                <a:effectLst/>
                <a:latin typeface="OpenSans"/>
              </a:rPr>
              <a:t>Nam: - Nghĩa là sao!</a:t>
            </a:r>
            <a:br>
              <a:rPr lang="vi-VN" sz="3200" b="0" i="0" dirty="0">
                <a:solidFill>
                  <a:srgbClr val="000000"/>
                </a:solidFill>
                <a:effectLst/>
                <a:latin typeface="OpenSans"/>
              </a:rPr>
            </a:br>
            <a:r>
              <a:rPr lang="vi-VN" sz="3200" b="0" i="0" dirty="0">
                <a:solidFill>
                  <a:srgbClr val="000000"/>
                </a:solidFill>
                <a:effectLst/>
                <a:latin typeface="OpenSans"/>
              </a:rPr>
              <a:t>Hùng: - Vẫn đang hòa không – không?</a:t>
            </a:r>
            <a:br>
              <a:rPr lang="vi-VN" sz="3200" b="0" i="0" dirty="0">
                <a:solidFill>
                  <a:srgbClr val="000000"/>
                </a:solidFill>
                <a:effectLst/>
                <a:latin typeface="OpenSans"/>
              </a:rPr>
            </a:br>
            <a:r>
              <a:rPr lang="vi-VN" sz="3200" b="0" i="0" dirty="0">
                <a:solidFill>
                  <a:srgbClr val="000000"/>
                </a:solidFill>
                <a:effectLst/>
                <a:latin typeface="OpenSans"/>
              </a:rPr>
              <a:t>Nam: ?!</a:t>
            </a:r>
            <a:br>
              <a:rPr lang="vi-VN" sz="3200" b="0" i="0" dirty="0">
                <a:solidFill>
                  <a:srgbClr val="000000"/>
                </a:solidFill>
                <a:effectLst/>
                <a:latin typeface="OpenSans"/>
              </a:rPr>
            </a:br>
            <a:r>
              <a:rPr lang="en-US" sz="3200" b="0" i="0" dirty="0">
                <a:solidFill>
                  <a:srgbClr val="000000"/>
                </a:solidFill>
                <a:effectLst/>
                <a:latin typeface="OpenSans"/>
              </a:rPr>
              <a:t>                                                                 </a:t>
            </a:r>
            <a:r>
              <a:rPr lang="vi-VN" sz="3200" b="0" i="0" dirty="0">
                <a:solidFill>
                  <a:srgbClr val="000000"/>
                </a:solidFill>
                <a:effectLst/>
                <a:latin typeface="OpenSans"/>
              </a:rPr>
              <a:t>Minh Châu </a:t>
            </a:r>
            <a:r>
              <a:rPr lang="vi-VN" sz="3200" b="0" i="1" dirty="0">
                <a:solidFill>
                  <a:srgbClr val="000000"/>
                </a:solidFill>
                <a:effectLst/>
                <a:latin typeface="OpenSans"/>
              </a:rPr>
              <a:t>sưu tầm</a:t>
            </a:r>
            <a:endParaRPr lang="en-US" sz="3200" dirty="0"/>
          </a:p>
        </p:txBody>
      </p:sp>
    </p:spTree>
    <p:extLst>
      <p:ext uri="{BB962C8B-B14F-4D97-AF65-F5344CB8AC3E}">
        <p14:creationId xmlns:p14="http://schemas.microsoft.com/office/powerpoint/2010/main" val="7417317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5CA2C-D5AD-4A5E-9FF7-7018B2ECE973}"/>
              </a:ext>
            </a:extLst>
          </p:cNvPr>
          <p:cNvSpPr>
            <a:spLocks noGrp="1"/>
          </p:cNvSpPr>
          <p:nvPr>
            <p:ph type="title"/>
          </p:nvPr>
        </p:nvSpPr>
        <p:spPr>
          <a:xfrm>
            <a:off x="1237445" y="571187"/>
            <a:ext cx="10070206" cy="5391731"/>
          </a:xfrm>
        </p:spPr>
        <p:txBody>
          <a:bodyPr>
            <a:noAutofit/>
          </a:bodyPr>
          <a:lstStyle/>
          <a:p>
            <a:r>
              <a:rPr lang="vi-VN" sz="3200" b="1" i="0" dirty="0">
                <a:solidFill>
                  <a:srgbClr val="2888E1"/>
                </a:solidFill>
                <a:effectLst/>
                <a:latin typeface="OpenSans"/>
              </a:rPr>
              <a:t>Câu 3</a:t>
            </a:r>
            <a:r>
              <a:rPr lang="en-US" sz="3200" b="1" i="0" dirty="0">
                <a:solidFill>
                  <a:srgbClr val="2888E1"/>
                </a:solidFill>
                <a:effectLst/>
                <a:latin typeface="OpenSans"/>
              </a:rPr>
              <a:t>: </a:t>
            </a:r>
            <a:r>
              <a:rPr lang="vi-VN" sz="3200" b="1" i="0" dirty="0">
                <a:solidFill>
                  <a:srgbClr val="000000"/>
                </a:solidFill>
                <a:effectLst/>
                <a:latin typeface="OpenSans"/>
              </a:rPr>
              <a:t>Khi chép lại mẩu chuyện vui dưới đây, bạn Hùng đã dùng sai một số dấu câu. Em hãy giúp bạn chữa lại những lỗi đó.</a:t>
            </a:r>
            <a:br>
              <a:rPr lang="vi-VN" sz="3200" b="0" i="0" dirty="0">
                <a:solidFill>
                  <a:srgbClr val="000000"/>
                </a:solidFill>
                <a:effectLst/>
                <a:latin typeface="OpenSans"/>
              </a:rPr>
            </a:br>
            <a:r>
              <a:rPr lang="vi-VN" sz="3200" b="1" i="0" dirty="0">
                <a:solidFill>
                  <a:srgbClr val="000000"/>
                </a:solidFill>
                <a:effectLst/>
                <a:latin typeface="OpenSans"/>
              </a:rPr>
              <a:t>Tỉ số chưa được mở</a:t>
            </a:r>
            <a:br>
              <a:rPr lang="vi-VN" sz="3200" b="0" i="0" dirty="0">
                <a:solidFill>
                  <a:srgbClr val="000000"/>
                </a:solidFill>
                <a:effectLst/>
                <a:latin typeface="OpenSans"/>
              </a:rPr>
            </a:br>
            <a:r>
              <a:rPr lang="vi-VN" sz="3200" b="0" i="0" dirty="0">
                <a:solidFill>
                  <a:srgbClr val="000000"/>
                </a:solidFill>
                <a:effectLst/>
                <a:latin typeface="OpenSans"/>
              </a:rPr>
              <a:t>Nam: - </a:t>
            </a:r>
            <a:r>
              <a:rPr lang="en-US" sz="3200" b="0" i="0" dirty="0">
                <a:solidFill>
                  <a:srgbClr val="FF0000"/>
                </a:solidFill>
                <a:effectLst/>
                <a:latin typeface="OpenSans"/>
              </a:rPr>
              <a:t>(1) </a:t>
            </a:r>
            <a:r>
              <a:rPr lang="vi-VN" sz="3200" b="0" i="0" dirty="0">
                <a:solidFill>
                  <a:srgbClr val="000000"/>
                </a:solidFill>
                <a:effectLst/>
                <a:latin typeface="OpenSans"/>
              </a:rPr>
              <a:t>Hùng này, hai bài kiểm tra Tiếng Việt và Toán hôm qua, cậu được mấy điểm.</a:t>
            </a:r>
            <a:br>
              <a:rPr lang="vi-VN" sz="3200" b="0" i="0" dirty="0">
                <a:solidFill>
                  <a:srgbClr val="000000"/>
                </a:solidFill>
                <a:effectLst/>
                <a:latin typeface="OpenSans"/>
              </a:rPr>
            </a:br>
            <a:r>
              <a:rPr lang="vi-VN" sz="3200" b="0" i="0" dirty="0">
                <a:solidFill>
                  <a:srgbClr val="000000"/>
                </a:solidFill>
                <a:effectLst/>
                <a:latin typeface="OpenSans"/>
              </a:rPr>
              <a:t>Hùng: - </a:t>
            </a:r>
            <a:r>
              <a:rPr lang="en-US" sz="3200" b="0" i="0" dirty="0">
                <a:solidFill>
                  <a:srgbClr val="FF0000"/>
                </a:solidFill>
                <a:effectLst/>
                <a:latin typeface="OpenSans"/>
              </a:rPr>
              <a:t>(2) </a:t>
            </a:r>
            <a:r>
              <a:rPr lang="vi-VN" sz="3200" b="0" i="0" dirty="0">
                <a:solidFill>
                  <a:srgbClr val="000000"/>
                </a:solidFill>
                <a:effectLst/>
                <a:latin typeface="OpenSans"/>
              </a:rPr>
              <a:t>Vẫn chưa mở được tỉ số.</a:t>
            </a:r>
            <a:br>
              <a:rPr lang="vi-VN" sz="3200" b="0" i="0" dirty="0">
                <a:solidFill>
                  <a:srgbClr val="000000"/>
                </a:solidFill>
                <a:effectLst/>
                <a:latin typeface="OpenSans"/>
              </a:rPr>
            </a:br>
            <a:r>
              <a:rPr lang="vi-VN" sz="3200" b="0" i="0" dirty="0">
                <a:solidFill>
                  <a:srgbClr val="000000"/>
                </a:solidFill>
                <a:effectLst/>
                <a:latin typeface="OpenSans"/>
              </a:rPr>
              <a:t>Nam: - </a:t>
            </a:r>
            <a:r>
              <a:rPr lang="en-US" sz="3200" b="0" i="0" dirty="0">
                <a:solidFill>
                  <a:srgbClr val="FF0000"/>
                </a:solidFill>
                <a:effectLst/>
                <a:latin typeface="OpenSans"/>
              </a:rPr>
              <a:t>(3) </a:t>
            </a:r>
            <a:r>
              <a:rPr lang="vi-VN" sz="3200" b="0" i="0" dirty="0">
                <a:solidFill>
                  <a:srgbClr val="000000"/>
                </a:solidFill>
                <a:effectLst/>
                <a:latin typeface="OpenSans"/>
              </a:rPr>
              <a:t>Nghĩa là sao!</a:t>
            </a:r>
            <a:br>
              <a:rPr lang="vi-VN" sz="3200" b="0" i="0" dirty="0">
                <a:solidFill>
                  <a:srgbClr val="000000"/>
                </a:solidFill>
                <a:effectLst/>
                <a:latin typeface="OpenSans"/>
              </a:rPr>
            </a:br>
            <a:r>
              <a:rPr lang="vi-VN" sz="3200" b="0" i="0" dirty="0">
                <a:solidFill>
                  <a:srgbClr val="000000"/>
                </a:solidFill>
                <a:effectLst/>
                <a:latin typeface="OpenSans"/>
              </a:rPr>
              <a:t>Hùng: - </a:t>
            </a:r>
            <a:r>
              <a:rPr lang="en-US" sz="3200" b="0" i="0" dirty="0">
                <a:solidFill>
                  <a:srgbClr val="FF0000"/>
                </a:solidFill>
                <a:effectLst/>
                <a:latin typeface="OpenSans"/>
              </a:rPr>
              <a:t>(4) </a:t>
            </a:r>
            <a:r>
              <a:rPr lang="vi-VN" sz="3200" b="0" i="0" dirty="0">
                <a:solidFill>
                  <a:srgbClr val="000000"/>
                </a:solidFill>
                <a:effectLst/>
                <a:latin typeface="OpenSans"/>
              </a:rPr>
              <a:t>Vẫn đang hòa không – không?</a:t>
            </a:r>
            <a:br>
              <a:rPr lang="vi-VN" sz="3200" b="0" i="0" dirty="0">
                <a:solidFill>
                  <a:srgbClr val="000000"/>
                </a:solidFill>
                <a:effectLst/>
                <a:latin typeface="OpenSans"/>
              </a:rPr>
            </a:br>
            <a:r>
              <a:rPr lang="vi-VN" sz="3200" b="0" i="0" dirty="0">
                <a:solidFill>
                  <a:srgbClr val="000000"/>
                </a:solidFill>
                <a:effectLst/>
                <a:latin typeface="OpenSans"/>
              </a:rPr>
              <a:t>Nam: </a:t>
            </a:r>
            <a:r>
              <a:rPr lang="en-US" sz="3200" b="0" i="0" dirty="0">
                <a:solidFill>
                  <a:srgbClr val="FF0000"/>
                </a:solidFill>
                <a:effectLst/>
                <a:latin typeface="OpenSans"/>
              </a:rPr>
              <a:t>(5) </a:t>
            </a:r>
            <a:r>
              <a:rPr lang="vi-VN" sz="3200" b="0" i="0" dirty="0">
                <a:solidFill>
                  <a:srgbClr val="000000"/>
                </a:solidFill>
                <a:effectLst/>
                <a:latin typeface="OpenSans"/>
              </a:rPr>
              <a:t>?!</a:t>
            </a:r>
            <a:br>
              <a:rPr lang="vi-VN" sz="3200" b="0" i="0" dirty="0">
                <a:solidFill>
                  <a:srgbClr val="000000"/>
                </a:solidFill>
                <a:effectLst/>
                <a:latin typeface="OpenSans"/>
              </a:rPr>
            </a:br>
            <a:r>
              <a:rPr lang="en-US" sz="3200" b="0" i="0" dirty="0">
                <a:solidFill>
                  <a:srgbClr val="000000"/>
                </a:solidFill>
                <a:effectLst/>
                <a:latin typeface="OpenSans"/>
              </a:rPr>
              <a:t>                                                                 </a:t>
            </a:r>
            <a:r>
              <a:rPr lang="vi-VN" sz="3200" b="0" i="0" dirty="0">
                <a:solidFill>
                  <a:srgbClr val="000000"/>
                </a:solidFill>
                <a:effectLst/>
                <a:latin typeface="OpenSans"/>
              </a:rPr>
              <a:t>Minh Châu </a:t>
            </a:r>
            <a:r>
              <a:rPr lang="vi-VN" sz="3200" b="0" i="1" dirty="0">
                <a:solidFill>
                  <a:srgbClr val="000000"/>
                </a:solidFill>
                <a:effectLst/>
                <a:latin typeface="OpenSans"/>
              </a:rPr>
              <a:t>sưu tầm</a:t>
            </a:r>
            <a:endParaRPr lang="en-US" sz="3200" dirty="0"/>
          </a:p>
        </p:txBody>
      </p:sp>
    </p:spTree>
    <p:extLst>
      <p:ext uri="{BB962C8B-B14F-4D97-AF65-F5344CB8AC3E}">
        <p14:creationId xmlns:p14="http://schemas.microsoft.com/office/powerpoint/2010/main" val="296423150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TotalTime>
  <Words>1324</Words>
  <Application>Microsoft Office PowerPoint</Application>
  <PresentationFormat>Widescreen</PresentationFormat>
  <Paragraphs>49</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Arial</vt:lpstr>
      <vt:lpstr>Calibri</vt:lpstr>
      <vt:lpstr>Calibri Light</vt:lpstr>
      <vt:lpstr>OpenSans</vt:lpstr>
      <vt:lpstr>Times New Roman</vt:lpstr>
      <vt:lpstr>Office Theme</vt:lpstr>
      <vt:lpstr>     Thứ ba ngày 5 tháng 4 năm 2022      Luyện từ và câu       Ôn tập về dấu câu      (Dấu chấm, chấm hỏi, chấm than</vt:lpstr>
      <vt:lpstr>Câu 1: Tìm các dấu chấm, dấu hỏi và chấm than trong mẩu chuyện vui dưới đây. Cho biết mỗi dấu câu ấy được dùng làm gì.                                         Kỉ lục thế giới Một vận động viên đang tích cực luyện tập để tham gia thế vận hội. Không may, anh bị cảm nặng. Bác sĩ bảo: - Anh sốt cao lắm! Hãy nghỉ ngơi ít ngày đi đã! Người bệnh hỏi: - Thưa bác sĩ, tôi sốt bao nhiêu độ? Bác sĩ đáp: - Bốn mươi mốt độ. Nghe thấy thế, anh chàng ngồi phắt dậy: - Thế kỉ lục thế giới là bao nhiêu?                                                                           Minh Châu sưu tầm</vt:lpstr>
      <vt:lpstr>Câu 1: Tìm các dấu chấm, dấu hỏi và chấm than trong mẩu chuyện vui dưới đây. Cho biết mỗi dấu câu ấy được dùng làm gì.                                         Kỉ lục thế giới (1) Một vận động viên đang tích cực luyện tập để tham gia thế vận hội. (2) Không may, anh bị cảm nặng. (3) Bác sĩ bảo: - (4) Anh sốt cao lắm! (5)Hãy nghỉ ngơi ít ngày đi đã! (6) Người bệnh hỏi: - (7) Thưa bác sĩ, tôi sốt bao nhiêu độ? (8) Bác sĩ đáp: - (9) Bốn mươi mốt độ. (10) Nghe thấy thế, anh chàng ngồi phắt dậy: - (11) Thế kỉ lục thế giới là bao nhiêu?                                                                           Minh Châu sưu tầm</vt:lpstr>
      <vt:lpstr>Mỗi dấu câu ấy được dùng:</vt:lpstr>
      <vt:lpstr>Qua bài tập này, các em đã nắm lại được kiến thức về 3 loại dấu câu và tác dụng của chúng. </vt:lpstr>
      <vt:lpstr>Câu 2: Có thể đặt dấu chấm vào những chỗ nào trong bài văn sau? Viết lại các chữ đầu câu cho đúng quy định.                                       Thiên đường của phụ nữ    Thành phố Giu-chi-tan nằm ở phía nam Mê-hi-cô là thiên đường của phụ nữ ở đây, đàn ông có vẻ mảnh mai, còn đàn bà lại đẫy đà, mạnh mẽ trong mỗi gia đình, khi có một đứa bé sinh ra là phái đẹp thì cả nhà nhảy cẫng lên vui sướng, hết lời tạ ơn đấng tối cao.    Nhưng điều đáng nói là những đặc quyền đặc lợi của phụ nữ trong bậc thang xã hội ở Giu-chi-tan, đứng trên hết là phụ nữ, kế đó là những người giả trang phụ nữ, còn ở nấc cuối cùng là… đàn ông điều này thể hiện trong nhiều tập quán của xã hội chẳng hạn, muốn tham gia một lễ hội, đàn ông phải được một phụ nữ mời và giá vé vào cửa là 20 pê-xô dành cho phụ nữ chính cống hoặc những chàng trai giả gái, còn đàn ông: 70 pê-xô nhiều chàng  trai mới lớn thèm thuồng những đặc quyền đặc lợi của phụ nữ đến nỗi có lắm anh tìm cách trở thành .. con gái.                                                                                        Theo tạp chí THẾ GIỚI MỚI  </vt:lpstr>
      <vt:lpstr>                                           Thiên đường của phụ nữ     Thành phố Giu-chi-tan nằm ở phía nam Mê-hi-cô là thiên đường của phụ nữ. (1) Ở đây, đàn ông có vẻ mảnh mai, còn đàn bà lại đẫy đà, mạnh mẽ. (2) Trong mỗi gia đình, khi có một đứa bé sinh ra là phái đẹp thì cả nhà nhảy cẫng lên vui sướng, hết lời tạ ơn đấng tối cao.     Nhưng điều đáng nói là những đặc quyền đặc lợi của phụ nữ. (3) Trong bậc thang xã hội ở Giu-chi-tan, đứng trên hết là phụ nữ, kế đó là những người giả trang phụ nữ, còn ở nấc cuối cùng là… đàn ông. (4) Điều này thể hiện trong nhiều tập quán của xã hội. (5) Chẳng hạn, muốn tham gia một lễ hội, đàn ông phải được một phụ nữ mời và giá vé vào cửa là 20 pê-xô dành cho phụ nữ chính cống hoặc những chàng trai giả gái, còn đàn ông: 70 pê-xô. (6) Nhiều chàng  trai mới lớn thèm thuồng những đặc quyền đặc lợi của phụ nữ đến nỗi có lắm anh tìm cách trở thành .. con gái.                                                                                            Theo tạp chí THẾ GIỚI MỚI</vt:lpstr>
      <vt:lpstr>Câu 3: Khi chép lại mẩu chuyện vui dưới đây, bạn Hùng đã dùng sai một số dấu câu. Em hãy giúp bạn chữa lại những lỗi đó. Tỉ số chưa được mở Nam: - Hùng này, hai bài kiểm tra Tiếng Việt và Toán hôm qua, cậu được mấy điểm. Hùng: - Vẫn chưa mở được tỉ số. Nam: - Nghĩa là sao! Hùng: - Vẫn đang hòa không – không? Nam: ?!                                                                  Minh Châu sưu tầm</vt:lpstr>
      <vt:lpstr>Câu 3: Khi chép lại mẩu chuyện vui dưới đây, bạn Hùng đã dùng sai một số dấu câu. Em hãy giúp bạn chữa lại những lỗi đó. Tỉ số chưa được mở Nam: - (1) Hùng này, hai bài kiểm tra Tiếng Việt và Toán hôm qua, cậu được mấy điểm. Hùng: - (2) Vẫn chưa mở được tỉ số. Nam: - (3) Nghĩa là sao! Hùng: - (4) Vẫn đang hòa không – không? Nam: (5) ?!                                                                  Minh Châu sưu tầm</vt:lpstr>
      <vt:lpstr>PowerPoint Presentation</vt:lpstr>
      <vt:lpstr>   Sửa lại:</vt:lpstr>
      <vt:lpstr>                           Ghi nhớ:  - Dấu chấm dùng để kết thúc câu kể. - Dấu chấm hỏi dùng để kết thúc câu hỏi. - Dấu chấm than dung để kết thúc câu cảm, câu câu khiến.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ba ngày 5 tháng 4 năm 2022      Luyện từ và câu       Ôn tập về dấu câu      (Dấu chấm, chấm hỏi, chấm than</dc:title>
  <dc:creator>ngocbaodao69@gmail.com</dc:creator>
  <cp:lastModifiedBy>ngocbaodao69@gmail.com</cp:lastModifiedBy>
  <cp:revision>2</cp:revision>
  <dcterms:created xsi:type="dcterms:W3CDTF">2022-03-31T12:09:57Z</dcterms:created>
  <dcterms:modified xsi:type="dcterms:W3CDTF">2022-03-31T13:42:14Z</dcterms:modified>
</cp:coreProperties>
</file>