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  <p:sldMasterId id="2147483854" r:id="rId2"/>
    <p:sldMasterId id="2147483868" r:id="rId3"/>
  </p:sldMasterIdLst>
  <p:notesMasterIdLst>
    <p:notesMasterId r:id="rId32"/>
  </p:notesMasterIdLst>
  <p:sldIdLst>
    <p:sldId id="526" r:id="rId4"/>
    <p:sldId id="525" r:id="rId5"/>
    <p:sldId id="498" r:id="rId6"/>
    <p:sldId id="499" r:id="rId7"/>
    <p:sldId id="500" r:id="rId8"/>
    <p:sldId id="501" r:id="rId9"/>
    <p:sldId id="503" r:id="rId10"/>
    <p:sldId id="505" r:id="rId11"/>
    <p:sldId id="509" r:id="rId12"/>
    <p:sldId id="510" r:id="rId13"/>
    <p:sldId id="512" r:id="rId14"/>
    <p:sldId id="517" r:id="rId15"/>
    <p:sldId id="518" r:id="rId16"/>
    <p:sldId id="513" r:id="rId17"/>
    <p:sldId id="514" r:id="rId18"/>
    <p:sldId id="515" r:id="rId19"/>
    <p:sldId id="329" r:id="rId20"/>
    <p:sldId id="516" r:id="rId21"/>
    <p:sldId id="300" r:id="rId22"/>
    <p:sldId id="340" r:id="rId23"/>
    <p:sldId id="321" r:id="rId24"/>
    <p:sldId id="350" r:id="rId25"/>
    <p:sldId id="351" r:id="rId26"/>
    <p:sldId id="352" r:id="rId27"/>
    <p:sldId id="520" r:id="rId28"/>
    <p:sldId id="522" r:id="rId29"/>
    <p:sldId id="523" r:id="rId30"/>
    <p:sldId id="34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00FF"/>
    <a:srgbClr val="FFFF99"/>
    <a:srgbClr val="CC0066"/>
    <a:srgbClr val="00CC00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1264" autoAdjust="0"/>
  </p:normalViewPr>
  <p:slideViewPr>
    <p:cSldViewPr>
      <p:cViewPr>
        <p:scale>
          <a:sx n="74" d="100"/>
          <a:sy n="74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C0B2-4EBB-40ED-B71D-B414A4F825ED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7652-1305-47F0-ACFD-A7707E8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5C1AD-5DB4-C14A-B6C4-9A23815DE15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330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3624-800A-4861-82CF-C974F7593C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95016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9AC-5B8F-406A-8068-2C3DD268B7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8279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A57-CE4A-42D5-89D7-C8F3A68022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75700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3E0DB0-3B58-46A8-ACCE-7BD161F66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7185BB-E276-42D7-8743-B28F9B1FB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BA8351-543A-4CDB-9152-530D0756F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D093-410B-4D81-9CD2-61B0F445616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4088"/>
      </p:ext>
    </p:extLst>
  </p:cSld>
  <p:clrMapOvr>
    <a:masterClrMapping/>
  </p:clrMapOvr>
  <p:transition spd="med" advTm="3000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29DF61-F2B9-472B-89C8-A9F8FC089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97AE98-67F6-4CA4-8BFD-858704FCE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2FF5086-608A-48FA-AB67-05F9662EA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2658-6930-4E01-B049-0454BE468104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83616"/>
      </p:ext>
    </p:extLst>
  </p:cSld>
  <p:clrMapOvr>
    <a:masterClrMapping/>
  </p:clrMapOvr>
  <p:transition spd="med" advTm="3000">
    <p:wheel spokes="2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3C5573C-FD5D-4B6E-9F54-5BED824D7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5F0F28-1303-481B-B244-099EDE76F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DBA9A5C-93B3-448D-90A1-10D5F2086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D537-AC42-4CBE-BAD3-638737FE3BBA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81695"/>
      </p:ext>
    </p:extLst>
  </p:cSld>
  <p:clrMapOvr>
    <a:masterClrMapping/>
  </p:clrMapOvr>
  <p:transition spd="med" advTm="3000">
    <p:wheel spokes="2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B655A8-B1D9-47E3-B3B5-4F0992D73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938A53-B199-478A-8578-B9A588141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FE32ED-3CED-47A3-969B-27AAC208A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BD87-5CB4-4DB0-8729-A58FD0C18235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60744"/>
      </p:ext>
    </p:extLst>
  </p:cSld>
  <p:clrMapOvr>
    <a:masterClrMapping/>
  </p:clrMapOvr>
  <p:transition spd="med" advTm="3000"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9E6C2D1-2197-4869-AE01-B3B753550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84929EE-EF41-4A70-ABB8-C3C9A50D6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63C5928-6836-4E05-B665-B1D242966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69C4-A9FB-4500-8C10-A2E7BEB612A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9412"/>
      </p:ext>
    </p:extLst>
  </p:cSld>
  <p:clrMapOvr>
    <a:masterClrMapping/>
  </p:clrMapOvr>
  <p:transition spd="med" advTm="3000">
    <p:wheel spokes="2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D73CF02-7A65-45EB-BD2F-C5C1BAF87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6D693DD-072B-4BF8-8E06-589324BA4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8B7AEFA-FB6B-456A-A260-560FF5FDB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522D-42CD-4FAD-A6FA-8BAF86780258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83698"/>
      </p:ext>
    </p:extLst>
  </p:cSld>
  <p:clrMapOvr>
    <a:masterClrMapping/>
  </p:clrMapOvr>
  <p:transition spd="med" advTm="3000">
    <p:wheel spokes="2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3CA6299-AE28-41FA-8A1C-6F32042D1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3F9862C-6115-4449-8E38-4042E5FDB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BF7A05F-C05E-47B8-8737-338F4B3A2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3B32-C3AF-46C6-AD94-6A45AB322EF8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5592"/>
      </p:ext>
    </p:extLst>
  </p:cSld>
  <p:clrMapOvr>
    <a:masterClrMapping/>
  </p:clrMapOvr>
  <p:transition spd="med" advTm="3000">
    <p:wheel spokes="2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06D73D-67CC-4BBF-B136-B8FF03CE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69E7E4-ADCA-4DB0-AF32-BE19F6DF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86FA0D-4D88-42A9-8930-96F9EDDE8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BCB8-6465-4C18-977B-62D1D25B8E83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93421"/>
      </p:ext>
    </p:extLst>
  </p:cSld>
  <p:clrMapOvr>
    <a:masterClrMapping/>
  </p:clrMapOvr>
  <p:transition spd="med" advTm="3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50-10A7-4DEF-B48F-62E97CEDD4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35710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DF1E83-A51A-4834-9BD2-1D7BC34FF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A93DE2-E8F0-4B57-832A-FAA10F972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18F8BC-651E-479C-84AB-45C5E20D2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9BDF-ABB6-4B66-A2A9-535946055D83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411"/>
      </p:ext>
    </p:extLst>
  </p:cSld>
  <p:clrMapOvr>
    <a:masterClrMapping/>
  </p:clrMapOvr>
  <p:transition spd="med" advTm="3000">
    <p:wheel spokes="2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57876C4-BE7B-44DF-AF24-E230E7B02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5DCE11D-D823-422F-8E79-63AF729C0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5FC852C-78B9-43A3-8587-6238B0732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F649-75C7-4200-B5F0-3971DD7B2402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97816"/>
      </p:ext>
    </p:extLst>
  </p:cSld>
  <p:clrMapOvr>
    <a:masterClrMapping/>
  </p:clrMapOvr>
  <p:transition spd="med" advTm="3000">
    <p:wheel spokes="2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EC3C55-2705-43F4-BA33-91B88E93D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4C69CC-4BA4-44F4-B4F8-0B878A368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68E814-BDB7-4785-A9D5-517D0301E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F2A1-9C89-4F8C-9C49-6658DE19A46C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29457"/>
      </p:ext>
    </p:extLst>
  </p:cSld>
  <p:clrMapOvr>
    <a:masterClrMapping/>
  </p:clrMapOvr>
  <p:transition spd="med" advTm="3000">
    <p:wheel spokes="2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6A801B0-1D30-46C6-87B8-11A16FB1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8AFAA37-AAA0-4661-8D58-0D516CFA7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BCFC820-D537-45D0-8BDA-088E89855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E62D-D896-4265-9F12-99F937385E67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32250"/>
      </p:ext>
    </p:extLst>
  </p:cSld>
  <p:clrMapOvr>
    <a:masterClrMapping/>
  </p:clrMapOvr>
  <p:transition spd="med" advTm="3000">
    <p:wheel spokes="2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83C6F8-8727-4F58-8EB7-653C4EFD3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9D263E-25E0-404D-B99A-D4B9471C4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AA0C122-920F-44B5-8943-7C14CB2CD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B861-FB47-4A35-9DAF-B54041961FB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49563"/>
      </p:ext>
    </p:extLst>
  </p:cSld>
  <p:clrMapOvr>
    <a:masterClrMapping/>
  </p:clrMapOvr>
  <p:transition spd="med" advTm="3000">
    <p:wheel spokes="2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0F7011C-E797-4970-B6DB-FE1F474EC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0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5DE5822-F25E-45EF-AA66-73E2188A0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1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4EE663E-B20C-4EFA-8BE4-BA60F7957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BEBFA09-391B-4F5B-AB6D-D55F73F26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9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CF3A2F5-D46F-42B7-8D89-2899BB973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1E26-87F2-4675-B6E2-6FCEC3A86D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43767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4447B5D-50F9-4E34-BCA2-FC897E22A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4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6989699-838D-481A-947E-A92EA3CDD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F3C031A-E710-40E2-BE3C-E6725AC0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5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541EB20-B943-49A6-A492-4B6F384B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4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37CC1DB-BB33-4F19-A9BC-9BE36DDC4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5D3ADDC-F35F-4C39-800C-4C382710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F2C1-516C-4F93-82B3-09EAF31940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846367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B90-3AD9-495A-8511-83DCF10EFB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45997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C4B-0801-4727-9D2D-AB277D9AEA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26353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737-04D0-485E-AF88-2C40FA3FF0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31795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94-E85F-4A6C-8F05-17FCFFEC5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055610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5438-E4BD-4EF7-ACD1-45FA3B1224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85026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E8A3-EA02-45F7-9EBE-5B33828C6D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wheel spokes="8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4190A658-DA4D-4F16-8411-F657A232D9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96F11AF5-48DF-4D86-89C8-2E925DA9CB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xmlns="" id="{CF841F9D-84C5-427F-ADE5-6974DD63E9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xmlns="" id="{E54067F0-A34B-4609-99AE-0ABDB5323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xmlns="" id="{34CFBBFF-0AB7-4BE3-866E-08063BE3C3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D36B2E-CD03-492C-8B5D-2A22C8799EAF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 spd="med" advTm="3000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FB21761-5467-4503-A6B1-0437F76D5FB5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0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33.png"/><Relationship Id="rId5" Type="http://schemas.openxmlformats.org/officeDocument/2006/relationships/image" Target="../media/image7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34.png"/><Relationship Id="rId5" Type="http://schemas.openxmlformats.org/officeDocument/2006/relationships/image" Target="../media/image7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35.png"/><Relationship Id="rId5" Type="http://schemas.openxmlformats.org/officeDocument/2006/relationships/image" Target="../media/image7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image" Target="../media/image6.gif"/><Relationship Id="rId10" Type="http://schemas.openxmlformats.org/officeDocument/2006/relationships/image" Target="../media/image10.wm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0.wmf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image" Target="../media/image6.gif"/><Relationship Id="rId15" Type="http://schemas.openxmlformats.org/officeDocument/2006/relationships/image" Target="../media/image18.png"/><Relationship Id="rId10" Type="http://schemas.openxmlformats.org/officeDocument/2006/relationships/image" Target="../media/image10.wm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227551" y="63503"/>
            <a:ext cx="6477000" cy="7747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Thứ </a:t>
            </a:r>
            <a:r>
              <a:rPr lang="en-US" sz="4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năm </a:t>
            </a: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ngày </a:t>
            </a:r>
            <a:r>
              <a:rPr lang="en-US" sz="4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6 </a:t>
            </a: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tháng 4 năm 2023</a:t>
            </a: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endParaRPr lang="en-US" sz="48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624013" y="995363"/>
            <a:ext cx="5556250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04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350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5120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6350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5120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4" tIns="60957" rIns="121914" bIns="60957" anchor="ctr"/>
          <a:lstStyle>
            <a:lvl1pPr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355" y="822052"/>
            <a:ext cx="8411306" cy="1600432"/>
          </a:xfrm>
          <a:prstGeom prst="rect">
            <a:avLst/>
          </a:prstGeom>
        </p:spPr>
        <p:txBody>
          <a:bodyPr lIns="121914" tIns="60957" rIns="121914" bIns="60957">
            <a:spAutoFit/>
          </a:bodyPr>
          <a:lstStyle/>
          <a:p>
            <a:pPr algn="ctr" defTabSz="1219140">
              <a:defRPr/>
            </a:pP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VỀ DẤU CÂU</a:t>
            </a:r>
          </a:p>
          <a:p>
            <a:pPr algn="ctr" defTabSz="1219140">
              <a:defRPr/>
            </a:pP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(Dấu chấm, dấu ghấm hỏi, dấu chấm than)</a:t>
            </a:r>
          </a:p>
          <a:p>
            <a:pPr algn="ctr" defTabSz="1219140">
              <a:defRPr/>
            </a:pP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2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025" y="2422484"/>
            <a:ext cx="79787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pt-BR" sz="2000" b="1" dirty="0">
                <a:latin typeface="Times New Roman"/>
                <a:cs typeface="Times New Roman"/>
              </a:rPr>
              <a:t>YÊU CẦU CẦN ĐẠT</a:t>
            </a:r>
            <a:endParaRPr lang="en-US" sz="2000" b="1" dirty="0">
              <a:latin typeface="Calibri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340360" algn="l"/>
              </a:tabLst>
            </a:pPr>
            <a:r>
              <a:rPr lang="pl-PL" sz="2000" b="1" dirty="0">
                <a:latin typeface="Times New Roman"/>
                <a:ea typeface="Times New Roman"/>
              </a:rPr>
              <a:t>- </a:t>
            </a:r>
            <a:r>
              <a:rPr lang="pl-PL" sz="2000" dirty="0">
                <a:latin typeface="Times New Roman"/>
                <a:ea typeface="Times New Roman"/>
              </a:rPr>
              <a:t>Nắm được tác dụng của: dấu chấm, chấm hỏi, chấm than</a:t>
            </a:r>
            <a:endParaRPr lang="en-US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0360" algn="l"/>
              </a:tabLst>
            </a:pPr>
            <a:r>
              <a:rPr lang="pl-PL" sz="2000" b="1" dirty="0">
                <a:latin typeface="Times New Roman"/>
                <a:ea typeface="Times New Roman"/>
              </a:rPr>
              <a:t>-</a:t>
            </a:r>
            <a:r>
              <a:rPr lang="pl-PL" sz="2000" dirty="0">
                <a:latin typeface="Times New Roman"/>
                <a:ea typeface="Times New Roman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Times New Roman"/>
                <a:ea typeface="Times New Roman"/>
              </a:rPr>
              <a:t>Tìm được dấu câu thích hợp để điền vào đoạn văn (BT1); chữa được các dấu câu dùng sai và lí giải được tại sao lại chữa như vậy (BT2); đặt câu và dùng dấu câu thích hợp (BT3).</a:t>
            </a:r>
            <a:endParaRPr lang="en-US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MY" sz="2000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- Giảm bớt nội dung bài tập, chuyển thành bài tập viết câu, đoạn.</a:t>
            </a:r>
            <a:endParaRPr lang="en-US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l-PL" sz="2000" b="1" dirty="0">
                <a:latin typeface="Times New Roman"/>
                <a:ea typeface="Times New Roman"/>
              </a:rPr>
              <a:t>- Năng lực: </a:t>
            </a:r>
            <a:endParaRPr lang="en-US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Times New Roman"/>
                <a:ea typeface="Times New Roman"/>
              </a:rPr>
              <a:t>+ Năng lực tự chủ và tự học, năng lực giao tiếp và hợp tác, năng lực giải quyết vấn đề và sáng tạo.</a:t>
            </a:r>
            <a:endParaRPr lang="en-US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Times New Roman"/>
                <a:ea typeface="Times New Roman"/>
              </a:rPr>
              <a:t>+ Năng lực văn học, năng lực ngôn ngữ, năng lực thẩm mĩ.</a:t>
            </a:r>
            <a:endParaRPr lang="en-US" sz="2000" dirty="0">
              <a:latin typeface="Times New Roman"/>
              <a:ea typeface="Times New Roman"/>
            </a:endParaRPr>
          </a:p>
          <a:p>
            <a:r>
              <a:rPr lang="pl-PL" sz="2000" b="1" dirty="0">
                <a:latin typeface="Times New Roman"/>
                <a:ea typeface="Times New Roman"/>
              </a:rPr>
              <a:t>- Phẩm chất: </a:t>
            </a:r>
            <a:r>
              <a:rPr lang="pl-PL" sz="2000" dirty="0">
                <a:latin typeface="Times New Roman"/>
                <a:ea typeface="Times New Roman"/>
              </a:rPr>
              <a:t>Cẩn thận, tỉ mỉ, yêu thích môn học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674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xmlns="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xmlns="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xmlns="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xmlns="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xmlns="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xmlns="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xmlns="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xmlns="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</a:t>
            </a:r>
            <a:r>
              <a:rPr lang="en-US" altLang="en-US" sz="2400" smtClean="0"/>
              <a:t>    Tớ </a:t>
            </a:r>
            <a:r>
              <a:rPr lang="en-US" altLang="en-US" sz="2400"/>
              <a:t>đâu mà tớ       </a:t>
            </a:r>
            <a:r>
              <a:rPr lang="en-US" altLang="en-US" sz="2400" smtClean="0"/>
              <a:t>  Ông </a:t>
            </a:r>
            <a:r>
              <a:rPr lang="en-US" altLang="en-US" sz="2400"/>
              <a:t>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xmlns="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xmlns="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</a:t>
            </a:r>
            <a:r>
              <a:rPr lang="en-US" altLang="en-US" sz="2400" smtClean="0"/>
              <a:t>   Ông </a:t>
            </a:r>
            <a:r>
              <a:rPr lang="en-US" altLang="en-US" sz="2400"/>
              <a:t>tớ ngày còn bé mà      </a:t>
            </a:r>
            <a:r>
              <a:rPr lang="en-US" altLang="en-US" sz="2400" smtClean="0"/>
              <a:t>  Ai </a:t>
            </a:r>
            <a:r>
              <a:rPr lang="en-US" altLang="en-US" sz="2400"/>
              <a:t>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549" y="228758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9061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4190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310432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32973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018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xmlns="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xmlns="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287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107" y="27447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14" y="2668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344" y="3079124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14190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86" y="3097325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540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443355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8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9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45" y="4952463"/>
            <a:ext cx="227369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10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11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85" y="5334000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12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75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13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37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14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17397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15 </a:t>
            </a:r>
            <a:endParaRPr lang="vi-VN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69804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>
            <a:extLst>
              <a:ext uri="{FF2B5EF4-FFF2-40B4-BE49-F238E27FC236}">
                <a16:creationId xmlns:a16="http://schemas.microsoft.com/office/drawing/2014/main" xmlns="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1" y="195752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xmlns="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1" y="242917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xmlns="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4754" y="1995581"/>
            <a:ext cx="6080515" cy="426076"/>
            <a:chOff x="1600200" y="3079124"/>
            <a:chExt cx="6066486" cy="426076"/>
          </a:xfrm>
        </p:grpSpPr>
        <p:sp>
          <p:nvSpPr>
            <p:cNvPr id="11368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BD0CAC46-0AE9-41E0-8944-CB40C179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124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2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BDC97575-3FC4-4B91-B8BA-FBA11DD2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310432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344" y="3079124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4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9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686" y="3097325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6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1351" y="2840332"/>
            <a:ext cx="838200" cy="387998"/>
            <a:chOff x="2743200" y="3955402"/>
            <a:chExt cx="838200" cy="387998"/>
          </a:xfrm>
        </p:grpSpPr>
        <p:sp>
          <p:nvSpPr>
            <p:cNvPr id="113683" name="AutoShape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F5692CA1-A6CA-4CF8-B720-565F3552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962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95540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7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8497" y="3250309"/>
            <a:ext cx="7010400" cy="457200"/>
            <a:chOff x="753951" y="4399235"/>
            <a:chExt cx="7010400" cy="457200"/>
          </a:xfrm>
        </p:grpSpPr>
        <p:sp>
          <p:nvSpPr>
            <p:cNvPr id="113673" name="Text Box 9">
              <a:extLst>
                <a:ext uri="{FF2B5EF4-FFF2-40B4-BE49-F238E27FC236}">
                  <a16:creationId xmlns:a16="http://schemas.microsoft.com/office/drawing/2014/main" xmlns="" id="{13FE6F5D-A846-4147-B6AF-6AF909F4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951" y="4399235"/>
              <a:ext cx="701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Ảnh chụp cậu lúc lên mấy mà nom ngộ thế</a:t>
              </a:r>
            </a:p>
          </p:txBody>
        </p:sp>
        <p:sp>
          <p:nvSpPr>
            <p:cNvPr id="113684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87D271EB-5D4B-4145-B76F-6801691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4196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1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443355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8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4697" y="3707509"/>
            <a:ext cx="7653807" cy="457737"/>
            <a:chOff x="914400" y="4952463"/>
            <a:chExt cx="7653807" cy="457737"/>
          </a:xfrm>
        </p:grpSpPr>
        <p:sp>
          <p:nvSpPr>
            <p:cNvPr id="113674" name="Text Box 10">
              <a:extLst>
                <a:ext uri="{FF2B5EF4-FFF2-40B4-BE49-F238E27FC236}">
                  <a16:creationId xmlns:a16="http://schemas.microsoft.com/office/drawing/2014/main" xmlns="" id="{40294F84-701B-45F2-AF3E-2457F6D2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Cậu nhầm to rồi      </a:t>
              </a:r>
              <a:r>
                <a:rPr lang="en-US" altLang="en-US" sz="2400" smtClean="0"/>
                <a:t>    Tớ </a:t>
              </a:r>
              <a:r>
                <a:rPr lang="en-US" altLang="en-US" sz="2400"/>
                <a:t>đâu mà tớ       </a:t>
              </a:r>
              <a:r>
                <a:rPr lang="en-US" altLang="en-US" sz="2400" smtClean="0"/>
                <a:t>  Ông </a:t>
              </a:r>
              <a:r>
                <a:rPr lang="en-US" altLang="en-US" sz="2400"/>
                <a:t>tớ đấy</a:t>
              </a:r>
            </a:p>
          </p:txBody>
        </p:sp>
        <p:sp>
          <p:nvSpPr>
            <p:cNvPr id="113685" name="AutoShape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3BC8DC5F-2B00-4776-9B37-8234EB5F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953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6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33313FA0-7410-431F-BBC9-D57BD6934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1" name="AutoShape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D0286B6E-DA7A-4305-9246-0E0F4A43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1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9</a:t>
              </a:r>
              <a:r>
                <a:rPr lang="en-US" altLang="en-US" sz="1800" smtClean="0">
                  <a:solidFill>
                    <a:srgbClr val="FF0000"/>
                  </a:solidFill>
                </a:rPr>
                <a:t>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3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445" y="4952463"/>
              <a:ext cx="227369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10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2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11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8700" y="4127146"/>
            <a:ext cx="2362200" cy="457200"/>
            <a:chOff x="914400" y="5295900"/>
            <a:chExt cx="2362200" cy="457200"/>
          </a:xfrm>
        </p:grpSpPr>
        <p:sp>
          <p:nvSpPr>
            <p:cNvPr id="113675" name="Text Box 11">
              <a:extLst>
                <a:ext uri="{FF2B5EF4-FFF2-40B4-BE49-F238E27FC236}">
                  <a16:creationId xmlns:a16="http://schemas.microsoft.com/office/drawing/2014/main" xmlns="" id="{8E66689F-1E14-4BCC-A3C6-20D8B732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295900"/>
              <a:ext cx="236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Ông cậu</a:t>
              </a:r>
            </a:p>
          </p:txBody>
        </p:sp>
        <p:sp>
          <p:nvSpPr>
            <p:cNvPr id="113687" name="AutoShape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7B34510B-D4F5-4C39-A56A-31520455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585" y="5334000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12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700" y="4529616"/>
            <a:ext cx="7696200" cy="830997"/>
            <a:chOff x="1034603" y="5805691"/>
            <a:chExt cx="7696200" cy="830997"/>
          </a:xfrm>
        </p:grpSpPr>
        <p:sp>
          <p:nvSpPr>
            <p:cNvPr id="113676" name="Text Box 12">
              <a:extLst>
                <a:ext uri="{FF2B5EF4-FFF2-40B4-BE49-F238E27FC236}">
                  <a16:creationId xmlns:a16="http://schemas.microsoft.com/office/drawing/2014/main" xmlns="" id="{586F2CF1-3149-4DC5-AF2D-8D13BC4F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603" y="5805691"/>
              <a:ext cx="7696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smtClean="0"/>
                <a:t>- Ừ         Ông </a:t>
              </a:r>
              <a:r>
                <a:rPr lang="en-US" altLang="en-US" sz="2400"/>
                <a:t>tớ ngày còn bé mà      </a:t>
              </a:r>
              <a:r>
                <a:rPr lang="en-US" altLang="en-US" sz="2400" smtClean="0"/>
                <a:t>  Ai </a:t>
              </a:r>
              <a:r>
                <a:rPr lang="en-US" altLang="en-US" sz="2400"/>
                <a:t>cũng bảo tớ giống ông nhất nhà</a:t>
              </a:r>
            </a:p>
          </p:txBody>
        </p:sp>
        <p:sp>
          <p:nvSpPr>
            <p:cNvPr id="113689" name="AutoShape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5FA121EE-46AB-494D-9CA2-6233E18A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38" y="5867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0" name="AutoShape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91DCC7A0-D7C7-481A-9756-537CA1D0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637" y="587990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75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 13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637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14  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8766" y="5006823"/>
            <a:ext cx="811559" cy="393342"/>
            <a:chOff x="2693641" y="6317397"/>
            <a:chExt cx="811559" cy="393342"/>
          </a:xfrm>
        </p:grpSpPr>
        <p:sp>
          <p:nvSpPr>
            <p:cNvPr id="113688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B0462D56-26B0-4A50-AAB9-A795E85F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641" y="6329739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6317397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15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4098" name="Rectangle 3">
            <a:extLst>
              <a:ext uri="{FF2B5EF4-FFF2-40B4-BE49-F238E27FC236}">
                <a16:creationId xmlns:a16="http://schemas.microsoft.com/office/drawing/2014/main" xmlns="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7534"/>
            <a:ext cx="8229600" cy="3095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451" y="736736"/>
            <a:ext cx="6400800" cy="1617908"/>
            <a:chOff x="990600" y="1905000"/>
            <a:chExt cx="6400800" cy="1617908"/>
          </a:xfrm>
        </p:grpSpPr>
        <p:sp>
          <p:nvSpPr>
            <p:cNvPr id="113681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ACB3505C-E48B-4BF9-9B05-39285FBC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14190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314190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5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0600" y="1905000"/>
              <a:ext cx="6400800" cy="1219200"/>
              <a:chOff x="990600" y="1905000"/>
              <a:chExt cx="6400800" cy="1219200"/>
            </a:xfrm>
          </p:grpSpPr>
          <p:sp>
            <p:nvSpPr>
              <p:cNvPr id="113668" name="Text Box 4">
                <a:extLst>
                  <a:ext uri="{FF2B5EF4-FFF2-40B4-BE49-F238E27FC236}">
                    <a16:creationId xmlns:a16="http://schemas.microsoft.com/office/drawing/2014/main" xmlns="" id="{25C78A80-FE88-4DB3-BEFC-39EA135A2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1905000"/>
                <a:ext cx="419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Tùng bảo Vinh:</a:t>
                </a:r>
              </a:p>
            </p:txBody>
          </p:sp>
          <p:sp>
            <p:nvSpPr>
              <p:cNvPr id="113669" name="Text Box 5">
                <a:extLst>
                  <a:ext uri="{FF2B5EF4-FFF2-40B4-BE49-F238E27FC236}">
                    <a16:creationId xmlns:a16="http://schemas.microsoft.com/office/drawing/2014/main" xmlns="" id="{8000B1C2-1A78-4DA3-85BB-0536CF691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287588"/>
                <a:ext cx="2351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- Chơi cờ ca-rô đi</a:t>
                </a:r>
              </a:p>
            </p:txBody>
          </p:sp>
          <p:sp>
            <p:nvSpPr>
              <p:cNvPr id="113670" name="Text Box 6">
                <a:extLst>
                  <a:ext uri="{FF2B5EF4-FFF2-40B4-BE49-F238E27FC236}">
                    <a16:creationId xmlns:a16="http://schemas.microsoft.com/office/drawing/2014/main" xmlns="" id="{90DFAB4C-7006-445A-8A23-968EFF75B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667000"/>
                <a:ext cx="6324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- Để tớ thua à         Cậu cao thủ lắm</a:t>
                </a:r>
              </a:p>
            </p:txBody>
          </p:sp>
        </p:grpSp>
        <p:sp>
          <p:nvSpPr>
            <p:cNvPr id="11367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549" y="228758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73E36040-630D-4C4F-BB5A-EEDFA799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743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9" name="AutoShape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CF304902-CD34-40EC-9022-92FD8BDC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690611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287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107" y="27447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2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314" y="2668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601602" y="4987197"/>
            <a:ext cx="4744097" cy="17400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rgbClr val="C00000"/>
                </a:solidFill>
              </a:rPr>
              <a:t>Gợi ý: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Đọc kĩ đoạn văn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Xét xem mỗi câu đó là kiểu câu gì ?</a:t>
            </a:r>
          </a:p>
          <a:p>
            <a:r>
              <a:rPr lang="en-US">
                <a:solidFill>
                  <a:srgbClr val="FF0000"/>
                </a:solidFill>
              </a:rPr>
              <a:t>    ( câu cảm, câu hỏi, câu khiến, câu kể 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Xác định xem sử dụng dấu câu nào cho thích hợp.</a:t>
            </a:r>
          </a:p>
        </p:txBody>
      </p:sp>
    </p:spTree>
    <p:extLst>
      <p:ext uri="{BB962C8B-B14F-4D97-AF65-F5344CB8AC3E}">
        <p14:creationId xmlns:p14="http://schemas.microsoft.com/office/powerpoint/2010/main" val="744027500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5316"/>
            <a:ext cx="8305800" cy="541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37979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</a:t>
            </a:r>
            <a:endParaRPr lang="vi-VN" altLang="en-US"/>
          </a:p>
        </p:txBody>
      </p:sp>
      <p:sp>
        <p:nvSpPr>
          <p:cNvPr id="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 hỏi</a:t>
            </a:r>
            <a:endParaRPr lang="vi-VN" altLang="en-US"/>
          </a:p>
        </p:txBody>
      </p:sp>
      <p:sp>
        <p:nvSpPr>
          <p:cNvPr id="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 tham</a:t>
            </a:r>
            <a:endParaRPr lang="vi-V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16180"/>
            <a:ext cx="4495800" cy="40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63" y="3962400"/>
            <a:ext cx="4343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62537"/>
            <a:ext cx="4800599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68830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>
            <a:extLst>
              <a:ext uri="{FF2B5EF4-FFF2-40B4-BE49-F238E27FC236}">
                <a16:creationId xmlns:a16="http://schemas.microsoft.com/office/drawing/2014/main" xmlns="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1" y="195752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xmlns="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1" y="242917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xmlns="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4754" y="1995581"/>
            <a:ext cx="6080515" cy="426076"/>
            <a:chOff x="1600200" y="3079124"/>
            <a:chExt cx="6066486" cy="426076"/>
          </a:xfrm>
        </p:grpSpPr>
        <p:sp>
          <p:nvSpPr>
            <p:cNvPr id="11368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BD0CAC46-0AE9-41E0-8944-CB40C179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124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2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BDC97575-3FC4-4B91-B8BA-FBA11DD2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310432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344" y="3079124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4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9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686" y="3097325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6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1351" y="2840332"/>
            <a:ext cx="838200" cy="387998"/>
            <a:chOff x="2743200" y="3955402"/>
            <a:chExt cx="838200" cy="387998"/>
          </a:xfrm>
        </p:grpSpPr>
        <p:sp>
          <p:nvSpPr>
            <p:cNvPr id="113683" name="AutoShape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F5692CA1-A6CA-4CF8-B720-565F3552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962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95540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7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8497" y="3250309"/>
            <a:ext cx="7010400" cy="457200"/>
            <a:chOff x="753951" y="4399235"/>
            <a:chExt cx="7010400" cy="457200"/>
          </a:xfrm>
        </p:grpSpPr>
        <p:sp>
          <p:nvSpPr>
            <p:cNvPr id="113673" name="Text Box 9">
              <a:extLst>
                <a:ext uri="{FF2B5EF4-FFF2-40B4-BE49-F238E27FC236}">
                  <a16:creationId xmlns:a16="http://schemas.microsoft.com/office/drawing/2014/main" xmlns="" id="{13FE6F5D-A846-4147-B6AF-6AF909F4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951" y="4399235"/>
              <a:ext cx="701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Ảnh chụp cậu lúc lên mấy mà nom ngộ thế</a:t>
              </a:r>
            </a:p>
          </p:txBody>
        </p:sp>
        <p:sp>
          <p:nvSpPr>
            <p:cNvPr id="113684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87D271EB-5D4B-4145-B76F-6801691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4196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1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443355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8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4697" y="3707509"/>
            <a:ext cx="7653807" cy="457737"/>
            <a:chOff x="914400" y="4952463"/>
            <a:chExt cx="7653807" cy="457737"/>
          </a:xfrm>
        </p:grpSpPr>
        <p:sp>
          <p:nvSpPr>
            <p:cNvPr id="113674" name="Text Box 10">
              <a:extLst>
                <a:ext uri="{FF2B5EF4-FFF2-40B4-BE49-F238E27FC236}">
                  <a16:creationId xmlns:a16="http://schemas.microsoft.com/office/drawing/2014/main" xmlns="" id="{40294F84-701B-45F2-AF3E-2457F6D2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Cậu nhầm to rồi      </a:t>
              </a:r>
              <a:r>
                <a:rPr lang="en-US" altLang="en-US" sz="2400" smtClean="0"/>
                <a:t>    Tớ </a:t>
              </a:r>
              <a:r>
                <a:rPr lang="en-US" altLang="en-US" sz="2400"/>
                <a:t>đâu mà tớ       </a:t>
              </a:r>
              <a:r>
                <a:rPr lang="en-US" altLang="en-US" sz="2400" smtClean="0"/>
                <a:t>  Ông </a:t>
              </a:r>
              <a:r>
                <a:rPr lang="en-US" altLang="en-US" sz="2400"/>
                <a:t>tớ đấy</a:t>
              </a:r>
            </a:p>
          </p:txBody>
        </p:sp>
        <p:sp>
          <p:nvSpPr>
            <p:cNvPr id="113685" name="AutoShape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3BC8DC5F-2B00-4776-9B37-8234EB5F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953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6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33313FA0-7410-431F-BBC9-D57BD6934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1" name="AutoShape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D0286B6E-DA7A-4305-9246-0E0F4A43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1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9</a:t>
              </a:r>
              <a:r>
                <a:rPr lang="en-US" altLang="en-US" sz="1800" smtClean="0">
                  <a:solidFill>
                    <a:srgbClr val="FF0000"/>
                  </a:solidFill>
                </a:rPr>
                <a:t>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3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445" y="4952463"/>
              <a:ext cx="227369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10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2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11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8700" y="4127146"/>
            <a:ext cx="2362200" cy="457200"/>
            <a:chOff x="914400" y="5295900"/>
            <a:chExt cx="2362200" cy="457200"/>
          </a:xfrm>
        </p:grpSpPr>
        <p:sp>
          <p:nvSpPr>
            <p:cNvPr id="113675" name="Text Box 11">
              <a:extLst>
                <a:ext uri="{FF2B5EF4-FFF2-40B4-BE49-F238E27FC236}">
                  <a16:creationId xmlns:a16="http://schemas.microsoft.com/office/drawing/2014/main" xmlns="" id="{8E66689F-1E14-4BCC-A3C6-20D8B732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295900"/>
              <a:ext cx="236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Ông cậu</a:t>
              </a:r>
            </a:p>
          </p:txBody>
        </p:sp>
        <p:sp>
          <p:nvSpPr>
            <p:cNvPr id="113687" name="AutoShape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7B34510B-D4F5-4C39-A56A-31520455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585" y="5334000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12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700" y="4529616"/>
            <a:ext cx="7696200" cy="830997"/>
            <a:chOff x="1034603" y="5805691"/>
            <a:chExt cx="7696200" cy="830997"/>
          </a:xfrm>
        </p:grpSpPr>
        <p:sp>
          <p:nvSpPr>
            <p:cNvPr id="113676" name="Text Box 12">
              <a:extLst>
                <a:ext uri="{FF2B5EF4-FFF2-40B4-BE49-F238E27FC236}">
                  <a16:creationId xmlns:a16="http://schemas.microsoft.com/office/drawing/2014/main" xmlns="" id="{586F2CF1-3149-4DC5-AF2D-8D13BC4F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603" y="5805691"/>
              <a:ext cx="7696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smtClean="0"/>
                <a:t>- Ừ         Ông </a:t>
              </a:r>
              <a:r>
                <a:rPr lang="en-US" altLang="en-US" sz="2400"/>
                <a:t>tớ ngày còn bé mà      </a:t>
              </a:r>
              <a:r>
                <a:rPr lang="en-US" altLang="en-US" sz="2400" smtClean="0"/>
                <a:t>  Ai </a:t>
              </a:r>
              <a:r>
                <a:rPr lang="en-US" altLang="en-US" sz="2400"/>
                <a:t>cũng bảo tớ giống ông nhất nhà</a:t>
              </a:r>
            </a:p>
          </p:txBody>
        </p:sp>
        <p:sp>
          <p:nvSpPr>
            <p:cNvPr id="113689" name="AutoShape 2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5FA121EE-46AB-494D-9CA2-6233E18A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38" y="5867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0" name="AutoShape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91DCC7A0-D7C7-481A-9756-537CA1D0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637" y="587990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75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 13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637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14  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8766" y="5006823"/>
            <a:ext cx="811559" cy="393342"/>
            <a:chOff x="2693641" y="6317397"/>
            <a:chExt cx="811559" cy="393342"/>
          </a:xfrm>
        </p:grpSpPr>
        <p:sp>
          <p:nvSpPr>
            <p:cNvPr id="113688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B0462D56-26B0-4A50-AAB9-A795E85F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641" y="6329739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6317397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15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4098" name="Rectangle 3">
            <a:extLst>
              <a:ext uri="{FF2B5EF4-FFF2-40B4-BE49-F238E27FC236}">
                <a16:creationId xmlns:a16="http://schemas.microsoft.com/office/drawing/2014/main" xmlns="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7534"/>
            <a:ext cx="8229600" cy="3095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451" y="736736"/>
            <a:ext cx="6400800" cy="1617908"/>
            <a:chOff x="990600" y="1905000"/>
            <a:chExt cx="6400800" cy="1617908"/>
          </a:xfrm>
        </p:grpSpPr>
        <p:sp>
          <p:nvSpPr>
            <p:cNvPr id="113681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ACB3505C-E48B-4BF9-9B05-39285FBC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14190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8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314190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5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0600" y="1905000"/>
              <a:ext cx="6400800" cy="1219200"/>
              <a:chOff x="990600" y="1905000"/>
              <a:chExt cx="6400800" cy="1219200"/>
            </a:xfrm>
          </p:grpSpPr>
          <p:sp>
            <p:nvSpPr>
              <p:cNvPr id="113668" name="Text Box 4">
                <a:extLst>
                  <a:ext uri="{FF2B5EF4-FFF2-40B4-BE49-F238E27FC236}">
                    <a16:creationId xmlns:a16="http://schemas.microsoft.com/office/drawing/2014/main" xmlns="" id="{25C78A80-FE88-4DB3-BEFC-39EA135A2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1905000"/>
                <a:ext cx="419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Tùng bảo Vinh:</a:t>
                </a:r>
              </a:p>
            </p:txBody>
          </p:sp>
          <p:sp>
            <p:nvSpPr>
              <p:cNvPr id="113669" name="Text Box 5">
                <a:extLst>
                  <a:ext uri="{FF2B5EF4-FFF2-40B4-BE49-F238E27FC236}">
                    <a16:creationId xmlns:a16="http://schemas.microsoft.com/office/drawing/2014/main" xmlns="" id="{8000B1C2-1A78-4DA3-85BB-0536CF691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287588"/>
                <a:ext cx="2351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- Chơi cờ ca-rô đi</a:t>
                </a:r>
              </a:p>
            </p:txBody>
          </p:sp>
          <p:sp>
            <p:nvSpPr>
              <p:cNvPr id="113670" name="Text Box 6">
                <a:extLst>
                  <a:ext uri="{FF2B5EF4-FFF2-40B4-BE49-F238E27FC236}">
                    <a16:creationId xmlns:a16="http://schemas.microsoft.com/office/drawing/2014/main" xmlns="" id="{90DFAB4C-7006-445A-8A23-968EFF75B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667000"/>
                <a:ext cx="6324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- Để tớ thua à         Cậu cao thủ lắm</a:t>
                </a:r>
              </a:p>
            </p:txBody>
          </p:sp>
        </p:grpSp>
        <p:sp>
          <p:nvSpPr>
            <p:cNvPr id="113677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549" y="228758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73E36040-630D-4C4F-BB5A-EEDFA799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743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9" name="AutoShape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CF304902-CD34-40EC-9022-92FD8BDC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690611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4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287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107" y="27447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2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AutoShape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xmlns="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314" y="2668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3601602" y="4987197"/>
            <a:ext cx="4744097" cy="17400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rgbClr val="C00000"/>
                </a:solidFill>
              </a:rPr>
              <a:t>Gợi ý: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Đọc kĩ đoạn văn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Xét xem mỗi câu đó là kiểu câu gì ?</a:t>
            </a:r>
          </a:p>
          <a:p>
            <a:r>
              <a:rPr lang="en-US">
                <a:solidFill>
                  <a:srgbClr val="FF0000"/>
                </a:solidFill>
              </a:rPr>
              <a:t>    ( câu cảm, câu hỏi, câu khiến, câu kể 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Xác định xem sử dụng dấu câu nào cho thích hợp.</a:t>
            </a:r>
          </a:p>
        </p:txBody>
      </p:sp>
      <p:sp>
        <p:nvSpPr>
          <p:cNvPr id="62" name="10-Point Star 61"/>
          <p:cNvSpPr/>
          <p:nvPr/>
        </p:nvSpPr>
        <p:spPr>
          <a:xfrm>
            <a:off x="7624483" y="559491"/>
            <a:ext cx="1289844" cy="137160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3 phút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7050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xmlns="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xmlns="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xmlns="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xmlns="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xmlns="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xmlns="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xmlns="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xmlns="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</a:t>
            </a:r>
            <a:r>
              <a:rPr lang="en-US" altLang="en-US" sz="2400" smtClean="0"/>
              <a:t>    Tớ </a:t>
            </a:r>
            <a:r>
              <a:rPr lang="en-US" altLang="en-US" sz="2400"/>
              <a:t>đâu mà tớ       </a:t>
            </a:r>
            <a:r>
              <a:rPr lang="en-US" altLang="en-US" sz="2400" smtClean="0"/>
              <a:t>  Ông </a:t>
            </a:r>
            <a:r>
              <a:rPr lang="en-US" altLang="en-US" sz="2400"/>
              <a:t>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xmlns="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xmlns="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</a:t>
            </a:r>
            <a:r>
              <a:rPr lang="en-US" altLang="en-US" sz="2400" smtClean="0"/>
              <a:t>   Ông </a:t>
            </a:r>
            <a:r>
              <a:rPr lang="en-US" altLang="en-US" sz="2400"/>
              <a:t>tớ ngày còn bé mà      </a:t>
            </a:r>
            <a:r>
              <a:rPr lang="en-US" altLang="en-US" sz="2400" smtClean="0"/>
              <a:t>  Ai </a:t>
            </a:r>
            <a:r>
              <a:rPr lang="en-US" altLang="en-US" sz="2400"/>
              <a:t>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549" y="228758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9061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4190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310432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32973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018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xmlns="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xmlns="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287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107" y="27447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14" y="2668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344" y="3079124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14190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86" y="3097325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540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443355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8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9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45" y="4952463"/>
            <a:ext cx="227369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10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11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85" y="5334000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12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75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13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37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14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17397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15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9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073" y="2239314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0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212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2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3887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3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343" y="5334000"/>
            <a:ext cx="348457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4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445" y="2640125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5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768" y="3081807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6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1402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7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911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8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9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868" y="497714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0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533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1" name="AutoShape 3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527DB15-DA04-4736-A4FE-36A6D247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014" y="3079124"/>
            <a:ext cx="381000" cy="273676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2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08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3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137" y="5824694"/>
            <a:ext cx="381000" cy="4127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2865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40153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xmlns="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3" y="2438400"/>
            <a:ext cx="8868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002060"/>
                </a:solidFill>
              </a:rPr>
              <a:t>   Nam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: - </a:t>
            </a:r>
            <a:r>
              <a:rPr lang="en-US" altLang="en-US" sz="2400" smtClean="0">
                <a:solidFill>
                  <a:srgbClr val="002060"/>
                </a:solidFill>
              </a:rPr>
              <a:t>Tớ </a:t>
            </a:r>
            <a:r>
              <a:rPr lang="en-US" altLang="en-US" sz="2400">
                <a:solidFill>
                  <a:srgbClr val="002060"/>
                </a:solidFill>
              </a:rPr>
              <a:t>vừa bị mẹ mắng vì toàn để chị phải giặt giúp quần      	</a:t>
            </a:r>
            <a:r>
              <a:rPr lang="en-US" altLang="en-US" sz="2400" smtClean="0">
                <a:solidFill>
                  <a:srgbClr val="002060"/>
                </a:solidFill>
              </a:rPr>
              <a:t>        áo</a:t>
            </a:r>
            <a:r>
              <a:rPr lang="en-US" altLang="en-US" sz="240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 </a:t>
            </a:r>
            <a:r>
              <a:rPr lang="en-US" altLang="en-US" sz="2400" smtClean="0">
                <a:solidFill>
                  <a:srgbClr val="002060"/>
                </a:solidFill>
              </a:rPr>
              <a:t>-Thế à ?  </a:t>
            </a:r>
            <a:r>
              <a:rPr lang="en-US" altLang="en-US" sz="2400">
                <a:solidFill>
                  <a:srgbClr val="002060"/>
                </a:solidFill>
              </a:rPr>
              <a:t>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  </a:t>
            </a:r>
            <a:r>
              <a:rPr lang="en-US" altLang="en-US" sz="2400" smtClean="0">
                <a:solidFill>
                  <a:srgbClr val="002060"/>
                </a:solidFill>
              </a:rPr>
              <a:t>- </a:t>
            </a:r>
            <a:r>
              <a:rPr lang="en-US" altLang="en-US" sz="2400">
                <a:solidFill>
                  <a:srgbClr val="002060"/>
                </a:solidFill>
              </a:rPr>
              <a:t>Chà. 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Cậu tự giặt lấy cơ à! 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Giỏi thật </a:t>
            </a:r>
            <a:r>
              <a:rPr lang="en-US" altLang="en-US" sz="2400" smtClean="0">
                <a:solidFill>
                  <a:srgbClr val="002060"/>
                </a:solidFill>
              </a:rPr>
              <a:t>đấy ?</a:t>
            </a:r>
            <a:endParaRPr lang="en-US" altLang="en-US" sz="24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 Không ? Tớ </a:t>
            </a:r>
            <a:r>
              <a:rPr lang="en-US" altLang="en-US" sz="2400">
                <a:solidFill>
                  <a:srgbClr val="002060"/>
                </a:solidFill>
              </a:rPr>
              <a:t>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xmlns="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3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xmlns="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223" y="1676400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Lười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990600"/>
            <a:ext cx="50292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1371600"/>
            <a:ext cx="19431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1371600"/>
            <a:ext cx="20574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xmlns="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3" y="2438400"/>
            <a:ext cx="8868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002060"/>
                </a:solidFill>
              </a:rPr>
              <a:t>  Nam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: - (1)Tớ vừa bị mẹ mắng vì toàn để chị phải giặt giúp quần      	</a:t>
            </a:r>
            <a:r>
              <a:rPr lang="en-US" altLang="en-US" sz="2400" smtClean="0">
                <a:solidFill>
                  <a:srgbClr val="002060"/>
                </a:solidFill>
              </a:rPr>
              <a:t>        áo</a:t>
            </a:r>
            <a:r>
              <a:rPr lang="en-US" altLang="en-US" sz="240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 (</a:t>
            </a:r>
            <a:r>
              <a:rPr lang="en-US" altLang="en-US" sz="2400">
                <a:solidFill>
                  <a:srgbClr val="002060"/>
                </a:solidFill>
              </a:rPr>
              <a:t>2) Thế à? (3) 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 - (</a:t>
            </a:r>
            <a:r>
              <a:rPr lang="en-US" altLang="en-US" sz="2400">
                <a:solidFill>
                  <a:srgbClr val="002060"/>
                </a:solidFill>
              </a:rPr>
              <a:t>4) Chà. (5) Cậu tự giặt lấy cơ à! (6) Giỏi thật đấy?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-(</a:t>
            </a:r>
            <a:r>
              <a:rPr lang="en-US" altLang="en-US" sz="2400">
                <a:solidFill>
                  <a:srgbClr val="002060"/>
                </a:solidFill>
              </a:rPr>
              <a:t>7) </a:t>
            </a:r>
            <a:r>
              <a:rPr lang="en-US" altLang="en-US" sz="2400" smtClean="0">
                <a:solidFill>
                  <a:srgbClr val="002060"/>
                </a:solidFill>
              </a:rPr>
              <a:t>Không ?(</a:t>
            </a:r>
            <a:r>
              <a:rPr lang="en-US" altLang="en-US" sz="2400">
                <a:solidFill>
                  <a:srgbClr val="002060"/>
                </a:solidFill>
              </a:rPr>
              <a:t>8) 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xmlns="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3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xmlns="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11" y="1696166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Lười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990600"/>
            <a:ext cx="50292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4600" y="1371600"/>
            <a:ext cx="19431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1371600"/>
            <a:ext cx="20574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7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xmlns="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" y="2225358"/>
            <a:ext cx="5410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</a:rPr>
              <a:t>Nam</a:t>
            </a:r>
            <a:r>
              <a:rPr lang="en-US" altLang="en-US" sz="2200" dirty="0">
                <a:solidFill>
                  <a:srgbClr val="002060"/>
                </a:solidFill>
              </a:rPr>
              <a:t> : - </a:t>
            </a:r>
            <a:r>
              <a:rPr lang="en-US" altLang="en-US" sz="2200" dirty="0">
                <a:solidFill>
                  <a:srgbClr val="FF0000"/>
                </a:solidFill>
              </a:rPr>
              <a:t>(1)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vừa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bị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mẹ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mắng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vì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toàn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để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phải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giúp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quần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áo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 </a:t>
            </a:r>
            <a:r>
              <a:rPr lang="en-US" altLang="en-US" sz="2200" i="1" dirty="0" err="1">
                <a:solidFill>
                  <a:srgbClr val="002060"/>
                </a:solidFill>
              </a:rPr>
              <a:t>Hùng</a:t>
            </a:r>
            <a:r>
              <a:rPr lang="en-US" altLang="en-US" sz="2200" i="1" dirty="0">
                <a:solidFill>
                  <a:srgbClr val="002060"/>
                </a:solidFill>
              </a:rPr>
              <a:t>:</a:t>
            </a:r>
            <a:r>
              <a:rPr lang="en-US" altLang="en-US" sz="2200" dirty="0">
                <a:solidFill>
                  <a:srgbClr val="002060"/>
                </a:solidFill>
              </a:rPr>
              <a:t>  -</a:t>
            </a:r>
            <a:r>
              <a:rPr lang="en-US" altLang="en-US" sz="2200" dirty="0">
                <a:solidFill>
                  <a:srgbClr val="FF0000"/>
                </a:solidFill>
              </a:rPr>
              <a:t>(2)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Thế</a:t>
            </a:r>
            <a:r>
              <a:rPr lang="en-US" altLang="en-US" sz="2200" dirty="0">
                <a:solidFill>
                  <a:srgbClr val="002060"/>
                </a:solidFill>
              </a:rPr>
              <a:t> à? </a:t>
            </a:r>
            <a:r>
              <a:rPr lang="en-US" altLang="en-US" sz="2200" dirty="0">
                <a:solidFill>
                  <a:srgbClr val="FF0000"/>
                </a:solidFill>
              </a:rPr>
              <a:t>(3)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thì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chẳng</a:t>
            </a:r>
            <a:r>
              <a:rPr lang="en-US" altLang="en-US" sz="2200" dirty="0">
                <a:solidFill>
                  <a:srgbClr val="002060"/>
                </a:solidFill>
              </a:rPr>
              <a:t> bao </a:t>
            </a:r>
            <a:r>
              <a:rPr lang="en-US" altLang="en-US" sz="2200" dirty="0" err="1">
                <a:solidFill>
                  <a:srgbClr val="002060"/>
                </a:solidFill>
              </a:rPr>
              <a:t>giờ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nhờ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quần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áo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  <a:r>
              <a:rPr lang="en-US" altLang="en-US" sz="2200" b="1" dirty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>
                <a:solidFill>
                  <a:srgbClr val="002060"/>
                </a:solidFill>
              </a:rPr>
              <a:t>Nam:</a:t>
            </a:r>
            <a:r>
              <a:rPr lang="en-US" altLang="en-US" sz="2200" dirty="0">
                <a:solidFill>
                  <a:srgbClr val="002060"/>
                </a:solidFill>
              </a:rPr>
              <a:t>   -</a:t>
            </a:r>
            <a:r>
              <a:rPr lang="en-US" altLang="en-US" sz="2200" dirty="0">
                <a:solidFill>
                  <a:srgbClr val="FF0000"/>
                </a:solidFill>
              </a:rPr>
              <a:t>(4) </a:t>
            </a:r>
            <a:r>
              <a:rPr lang="en-US" altLang="en-US" sz="2200" dirty="0" err="1">
                <a:solidFill>
                  <a:srgbClr val="002060"/>
                </a:solidFill>
              </a:rPr>
              <a:t>Chà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  <a:r>
              <a:rPr lang="en-US" altLang="en-US" sz="2200" dirty="0">
                <a:solidFill>
                  <a:srgbClr val="FF0000"/>
                </a:solidFill>
              </a:rPr>
              <a:t> (5) </a:t>
            </a:r>
            <a:r>
              <a:rPr lang="en-US" altLang="en-US" sz="2200" dirty="0" err="1">
                <a:solidFill>
                  <a:srgbClr val="002060"/>
                </a:solidFill>
              </a:rPr>
              <a:t>Cậu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tự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lấy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cơ</a:t>
            </a:r>
            <a:r>
              <a:rPr lang="en-US" altLang="en-US" sz="2200" dirty="0">
                <a:solidFill>
                  <a:srgbClr val="002060"/>
                </a:solidFill>
              </a:rPr>
              <a:t> à!</a:t>
            </a:r>
            <a:r>
              <a:rPr lang="en-US" altLang="en-US" sz="2200" dirty="0">
                <a:solidFill>
                  <a:srgbClr val="FF0000"/>
                </a:solidFill>
              </a:rPr>
              <a:t> (6) </a:t>
            </a:r>
            <a:r>
              <a:rPr lang="en-US" altLang="en-US" sz="2200" dirty="0" err="1">
                <a:solidFill>
                  <a:srgbClr val="002060"/>
                </a:solidFill>
              </a:rPr>
              <a:t>Giỏi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thật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đấy</a:t>
            </a:r>
            <a:r>
              <a:rPr lang="en-US" altLang="en-US" sz="2200" dirty="0">
                <a:solidFill>
                  <a:srgbClr val="002060"/>
                </a:solidFill>
              </a:rPr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 err="1">
                <a:solidFill>
                  <a:srgbClr val="002060"/>
                </a:solidFill>
              </a:rPr>
              <a:t>Hùng</a:t>
            </a:r>
            <a:r>
              <a:rPr lang="en-US" altLang="en-US" sz="2200" i="1" dirty="0">
                <a:solidFill>
                  <a:srgbClr val="002060"/>
                </a:solidFill>
              </a:rPr>
              <a:t>:</a:t>
            </a:r>
            <a:r>
              <a:rPr lang="en-US" altLang="en-US" sz="2200" dirty="0">
                <a:solidFill>
                  <a:srgbClr val="002060"/>
                </a:solidFill>
              </a:rPr>
              <a:t> -</a:t>
            </a:r>
            <a:r>
              <a:rPr lang="en-US" altLang="en-US" sz="2200" dirty="0">
                <a:solidFill>
                  <a:srgbClr val="FF0000"/>
                </a:solidFill>
              </a:rPr>
              <a:t>(7) </a:t>
            </a:r>
            <a:r>
              <a:rPr lang="en-US" altLang="en-US" sz="2200" dirty="0" err="1">
                <a:solidFill>
                  <a:srgbClr val="002060"/>
                </a:solidFill>
              </a:rPr>
              <a:t>Không</a:t>
            </a:r>
            <a:r>
              <a:rPr lang="en-US" altLang="en-US" sz="2200" dirty="0">
                <a:solidFill>
                  <a:srgbClr val="002060"/>
                </a:solidFill>
              </a:rPr>
              <a:t>?  </a:t>
            </a:r>
            <a:r>
              <a:rPr lang="en-US" altLang="en-US" sz="2200" dirty="0">
                <a:solidFill>
                  <a:srgbClr val="FF0000"/>
                </a:solidFill>
              </a:rPr>
              <a:t>(8)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không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có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</a:rPr>
              <a:t>đành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nhờ</a:t>
            </a:r>
            <a:r>
              <a:rPr lang="en-US" altLang="en-US" sz="2200" dirty="0">
                <a:solidFill>
                  <a:srgbClr val="002060"/>
                </a:solidFill>
              </a:rPr>
              <a:t>…</a:t>
            </a:r>
            <a:r>
              <a:rPr lang="en-US" altLang="en-US" sz="2200" dirty="0" err="1">
                <a:solidFill>
                  <a:srgbClr val="002060"/>
                </a:solidFill>
              </a:rPr>
              <a:t>anh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giúp</a:t>
            </a:r>
            <a:r>
              <a:rPr lang="en-US" altLang="en-US" sz="2200" dirty="0">
                <a:solidFill>
                  <a:srgbClr val="002060"/>
                </a:solidFill>
              </a:rPr>
              <a:t>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>
                <a:solidFill>
                  <a:srgbClr val="002060"/>
                </a:solidFill>
              </a:rPr>
              <a:t>Nam:   !!!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xmlns="" id="{17A7902F-E80B-4234-A403-003C77C6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văn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6149" name="Line 9">
            <a:extLst>
              <a:ext uri="{FF2B5EF4-FFF2-40B4-BE49-F238E27FC236}">
                <a16:creationId xmlns:a16="http://schemas.microsoft.com/office/drawing/2014/main" xmlns="" id="{482FB65A-B9DB-4E49-8640-CCD43E5AF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6240" y="229997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>
            <a:extLst>
              <a:ext uri="{FF2B5EF4-FFF2-40B4-BE49-F238E27FC236}">
                <a16:creationId xmlns:a16="http://schemas.microsoft.com/office/drawing/2014/main" xmlns="" id="{3617DD47-A30C-48A6-AD27-25EED3D5F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74777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(5)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Cậu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tự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giặt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lấy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à? 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:a16="http://schemas.microsoft.com/office/drawing/2014/main" xmlns="" id="{41EA6401-86DC-4B72-8933-DD70A7C7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29057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(4)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Chà</a:t>
            </a:r>
            <a:r>
              <a:rPr lang="en-US" altLang="en-US" sz="2400" dirty="0">
                <a:solidFill>
                  <a:srgbClr val="002060"/>
                </a:solidFill>
              </a:rPr>
              <a:t>!(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5484" name="Text Box 12">
            <a:extLst>
              <a:ext uri="{FF2B5EF4-FFF2-40B4-BE49-F238E27FC236}">
                <a16:creationId xmlns:a16="http://schemas.microsoft.com/office/drawing/2014/main" xmlns="" id="{8E9DC5BA-56D9-474F-9637-63D9925A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416687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(6) </a:t>
            </a:r>
            <a:r>
              <a:rPr lang="en-US" altLang="en-US" sz="2400" dirty="0" err="1">
                <a:solidFill>
                  <a:srgbClr val="002060"/>
                </a:solidFill>
              </a:rPr>
              <a:t>Giỏi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thật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đấy</a:t>
            </a:r>
            <a:r>
              <a:rPr lang="en-US" altLang="en-US" sz="2400" dirty="0">
                <a:solidFill>
                  <a:srgbClr val="002060"/>
                </a:solidFill>
              </a:rPr>
              <a:t> !</a:t>
            </a:r>
          </a:p>
        </p:txBody>
      </p:sp>
      <p:sp>
        <p:nvSpPr>
          <p:cNvPr id="105485" name="Text Box 13">
            <a:extLst>
              <a:ext uri="{FF2B5EF4-FFF2-40B4-BE49-F238E27FC236}">
                <a16:creationId xmlns:a16="http://schemas.microsoft.com/office/drawing/2014/main" xmlns="" id="{E59318E0-F667-4348-85A7-4DCFABA2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466217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(7)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</a:rPr>
              <a:t> ! (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5486" name="Text Box 14">
            <a:extLst>
              <a:ext uri="{FF2B5EF4-FFF2-40B4-BE49-F238E27FC236}">
                <a16:creationId xmlns:a16="http://schemas.microsoft.com/office/drawing/2014/main" xmlns="" id="{D5E11CCF-99F4-41D2-9545-8244B66F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51828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(8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  <a:r>
              <a:rPr lang="en-US" altLang="en-US" sz="2400" dirty="0" err="1">
                <a:solidFill>
                  <a:srgbClr val="002060"/>
                </a:solidFill>
              </a:rPr>
              <a:t>Tớ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chị</a:t>
            </a:r>
            <a:r>
              <a:rPr lang="en-US" altLang="en-US" sz="2400" dirty="0">
                <a:solidFill>
                  <a:srgbClr val="002060"/>
                </a:solidFill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</a:rPr>
              <a:t>đành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nhờ</a:t>
            </a:r>
            <a:r>
              <a:rPr lang="en-US" altLang="en-US" sz="2400" dirty="0">
                <a:solidFill>
                  <a:srgbClr val="002060"/>
                </a:solidFill>
              </a:rPr>
              <a:t>… </a:t>
            </a:r>
            <a:r>
              <a:rPr lang="en-US" altLang="en-US" sz="2400" dirty="0" err="1">
                <a:solidFill>
                  <a:srgbClr val="002060"/>
                </a:solidFill>
              </a:rPr>
              <a:t>anh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tớ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giặt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giúp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5487" name="Text Box 15">
            <a:extLst>
              <a:ext uri="{FF2B5EF4-FFF2-40B4-BE49-F238E27FC236}">
                <a16:creationId xmlns:a16="http://schemas.microsoft.com/office/drawing/2014/main" xmlns="" id="{F2E36C11-BB33-4549-8A41-30FB1056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9702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Sửa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lỗi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5500" name="Text Box 28">
            <a:extLst>
              <a:ext uri="{FF2B5EF4-FFF2-40B4-BE49-F238E27FC236}">
                <a16:creationId xmlns:a16="http://schemas.microsoft.com/office/drawing/2014/main" xmlns="" id="{2AC718CC-F0F7-46E5-ABF0-445A9A36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22999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(1), (2), (3</a:t>
            </a:r>
            <a:r>
              <a:rPr lang="en-US" altLang="en-US" sz="2400" dirty="0">
                <a:solidFill>
                  <a:srgbClr val="002060"/>
                </a:solidFill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</a:rPr>
              <a:t>dùng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C2D43197-44C4-442A-A1A6-26641566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15900"/>
            <a:ext cx="8915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xmlns="" id="{6F25CB8D-74CE-47A5-9FF3-70599BB41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674687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xmlns="" id="{F72DEE7C-D8EB-499D-B0FC-0A26F18DC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74687"/>
            <a:ext cx="2590800" cy="111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xmlns="" id="{CC1779B6-8ECB-4054-8DA6-DCE40F4F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66800"/>
            <a:ext cx="218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xmlns="" id="{D2C5BF1F-A1B1-40AA-B79B-7E0DE05EB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066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xmlns="" id="{F4D5E173-C78D-422F-85BD-DF8968E0B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091381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xmlns="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86" y="1885384"/>
            <a:ext cx="7230414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2060"/>
                </a:solidFill>
              </a:rPr>
              <a:t> </a:t>
            </a:r>
            <a:r>
              <a:rPr lang="en-US" altLang="en-US" sz="2800" i="1" smtClean="0">
                <a:solidFill>
                  <a:srgbClr val="002060"/>
                </a:solidFill>
              </a:rPr>
              <a:t>	Lưu ý : Muốn đặt đúng dấu câu ở cuối mỗi câu văn , ta phải hiểu sâu nội dung, ý nghĩa của câu văn đó nói gì, sắc thái biểu cảm ra sao, hình thức câu được viết như thế nào để dùng dấu câu cho đúng.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>
            <a:extLst>
              <a:ext uri="{FF2B5EF4-FFF2-40B4-BE49-F238E27FC236}">
                <a16:creationId xmlns:a16="http://schemas.microsoft.com/office/drawing/2014/main" xmlns="" id="{A8AC7DA7-1FF7-4718-A70B-FE48CC82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8392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>
                <a:solidFill>
                  <a:srgbClr val="002060"/>
                </a:solidFill>
              </a:rPr>
              <a:t>* </a:t>
            </a:r>
            <a:r>
              <a:rPr lang="en-US" altLang="en-US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b="1" u="sng" dirty="0">
                <a:solidFill>
                  <a:srgbClr val="002060"/>
                </a:solidFill>
              </a:rPr>
              <a:t> 3</a:t>
            </a:r>
            <a:r>
              <a:rPr lang="en-US" altLang="en-US" b="1" dirty="0">
                <a:solidFill>
                  <a:srgbClr val="002060"/>
                </a:solidFill>
              </a:rPr>
              <a:t> : </a:t>
            </a:r>
            <a:r>
              <a:rPr lang="en-US" altLang="en-US" b="1" dirty="0" err="1">
                <a:solidFill>
                  <a:srgbClr val="002060"/>
                </a:solidFill>
              </a:rPr>
              <a:t>Với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mỗi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nội</a:t>
            </a:r>
            <a:r>
              <a:rPr lang="en-US" altLang="en-US" b="1" dirty="0">
                <a:solidFill>
                  <a:srgbClr val="002060"/>
                </a:solidFill>
              </a:rPr>
              <a:t> dung </a:t>
            </a:r>
            <a:r>
              <a:rPr lang="en-US" altLang="en-US" b="1" dirty="0" err="1">
                <a:solidFill>
                  <a:srgbClr val="002060"/>
                </a:solidFill>
              </a:rPr>
              <a:t>sau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đây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hãy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một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và</a:t>
            </a: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</a:rPr>
              <a:t>dùng</a:t>
            </a: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dấu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thích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hợp</a:t>
            </a:r>
            <a:r>
              <a:rPr lang="en-US" altLang="en-US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a)  </a:t>
            </a:r>
            <a:r>
              <a:rPr lang="en-US" altLang="en-US" dirty="0" err="1">
                <a:solidFill>
                  <a:srgbClr val="002060"/>
                </a:solidFill>
              </a:rPr>
              <a:t>Nhờ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em</a:t>
            </a:r>
            <a:r>
              <a:rPr lang="en-US" altLang="en-US" dirty="0">
                <a:solidFill>
                  <a:srgbClr val="002060"/>
                </a:solidFill>
              </a:rPr>
              <a:t>(</a:t>
            </a:r>
            <a:r>
              <a:rPr lang="en-US" altLang="en-US" dirty="0" err="1">
                <a:solidFill>
                  <a:srgbClr val="002060"/>
                </a:solidFill>
              </a:rPr>
              <a:t>hoặc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anh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chị</a:t>
            </a:r>
            <a:r>
              <a:rPr lang="en-US" altLang="en-US" dirty="0">
                <a:solidFill>
                  <a:srgbClr val="002060"/>
                </a:solidFill>
              </a:rPr>
              <a:t>) </a:t>
            </a:r>
            <a:r>
              <a:rPr lang="en-US" altLang="en-US" dirty="0" err="1">
                <a:solidFill>
                  <a:srgbClr val="002060"/>
                </a:solidFill>
              </a:rPr>
              <a:t>mở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hộ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cửa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sổ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b) </a:t>
            </a:r>
            <a:r>
              <a:rPr lang="en-US" altLang="en-US" dirty="0" err="1">
                <a:solidFill>
                  <a:srgbClr val="002060"/>
                </a:solidFill>
              </a:rPr>
              <a:t>Hỏi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xem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mấy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giờ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bố</a:t>
            </a:r>
            <a:r>
              <a:rPr lang="en-US" altLang="en-US" dirty="0">
                <a:solidFill>
                  <a:srgbClr val="002060"/>
                </a:solidFill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</a:rPr>
              <a:t>đi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thăm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ông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bà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c) </a:t>
            </a:r>
            <a:r>
              <a:rPr lang="en-US" altLang="en-US" dirty="0" err="1">
                <a:solidFill>
                  <a:srgbClr val="002060"/>
                </a:solidFill>
              </a:rPr>
              <a:t>Thể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hiện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phục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trước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thành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tích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của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bạn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d) </a:t>
            </a:r>
            <a:r>
              <a:rPr lang="en-US" altLang="en-US" dirty="0" err="1">
                <a:solidFill>
                  <a:srgbClr val="002060"/>
                </a:solidFill>
              </a:rPr>
              <a:t>Thể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hiện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ngạc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nhiên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vui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khi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được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mẹ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tặng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một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món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quà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lâu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  <a:endParaRPr lang="en-US" altLang="en-US" b="1" dirty="0">
              <a:solidFill>
                <a:srgbClr val="0033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6E67F983-6127-489E-A8DD-E57892C5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câu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291013" y="1066800"/>
            <a:ext cx="37274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6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LUYỆN TỪ &amp; CÂU</a:t>
            </a:r>
            <a:endParaRPr lang="en-US" sz="346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en-US" sz="346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27050" y="3624263"/>
            <a:ext cx="80899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6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ÔN TẬP VỀ DẤU CÂU</a:t>
            </a:r>
            <a:endParaRPr lang="en-US" sz="346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195388" y="6019800"/>
            <a:ext cx="6892925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6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Giáo viên: </a:t>
            </a:r>
            <a:r>
              <a:rPr lang="en-US" sz="346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NGÔ VĂN LY</a:t>
            </a:r>
            <a:endParaRPr lang="en-US" sz="346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77" name="WordArt 16"/>
          <p:cNvSpPr>
            <a:spLocks noChangeArrowheads="1" noChangeShapeType="1" noTextEdit="1"/>
          </p:cNvSpPr>
          <p:nvPr/>
        </p:nvSpPr>
        <p:spPr bwMode="auto">
          <a:xfrm>
            <a:off x="1406525" y="152400"/>
            <a:ext cx="6340475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46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TRƯỜNG TIỂU HỌC </a:t>
            </a:r>
            <a:r>
              <a:rPr lang="en-US" sz="346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3 KHÁNH BÌNH</a:t>
            </a:r>
            <a:endParaRPr lang="en-US" sz="346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78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638800"/>
            <a:ext cx="1125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53000"/>
            <a:ext cx="12652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5400"/>
            <a:ext cx="628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63500"/>
            <a:ext cx="628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36"/>
          <p:cNvSpPr>
            <a:spLocks noChangeArrowheads="1"/>
          </p:cNvSpPr>
          <p:nvPr/>
        </p:nvSpPr>
        <p:spPr bwMode="auto">
          <a:xfrm>
            <a:off x="352425" y="0"/>
            <a:ext cx="843915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/>
        </p:spPr>
        <p:txBody>
          <a:bodyPr wrap="none" lIns="87418" tIns="43709" rIns="87418" bIns="4370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 altLang="en-US" sz="1731">
              <a:latin typeface="Times New Roman" panose="02020603050405020304" pitchFamily="18" charset="0"/>
            </a:endParaRPr>
          </a:p>
        </p:txBody>
      </p:sp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731838"/>
            <a:ext cx="256857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39465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xmlns="" id="{780125CA-69E2-4326-9FBE-2F67A874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263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xmlns="" id="{9FDFBA3D-DD74-464A-AF53-66CB3517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9563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</a:rPr>
              <a:t>    Theo </a:t>
            </a:r>
            <a:r>
              <a:rPr lang="en-US" altLang="en-US" sz="2800" dirty="0" err="1">
                <a:solidFill>
                  <a:srgbClr val="002060"/>
                </a:solidFill>
              </a:rPr>
              <a:t>nội</a:t>
            </a:r>
            <a:r>
              <a:rPr lang="en-US" altLang="en-US" sz="2800" dirty="0">
                <a:solidFill>
                  <a:srgbClr val="002060"/>
                </a:solidFill>
              </a:rPr>
              <a:t> dung </a:t>
            </a:r>
            <a:r>
              <a:rPr lang="en-US" altLang="en-US" sz="2800" dirty="0" err="1">
                <a:solidFill>
                  <a:srgbClr val="002060"/>
                </a:solidFill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nêu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ý a, b, c, d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kiểu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với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dấu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xmlns="" id="{D183DEB1-B9A2-4A7B-98B2-38E78A16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79601"/>
            <a:ext cx="784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</a:t>
            </a:r>
            <a:r>
              <a:rPr lang="en-US" altLang="en-US" sz="2800" smtClean="0"/>
              <a:t>a: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</a:t>
            </a:r>
            <a:r>
              <a:rPr lang="en-US" altLang="en-US" sz="2800" smtClean="0"/>
              <a:t>b: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/>
              <a:t>Với </a:t>
            </a:r>
            <a:r>
              <a:rPr lang="en-US" altLang="en-US" sz="2800"/>
              <a:t>ý </a:t>
            </a:r>
            <a:r>
              <a:rPr lang="en-US" altLang="en-US" sz="2800" smtClean="0"/>
              <a:t>c: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/>
              <a:t> </a:t>
            </a:r>
            <a:r>
              <a:rPr lang="en-US" altLang="en-US" sz="2800"/>
              <a:t>Với ý </a:t>
            </a:r>
            <a:r>
              <a:rPr lang="en-US" altLang="en-US" sz="2800" smtClean="0"/>
              <a:t>d:</a:t>
            </a:r>
            <a:endParaRPr lang="en-US" altLang="en-US" sz="28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6F876EE9-42CA-4AEC-AE81-2EEC9DCE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4568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câu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2705461"/>
            <a:ext cx="5609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cần đặt </a:t>
            </a:r>
            <a:r>
              <a:rPr lang="en-US" altLang="en-US" sz="2400">
                <a:solidFill>
                  <a:srgbClr val="CC0066"/>
                </a:solidFill>
              </a:rPr>
              <a:t>câu khiến</a:t>
            </a:r>
            <a:r>
              <a:rPr lang="en-US" altLang="en-US" sz="2400"/>
              <a:t>, sử dụng </a:t>
            </a:r>
            <a:r>
              <a:rPr lang="en-US" altLang="en-US" sz="2400">
                <a:solidFill>
                  <a:srgbClr val="CC0066"/>
                </a:solidFill>
              </a:rPr>
              <a:t>dấu chấm than</a:t>
            </a:r>
            <a:r>
              <a:rPr lang="en-US" altLang="en-US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67126"/>
            <a:ext cx="5181600" cy="5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8951" y="3931994"/>
            <a:ext cx="6358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8951" y="4685515"/>
            <a:ext cx="6295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cần đặt </a:t>
            </a:r>
            <a:r>
              <a:rPr lang="en-US" altLang="en-US" sz="2400">
                <a:solidFill>
                  <a:srgbClr val="CC0066"/>
                </a:solidFill>
              </a:rPr>
              <a:t>câu cảm</a:t>
            </a:r>
            <a:r>
              <a:rPr lang="en-US" altLang="en-US" sz="2400"/>
              <a:t>, sử dụng </a:t>
            </a:r>
            <a:r>
              <a:rPr lang="en-US" altLang="en-US" sz="2400">
                <a:solidFill>
                  <a:srgbClr val="CC0066"/>
                </a:solidFill>
              </a:rPr>
              <a:t>dấu chấm than</a:t>
            </a:r>
            <a:r>
              <a:rPr lang="en-US" altLang="en-US" sz="2400"/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4" grpId="0"/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xmlns="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a)  </a:t>
            </a:r>
            <a:r>
              <a:rPr lang="en-US" altLang="en-US" sz="2800" dirty="0" err="1">
                <a:solidFill>
                  <a:srgbClr val="002060"/>
                </a:solidFill>
              </a:rPr>
              <a:t>Nhờ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anh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cửa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sổ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2953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Chị mở cửa sổ giúp em với ạ!</a:t>
            </a:r>
          </a:p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 ơi, mở cửa sổ giúp chị với!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ình ảnh Xám Sáng Tạo Mở Cửa Sổ, Màu Xám, Sáng Tạo, Mở miễn phí tải tập tin 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3709"/>
            <a:ext cx="7315200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xmlns="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" y="5334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b) Hỏi bố xem mấy giờ hai bố con đi thăm ông bà.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       </a:t>
            </a:r>
            <a:r>
              <a:rPr lang="en-US" altLang="en-US" sz="2800" b="1" dirty="0"/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800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ơi, mấy giờ hai bố con mình đi thăm ông bà ạ?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Chúc Mừng Dễ Thương Bé Trai Với Dấu Chấm Hỏi Hình minh họa Sẵn có - Tải  xuống Hình ảnh Ngay bây giờ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Dễ Thương Trẻ Em Trẻ Em Cô Gái Suy Nghĩ Với Dấu Chấm Hỏi Hình minh họa Sẵn  có - Tải xuống Hình ảnh Ngay bây giờ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196917" cy="26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Đồng hồ báo thức Chứng nhiếp ảnh minh Họa - đồng hồ png tải về - Miễn phí  trong suốt Nhà Phụ Kiện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94" y="2349282"/>
            <a:ext cx="2165669" cy="19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xmlns="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/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c) Thể hiện sự thán phục trước thành tích của bạn.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800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Cậu đã đạt thành tích thật tuyệt vời!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Làm gì khi được người khác khen? – Cách để đáp lại lời khen một cách khéo  lé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4639222" cy="22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309202tv2q8adp8c_5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33" y="3795486"/>
            <a:ext cx="259689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xmlns="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" y="22860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d) Thể hiện sự ngạc nhiên, vui mừng khi đượ</a:t>
            </a:r>
            <a:r>
              <a:rPr lang="en-US" altLang="en-US" sz="2800" dirty="0">
                <a:solidFill>
                  <a:srgbClr val="003300"/>
                </a:solidFill>
              </a:rPr>
              <a:t>c </a:t>
            </a:r>
            <a:r>
              <a:rPr lang="en-US" altLang="en-US" sz="2800" dirty="0">
                <a:solidFill>
                  <a:srgbClr val="002060"/>
                </a:solidFill>
              </a:rPr>
              <a:t>m</a:t>
            </a:r>
            <a:r>
              <a:rPr lang="en-US" altLang="en-US" sz="2800" dirty="0">
                <a:solidFill>
                  <a:srgbClr val="003300"/>
                </a:solidFill>
              </a:rPr>
              <a:t>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00"/>
                </a:solidFill>
              </a:rPr>
              <a:t>   	</a:t>
            </a:r>
            <a:r>
              <a:rPr lang="en-US" altLang="en-US" sz="2800" dirty="0" err="1">
                <a:solidFill>
                  <a:srgbClr val="002060"/>
                </a:solidFill>
              </a:rPr>
              <a:t>tặng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lâu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043" y="5562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Ôi, con búp bê  này đẹp quá!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Chà, chiếc áo mới đẹp làm sao!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ô Gái Tặng Mẹ Một Món Quà Hình ảnh | Định dạng hình ảnh PSD 401138436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24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ã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hết 5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911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800" b="1" smtClean="0">
              <a:solidFill>
                <a:srgbClr val="006C00"/>
              </a:solidFill>
            </a:endParaRPr>
          </a:p>
          <a:p>
            <a:pPr algn="ctr"/>
            <a:endParaRPr lang="en-US" altLang="en-US" sz="28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800" b="1" smtClean="0">
                <a:solidFill>
                  <a:srgbClr val="0000FF"/>
                </a:solidFill>
              </a:rPr>
              <a:t>B</a:t>
            </a:r>
            <a:endParaRPr lang="pt-BR" altLang="en-US" sz="2800" b="1" smtClean="0">
              <a:solidFill>
                <a:srgbClr val="009900"/>
              </a:solidFill>
            </a:endParaRPr>
          </a:p>
          <a:p>
            <a:pPr algn="ctr"/>
            <a:endParaRPr lang="en-US" altLang="en-US" sz="2800" b="1" smtClean="0">
              <a:solidFill>
                <a:srgbClr val="009900"/>
              </a:solidFill>
            </a:endParaRPr>
          </a:p>
          <a:p>
            <a:pPr algn="ctr"/>
            <a:endParaRPr lang="en-US" altLang="en-US" sz="2800" b="1">
              <a:solidFill>
                <a:srgbClr val="A82914"/>
              </a:solidFill>
            </a:endParaRPr>
          </a:p>
        </p:txBody>
      </p:sp>
      <p:pic>
        <p:nvPicPr>
          <p:cNvPr id="71" name="Picture 70"/>
          <p:cNvPicPr/>
          <p:nvPr/>
        </p:nvPicPr>
        <p:blipFill>
          <a:blip r:embed="rId11"/>
          <a:stretch>
            <a:fillRect/>
          </a:stretch>
        </p:blipFill>
        <p:spPr>
          <a:xfrm>
            <a:off x="1136560" y="152400"/>
            <a:ext cx="732164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· hÕt 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hỏi.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pic>
        <p:nvPicPr>
          <p:cNvPr id="37" name="Picture 36"/>
          <p:cNvPicPr/>
          <p:nvPr/>
        </p:nvPicPr>
        <p:blipFill>
          <a:blip r:embed="rId11"/>
          <a:stretch>
            <a:fillRect/>
          </a:stretch>
        </p:blipFill>
        <p:spPr>
          <a:xfrm>
            <a:off x="979867" y="76200"/>
            <a:ext cx="71628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193635" y="449714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ã hết 5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110" y="487358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r>
              <a:rPr lang="en-US" altLang="en-US" sz="2000" b="1" smtClean="0">
                <a:solidFill>
                  <a:srgbClr val="006C00"/>
                </a:solidFill>
              </a:rPr>
              <a:t>A và B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pic>
        <p:nvPicPr>
          <p:cNvPr id="38" name="Picture 37"/>
          <p:cNvPicPr/>
          <p:nvPr/>
        </p:nvPicPr>
        <p:blipFill>
          <a:blip r:embed="rId11"/>
          <a:stretch>
            <a:fillRect/>
          </a:stretch>
        </p:blipFill>
        <p:spPr>
          <a:xfrm>
            <a:off x="1143000" y="304800"/>
            <a:ext cx="7239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A348DF6A-8340-428E-ADEE-EEDB3B343A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67800" cy="6858000"/>
            <a:chOff x="0" y="0"/>
            <a:chExt cx="9216" cy="5184"/>
          </a:xfrm>
        </p:grpSpPr>
        <p:pic>
          <p:nvPicPr>
            <p:cNvPr id="3" name="Picture 4" descr="Picture1">
              <a:extLst>
                <a:ext uri="{FF2B5EF4-FFF2-40B4-BE49-F238E27FC236}">
                  <a16:creationId xmlns:a16="http://schemas.microsoft.com/office/drawing/2014/main" xmlns="" id="{AB1D0A24-86AE-4677-9130-04E3A415D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Picture1">
              <a:extLst>
                <a:ext uri="{FF2B5EF4-FFF2-40B4-BE49-F238E27FC236}">
                  <a16:creationId xmlns:a16="http://schemas.microsoft.com/office/drawing/2014/main" xmlns="" id="{C5D99537-BF09-4F87-BF17-BC7CA6223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J0124039">
              <a:extLst>
                <a:ext uri="{FF2B5EF4-FFF2-40B4-BE49-F238E27FC236}">
                  <a16:creationId xmlns:a16="http://schemas.microsoft.com/office/drawing/2014/main" xmlns="" id="{04DB3EEF-B810-493A-848F-85DD1AD0A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J0124039">
              <a:extLst>
                <a:ext uri="{FF2B5EF4-FFF2-40B4-BE49-F238E27FC236}">
                  <a16:creationId xmlns:a16="http://schemas.microsoft.com/office/drawing/2014/main" xmlns="" id="{085907B4-D4C3-4E60-AA25-A1951FF62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6C7DFE-AEE3-404B-9252-203524F7BEC1}"/>
              </a:ext>
            </a:extLst>
          </p:cNvPr>
          <p:cNvSpPr txBox="1"/>
          <p:nvPr/>
        </p:nvSpPr>
        <p:spPr>
          <a:xfrm rot="10800000" flipV="1">
            <a:off x="685800" y="1816017"/>
            <a:ext cx="731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45231083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1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3518"/>
            <a:ext cx="4876800" cy="167428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8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C2D28-557D-2148-AFD8-EC2A8A0C761F}"/>
              </a:ext>
            </a:extLst>
          </p:cNvPr>
          <p:cNvSpPr txBox="1"/>
          <p:nvPr/>
        </p:nvSpPr>
        <p:spPr>
          <a:xfrm>
            <a:off x="1838328" y="3638824"/>
            <a:ext cx="613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9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xmlns="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1219200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smtClean="0">
                <a:solidFill>
                  <a:srgbClr val="FF0000"/>
                </a:solidFill>
              </a:rPr>
              <a:t>Dấu chấm dùng để làm gì </a:t>
            </a:r>
            <a:r>
              <a:rPr lang="en-US" altLang="en-US" b="1" smtClean="0">
                <a:solidFill>
                  <a:srgbClr val="FF0000"/>
                </a:solidFill>
              </a:rPr>
              <a:t>?</a:t>
            </a:r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</a:t>
            </a:r>
            <a:r>
              <a:rPr lang="en-US" altLang="en-US" b="1" smtClean="0">
                <a:solidFill>
                  <a:srgbClr val="0000FF"/>
                </a:solidFill>
              </a:rPr>
              <a:t>Dùng để kết thúc câu kể.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Dùng để kết thúc </a:t>
            </a:r>
            <a:r>
              <a:rPr lang="en-US" altLang="en-US" b="1" smtClean="0">
                <a:solidFill>
                  <a:srgbClr val="0000FF"/>
                </a:solidFill>
              </a:rPr>
              <a:t>câu hỏi. 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</a:t>
            </a:r>
            <a:r>
              <a:rPr lang="en-US" altLang="en-US" b="1">
                <a:solidFill>
                  <a:srgbClr val="0000FF"/>
                </a:solidFill>
              </a:rPr>
              <a:t>: Dùng để kết thúc </a:t>
            </a:r>
            <a:r>
              <a:rPr lang="en-US" altLang="en-US" b="1" smtClean="0">
                <a:solidFill>
                  <a:srgbClr val="0000FF"/>
                </a:solidFill>
              </a:rPr>
              <a:t>câu cảm, câu khiến. 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xmlns="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xmlns="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xmlns="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xmlns="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xmlns="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xmlns="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</a:t>
            </a:r>
            <a:r>
              <a:rPr lang="en-US" altLang="en-US" b="1" smtClean="0">
                <a:solidFill>
                  <a:srgbClr val="CC3300"/>
                </a:solidFill>
              </a:rPr>
              <a:t>1</a:t>
            </a:r>
            <a:endParaRPr lang="en-US" altLang="en-US" b="1">
              <a:solidFill>
                <a:srgbClr val="CC3300"/>
              </a:solidFill>
            </a:endParaRP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xmlns="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xmlns="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xmlns="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xmlns="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xmlns="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xmlns="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xmlns="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xmlns="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xmlns="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xmlns="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xmlns="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xmlns="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xmlns="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xmlns="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xmlns="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xmlns="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xmlns="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ã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hết 10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xmlns="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xmlns="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xmlns="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xmlns="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r>
              <a:rPr lang="en-US" altLang="en-US" sz="2000" b="1" smtClean="0">
                <a:solidFill>
                  <a:srgbClr val="0000FF"/>
                </a:solidFill>
              </a:rPr>
              <a:t>A</a:t>
            </a:r>
            <a:r>
              <a:rPr lang="en-US" altLang="en-US" sz="2000" b="1">
                <a:solidFill>
                  <a:srgbClr val="0000FF"/>
                </a:solidFill>
              </a:rPr>
              <a:t>: Dùng để kết thúc câu kể.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xmlns="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1219200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smtClean="0">
                <a:solidFill>
                  <a:srgbClr val="FF0000"/>
                </a:solidFill>
              </a:rPr>
              <a:t>Để kết thúc câu cảm, câu khiến cần dùng dấu câu nào </a:t>
            </a:r>
            <a:r>
              <a:rPr lang="en-US" altLang="en-US" b="1" smtClean="0">
                <a:solidFill>
                  <a:srgbClr val="FF0000"/>
                </a:solidFill>
              </a:rPr>
              <a:t>?</a:t>
            </a:r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</a:t>
            </a:r>
            <a:r>
              <a:rPr lang="en-US" altLang="en-US" b="1" smtClean="0">
                <a:solidFill>
                  <a:srgbClr val="0000FF"/>
                </a:solidFill>
              </a:rPr>
              <a:t>Dấu chấm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Dấu chấm hỏi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 than 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xmlns="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xmlns="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xmlns="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xmlns="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xmlns="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xmlns="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2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xmlns="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xmlns="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xmlns="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xmlns="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xmlns="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xmlns="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xmlns="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xmlns="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xmlns="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xmlns="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xmlns="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xmlns="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xmlns="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xmlns="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xmlns="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xmlns="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xmlns="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ã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hết 10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xmlns="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xmlns="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xmlns="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xmlns="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C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than.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xmlns="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5624"/>
            <a:ext cx="7086600" cy="2200275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b="1" smtClean="0">
                <a:solidFill>
                  <a:srgbClr val="0000FF"/>
                </a:solidFill>
              </a:rPr>
              <a:t>A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Dấu chấm hỏi 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 than 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xmlns="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xmlns="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297" y="124500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xmlns="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80" y="1294215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xmlns="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xmlns="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273425" cy="2143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xmlns="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1204622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3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7" name="AutoShape 21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04D24DC3-1EBA-BF29-80A6-CAD72694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530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3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xmlns="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xmlns="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xmlns="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xmlns="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xmlns="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xmlns="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xmlns="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xmlns="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xmlns="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xmlns="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xmlns="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xmlns="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xmlns="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xmlns="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xmlns="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xmlns="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ã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hết 10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xmlns="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xmlns="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xmlns="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xmlns="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hỏi.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4" y="1835283"/>
            <a:ext cx="5444809" cy="52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4" y="2362200"/>
            <a:ext cx="5444809" cy="5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xmlns="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2159401"/>
            <a:ext cx="7086600" cy="1515661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A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Câu hỏi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Câu cảm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C:Câu khiến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xmlns="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xmlns="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xmlns="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xmlns="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xmlns="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xmlns="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</a:t>
            </a:r>
            <a:r>
              <a:rPr lang="en-US" altLang="en-US" b="1" smtClean="0">
                <a:solidFill>
                  <a:srgbClr val="CC3300"/>
                </a:solidFill>
              </a:rPr>
              <a:t>4</a:t>
            </a:r>
            <a:endParaRPr lang="en-US" altLang="en-US" b="1">
              <a:solidFill>
                <a:srgbClr val="CC3300"/>
              </a:solidFill>
            </a:endParaRP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xmlns="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xmlns="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xmlns="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xmlns="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xmlns="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xmlns="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xmlns="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xmlns="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xmlns="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xmlns="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xmlns="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xmlns="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xmlns="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xmlns="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xmlns="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xmlns="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xmlns="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ã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hết 10 giây</a:t>
            </a:r>
            <a:endParaRPr lang="en-US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xmlns="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xmlns="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xmlns="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xmlns="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 smtClean="0">
                <a:solidFill>
                  <a:srgbClr val="0000FF"/>
                </a:solidFill>
              </a:rPr>
              <a:t>A: Câu hỏi.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  <p:sp>
        <p:nvSpPr>
          <p:cNvPr id="69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6027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7598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159402"/>
            <a:ext cx="5193533" cy="59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20072CE0-A89B-4473-8C80-D85A4C0D587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  <p:extLst>
      <p:ext uri="{BB962C8B-B14F-4D97-AF65-F5344CB8AC3E}">
        <p14:creationId xmlns:p14="http://schemas.microsoft.com/office/powerpoint/2010/main" val="3266254870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xmlns="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xmlns="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xmlns="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xmlns="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xmlns="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Tớ cho cậu xem cái này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xmlns="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xmlns="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xmlns="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Tớ đâu mà tớ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xmlns="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xmlns="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Ông tớ ngày còn bé mà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297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xmlns="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139" name="TextBox 1">
            <a:extLst>
              <a:ext uri="{FF2B5EF4-FFF2-40B4-BE49-F238E27FC236}">
                <a16:creationId xmlns:a16="http://schemas.microsoft.com/office/drawing/2014/main" xmlns="" id="{20072CE0-A89B-4473-8C80-D85A4C0D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</a:rPr>
              <a:t>Luyệ từ và câu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  <p:extLst>
      <p:ext uri="{BB962C8B-B14F-4D97-AF65-F5344CB8AC3E}">
        <p14:creationId xmlns:p14="http://schemas.microsoft.com/office/powerpoint/2010/main" val="4478995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7782</TotalTime>
  <Words>1993</Words>
  <Application>Microsoft Office PowerPoint</Application>
  <PresentationFormat>On-screen Show (4:3)</PresentationFormat>
  <Paragraphs>389</Paragraphs>
  <Slides>28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Default Design</vt:lpstr>
      <vt:lpstr>14_Default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 từ và câu Ôn tập về dấu câu (Dấu chấm, chấm hỏi, chấm than)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163</cp:revision>
  <dcterms:created xsi:type="dcterms:W3CDTF">2008-10-12T01:54:22Z</dcterms:created>
  <dcterms:modified xsi:type="dcterms:W3CDTF">2023-04-02T17:08:56Z</dcterms:modified>
</cp:coreProperties>
</file>