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73"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F811-33D4-4737-B972-4717A5835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44E36-8F93-405A-9D13-3126C9861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F0F1E-D4F7-4DF1-8E50-C1A80863A2C6}"/>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FC7CC3BE-5A05-4EC6-B0A4-15F74071A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7F18C-49F2-403D-89D7-4935A5D9FB47}"/>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39012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804E-D5B3-4670-8BAE-FC20B34B16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3E80F-5849-4335-B21C-82EB8A213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70B5B-54AC-4804-B89E-009463A3FE78}"/>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5F8B8CA4-1686-4221-B418-142580C5A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565BF-C0DD-4B11-87CB-B43CA76BD23F}"/>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404354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D342A-F4EE-4BD6-AAD4-727BFE6BD5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78C1C-8B9C-4C9C-A0D8-EE51D33CA8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C28C5-EE79-4709-8411-2657793F7AD8}"/>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C48E09F5-FF44-4365-840C-7D965453C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4A715-2A49-48B5-A656-C8D3338E10FD}"/>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401541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9E1D-9857-42F9-9249-5C3F77321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01804-F9D6-4306-ABE5-E10250CBA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E2288-FC54-4130-89A0-60E0ED16AF9D}"/>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729C6631-FC0A-477B-A703-63BBF183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7BF55-2B68-4276-98BE-5C3DC12EDDCB}"/>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366715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7535-E62E-4313-BB66-8131243C7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09A692-8AE9-43EF-BE99-43B5E9B06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A340F-BCDD-424E-9962-42655D798E6E}"/>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9569E495-743A-44C5-A651-16146CA82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8AF1A-AF54-4A98-8B03-83FA6B5AE8CA}"/>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223476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DC9F-FFE1-4F02-AA0D-CE89C574D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444C1-318E-4007-811F-3359A09A65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5CF715-31E6-4A1F-9EE6-B04EE426F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D4451-BF48-4026-B059-91EEA3CDAED3}"/>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6" name="Footer Placeholder 5">
            <a:extLst>
              <a:ext uri="{FF2B5EF4-FFF2-40B4-BE49-F238E27FC236}">
                <a16:creationId xmlns:a16="http://schemas.microsoft.com/office/drawing/2014/main" id="{491FEB98-AD28-4093-81DC-F8A9D5024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88A9-AF7D-4D3C-B107-E58F8906C6CD}"/>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81078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DC9A-1909-4B0F-9362-0F99339CE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454AF-4684-446C-9260-E2CF63E83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407CE-F1D6-4D65-8E03-369CF791A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A69F6-9982-4E0D-89B8-AE3587EAC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3ABCF-7CC1-47D9-92E2-947B1E33C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8E1D2-78E7-41CD-BA24-E8DB11EC801D}"/>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8" name="Footer Placeholder 7">
            <a:extLst>
              <a:ext uri="{FF2B5EF4-FFF2-40B4-BE49-F238E27FC236}">
                <a16:creationId xmlns:a16="http://schemas.microsoft.com/office/drawing/2014/main" id="{5D515E36-A5EF-45DD-8A8F-AE039C4EF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D8D86-4E39-4184-AD1F-9C8387C309F3}"/>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92348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D847-9AAF-447B-8DA5-EF90DA9C6E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D116C-FCC9-418C-873E-0C187717A127}"/>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4" name="Footer Placeholder 3">
            <a:extLst>
              <a:ext uri="{FF2B5EF4-FFF2-40B4-BE49-F238E27FC236}">
                <a16:creationId xmlns:a16="http://schemas.microsoft.com/office/drawing/2014/main" id="{92A1846D-4D65-4B10-8B5A-849B3C4FD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74EE6-2A12-414C-AC35-6456685BF2C6}"/>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105478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9AFAF-6D56-412A-A955-B3CD8C0C5B87}"/>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3" name="Footer Placeholder 2">
            <a:extLst>
              <a:ext uri="{FF2B5EF4-FFF2-40B4-BE49-F238E27FC236}">
                <a16:creationId xmlns:a16="http://schemas.microsoft.com/office/drawing/2014/main" id="{1774AAFD-82FB-4B0D-9C5D-06475E6BB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233602-8CD4-40DC-BF7D-199AE662C0F1}"/>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366082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E5EB-277A-4D6E-B1A7-A091CA581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A7C93-AA97-4A52-894D-39746ACC2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392D1-38F9-44A1-B159-0C76FDD67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82700-CA83-4CEF-9FA5-C458EBDEAAC1}"/>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6" name="Footer Placeholder 5">
            <a:extLst>
              <a:ext uri="{FF2B5EF4-FFF2-40B4-BE49-F238E27FC236}">
                <a16:creationId xmlns:a16="http://schemas.microsoft.com/office/drawing/2014/main" id="{BAE49BB1-8738-47BE-943A-E2643DEC8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671AB-55EC-4A5F-88B3-0C24053F81B4}"/>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57339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8178-C877-4E9B-AF10-561442EE4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E1D40D-FAE8-43E1-AB50-3C27ACE33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E3F66-04B4-471F-8625-38C0E7E83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A11C9-FAF7-43E2-B9AF-613498516514}"/>
              </a:ext>
            </a:extLst>
          </p:cNvPr>
          <p:cNvSpPr>
            <a:spLocks noGrp="1"/>
          </p:cNvSpPr>
          <p:nvPr>
            <p:ph type="dt" sz="half" idx="10"/>
          </p:nvPr>
        </p:nvSpPr>
        <p:spPr/>
        <p:txBody>
          <a:bodyPr/>
          <a:lstStyle/>
          <a:p>
            <a:fld id="{AD8F8645-BA7A-4866-A221-0595F073E54F}" type="datetimeFigureOut">
              <a:rPr lang="en-US" smtClean="0"/>
              <a:t>2/24/2023</a:t>
            </a:fld>
            <a:endParaRPr lang="en-US"/>
          </a:p>
        </p:txBody>
      </p:sp>
      <p:sp>
        <p:nvSpPr>
          <p:cNvPr id="6" name="Footer Placeholder 5">
            <a:extLst>
              <a:ext uri="{FF2B5EF4-FFF2-40B4-BE49-F238E27FC236}">
                <a16:creationId xmlns:a16="http://schemas.microsoft.com/office/drawing/2014/main" id="{43F6CC4D-D65E-4548-B409-66D8791B4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1672D-E73E-4861-BF11-5F709846D078}"/>
              </a:ext>
            </a:extLst>
          </p:cNvPr>
          <p:cNvSpPr>
            <a:spLocks noGrp="1"/>
          </p:cNvSpPr>
          <p:nvPr>
            <p:ph type="sldNum" sz="quarter" idx="12"/>
          </p:nvPr>
        </p:nvSpPr>
        <p:spPr/>
        <p:txBody>
          <a:bodyPr/>
          <a:lstStyle/>
          <a:p>
            <a:fld id="{CFF4A844-BE13-4EBF-82CA-9E4A016336DF}" type="slidenum">
              <a:rPr lang="en-US" smtClean="0"/>
              <a:t>‹#›</a:t>
            </a:fld>
            <a:endParaRPr lang="en-US"/>
          </a:p>
        </p:txBody>
      </p:sp>
    </p:spTree>
    <p:extLst>
      <p:ext uri="{BB962C8B-B14F-4D97-AF65-F5344CB8AC3E}">
        <p14:creationId xmlns:p14="http://schemas.microsoft.com/office/powerpoint/2010/main" val="126560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3BB9A-AA3F-40F3-91E2-EFE9FCE2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B738B-8ACD-4FA3-8E83-149D7BD9E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A457A-6B34-447D-B3FA-85999064D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F8645-BA7A-4866-A221-0595F073E54F}" type="datetimeFigureOut">
              <a:rPr lang="en-US" smtClean="0"/>
              <a:t>2/24/2023</a:t>
            </a:fld>
            <a:endParaRPr lang="en-US"/>
          </a:p>
        </p:txBody>
      </p:sp>
      <p:sp>
        <p:nvSpPr>
          <p:cNvPr id="5" name="Footer Placeholder 4">
            <a:extLst>
              <a:ext uri="{FF2B5EF4-FFF2-40B4-BE49-F238E27FC236}">
                <a16:creationId xmlns:a16="http://schemas.microsoft.com/office/drawing/2014/main" id="{DE844290-5251-493F-9229-F37676B62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736BFD-DA2E-4F21-AA5B-D189DE9DD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4A844-BE13-4EBF-82CA-9E4A016336DF}" type="slidenum">
              <a:rPr lang="en-US" smtClean="0"/>
              <a:t>‹#›</a:t>
            </a:fld>
            <a:endParaRPr lang="en-US"/>
          </a:p>
        </p:txBody>
      </p:sp>
    </p:spTree>
    <p:extLst>
      <p:ext uri="{BB962C8B-B14F-4D97-AF65-F5344CB8AC3E}">
        <p14:creationId xmlns:p14="http://schemas.microsoft.com/office/powerpoint/2010/main" val="160302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6BEEA-F5D2-489B-91E8-C64BDBB2197B}"/>
              </a:ext>
            </a:extLst>
          </p:cNvPr>
          <p:cNvSpPr>
            <a:spLocks noGrp="1"/>
          </p:cNvSpPr>
          <p:nvPr>
            <p:ph type="title"/>
          </p:nvPr>
        </p:nvSpPr>
        <p:spPr>
          <a:xfrm>
            <a:off x="2758738" y="1924335"/>
            <a:ext cx="6949439" cy="3422283"/>
          </a:xfrm>
        </p:spPr>
        <p:txBody>
          <a:bodyPr>
            <a:normAutofit/>
          </a:bodyPr>
          <a:lstStyle/>
          <a:p>
            <a:r>
              <a:rPr lang="en-US" sz="80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Tập</a:t>
            </a:r>
            <a: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80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đọc</a:t>
            </a:r>
            <a: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 </a:t>
            </a:r>
            <a:r>
              <a:rPr lang="en-US" sz="80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lớp</a:t>
            </a:r>
            <a: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5</a:t>
            </a:r>
            <a:b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br>
            <a: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Con </a:t>
            </a:r>
            <a:r>
              <a:rPr lang="en-US" sz="80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gái</a:t>
            </a:r>
            <a: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r>
            <a:br>
              <a:rPr lang="en-US" sz="80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br>
            <a:endParaRPr lang="en-US" sz="8000" dirty="0"/>
          </a:p>
        </p:txBody>
      </p:sp>
    </p:spTree>
    <p:extLst>
      <p:ext uri="{BB962C8B-B14F-4D97-AF65-F5344CB8AC3E}">
        <p14:creationId xmlns:p14="http://schemas.microsoft.com/office/powerpoint/2010/main" val="388243960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A8457C55-DDB1-400F-980E-0C84775CA29E}"/>
              </a:ext>
            </a:extLst>
          </p:cNvPr>
          <p:cNvSpPr/>
          <p:nvPr/>
        </p:nvSpPr>
        <p:spPr>
          <a:xfrm>
            <a:off x="1349829" y="0"/>
            <a:ext cx="9718765" cy="2246811"/>
          </a:xfrm>
          <a:prstGeom prst="horizontalScroll">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sz="3200" b="1" i="0" dirty="0">
              <a:solidFill>
                <a:srgbClr val="2888E1"/>
              </a:solidFill>
              <a:effectLst/>
              <a:latin typeface="OpenSans"/>
            </a:endParaRPr>
          </a:p>
          <a:p>
            <a:pPr algn="l"/>
            <a:r>
              <a:rPr lang="vi-VN" sz="3200" b="1" i="0" dirty="0">
                <a:solidFill>
                  <a:srgbClr val="2888E1"/>
                </a:solidFill>
                <a:effectLst/>
                <a:latin typeface="OpenSans"/>
              </a:rPr>
              <a:t>Câu 2</a:t>
            </a:r>
            <a:r>
              <a:rPr lang="en-US" sz="3200" b="1" dirty="0">
                <a:solidFill>
                  <a:srgbClr val="2888E1"/>
                </a:solidFill>
                <a:latin typeface="OpenSans"/>
              </a:rPr>
              <a:t>: </a:t>
            </a:r>
            <a:r>
              <a:rPr lang="vi-VN" sz="3200" b="1" i="0" dirty="0">
                <a:solidFill>
                  <a:srgbClr val="000000"/>
                </a:solidFill>
                <a:effectLst/>
                <a:latin typeface="OpenSans"/>
              </a:rPr>
              <a:t>Những chi tiết nào chứng tỏ Mơ không thua gì các bạn trai?</a:t>
            </a:r>
            <a:endParaRPr lang="en-US" sz="3200" dirty="0">
              <a:solidFill>
                <a:srgbClr val="000000"/>
              </a:solidFill>
              <a:latin typeface="OpenSans"/>
            </a:endParaRPr>
          </a:p>
          <a:p>
            <a:pPr algn="just"/>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4" name="Rectangle: Rounded Corners 3">
            <a:extLst>
              <a:ext uri="{FF2B5EF4-FFF2-40B4-BE49-F238E27FC236}">
                <a16:creationId xmlns:a16="http://schemas.microsoft.com/office/drawing/2014/main" id="{77084521-1DDC-44D9-9115-D43695375B9A}"/>
              </a:ext>
            </a:extLst>
          </p:cNvPr>
          <p:cNvSpPr/>
          <p:nvPr/>
        </p:nvSpPr>
        <p:spPr>
          <a:xfrm>
            <a:off x="1349829" y="2448823"/>
            <a:ext cx="9194075" cy="4089595"/>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OpenSans"/>
              </a:rPr>
              <a:t>Những chi tiết chứng tỏ Mơ không thua gì các bạn trai ở lớp</a:t>
            </a:r>
            <a:r>
              <a:rPr lang="en-US" sz="2800" b="0" i="0" dirty="0">
                <a:solidFill>
                  <a:srgbClr val="000000"/>
                </a:solidFill>
                <a:effectLst/>
                <a:latin typeface="OpenSans"/>
              </a:rPr>
              <a:t>:</a:t>
            </a:r>
            <a:r>
              <a:rPr lang="vi-VN" sz="2800" b="0" i="0" dirty="0">
                <a:solidFill>
                  <a:srgbClr val="000000"/>
                </a:solidFill>
                <a:effectLst/>
                <a:latin typeface="OpenSans"/>
              </a:rPr>
              <a:t> </a:t>
            </a:r>
            <a:endParaRPr lang="en-US" sz="2800" b="0" i="0" dirty="0">
              <a:solidFill>
                <a:srgbClr val="000000"/>
              </a:solidFill>
              <a:effectLst/>
              <a:latin typeface="OpenSans"/>
            </a:endParaRPr>
          </a:p>
          <a:p>
            <a:pPr algn="just"/>
            <a:r>
              <a:rPr lang="en-US" sz="2800" b="0" i="0" dirty="0">
                <a:solidFill>
                  <a:srgbClr val="000000"/>
                </a:solidFill>
                <a:effectLst/>
                <a:latin typeface="OpenSans"/>
              </a:rPr>
              <a:t>- </a:t>
            </a:r>
            <a:r>
              <a:rPr lang="vi-VN" sz="2800" b="0" i="0" dirty="0">
                <a:solidFill>
                  <a:srgbClr val="000000"/>
                </a:solidFill>
                <a:effectLst/>
                <a:latin typeface="OpenSans"/>
              </a:rPr>
              <a:t>Mơ luôn là học sinh giỏi. </a:t>
            </a:r>
            <a:endParaRPr lang="en-US" sz="2800" b="0" i="0" dirty="0">
              <a:solidFill>
                <a:srgbClr val="000000"/>
              </a:solidFill>
              <a:effectLst/>
              <a:latin typeface="OpenSans"/>
            </a:endParaRPr>
          </a:p>
          <a:p>
            <a:pPr algn="just"/>
            <a:r>
              <a:rPr lang="en-US" sz="2800" b="0" i="0" dirty="0">
                <a:solidFill>
                  <a:srgbClr val="000000"/>
                </a:solidFill>
                <a:effectLst/>
                <a:latin typeface="OpenSans"/>
              </a:rPr>
              <a:t>- </a:t>
            </a:r>
            <a:r>
              <a:rPr lang="vi-VN" sz="2800" b="0" i="0" dirty="0">
                <a:solidFill>
                  <a:srgbClr val="000000"/>
                </a:solidFill>
                <a:effectLst/>
                <a:latin typeface="OpenSans"/>
              </a:rPr>
              <a:t>Đi học về Mơ giúp mẹ tưới rau, chẻ củi, nấu cơm trong khi các bạn trai còn mải đi đá bóng.</a:t>
            </a:r>
            <a:endParaRPr lang="en-US" sz="2800" b="0" i="0" dirty="0">
              <a:solidFill>
                <a:srgbClr val="000000"/>
              </a:solidFill>
              <a:effectLst/>
              <a:latin typeface="OpenSans"/>
            </a:endParaRPr>
          </a:p>
          <a:p>
            <a:pPr algn="just"/>
            <a:r>
              <a:rPr lang="vi-VN" sz="2800" b="0" i="0" dirty="0">
                <a:solidFill>
                  <a:srgbClr val="000000"/>
                </a:solidFill>
                <a:effectLst/>
                <a:latin typeface="OpenSans"/>
              </a:rPr>
              <a:t> </a:t>
            </a:r>
            <a:r>
              <a:rPr lang="en-US" sz="2800" b="0" i="0" dirty="0">
                <a:solidFill>
                  <a:srgbClr val="000000"/>
                </a:solidFill>
                <a:effectLst/>
                <a:latin typeface="OpenSans"/>
              </a:rPr>
              <a:t>- </a:t>
            </a:r>
            <a:r>
              <a:rPr lang="vi-VN" sz="2800" b="0" i="0" dirty="0">
                <a:solidFill>
                  <a:srgbClr val="000000"/>
                </a:solidFill>
                <a:effectLst/>
                <a:latin typeface="OpenSans"/>
              </a:rPr>
              <a:t>Bố đi công tác, mẹ lại mới sinh em</a:t>
            </a:r>
            <a:r>
              <a:rPr lang="en-US" sz="2800" dirty="0">
                <a:solidFill>
                  <a:srgbClr val="000000"/>
                </a:solidFill>
                <a:latin typeface="OpenSans"/>
              </a:rPr>
              <a:t> </a:t>
            </a:r>
            <a:r>
              <a:rPr lang="vi-VN" sz="2800" b="0" i="0" dirty="0">
                <a:solidFill>
                  <a:srgbClr val="000000"/>
                </a:solidFill>
                <a:effectLst/>
                <a:latin typeface="OpenSans"/>
              </a:rPr>
              <a:t>bé, Mơ làm hết mọi việc trong nhà giúp mẹ</a:t>
            </a:r>
            <a:r>
              <a:rPr lang="en-US" sz="2800" b="0" i="0" dirty="0">
                <a:solidFill>
                  <a:srgbClr val="000000"/>
                </a:solidFill>
                <a:effectLst/>
                <a:latin typeface="OpenSans"/>
              </a:rPr>
              <a:t>.</a:t>
            </a:r>
            <a:r>
              <a:rPr lang="vi-VN" sz="2800" b="0" i="0" dirty="0">
                <a:solidFill>
                  <a:srgbClr val="000000"/>
                </a:solidFill>
                <a:effectLst/>
                <a:latin typeface="OpenSans"/>
              </a:rPr>
              <a:t> </a:t>
            </a:r>
            <a:endParaRPr lang="en-US" sz="2800" b="0" i="0" dirty="0">
              <a:solidFill>
                <a:srgbClr val="000000"/>
              </a:solidFill>
              <a:effectLst/>
              <a:latin typeface="OpenSans"/>
            </a:endParaRPr>
          </a:p>
          <a:p>
            <a:pPr algn="just"/>
            <a:r>
              <a:rPr lang="en-US" sz="2800" b="0" i="0" dirty="0">
                <a:solidFill>
                  <a:srgbClr val="000000"/>
                </a:solidFill>
                <a:effectLst/>
                <a:latin typeface="OpenSans"/>
              </a:rPr>
              <a:t>- Đ</a:t>
            </a:r>
            <a:r>
              <a:rPr lang="vi-VN" sz="2800" b="0" i="0" dirty="0">
                <a:solidFill>
                  <a:srgbClr val="000000"/>
                </a:solidFill>
                <a:effectLst/>
                <a:latin typeface="OpenSans"/>
              </a:rPr>
              <a:t>ặc biệt là Mơ đã dũng cảm lao xuống ngòi nước để cứu Hoan.</a:t>
            </a:r>
            <a:endParaRPr lang="en-US" sz="2800" dirty="0"/>
          </a:p>
        </p:txBody>
      </p:sp>
    </p:spTree>
    <p:extLst>
      <p:ext uri="{BB962C8B-B14F-4D97-AF65-F5344CB8AC3E}">
        <p14:creationId xmlns:p14="http://schemas.microsoft.com/office/powerpoint/2010/main" val="1915835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9960D31B-1144-4941-8940-25260813B815}"/>
              </a:ext>
            </a:extLst>
          </p:cNvPr>
          <p:cNvSpPr/>
          <p:nvPr/>
        </p:nvSpPr>
        <p:spPr>
          <a:xfrm>
            <a:off x="1236617" y="252057"/>
            <a:ext cx="9718765" cy="2485623"/>
          </a:xfrm>
          <a:prstGeom prst="horizontalScroll">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2888E1"/>
              </a:solidFill>
              <a:effectLst/>
              <a:latin typeface="OpenSans"/>
            </a:endParaRPr>
          </a:p>
          <a:p>
            <a:pPr algn="l"/>
            <a:endParaRPr lang="en-US" sz="3200" b="1" dirty="0">
              <a:solidFill>
                <a:srgbClr val="2888E1"/>
              </a:solidFill>
              <a:latin typeface="OpenSans"/>
            </a:endParaRPr>
          </a:p>
          <a:p>
            <a:pPr algn="l"/>
            <a:endParaRPr lang="en-US" sz="3200" b="1" dirty="0">
              <a:solidFill>
                <a:srgbClr val="2888E1"/>
              </a:solidFill>
              <a:latin typeface="OpenSans"/>
            </a:endParaRPr>
          </a:p>
          <a:p>
            <a:pPr algn="l"/>
            <a:r>
              <a:rPr lang="vi-VN" sz="3200" b="1" i="0" dirty="0">
                <a:solidFill>
                  <a:srgbClr val="2888E1"/>
                </a:solidFill>
                <a:effectLst/>
                <a:latin typeface="OpenSans"/>
              </a:rPr>
              <a:t>Câu 3</a:t>
            </a:r>
            <a:r>
              <a:rPr lang="en-US" sz="3200" b="1" i="0" dirty="0">
                <a:solidFill>
                  <a:srgbClr val="2888E1"/>
                </a:solidFill>
                <a:effectLst/>
                <a:latin typeface="OpenSans"/>
              </a:rPr>
              <a:t>: </a:t>
            </a:r>
            <a:r>
              <a:rPr lang="vi-VN" sz="3200" b="1" i="0" dirty="0">
                <a:solidFill>
                  <a:srgbClr val="000000"/>
                </a:solidFill>
                <a:effectLst/>
                <a:latin typeface="OpenSans"/>
              </a:rPr>
              <a:t>Sau chuyện Mơ cứu em Hoan, những người thân của Mơ có thay đổi quan niệm về "con gái" không ?</a:t>
            </a:r>
            <a:endParaRPr lang="vi-VN" sz="3200" b="0" i="0" dirty="0">
              <a:solidFill>
                <a:srgbClr val="000000"/>
              </a:solidFill>
              <a:effectLst/>
              <a:latin typeface="OpenSans"/>
            </a:endParaRPr>
          </a:p>
          <a:p>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3" name="Rectangle: Rounded Corners 2">
            <a:extLst>
              <a:ext uri="{FF2B5EF4-FFF2-40B4-BE49-F238E27FC236}">
                <a16:creationId xmlns:a16="http://schemas.microsoft.com/office/drawing/2014/main" id="{367C1A83-9B49-45A0-B675-DFBABC8804CC}"/>
              </a:ext>
            </a:extLst>
          </p:cNvPr>
          <p:cNvSpPr/>
          <p:nvPr/>
        </p:nvSpPr>
        <p:spPr>
          <a:xfrm>
            <a:off x="1349829" y="3845262"/>
            <a:ext cx="9194075" cy="1517869"/>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2800" b="0" i="0" dirty="0">
              <a:solidFill>
                <a:srgbClr val="000000"/>
              </a:solidFill>
              <a:effectLst/>
              <a:latin typeface="OpenSans"/>
            </a:endParaRPr>
          </a:p>
          <a:p>
            <a:endParaRPr lang="en-US" sz="2800" b="0" i="0" dirty="0">
              <a:solidFill>
                <a:srgbClr val="000000"/>
              </a:solidFill>
              <a:effectLst/>
              <a:latin typeface="OpenSans"/>
            </a:endParaRPr>
          </a:p>
          <a:p>
            <a:r>
              <a:rPr lang="vi-VN" sz="2800" b="0" i="0" dirty="0">
                <a:solidFill>
                  <a:srgbClr val="000000"/>
                </a:solidFill>
                <a:effectLst/>
                <a:latin typeface="OpenSans"/>
              </a:rPr>
              <a:t>Sau chuyện Mơ cứu em Hoan, những người thân </a:t>
            </a:r>
            <a:r>
              <a:rPr lang="en-US" sz="2800" b="0" i="0" dirty="0" err="1">
                <a:solidFill>
                  <a:srgbClr val="000000"/>
                </a:solidFill>
                <a:effectLst/>
                <a:latin typeface="OpenSans"/>
              </a:rPr>
              <a:t>của</a:t>
            </a:r>
            <a:r>
              <a:rPr lang="vi-VN" sz="2800" b="0" i="0" dirty="0">
                <a:solidFill>
                  <a:srgbClr val="000000"/>
                </a:solidFill>
                <a:effectLst/>
                <a:latin typeface="OpenSans"/>
              </a:rPr>
              <a:t> Mơ đã thay đổi quan niệm về “con gái”.</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3844112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25A214F3-6250-4B83-AAC8-84C63ACEAC1F}"/>
              </a:ext>
            </a:extLst>
          </p:cNvPr>
          <p:cNvSpPr/>
          <p:nvPr/>
        </p:nvSpPr>
        <p:spPr>
          <a:xfrm>
            <a:off x="1884731" y="334850"/>
            <a:ext cx="8422538" cy="1867437"/>
          </a:xfrm>
          <a:prstGeom prst="horizontalScroll">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2888E1"/>
              </a:solidFill>
              <a:effectLst/>
              <a:latin typeface="OpenSans"/>
            </a:endParaRPr>
          </a:p>
          <a:p>
            <a:pPr algn="l"/>
            <a:endParaRPr lang="en-US" sz="3200" b="1" dirty="0">
              <a:solidFill>
                <a:srgbClr val="2888E1"/>
              </a:solidFill>
              <a:latin typeface="OpenSans"/>
            </a:endParaRPr>
          </a:p>
          <a:p>
            <a:pPr algn="l"/>
            <a:r>
              <a:rPr lang="en-US" sz="3200" i="0" dirty="0">
                <a:solidFill>
                  <a:schemeClr val="tx1"/>
                </a:solidFill>
                <a:effectLst/>
                <a:latin typeface="OpenSans"/>
              </a:rPr>
              <a:t>*</a:t>
            </a:r>
            <a:r>
              <a:rPr lang="en-US" sz="3200" b="0" i="0" dirty="0" err="1">
                <a:solidFill>
                  <a:srgbClr val="000000"/>
                </a:solidFill>
                <a:effectLst/>
                <a:latin typeface="OpenSans"/>
              </a:rPr>
              <a:t>Những</a:t>
            </a:r>
            <a:r>
              <a:rPr lang="en-US" sz="3200" b="0" i="0" dirty="0">
                <a:solidFill>
                  <a:srgbClr val="000000"/>
                </a:solidFill>
                <a:effectLst/>
                <a:latin typeface="OpenSans"/>
              </a:rPr>
              <a:t> chi </a:t>
            </a:r>
            <a:r>
              <a:rPr lang="en-US" sz="3200" b="0" i="0" dirty="0" err="1">
                <a:solidFill>
                  <a:srgbClr val="000000"/>
                </a:solidFill>
                <a:effectLst/>
                <a:latin typeface="OpenSans"/>
              </a:rPr>
              <a:t>tiết</a:t>
            </a:r>
            <a:r>
              <a:rPr lang="en-US" sz="3200" b="0" i="0" dirty="0">
                <a:solidFill>
                  <a:srgbClr val="000000"/>
                </a:solidFill>
                <a:effectLst/>
                <a:latin typeface="OpenSans"/>
              </a:rPr>
              <a:t> </a:t>
            </a:r>
            <a:r>
              <a:rPr lang="en-US" sz="3200" b="0" i="0" dirty="0" err="1">
                <a:solidFill>
                  <a:srgbClr val="000000"/>
                </a:solidFill>
                <a:effectLst/>
                <a:latin typeface="OpenSans"/>
              </a:rPr>
              <a:t>nào</a:t>
            </a:r>
            <a:r>
              <a:rPr lang="en-US" sz="3200" b="0" i="0" dirty="0">
                <a:solidFill>
                  <a:srgbClr val="000000"/>
                </a:solidFill>
                <a:effectLst/>
                <a:latin typeface="OpenSans"/>
              </a:rPr>
              <a:t> </a:t>
            </a:r>
            <a:r>
              <a:rPr lang="en-US" sz="3200" b="0" i="0" dirty="0" err="1">
                <a:solidFill>
                  <a:srgbClr val="000000"/>
                </a:solidFill>
                <a:effectLst/>
                <a:latin typeface="OpenSans"/>
              </a:rPr>
              <a:t>cho</a:t>
            </a:r>
            <a:r>
              <a:rPr lang="en-US" sz="3200" b="0" i="0" dirty="0">
                <a:solidFill>
                  <a:srgbClr val="000000"/>
                </a:solidFill>
                <a:effectLst/>
                <a:latin typeface="OpenSans"/>
              </a:rPr>
              <a:t> </a:t>
            </a:r>
            <a:r>
              <a:rPr lang="en-US" sz="3200" b="0" i="0" dirty="0" err="1">
                <a:solidFill>
                  <a:srgbClr val="000000"/>
                </a:solidFill>
                <a:effectLst/>
                <a:latin typeface="OpenSans"/>
              </a:rPr>
              <a:t>thấy</a:t>
            </a:r>
            <a:r>
              <a:rPr lang="en-US" sz="3200" b="0" i="0" dirty="0">
                <a:solidFill>
                  <a:srgbClr val="000000"/>
                </a:solidFill>
                <a:effectLst/>
                <a:latin typeface="OpenSans"/>
              </a:rPr>
              <a:t> </a:t>
            </a:r>
            <a:r>
              <a:rPr lang="en-US" sz="3200" b="0" i="0" dirty="0" err="1">
                <a:solidFill>
                  <a:srgbClr val="000000"/>
                </a:solidFill>
                <a:effectLst/>
                <a:latin typeface="OpenSans"/>
              </a:rPr>
              <a:t>điều</a:t>
            </a:r>
            <a:r>
              <a:rPr lang="en-US" sz="3200" b="0" i="0" dirty="0">
                <a:solidFill>
                  <a:srgbClr val="000000"/>
                </a:solidFill>
                <a:effectLst/>
                <a:latin typeface="OpenSans"/>
              </a:rPr>
              <a:t> </a:t>
            </a:r>
            <a:r>
              <a:rPr lang="en-US" sz="3200" b="0" i="0" dirty="0" err="1">
                <a:solidFill>
                  <a:srgbClr val="000000"/>
                </a:solidFill>
                <a:effectLst/>
                <a:latin typeface="OpenSans"/>
              </a:rPr>
              <a:t>đó</a:t>
            </a:r>
            <a:r>
              <a:rPr lang="en-US" sz="3200" b="0" i="0" dirty="0">
                <a:solidFill>
                  <a:srgbClr val="000000"/>
                </a:solidFill>
                <a:effectLst/>
                <a:latin typeface="OpenSans"/>
              </a:rPr>
              <a:t>?</a:t>
            </a:r>
            <a:endParaRPr lang="vi-VN" sz="3200" i="0" dirty="0">
              <a:solidFill>
                <a:schemeClr val="tx1"/>
              </a:solidFill>
              <a:effectLst/>
              <a:latin typeface="OpenSans"/>
            </a:endParaRPr>
          </a:p>
          <a:p>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3" name="Rectangle: Rounded Corners 2">
            <a:extLst>
              <a:ext uri="{FF2B5EF4-FFF2-40B4-BE49-F238E27FC236}">
                <a16:creationId xmlns:a16="http://schemas.microsoft.com/office/drawing/2014/main" id="{FAEB9881-BBF7-4C80-80F5-70958A1FF3DD}"/>
              </a:ext>
            </a:extLst>
          </p:cNvPr>
          <p:cNvSpPr/>
          <p:nvPr/>
        </p:nvSpPr>
        <p:spPr>
          <a:xfrm>
            <a:off x="1627751" y="3296991"/>
            <a:ext cx="9194075" cy="2004966"/>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2800" b="0" i="0" dirty="0">
              <a:solidFill>
                <a:srgbClr val="000000"/>
              </a:solidFill>
              <a:effectLst/>
              <a:latin typeface="OpenSans"/>
            </a:endParaRPr>
          </a:p>
          <a:p>
            <a:endParaRPr lang="en-US" sz="2800" b="0" i="0" dirty="0">
              <a:solidFill>
                <a:srgbClr val="000000"/>
              </a:solidFill>
              <a:effectLst/>
              <a:latin typeface="OpenSans"/>
            </a:endParaRPr>
          </a:p>
          <a:p>
            <a:r>
              <a:rPr lang="vi-VN" sz="2800" b="0" i="0" dirty="0">
                <a:solidFill>
                  <a:srgbClr val="000000"/>
                </a:solidFill>
                <a:effectLst/>
                <a:latin typeface="OpenSans"/>
              </a:rPr>
              <a:t>Các chi tiết thể hiện điều </a:t>
            </a:r>
            <a:r>
              <a:rPr lang="en-US" sz="2800" dirty="0" err="1">
                <a:solidFill>
                  <a:srgbClr val="000000"/>
                </a:solidFill>
                <a:latin typeface="OpenSans"/>
              </a:rPr>
              <a:t>đó</a:t>
            </a:r>
            <a:r>
              <a:rPr lang="vi-VN" sz="2800" b="0" i="0" dirty="0">
                <a:solidFill>
                  <a:srgbClr val="000000"/>
                </a:solidFill>
                <a:effectLst/>
                <a:latin typeface="OpenSans"/>
              </a:rPr>
              <a:t> là</a:t>
            </a:r>
            <a:r>
              <a:rPr lang="en-US" sz="2800" b="0" i="0" dirty="0">
                <a:solidFill>
                  <a:srgbClr val="000000"/>
                </a:solidFill>
                <a:effectLst/>
                <a:latin typeface="OpenSans"/>
              </a:rPr>
              <a:t>:</a:t>
            </a:r>
            <a:r>
              <a:rPr lang="vi-VN" sz="2800" b="0" i="0" dirty="0">
                <a:solidFill>
                  <a:srgbClr val="000000"/>
                </a:solidFill>
                <a:effectLst/>
                <a:latin typeface="OpenSans"/>
              </a:rPr>
              <a:t> bố ôm Mơ chặt đến ngợp thở, cả bố và mẹ đều xúc động rơm rớm nước mắt vì thương Mơ. Cả dì Hạnh cũng nói: “Con gái như nó thì một trăm đứa con trai cũng không bằng”. Nghĩa là dì rất tự hào về Mơ.</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20032446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A9D35B1E-2C8C-480E-9072-4781E003B008}"/>
              </a:ext>
            </a:extLst>
          </p:cNvPr>
          <p:cNvSpPr/>
          <p:nvPr/>
        </p:nvSpPr>
        <p:spPr>
          <a:xfrm>
            <a:off x="1794578" y="0"/>
            <a:ext cx="8405489" cy="1867437"/>
          </a:xfrm>
          <a:prstGeom prst="horizontalScroll">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2888E1"/>
              </a:solidFill>
              <a:effectLst/>
              <a:latin typeface="OpenSans"/>
            </a:endParaRPr>
          </a:p>
          <a:p>
            <a:pPr algn="l"/>
            <a:endParaRPr lang="en-US" sz="3200" b="1" dirty="0">
              <a:solidFill>
                <a:srgbClr val="2888E1"/>
              </a:solidFill>
              <a:latin typeface="OpenSans"/>
            </a:endParaRPr>
          </a:p>
          <a:p>
            <a:pPr algn="l"/>
            <a:endParaRPr lang="en-US" sz="3200" b="1" i="0" dirty="0">
              <a:solidFill>
                <a:srgbClr val="2888E1"/>
              </a:solidFill>
              <a:effectLst/>
              <a:latin typeface="OpenSans"/>
            </a:endParaRPr>
          </a:p>
          <a:p>
            <a:pPr algn="l"/>
            <a:r>
              <a:rPr lang="en-US" sz="3200" b="1" i="0" dirty="0" err="1">
                <a:solidFill>
                  <a:srgbClr val="2888E1"/>
                </a:solidFill>
                <a:effectLst/>
                <a:latin typeface="OpenSans"/>
              </a:rPr>
              <a:t>Câu</a:t>
            </a:r>
            <a:r>
              <a:rPr lang="en-US" sz="3200" b="1" i="0" dirty="0">
                <a:solidFill>
                  <a:srgbClr val="2888E1"/>
                </a:solidFill>
                <a:effectLst/>
                <a:latin typeface="OpenSans"/>
              </a:rPr>
              <a:t> 4: </a:t>
            </a:r>
            <a:r>
              <a:rPr lang="en-US" sz="3200" b="1" i="0" dirty="0" err="1">
                <a:solidFill>
                  <a:srgbClr val="000000"/>
                </a:solidFill>
                <a:effectLst/>
                <a:latin typeface="OpenSans"/>
              </a:rPr>
              <a:t>Đọc</a:t>
            </a:r>
            <a:r>
              <a:rPr lang="en-US" sz="3200" b="1" i="0" dirty="0">
                <a:solidFill>
                  <a:srgbClr val="000000"/>
                </a:solidFill>
                <a:effectLst/>
                <a:latin typeface="OpenSans"/>
              </a:rPr>
              <a:t> </a:t>
            </a:r>
            <a:r>
              <a:rPr lang="en-US" sz="3200" b="1" i="0" dirty="0" err="1">
                <a:solidFill>
                  <a:srgbClr val="000000"/>
                </a:solidFill>
                <a:effectLst/>
                <a:latin typeface="OpenSans"/>
              </a:rPr>
              <a:t>câu</a:t>
            </a:r>
            <a:r>
              <a:rPr lang="en-US" sz="3200" b="1" i="0" dirty="0">
                <a:solidFill>
                  <a:srgbClr val="000000"/>
                </a:solidFill>
                <a:effectLst/>
                <a:latin typeface="OpenSans"/>
              </a:rPr>
              <a:t> </a:t>
            </a:r>
            <a:r>
              <a:rPr lang="en-US" sz="3200" b="1" i="0" dirty="0" err="1">
                <a:solidFill>
                  <a:srgbClr val="000000"/>
                </a:solidFill>
                <a:effectLst/>
                <a:latin typeface="OpenSans"/>
              </a:rPr>
              <a:t>chuyện</a:t>
            </a:r>
            <a:r>
              <a:rPr lang="en-US" sz="3200" b="1" i="0" dirty="0">
                <a:solidFill>
                  <a:srgbClr val="000000"/>
                </a:solidFill>
                <a:effectLst/>
                <a:latin typeface="OpenSans"/>
              </a:rPr>
              <a:t> </a:t>
            </a:r>
            <a:r>
              <a:rPr lang="en-US" sz="3200" b="1" i="0" dirty="0" err="1">
                <a:solidFill>
                  <a:srgbClr val="000000"/>
                </a:solidFill>
                <a:effectLst/>
                <a:latin typeface="OpenSans"/>
              </a:rPr>
              <a:t>này</a:t>
            </a:r>
            <a:r>
              <a:rPr lang="en-US" sz="3200" b="1" i="0" dirty="0">
                <a:solidFill>
                  <a:srgbClr val="000000"/>
                </a:solidFill>
                <a:effectLst/>
                <a:latin typeface="OpenSans"/>
              </a:rPr>
              <a:t>, </a:t>
            </a:r>
            <a:r>
              <a:rPr lang="en-US" sz="3200" b="1" i="0" dirty="0" err="1">
                <a:solidFill>
                  <a:srgbClr val="000000"/>
                </a:solidFill>
                <a:effectLst/>
                <a:latin typeface="OpenSans"/>
              </a:rPr>
              <a:t>em</a:t>
            </a:r>
            <a:r>
              <a:rPr lang="en-US" sz="3200" b="1" i="0" dirty="0">
                <a:solidFill>
                  <a:srgbClr val="000000"/>
                </a:solidFill>
                <a:effectLst/>
                <a:latin typeface="OpenSans"/>
              </a:rPr>
              <a:t> </a:t>
            </a:r>
            <a:r>
              <a:rPr lang="en-US" sz="3200" b="1" i="0" dirty="0" err="1">
                <a:solidFill>
                  <a:srgbClr val="000000"/>
                </a:solidFill>
                <a:effectLst/>
                <a:latin typeface="OpenSans"/>
              </a:rPr>
              <a:t>có</a:t>
            </a:r>
            <a:r>
              <a:rPr lang="en-US" sz="3200" b="1" i="0" dirty="0">
                <a:solidFill>
                  <a:srgbClr val="000000"/>
                </a:solidFill>
                <a:effectLst/>
                <a:latin typeface="OpenSans"/>
              </a:rPr>
              <a:t> </a:t>
            </a:r>
            <a:r>
              <a:rPr lang="en-US" sz="3200" b="1" i="0" dirty="0" err="1">
                <a:solidFill>
                  <a:srgbClr val="000000"/>
                </a:solidFill>
                <a:effectLst/>
                <a:latin typeface="OpenSans"/>
              </a:rPr>
              <a:t>suy</a:t>
            </a:r>
            <a:r>
              <a:rPr lang="en-US" sz="3200" b="1" i="0" dirty="0">
                <a:solidFill>
                  <a:srgbClr val="000000"/>
                </a:solidFill>
                <a:effectLst/>
                <a:latin typeface="OpenSans"/>
              </a:rPr>
              <a:t> </a:t>
            </a:r>
            <a:r>
              <a:rPr lang="en-US" sz="3200" b="1" i="0" dirty="0" err="1">
                <a:solidFill>
                  <a:srgbClr val="000000"/>
                </a:solidFill>
                <a:effectLst/>
                <a:latin typeface="OpenSans"/>
              </a:rPr>
              <a:t>nghĩ</a:t>
            </a:r>
            <a:r>
              <a:rPr lang="en-US" sz="3200" b="1" i="0" dirty="0">
                <a:solidFill>
                  <a:srgbClr val="000000"/>
                </a:solidFill>
                <a:effectLst/>
                <a:latin typeface="OpenSans"/>
              </a:rPr>
              <a:t> </a:t>
            </a:r>
            <a:r>
              <a:rPr lang="en-US" sz="3200" b="1" i="0" dirty="0" err="1">
                <a:solidFill>
                  <a:srgbClr val="000000"/>
                </a:solidFill>
                <a:effectLst/>
                <a:latin typeface="OpenSans"/>
              </a:rPr>
              <a:t>gì</a:t>
            </a:r>
            <a:r>
              <a:rPr lang="en-US" sz="3200" b="1" i="0" dirty="0">
                <a:solidFill>
                  <a:srgbClr val="000000"/>
                </a:solidFill>
                <a:effectLst/>
                <a:latin typeface="OpenSans"/>
              </a:rPr>
              <a:t>?</a:t>
            </a:r>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r>
              <a:rPr lang="vi-VN" sz="3200" b="0" i="0" dirty="0">
                <a:solidFill>
                  <a:srgbClr val="000000"/>
                </a:solidFill>
                <a:effectLst/>
                <a:latin typeface="OpenSans"/>
              </a:rPr>
              <a:t/>
            </a:r>
            <a:br>
              <a:rPr lang="vi-VN" sz="3200" b="0" i="0" dirty="0">
                <a:solidFill>
                  <a:srgbClr val="000000"/>
                </a:solidFill>
                <a:effectLst/>
                <a:latin typeface="OpenSans"/>
              </a:rPr>
            </a:br>
            <a:endParaRPr lang="en-US" sz="3200" dirty="0"/>
          </a:p>
        </p:txBody>
      </p:sp>
      <p:sp>
        <p:nvSpPr>
          <p:cNvPr id="3" name="Rectangle: Rounded Corners 2">
            <a:extLst>
              <a:ext uri="{FF2B5EF4-FFF2-40B4-BE49-F238E27FC236}">
                <a16:creationId xmlns:a16="http://schemas.microsoft.com/office/drawing/2014/main" id="{A3DAB640-7201-4DFD-A096-913F2DA46DA5}"/>
              </a:ext>
            </a:extLst>
          </p:cNvPr>
          <p:cNvSpPr/>
          <p:nvPr/>
        </p:nvSpPr>
        <p:spPr>
          <a:xfrm>
            <a:off x="1335470" y="2807594"/>
            <a:ext cx="9521060" cy="2421229"/>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2800" b="0" i="0" dirty="0">
              <a:solidFill>
                <a:srgbClr val="000000"/>
              </a:solidFill>
              <a:effectLst/>
              <a:latin typeface="OpenSans"/>
            </a:endParaRPr>
          </a:p>
          <a:p>
            <a:r>
              <a:rPr lang="vi-VN" sz="2800" b="0" i="0" dirty="0">
                <a:solidFill>
                  <a:srgbClr val="000000"/>
                </a:solidFill>
                <a:effectLst/>
                <a:latin typeface="OpenSans"/>
              </a:rPr>
              <a:t>Đọc câu chuyện này, em suy nghĩ sinh con là trai hay gái không quan trọng. Điều quan trọng là người con đó phải ngoan ngoãn, hiếu thảo làm vui lòng cha mẹ. Đúng như câu ca dao: Trai mà chi, gái mà chi. Sinh con có nghĩa có nghì là hơn*</a:t>
            </a:r>
            <a:br>
              <a:rPr lang="vi-VN" sz="2800" b="0" i="0" dirty="0">
                <a:solidFill>
                  <a:srgbClr val="000000"/>
                </a:solidFill>
                <a:effectLst/>
                <a:latin typeface="OpenSans"/>
              </a:rPr>
            </a:br>
            <a:r>
              <a:rPr lang="vi-VN" sz="2800" b="0" i="0" dirty="0">
                <a:solidFill>
                  <a:srgbClr val="000000"/>
                </a:solidFill>
                <a:effectLst/>
                <a:latin typeface="OpenSans"/>
              </a:rPr>
              <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7708100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8B8ED240-9625-4C24-8BD1-E5895A683FA4}"/>
              </a:ext>
            </a:extLst>
          </p:cNvPr>
          <p:cNvSpPr/>
          <p:nvPr/>
        </p:nvSpPr>
        <p:spPr>
          <a:xfrm>
            <a:off x="2910625" y="0"/>
            <a:ext cx="4395989" cy="2550017"/>
          </a:xfrm>
          <a:prstGeom prst="cloudCallou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Vậy</a:t>
            </a:r>
            <a:r>
              <a:rPr lang="en-US" sz="2800" dirty="0"/>
              <a:t> </a:t>
            </a:r>
            <a:r>
              <a:rPr lang="en-US" sz="2800" dirty="0" err="1"/>
              <a:t>câu</a:t>
            </a:r>
            <a:r>
              <a:rPr lang="en-US" sz="2800" dirty="0"/>
              <a:t> </a:t>
            </a:r>
            <a:r>
              <a:rPr lang="en-US" sz="2800" dirty="0" err="1"/>
              <a:t>chuyện</a:t>
            </a:r>
            <a:r>
              <a:rPr lang="en-US" sz="2800" dirty="0"/>
              <a:t> </a:t>
            </a:r>
            <a:r>
              <a:rPr lang="en-US" sz="2800" dirty="0" err="1"/>
              <a:t>muốn</a:t>
            </a:r>
            <a:r>
              <a:rPr lang="en-US" sz="2800" dirty="0"/>
              <a:t> </a:t>
            </a:r>
            <a:r>
              <a:rPr lang="en-US" sz="2800" dirty="0" err="1"/>
              <a:t>nói</a:t>
            </a:r>
            <a:r>
              <a:rPr lang="en-US" sz="2800" dirty="0"/>
              <a:t> </a:t>
            </a:r>
            <a:r>
              <a:rPr lang="en-US" sz="2800" dirty="0" err="1"/>
              <a:t>với</a:t>
            </a:r>
            <a:r>
              <a:rPr lang="en-US" sz="2800" dirty="0"/>
              <a:t> </a:t>
            </a:r>
            <a:r>
              <a:rPr lang="en-US" sz="2800" dirty="0" err="1"/>
              <a:t>em</a:t>
            </a:r>
            <a:r>
              <a:rPr lang="en-US" sz="2800" dirty="0"/>
              <a:t> </a:t>
            </a:r>
            <a:r>
              <a:rPr lang="en-US" sz="2800" dirty="0" err="1"/>
              <a:t>điều</a:t>
            </a:r>
            <a:r>
              <a:rPr lang="en-US" sz="2800" dirty="0"/>
              <a:t> </a:t>
            </a:r>
            <a:r>
              <a:rPr lang="en-US" sz="2800" dirty="0" err="1"/>
              <a:t>gì</a:t>
            </a:r>
            <a:r>
              <a:rPr lang="en-US" sz="2800" dirty="0"/>
              <a:t>?</a:t>
            </a:r>
          </a:p>
        </p:txBody>
      </p:sp>
      <p:graphicFrame>
        <p:nvGraphicFramePr>
          <p:cNvPr id="5" name="Table 4">
            <a:extLst>
              <a:ext uri="{FF2B5EF4-FFF2-40B4-BE49-F238E27FC236}">
                <a16:creationId xmlns:a16="http://schemas.microsoft.com/office/drawing/2014/main" id="{ED85A85A-069A-4C0E-84F3-918FD6E7FCF3}"/>
              </a:ext>
            </a:extLst>
          </p:cNvPr>
          <p:cNvGraphicFramePr>
            <a:graphicFrameLocks noGrp="1"/>
          </p:cNvGraphicFramePr>
          <p:nvPr>
            <p:extLst>
              <p:ext uri="{D42A27DB-BD31-4B8C-83A1-F6EECF244321}">
                <p14:modId xmlns:p14="http://schemas.microsoft.com/office/powerpoint/2010/main" val="3147725182"/>
              </p:ext>
            </p:extLst>
          </p:nvPr>
        </p:nvGraphicFramePr>
        <p:xfrm>
          <a:off x="567743" y="3288574"/>
          <a:ext cx="10515600" cy="2038820"/>
        </p:xfrm>
        <a:graphic>
          <a:graphicData uri="http://schemas.openxmlformats.org/drawingml/2006/table">
            <a:tbl>
              <a:tblPr/>
              <a:tblGrid>
                <a:gridCol w="10515600">
                  <a:extLst>
                    <a:ext uri="{9D8B030D-6E8A-4147-A177-3AD203B41FA5}">
                      <a16:colId xmlns:a16="http://schemas.microsoft.com/office/drawing/2014/main" val="4044386818"/>
                    </a:ext>
                  </a:extLst>
                </a:gridCol>
              </a:tblGrid>
              <a:tr h="1786816">
                <a:tc>
                  <a:txBody>
                    <a:bodyPr/>
                    <a:lstStyle/>
                    <a:p>
                      <a:pPr fontAlgn="t"/>
                      <a:r>
                        <a:rPr lang="vi-VN" sz="3200" b="0" dirty="0">
                          <a:effectLst/>
                        </a:rPr>
                        <a:t>Phê phán quan niệm lạc hậu “Trọng nam khinh nữ”. Khen ngợi cô bé Mơ học giỏi, chăm làm, dũng cảm cứu bạn, làm thay đổi cách hiểu chưa đúng của cha mẹ em về việc sinh con gái.</a:t>
                      </a:r>
                    </a:p>
                  </a:txBody>
                  <a:tcPr marL="44050" marR="44050" marT="44050" marB="44050">
                    <a:lnL>
                      <a:noFill/>
                    </a:lnL>
                    <a:lnR>
                      <a:noFill/>
                    </a:lnR>
                    <a:lnT>
                      <a:noFill/>
                    </a:lnT>
                    <a:lnB>
                      <a:noFill/>
                    </a:lnB>
                    <a:solidFill>
                      <a:srgbClr val="EDF20C"/>
                    </a:solidFill>
                  </a:tcPr>
                </a:tc>
                <a:extLst>
                  <a:ext uri="{0D108BD9-81ED-4DB2-BD59-A6C34878D82A}">
                    <a16:rowId xmlns:a16="http://schemas.microsoft.com/office/drawing/2014/main" val="2441495753"/>
                  </a:ext>
                </a:extLst>
              </a:tr>
            </a:tbl>
          </a:graphicData>
        </a:graphic>
      </p:graphicFrame>
    </p:spTree>
    <p:extLst>
      <p:ext uri="{BB962C8B-B14F-4D97-AF65-F5344CB8AC3E}">
        <p14:creationId xmlns:p14="http://schemas.microsoft.com/office/powerpoint/2010/main" val="372096025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757EF7-FB18-4FBE-8E4B-9C083EE2D1C0}"/>
              </a:ext>
            </a:extLst>
          </p:cNvPr>
          <p:cNvGraphicFramePr>
            <a:graphicFrameLocks noGrp="1"/>
          </p:cNvGraphicFramePr>
          <p:nvPr>
            <p:extLst>
              <p:ext uri="{D42A27DB-BD31-4B8C-83A1-F6EECF244321}">
                <p14:modId xmlns:p14="http://schemas.microsoft.com/office/powerpoint/2010/main" val="2424022855"/>
              </p:ext>
            </p:extLst>
          </p:nvPr>
        </p:nvGraphicFramePr>
        <p:xfrm>
          <a:off x="567743" y="3288574"/>
          <a:ext cx="10515600" cy="2038820"/>
        </p:xfrm>
        <a:graphic>
          <a:graphicData uri="http://schemas.openxmlformats.org/drawingml/2006/table">
            <a:tbl>
              <a:tblPr/>
              <a:tblGrid>
                <a:gridCol w="10515600">
                  <a:extLst>
                    <a:ext uri="{9D8B030D-6E8A-4147-A177-3AD203B41FA5}">
                      <a16:colId xmlns:a16="http://schemas.microsoft.com/office/drawing/2014/main" val="4044386818"/>
                    </a:ext>
                  </a:extLst>
                </a:gridCol>
              </a:tblGrid>
              <a:tr h="1786816">
                <a:tc>
                  <a:txBody>
                    <a:bodyPr/>
                    <a:lstStyle/>
                    <a:p>
                      <a:pPr fontAlgn="t"/>
                      <a:r>
                        <a:rPr lang="vi-VN" sz="3200" b="0" dirty="0">
                          <a:effectLst/>
                        </a:rPr>
                        <a:t>Phê phán quan niệm lạc hậu “Trọng nam khinh nữ”. Khen ngợi cô bé Mơ học giỏi, chăm làm, dũng cảm cứu bạn, làm thay đổi cách hiểu chưa đúng của cha mẹ em về việc sinh con gái.</a:t>
                      </a:r>
                    </a:p>
                  </a:txBody>
                  <a:tcPr marL="44050" marR="44050" marT="44050" marB="44050">
                    <a:lnL>
                      <a:noFill/>
                    </a:lnL>
                    <a:lnR>
                      <a:noFill/>
                    </a:lnR>
                    <a:lnT>
                      <a:noFill/>
                    </a:lnT>
                    <a:lnB>
                      <a:noFill/>
                    </a:lnB>
                    <a:solidFill>
                      <a:srgbClr val="EDF20C"/>
                    </a:solidFill>
                  </a:tcPr>
                </a:tc>
                <a:extLst>
                  <a:ext uri="{0D108BD9-81ED-4DB2-BD59-A6C34878D82A}">
                    <a16:rowId xmlns:a16="http://schemas.microsoft.com/office/drawing/2014/main" val="2441495753"/>
                  </a:ext>
                </a:extLst>
              </a:tr>
            </a:tbl>
          </a:graphicData>
        </a:graphic>
      </p:graphicFrame>
      <p:sp>
        <p:nvSpPr>
          <p:cNvPr id="3" name="Rectangle 2">
            <a:extLst>
              <a:ext uri="{FF2B5EF4-FFF2-40B4-BE49-F238E27FC236}">
                <a16:creationId xmlns:a16="http://schemas.microsoft.com/office/drawing/2014/main" id="{F0487524-B157-431C-AE58-708163029D2C}"/>
              </a:ext>
            </a:extLst>
          </p:cNvPr>
          <p:cNvSpPr/>
          <p:nvPr/>
        </p:nvSpPr>
        <p:spPr>
          <a:xfrm>
            <a:off x="3168203" y="682580"/>
            <a:ext cx="4919730" cy="105408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ln w="0"/>
                <a:solidFill>
                  <a:schemeClr val="tx1"/>
                </a:solidFill>
                <a:effectLst>
                  <a:outerShdw blurRad="38100" dist="19050" dir="2700000" algn="tl" rotWithShape="0">
                    <a:schemeClr val="dk1">
                      <a:alpha val="40000"/>
                    </a:schemeClr>
                  </a:outerShdw>
                </a:effectLst>
              </a:rPr>
              <a:t>Nội</a:t>
            </a:r>
            <a:r>
              <a:rPr lang="en-US" sz="4400" dirty="0">
                <a:ln w="0"/>
                <a:solidFill>
                  <a:schemeClr val="tx1"/>
                </a:solidFill>
                <a:effectLst>
                  <a:outerShdw blurRad="38100" dist="19050" dir="2700000" algn="tl" rotWithShape="0">
                    <a:schemeClr val="dk1">
                      <a:alpha val="40000"/>
                    </a:schemeClr>
                  </a:outerShdw>
                </a:effectLst>
              </a:rPr>
              <a:t> dung:</a:t>
            </a:r>
            <a:endPar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897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0290B0-C676-4BFF-99DD-001AB86AE572}"/>
              </a:ext>
            </a:extLst>
          </p:cNvPr>
          <p:cNvSpPr/>
          <p:nvPr/>
        </p:nvSpPr>
        <p:spPr>
          <a:xfrm>
            <a:off x="2678806" y="171461"/>
            <a:ext cx="6014433" cy="1712890"/>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n w="0"/>
                <a:solidFill>
                  <a:schemeClr val="tx1"/>
                </a:solidFill>
                <a:effectLst>
                  <a:outerShdw blurRad="38100" dist="19050" dir="2700000" algn="tl" rotWithShape="0">
                    <a:schemeClr val="dk1">
                      <a:alpha val="40000"/>
                    </a:schemeClr>
                  </a:outerShdw>
                </a:effectLst>
              </a:rPr>
              <a:t>Luyện</a:t>
            </a:r>
            <a:r>
              <a:rPr lang="en-US" sz="4000" dirty="0">
                <a:ln w="0"/>
                <a:solidFill>
                  <a:schemeClr val="tx1"/>
                </a:solidFill>
                <a:effectLst>
                  <a:outerShdw blurRad="38100" dist="19050" dir="2700000" algn="tl" rotWithShape="0">
                    <a:schemeClr val="dk1">
                      <a:alpha val="40000"/>
                    </a:schemeClr>
                  </a:outerShdw>
                </a:effectLst>
              </a:rPr>
              <a:t> </a:t>
            </a:r>
            <a:r>
              <a:rPr lang="en-US" sz="4000" dirty="0" err="1">
                <a:ln w="0"/>
                <a:solidFill>
                  <a:schemeClr val="tx1"/>
                </a:solidFill>
                <a:effectLst>
                  <a:outerShdw blurRad="38100" dist="19050" dir="2700000" algn="tl" rotWithShape="0">
                    <a:schemeClr val="dk1">
                      <a:alpha val="40000"/>
                    </a:schemeClr>
                  </a:outerShdw>
                </a:effectLst>
              </a:rPr>
              <a:t>đọc</a:t>
            </a:r>
            <a:r>
              <a:rPr lang="en-US" sz="4000" dirty="0">
                <a:ln w="0"/>
                <a:solidFill>
                  <a:schemeClr val="tx1"/>
                </a:solidFill>
                <a:effectLst>
                  <a:outerShdw blurRad="38100" dist="19050" dir="2700000" algn="tl" rotWithShape="0">
                    <a:schemeClr val="dk1">
                      <a:alpha val="40000"/>
                    </a:schemeClr>
                  </a:outerShdw>
                </a:effectLst>
              </a:rPr>
              <a:t> </a:t>
            </a:r>
            <a:r>
              <a:rPr lang="en-US" sz="4000" dirty="0" err="1">
                <a:ln w="0"/>
                <a:solidFill>
                  <a:schemeClr val="tx1"/>
                </a:solidFill>
                <a:effectLst>
                  <a:outerShdw blurRad="38100" dist="19050" dir="2700000" algn="tl" rotWithShape="0">
                    <a:schemeClr val="dk1">
                      <a:alpha val="40000"/>
                    </a:schemeClr>
                  </a:outerShdw>
                </a:effectLst>
              </a:rPr>
              <a:t>diễn</a:t>
            </a:r>
            <a:r>
              <a:rPr lang="en-US" sz="4000" dirty="0">
                <a:ln w="0"/>
                <a:solidFill>
                  <a:schemeClr val="tx1"/>
                </a:solidFill>
                <a:effectLst>
                  <a:outerShdw blurRad="38100" dist="19050" dir="2700000" algn="tl" rotWithShape="0">
                    <a:schemeClr val="dk1">
                      <a:alpha val="40000"/>
                    </a:schemeClr>
                  </a:outerShdw>
                </a:effectLst>
              </a:rPr>
              <a:t> </a:t>
            </a:r>
            <a:r>
              <a:rPr lang="en-US" sz="4000" dirty="0" err="1">
                <a:ln w="0"/>
                <a:solidFill>
                  <a:schemeClr val="tx1"/>
                </a:solidFill>
                <a:effectLst>
                  <a:outerShdw blurRad="38100" dist="19050" dir="2700000" algn="tl" rotWithShape="0">
                    <a:schemeClr val="dk1">
                      <a:alpha val="40000"/>
                    </a:schemeClr>
                  </a:outerShdw>
                </a:effectLst>
              </a:rPr>
              <a:t>cảm</a:t>
            </a:r>
            <a:r>
              <a:rPr lang="en-US" sz="4000" dirty="0">
                <a:ln w="0"/>
                <a:solidFill>
                  <a:schemeClr val="tx1"/>
                </a:solidFill>
                <a:effectLst>
                  <a:outerShdw blurRad="38100" dist="19050" dir="2700000" algn="tl" rotWithShape="0">
                    <a:schemeClr val="dk1">
                      <a:alpha val="40000"/>
                    </a:schemeClr>
                  </a:outerShdw>
                </a:effectLst>
              </a:rPr>
              <a:t>:</a:t>
            </a:r>
          </a:p>
        </p:txBody>
      </p:sp>
      <p:sp>
        <p:nvSpPr>
          <p:cNvPr id="3" name="Title 2">
            <a:extLst>
              <a:ext uri="{FF2B5EF4-FFF2-40B4-BE49-F238E27FC236}">
                <a16:creationId xmlns:a16="http://schemas.microsoft.com/office/drawing/2014/main" id="{A0D6C041-2282-4256-A927-D69D489A27A0}"/>
              </a:ext>
            </a:extLst>
          </p:cNvPr>
          <p:cNvSpPr>
            <a:spLocks noGrp="1"/>
          </p:cNvSpPr>
          <p:nvPr>
            <p:ph type="title"/>
          </p:nvPr>
        </p:nvSpPr>
        <p:spPr>
          <a:xfrm>
            <a:off x="838200" y="2940900"/>
            <a:ext cx="10515600" cy="2687168"/>
          </a:xfrm>
        </p:spPr>
        <p:txBody>
          <a:bodyPr>
            <a:noAutofit/>
          </a:bodyPr>
          <a:lstStyle/>
          <a:p>
            <a:r>
              <a:rPr lang="vi-VN" sz="3200" b="0" i="0" dirty="0">
                <a:solidFill>
                  <a:srgbClr val="0070C0"/>
                </a:solidFill>
                <a:effectLst/>
                <a:latin typeface="OpenSans"/>
              </a:rPr>
              <a:t>Tối đó, bố về. Bố ôm Mơ chặt đến ng</a:t>
            </a:r>
            <a:r>
              <a:rPr lang="en-US" sz="3200" b="0" i="0" dirty="0">
                <a:solidFill>
                  <a:srgbClr val="0070C0"/>
                </a:solidFill>
                <a:effectLst/>
                <a:latin typeface="OpenSans"/>
              </a:rPr>
              <a:t>ợ</a:t>
            </a:r>
            <a:r>
              <a:rPr lang="vi-VN" sz="3200" b="0" i="0" dirty="0">
                <a:solidFill>
                  <a:srgbClr val="0070C0"/>
                </a:solidFill>
                <a:effectLst/>
                <a:latin typeface="OpenSans"/>
              </a:rPr>
              <a:t>p thở. Cả bố và mẹ đều rơm rớm nước mắt. Chỉ có em bé nằm trong nôi là cười rất tươi. Chắc là em khen chị Mơ giỏi đấy. Dì Hạnh nói giọng đầy tự hào: "Biết cháu tôi chưa? Con gái như nó thì một trăm đứa con trai cũng không bằng".</a:t>
            </a:r>
            <a:endParaRPr lang="en-US" sz="3200" dirty="0">
              <a:solidFill>
                <a:srgbClr val="0070C0"/>
              </a:solidFill>
            </a:endParaRPr>
          </a:p>
        </p:txBody>
      </p:sp>
      <p:cxnSp>
        <p:nvCxnSpPr>
          <p:cNvPr id="5" name="Straight Connector 4">
            <a:extLst>
              <a:ext uri="{FF2B5EF4-FFF2-40B4-BE49-F238E27FC236}">
                <a16:creationId xmlns:a16="http://schemas.microsoft.com/office/drawing/2014/main" id="{15A0F311-973A-4977-BAB7-0F4AE441C4D3}"/>
              </a:ext>
            </a:extLst>
          </p:cNvPr>
          <p:cNvCxnSpPr/>
          <p:nvPr/>
        </p:nvCxnSpPr>
        <p:spPr>
          <a:xfrm>
            <a:off x="6606861" y="3593206"/>
            <a:ext cx="14939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AA76A36F-3E9D-4599-81D0-C51CE920FF80}"/>
              </a:ext>
            </a:extLst>
          </p:cNvPr>
          <p:cNvCxnSpPr>
            <a:cxnSpLocks/>
          </p:cNvCxnSpPr>
          <p:nvPr/>
        </p:nvCxnSpPr>
        <p:spPr>
          <a:xfrm>
            <a:off x="978794" y="4016063"/>
            <a:ext cx="31553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284442D6-9965-41FB-B793-9949175C20F2}"/>
              </a:ext>
            </a:extLst>
          </p:cNvPr>
          <p:cNvCxnSpPr>
            <a:cxnSpLocks/>
          </p:cNvCxnSpPr>
          <p:nvPr/>
        </p:nvCxnSpPr>
        <p:spPr>
          <a:xfrm>
            <a:off x="9322157" y="4016063"/>
            <a:ext cx="129003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28EE3600-5F47-435E-8B59-98BAB958A216}"/>
              </a:ext>
            </a:extLst>
          </p:cNvPr>
          <p:cNvCxnSpPr>
            <a:cxnSpLocks/>
          </p:cNvCxnSpPr>
          <p:nvPr/>
        </p:nvCxnSpPr>
        <p:spPr>
          <a:xfrm>
            <a:off x="901520" y="4466824"/>
            <a:ext cx="81136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F852FE4E-682C-4B86-8676-E9F2009C14EF}"/>
              </a:ext>
            </a:extLst>
          </p:cNvPr>
          <p:cNvCxnSpPr>
            <a:cxnSpLocks/>
          </p:cNvCxnSpPr>
          <p:nvPr/>
        </p:nvCxnSpPr>
        <p:spPr>
          <a:xfrm>
            <a:off x="10315976" y="4466824"/>
            <a:ext cx="63106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80029C28-9815-4448-ADE9-BAF40AB68DD0}"/>
              </a:ext>
            </a:extLst>
          </p:cNvPr>
          <p:cNvCxnSpPr>
            <a:cxnSpLocks/>
          </p:cNvCxnSpPr>
          <p:nvPr/>
        </p:nvCxnSpPr>
        <p:spPr>
          <a:xfrm>
            <a:off x="901520" y="4917583"/>
            <a:ext cx="12492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84198681-544A-4489-9663-3CB22850FD31}"/>
              </a:ext>
            </a:extLst>
          </p:cNvPr>
          <p:cNvCxnSpPr>
            <a:cxnSpLocks/>
          </p:cNvCxnSpPr>
          <p:nvPr/>
        </p:nvCxnSpPr>
        <p:spPr>
          <a:xfrm>
            <a:off x="8822027" y="4917583"/>
            <a:ext cx="231819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DEDDF009-C66F-48B9-8C47-3AB10ED80F4D}"/>
              </a:ext>
            </a:extLst>
          </p:cNvPr>
          <p:cNvCxnSpPr>
            <a:cxnSpLocks/>
          </p:cNvCxnSpPr>
          <p:nvPr/>
        </p:nvCxnSpPr>
        <p:spPr>
          <a:xfrm>
            <a:off x="901520" y="5342586"/>
            <a:ext cx="12492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1E1D6A14-3136-4316-8181-2370751189AF}"/>
              </a:ext>
            </a:extLst>
          </p:cNvPr>
          <p:cNvCxnSpPr>
            <a:cxnSpLocks/>
          </p:cNvCxnSpPr>
          <p:nvPr/>
        </p:nvCxnSpPr>
        <p:spPr>
          <a:xfrm flipH="1">
            <a:off x="9171099" y="4119447"/>
            <a:ext cx="243357" cy="41689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543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6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61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C389E-A394-4462-9607-349A012B3F71}"/>
              </a:ext>
            </a:extLst>
          </p:cNvPr>
          <p:cNvSpPr>
            <a:spLocks noGrp="1"/>
          </p:cNvSpPr>
          <p:nvPr>
            <p:ph type="title"/>
          </p:nvPr>
        </p:nvSpPr>
        <p:spPr>
          <a:xfrm>
            <a:off x="1203960" y="-1"/>
            <a:ext cx="10515600" cy="2082019"/>
          </a:xfrm>
        </p:spPr>
        <p:txBody>
          <a:bodyPr>
            <a:normAutofit fontScale="90000"/>
          </a:bodyPr>
          <a:lstStyle/>
          <a:p>
            <a:r>
              <a:rPr lang="en-US"/>
              <a:t>             </a:t>
            </a:r>
            <a:r>
              <a:rPr lang="en-US" sz="4000" dirty="0"/>
              <a:t/>
            </a:r>
            <a:br>
              <a:rPr lang="en-US" sz="4000" dirty="0"/>
            </a:br>
            <a:r>
              <a:rPr lang="en-US" sz="4000" dirty="0"/>
              <a:t>                                 </a:t>
            </a:r>
            <a:r>
              <a:rPr lang="en-US" sz="4000" dirty="0" err="1"/>
              <a:t>Tập</a:t>
            </a:r>
            <a:r>
              <a:rPr lang="en-US" sz="4000" dirty="0"/>
              <a:t> </a:t>
            </a:r>
            <a:r>
              <a:rPr lang="en-US" sz="4000" dirty="0" err="1"/>
              <a:t>đọc</a:t>
            </a:r>
            <a:r>
              <a:rPr lang="en-US" sz="4000" dirty="0"/>
              <a:t/>
            </a:r>
            <a:br>
              <a:rPr lang="en-US" sz="4000" dirty="0"/>
            </a:br>
            <a:r>
              <a:rPr lang="en-US" dirty="0"/>
              <a:t>                              Con </a:t>
            </a:r>
            <a:r>
              <a:rPr lang="en-US" dirty="0" err="1"/>
              <a:t>gái</a:t>
            </a:r>
            <a:r>
              <a:rPr lang="en-US" sz="4900" dirty="0"/>
              <a:t/>
            </a:r>
            <a:br>
              <a:rPr lang="en-US" sz="4900" dirty="0"/>
            </a:br>
            <a:r>
              <a:rPr lang="en-US" sz="4900" dirty="0"/>
              <a:t>                           </a:t>
            </a:r>
            <a:r>
              <a:rPr lang="en-US" sz="3100" dirty="0"/>
              <a:t>Theo </a:t>
            </a:r>
            <a:r>
              <a:rPr lang="en-US" sz="3100" dirty="0" err="1"/>
              <a:t>Đỗ</a:t>
            </a:r>
            <a:r>
              <a:rPr lang="en-US" sz="3100" dirty="0"/>
              <a:t> </a:t>
            </a:r>
            <a:r>
              <a:rPr lang="en-US" sz="3100" dirty="0" err="1"/>
              <a:t>Thị</a:t>
            </a:r>
            <a:r>
              <a:rPr lang="en-US" sz="3100" dirty="0"/>
              <a:t> Thu </a:t>
            </a:r>
            <a:r>
              <a:rPr lang="en-US" sz="3100" dirty="0" err="1"/>
              <a:t>Hiên</a:t>
            </a:r>
            <a:endParaRPr lang="en-US" dirty="0"/>
          </a:p>
        </p:txBody>
      </p:sp>
      <p:pic>
        <p:nvPicPr>
          <p:cNvPr id="1026" name="Picture 2" descr="Soạn bài Con gái - Giải bài tập SGK Tiếng Việt 5 tập 2 trang 113 - VnDoc.com">
            <a:extLst>
              <a:ext uri="{FF2B5EF4-FFF2-40B4-BE49-F238E27FC236}">
                <a16:creationId xmlns:a16="http://schemas.microsoft.com/office/drawing/2014/main" id="{ADBD500F-0C06-428A-B72F-3D6F74045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2293034"/>
            <a:ext cx="9523827" cy="456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5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C23EE-D8AF-4B9C-9A04-27448B496363}"/>
              </a:ext>
            </a:extLst>
          </p:cNvPr>
          <p:cNvSpPr>
            <a:spLocks noGrp="1"/>
          </p:cNvSpPr>
          <p:nvPr>
            <p:ph type="title"/>
          </p:nvPr>
        </p:nvSpPr>
        <p:spPr>
          <a:xfrm>
            <a:off x="1063283" y="18255"/>
            <a:ext cx="10515600" cy="1754274"/>
          </a:xfrm>
        </p:spPr>
        <p:txBody>
          <a:bodyPr>
            <a:normAutofit/>
          </a:bodyPr>
          <a:lstStyle/>
          <a:p>
            <a:r>
              <a:rPr lang="en-US" sz="3600" dirty="0"/>
              <a:t>                                </a:t>
            </a:r>
            <a:r>
              <a:rPr lang="en-US" sz="3600" dirty="0" err="1">
                <a:solidFill>
                  <a:srgbClr val="0070C0"/>
                </a:solidFill>
              </a:rPr>
              <a:t>Tập</a:t>
            </a:r>
            <a:r>
              <a:rPr lang="en-US" sz="3600" dirty="0">
                <a:solidFill>
                  <a:srgbClr val="0070C0"/>
                </a:solidFill>
              </a:rPr>
              <a:t> </a:t>
            </a:r>
            <a:r>
              <a:rPr lang="en-US" sz="3600" dirty="0" err="1">
                <a:solidFill>
                  <a:srgbClr val="0070C0"/>
                </a:solidFill>
              </a:rPr>
              <a:t>đọc</a:t>
            </a:r>
            <a:r>
              <a:rPr lang="en-US" sz="3600" dirty="0">
                <a:solidFill>
                  <a:srgbClr val="0070C0"/>
                </a:solidFill>
              </a:rPr>
              <a:t/>
            </a:r>
            <a:br>
              <a:rPr lang="en-US" sz="3600" dirty="0">
                <a:solidFill>
                  <a:srgbClr val="0070C0"/>
                </a:solidFill>
              </a:rPr>
            </a:br>
            <a:r>
              <a:rPr lang="en-US" sz="3600" dirty="0">
                <a:solidFill>
                  <a:srgbClr val="FF0000"/>
                </a:solidFill>
              </a:rPr>
              <a:t>                                 Con </a:t>
            </a:r>
            <a:r>
              <a:rPr lang="en-US" sz="3600" dirty="0" err="1">
                <a:solidFill>
                  <a:srgbClr val="FF0000"/>
                </a:solidFill>
              </a:rPr>
              <a:t>gái</a:t>
            </a:r>
            <a:r>
              <a:rPr lang="en-US" sz="3600" dirty="0">
                <a:solidFill>
                  <a:srgbClr val="FF0000"/>
                </a:solidFill>
              </a:rPr>
              <a:t/>
            </a:r>
            <a:br>
              <a:rPr lang="en-US" sz="3600" dirty="0">
                <a:solidFill>
                  <a:srgbClr val="FF0000"/>
                </a:solidFill>
              </a:rPr>
            </a:br>
            <a:r>
              <a:rPr lang="en-US" sz="3600" dirty="0">
                <a:solidFill>
                  <a:srgbClr val="FF0000"/>
                </a:solidFill>
              </a:rPr>
              <a:t>                                     </a:t>
            </a:r>
            <a:r>
              <a:rPr lang="en-US" sz="2400" dirty="0"/>
              <a:t>Theo </a:t>
            </a:r>
            <a:r>
              <a:rPr lang="en-US" sz="2400" dirty="0" err="1"/>
              <a:t>Đỗ</a:t>
            </a:r>
            <a:r>
              <a:rPr lang="en-US" sz="2400" dirty="0"/>
              <a:t> </a:t>
            </a:r>
            <a:r>
              <a:rPr lang="en-US" sz="2400" dirty="0" err="1"/>
              <a:t>Thị</a:t>
            </a:r>
            <a:r>
              <a:rPr lang="en-US" sz="2400" dirty="0"/>
              <a:t> Thu </a:t>
            </a:r>
            <a:r>
              <a:rPr lang="en-US" sz="2400" dirty="0" err="1"/>
              <a:t>Hiên</a:t>
            </a:r>
            <a:r>
              <a:rPr lang="en-US" sz="2400" dirty="0"/>
              <a:t> </a:t>
            </a:r>
            <a:endParaRPr lang="en-US" sz="3600" dirty="0"/>
          </a:p>
        </p:txBody>
      </p:sp>
      <p:sp>
        <p:nvSpPr>
          <p:cNvPr id="4" name="Content Placeholder 3">
            <a:extLst>
              <a:ext uri="{FF2B5EF4-FFF2-40B4-BE49-F238E27FC236}">
                <a16:creationId xmlns:a16="http://schemas.microsoft.com/office/drawing/2014/main" id="{AD1CC23F-C0AA-4609-9F9D-A1F4545078C3}"/>
              </a:ext>
            </a:extLst>
          </p:cNvPr>
          <p:cNvSpPr>
            <a:spLocks noGrp="1"/>
          </p:cNvSpPr>
          <p:nvPr>
            <p:ph idx="1"/>
          </p:nvPr>
        </p:nvSpPr>
        <p:spPr>
          <a:xfrm>
            <a:off x="838200" y="2129051"/>
            <a:ext cx="10515600" cy="4047911"/>
          </a:xfrm>
        </p:spPr>
        <p:txBody>
          <a:bodyPr>
            <a:normAutofit/>
          </a:bodyPr>
          <a:lstStyle/>
          <a:p>
            <a:pPr marL="0" indent="0" algn="just">
              <a:buNone/>
            </a:pPr>
            <a:r>
              <a:rPr lang="vi-VN" sz="3600" b="0" i="0" dirty="0">
                <a:solidFill>
                  <a:srgbClr val="000000"/>
                </a:solidFill>
                <a:effectLst/>
                <a:latin typeface="OpenSans"/>
              </a:rPr>
              <a:t>Có thể chia bài đọc thành 5 đoạn:</a:t>
            </a:r>
          </a:p>
          <a:p>
            <a:pPr marL="0" indent="0" algn="just">
              <a:buNone/>
            </a:pPr>
            <a:r>
              <a:rPr lang="vi-VN" sz="3600" b="0" i="0" dirty="0">
                <a:solidFill>
                  <a:srgbClr val="000000"/>
                </a:solidFill>
                <a:effectLst/>
                <a:latin typeface="OpenSans"/>
              </a:rPr>
              <a:t>Đoạn 1: Từ đầu đến </a:t>
            </a:r>
            <a:r>
              <a:rPr lang="vi-VN" sz="3600" b="0" i="1" dirty="0">
                <a:solidFill>
                  <a:srgbClr val="000000"/>
                </a:solidFill>
                <a:effectLst/>
                <a:latin typeface="OpenSans"/>
              </a:rPr>
              <a:t>có vẻ buồn chán</a:t>
            </a:r>
            <a:endParaRPr lang="vi-VN" sz="3600" b="0" i="0" dirty="0">
              <a:solidFill>
                <a:srgbClr val="000000"/>
              </a:solidFill>
              <a:effectLst/>
              <a:latin typeface="OpenSans"/>
            </a:endParaRPr>
          </a:p>
          <a:p>
            <a:pPr marL="0" indent="0" algn="just">
              <a:buNone/>
            </a:pPr>
            <a:r>
              <a:rPr lang="vi-VN" sz="3600" b="0" i="0" dirty="0">
                <a:solidFill>
                  <a:srgbClr val="000000"/>
                </a:solidFill>
                <a:effectLst/>
                <a:latin typeface="OpenSans"/>
              </a:rPr>
              <a:t>Đoạn 2: Từ</a:t>
            </a:r>
            <a:r>
              <a:rPr lang="vi-VN" sz="3600" b="0" i="1" dirty="0">
                <a:solidFill>
                  <a:srgbClr val="000000"/>
                </a:solidFill>
                <a:effectLst/>
                <a:latin typeface="OpenSans"/>
              </a:rPr>
              <a:t> Đêm, Mơ trằn trọc</a:t>
            </a:r>
            <a:r>
              <a:rPr lang="vi-VN" sz="3600" b="0" i="0" dirty="0">
                <a:solidFill>
                  <a:srgbClr val="000000"/>
                </a:solidFill>
                <a:effectLst/>
                <a:latin typeface="OpenSans"/>
              </a:rPr>
              <a:t> đến </a:t>
            </a:r>
            <a:r>
              <a:rPr lang="vi-VN" sz="3600" b="0" i="1" dirty="0">
                <a:solidFill>
                  <a:srgbClr val="000000"/>
                </a:solidFill>
                <a:effectLst/>
                <a:latin typeface="OpenSans"/>
              </a:rPr>
              <a:t>Tức ghê!</a:t>
            </a:r>
            <a:endParaRPr lang="vi-VN" sz="3600" b="0" i="0" dirty="0">
              <a:solidFill>
                <a:srgbClr val="000000"/>
              </a:solidFill>
              <a:effectLst/>
              <a:latin typeface="OpenSans"/>
            </a:endParaRPr>
          </a:p>
          <a:p>
            <a:pPr marL="0" indent="0" algn="just">
              <a:buNone/>
            </a:pPr>
            <a:r>
              <a:rPr lang="vi-VN" sz="3600" b="0" i="0" dirty="0">
                <a:solidFill>
                  <a:srgbClr val="000000"/>
                </a:solidFill>
                <a:effectLst/>
                <a:latin typeface="OpenSans"/>
              </a:rPr>
              <a:t>Đoạn 3: Từ </a:t>
            </a:r>
            <a:r>
              <a:rPr lang="vi-VN" sz="3600" b="0" i="1" dirty="0">
                <a:solidFill>
                  <a:srgbClr val="000000"/>
                </a:solidFill>
                <a:effectLst/>
                <a:latin typeface="OpenSans"/>
              </a:rPr>
              <a:t>Mẹ phải nghỉ ở nhà</a:t>
            </a:r>
            <a:r>
              <a:rPr lang="vi-VN" sz="3600" b="0" i="0" dirty="0">
                <a:solidFill>
                  <a:srgbClr val="000000"/>
                </a:solidFill>
                <a:effectLst/>
                <a:latin typeface="OpenSans"/>
              </a:rPr>
              <a:t> đến </a:t>
            </a:r>
            <a:r>
              <a:rPr lang="vi-VN" sz="3600" b="0" i="1" dirty="0">
                <a:solidFill>
                  <a:srgbClr val="000000"/>
                </a:solidFill>
                <a:effectLst/>
                <a:latin typeface="OpenSans"/>
              </a:rPr>
              <a:t>trào nước mắt</a:t>
            </a:r>
            <a:endParaRPr lang="vi-VN" sz="3600" b="0" i="0" dirty="0">
              <a:solidFill>
                <a:srgbClr val="000000"/>
              </a:solidFill>
              <a:effectLst/>
              <a:latin typeface="OpenSans"/>
            </a:endParaRPr>
          </a:p>
          <a:p>
            <a:pPr marL="0" indent="0" algn="just">
              <a:buNone/>
            </a:pPr>
            <a:r>
              <a:rPr lang="vi-VN" sz="3600" b="0" i="0" dirty="0">
                <a:solidFill>
                  <a:srgbClr val="000000"/>
                </a:solidFill>
                <a:effectLst/>
                <a:latin typeface="OpenSans"/>
              </a:rPr>
              <a:t>Đoạn 4: Từ </a:t>
            </a:r>
            <a:r>
              <a:rPr lang="vi-VN" sz="3600" b="0" i="1" dirty="0">
                <a:solidFill>
                  <a:srgbClr val="000000"/>
                </a:solidFill>
                <a:effectLst/>
                <a:latin typeface="OpenSans"/>
              </a:rPr>
              <a:t>Chiều nay</a:t>
            </a:r>
            <a:r>
              <a:rPr lang="vi-VN" sz="3600" b="0" i="0" dirty="0">
                <a:solidFill>
                  <a:srgbClr val="000000"/>
                </a:solidFill>
                <a:effectLst/>
                <a:latin typeface="OpenSans"/>
              </a:rPr>
              <a:t> đến </a:t>
            </a:r>
            <a:r>
              <a:rPr lang="vi-VN" sz="3600" b="0" i="1" dirty="0">
                <a:solidFill>
                  <a:srgbClr val="000000"/>
                </a:solidFill>
                <a:effectLst/>
                <a:latin typeface="OpenSans"/>
              </a:rPr>
              <a:t>Thật hú vía!</a:t>
            </a:r>
            <a:endParaRPr lang="vi-VN" sz="3600" b="0" i="0" dirty="0">
              <a:solidFill>
                <a:srgbClr val="000000"/>
              </a:solidFill>
              <a:effectLst/>
              <a:latin typeface="OpenSans"/>
            </a:endParaRPr>
          </a:p>
          <a:p>
            <a:pPr marL="0" indent="0" algn="just">
              <a:buNone/>
            </a:pPr>
            <a:r>
              <a:rPr lang="vi-VN" sz="3600" b="0" i="0" dirty="0">
                <a:solidFill>
                  <a:srgbClr val="000000"/>
                </a:solidFill>
                <a:effectLst/>
                <a:latin typeface="OpenSans"/>
              </a:rPr>
              <a:t>Đoạn 5: Phần còn lại</a:t>
            </a:r>
          </a:p>
        </p:txBody>
      </p:sp>
    </p:spTree>
    <p:extLst>
      <p:ext uri="{BB962C8B-B14F-4D97-AF65-F5344CB8AC3E}">
        <p14:creationId xmlns:p14="http://schemas.microsoft.com/office/powerpoint/2010/main" val="3557837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9A210D-12E8-4135-9A7B-235F9F4404B9}"/>
              </a:ext>
            </a:extLst>
          </p:cNvPr>
          <p:cNvSpPr>
            <a:spLocks noGrp="1"/>
          </p:cNvSpPr>
          <p:nvPr>
            <p:ph type="title"/>
          </p:nvPr>
        </p:nvSpPr>
        <p:spPr>
          <a:xfrm>
            <a:off x="1198808" y="147044"/>
            <a:ext cx="10515600" cy="1325563"/>
          </a:xfrm>
        </p:spPr>
        <p:txBody>
          <a:bodyPr>
            <a:noAutofit/>
          </a:bodyPr>
          <a:lstStyle/>
          <a:p>
            <a:r>
              <a:rPr lang="en-US" sz="3600" dirty="0">
                <a:solidFill>
                  <a:srgbClr val="0070C0"/>
                </a:solidFill>
              </a:rPr>
              <a:t>                                </a:t>
            </a:r>
            <a:r>
              <a:rPr lang="en-US" sz="3600" dirty="0" err="1">
                <a:solidFill>
                  <a:srgbClr val="0070C0"/>
                </a:solidFill>
              </a:rPr>
              <a:t>Tập</a:t>
            </a:r>
            <a:r>
              <a:rPr lang="en-US" sz="3600" dirty="0">
                <a:solidFill>
                  <a:srgbClr val="0070C0"/>
                </a:solidFill>
              </a:rPr>
              <a:t> </a:t>
            </a:r>
            <a:r>
              <a:rPr lang="en-US" sz="3600" dirty="0" err="1">
                <a:solidFill>
                  <a:srgbClr val="0070C0"/>
                </a:solidFill>
              </a:rPr>
              <a:t>đọc</a:t>
            </a:r>
            <a:r>
              <a:rPr lang="en-US" sz="3600" dirty="0">
                <a:solidFill>
                  <a:srgbClr val="0070C0"/>
                </a:solidFill>
              </a:rPr>
              <a:t/>
            </a:r>
            <a:br>
              <a:rPr lang="en-US" sz="3600" dirty="0">
                <a:solidFill>
                  <a:srgbClr val="0070C0"/>
                </a:solidFill>
              </a:rPr>
            </a:br>
            <a:r>
              <a:rPr lang="en-US" sz="3600" dirty="0">
                <a:solidFill>
                  <a:srgbClr val="FF0000"/>
                </a:solidFill>
              </a:rPr>
              <a:t>                                 Con </a:t>
            </a:r>
            <a:r>
              <a:rPr lang="en-US" sz="3600" dirty="0" err="1">
                <a:solidFill>
                  <a:srgbClr val="FF0000"/>
                </a:solidFill>
              </a:rPr>
              <a:t>gái</a:t>
            </a:r>
            <a:r>
              <a:rPr lang="en-US" sz="3600" dirty="0">
                <a:solidFill>
                  <a:srgbClr val="FF0000"/>
                </a:solidFill>
              </a:rPr>
              <a:t/>
            </a:r>
            <a:br>
              <a:rPr lang="en-US" sz="3600" dirty="0">
                <a:solidFill>
                  <a:srgbClr val="FF0000"/>
                </a:solidFill>
              </a:rPr>
            </a:br>
            <a:r>
              <a:rPr lang="en-US" sz="3600" dirty="0">
                <a:solidFill>
                  <a:srgbClr val="FF0000"/>
                </a:solidFill>
              </a:rPr>
              <a:t>                                     </a:t>
            </a:r>
            <a:r>
              <a:rPr lang="en-US" sz="2400" dirty="0"/>
              <a:t>Theo </a:t>
            </a:r>
            <a:r>
              <a:rPr lang="en-US" sz="2400" dirty="0" err="1"/>
              <a:t>Đỗ</a:t>
            </a:r>
            <a:r>
              <a:rPr lang="en-US" sz="2400" dirty="0"/>
              <a:t> </a:t>
            </a:r>
            <a:r>
              <a:rPr lang="en-US" sz="2400" dirty="0" err="1"/>
              <a:t>Thị</a:t>
            </a:r>
            <a:r>
              <a:rPr lang="en-US" sz="2400" dirty="0"/>
              <a:t> Thu </a:t>
            </a:r>
            <a:r>
              <a:rPr lang="en-US" sz="2400" dirty="0" err="1"/>
              <a:t>Hiên</a:t>
            </a:r>
            <a:endParaRPr lang="en-US" sz="3600" dirty="0"/>
          </a:p>
        </p:txBody>
      </p:sp>
      <p:sp>
        <p:nvSpPr>
          <p:cNvPr id="10" name="Content Placeholder 9">
            <a:extLst>
              <a:ext uri="{FF2B5EF4-FFF2-40B4-BE49-F238E27FC236}">
                <a16:creationId xmlns:a16="http://schemas.microsoft.com/office/drawing/2014/main" id="{93AE77BB-24F3-455F-82CF-643626B343EE}"/>
              </a:ext>
            </a:extLst>
          </p:cNvPr>
          <p:cNvSpPr>
            <a:spLocks noGrp="1"/>
          </p:cNvSpPr>
          <p:nvPr>
            <p:ph sz="half" idx="1"/>
          </p:nvPr>
        </p:nvSpPr>
        <p:spPr>
          <a:xfrm>
            <a:off x="838201" y="1825625"/>
            <a:ext cx="5181600" cy="4627426"/>
          </a:xfrm>
        </p:spPr>
        <p:txBody>
          <a:bodyPr>
            <a:normAutofit/>
          </a:bodyPr>
          <a:lstStyle/>
          <a:p>
            <a:pPr marL="0" indent="0">
              <a:buNone/>
            </a:pPr>
            <a:r>
              <a:rPr lang="en-US" sz="3200" b="0" i="0" u="sng" dirty="0" err="1">
                <a:solidFill>
                  <a:srgbClr val="333333"/>
                </a:solidFill>
                <a:effectLst/>
                <a:latin typeface="arial" panose="020B0604020202020204" pitchFamily="34" charset="0"/>
              </a:rPr>
              <a:t>Luyện</a:t>
            </a:r>
            <a:r>
              <a:rPr lang="en-US" sz="3200" b="0" i="0" u="sng" dirty="0">
                <a:solidFill>
                  <a:srgbClr val="333333"/>
                </a:solidFill>
                <a:effectLst/>
                <a:latin typeface="arial" panose="020B0604020202020204" pitchFamily="34" charset="0"/>
              </a:rPr>
              <a:t> </a:t>
            </a:r>
            <a:r>
              <a:rPr lang="en-US" sz="3200" b="0" i="0" u="sng" dirty="0" err="1">
                <a:solidFill>
                  <a:srgbClr val="333333"/>
                </a:solidFill>
                <a:effectLst/>
                <a:latin typeface="arial" panose="020B0604020202020204" pitchFamily="34" charset="0"/>
              </a:rPr>
              <a:t>đọc</a:t>
            </a:r>
            <a:r>
              <a:rPr lang="en-US" sz="3200" b="0" i="0" u="sng" dirty="0">
                <a:solidFill>
                  <a:srgbClr val="333333"/>
                </a:solidFill>
                <a:effectLst/>
                <a:latin typeface="arial" panose="020B0604020202020204" pitchFamily="34" charset="0"/>
              </a:rPr>
              <a:t>:</a:t>
            </a:r>
            <a:r>
              <a:rPr lang="en-US" sz="3200" u="sng" dirty="0"/>
              <a:t/>
            </a:r>
            <a:br>
              <a:rPr lang="en-US" sz="3200" u="sng" dirty="0"/>
            </a:b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háo</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hức</a:t>
            </a:r>
            <a:r>
              <a:rPr lang="en-US" sz="3200" dirty="0"/>
              <a:t/>
            </a:r>
            <a:br>
              <a:rPr lang="en-US" sz="3200" dirty="0"/>
            </a:b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trằn</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trọc</a:t>
            </a:r>
            <a:r>
              <a:rPr lang="en-US" sz="3200" dirty="0"/>
              <a:t/>
            </a:r>
            <a:br>
              <a:rPr lang="en-US" sz="3200" dirty="0"/>
            </a:b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ngụp</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lên</a:t>
            </a:r>
            <a:r>
              <a:rPr lang="en-US" sz="3200" dirty="0"/>
              <a:t/>
            </a:r>
            <a:br>
              <a:rPr lang="en-US" sz="3200" dirty="0"/>
            </a:b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ngụp</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xuống</a:t>
            </a:r>
            <a:r>
              <a:rPr lang="en-US" sz="3200" dirty="0"/>
              <a:t/>
            </a:r>
            <a:br>
              <a:rPr lang="en-US" sz="3200" dirty="0"/>
            </a:b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ngợp</a:t>
            </a:r>
            <a:r>
              <a:rPr lang="en-US" sz="3200" b="0" i="0" dirty="0">
                <a:solidFill>
                  <a:srgbClr val="333333"/>
                </a:solidFill>
                <a:effectLst/>
                <a:latin typeface="arial" panose="020B0604020202020204" pitchFamily="34" charset="0"/>
              </a:rPr>
              <a:t> </a:t>
            </a:r>
            <a:r>
              <a:rPr lang="en-US" sz="3200" b="0" i="0" dirty="0" err="1">
                <a:solidFill>
                  <a:srgbClr val="333333"/>
                </a:solidFill>
                <a:effectLst/>
                <a:latin typeface="arial" panose="020B0604020202020204" pitchFamily="34" charset="0"/>
              </a:rPr>
              <a:t>thở</a:t>
            </a:r>
            <a:endParaRPr lang="en-US" sz="3200" b="0" i="0" dirty="0">
              <a:solidFill>
                <a:srgbClr val="333333"/>
              </a:solidFill>
              <a:effectLst/>
              <a:latin typeface="arial" panose="020B0604020202020204" pitchFamily="34" charset="0"/>
            </a:endParaRPr>
          </a:p>
          <a:p>
            <a:pPr marL="0" indent="0">
              <a:buNone/>
            </a:pPr>
            <a:r>
              <a:rPr lang="en-US" sz="3200" u="sng" dirty="0"/>
              <a:t/>
            </a:r>
            <a:br>
              <a:rPr lang="en-US" sz="3200" u="sng" dirty="0"/>
            </a:br>
            <a:r>
              <a:rPr lang="en-US" sz="3200" dirty="0">
                <a:solidFill>
                  <a:srgbClr val="333333"/>
                </a:solidFill>
                <a:latin typeface="arial" panose="020B0604020202020204" pitchFamily="34" charset="0"/>
              </a:rPr>
              <a:t>“</a:t>
            </a:r>
            <a:r>
              <a:rPr lang="en-US" sz="3200" dirty="0" err="1">
                <a:solidFill>
                  <a:srgbClr val="333333"/>
                </a:solidFill>
                <a:latin typeface="arial" panose="020B0604020202020204" pitchFamily="34" charset="0"/>
              </a:rPr>
              <a:t>Em</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không</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hiểu</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vì</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sao</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mọi</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người</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lại</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có</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vẻ</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không</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vui</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lắm</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khi</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mẹ</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sinh</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em</a:t>
            </a:r>
            <a:r>
              <a:rPr lang="en-US" sz="3200" dirty="0">
                <a:solidFill>
                  <a:srgbClr val="333333"/>
                </a:solidFill>
                <a:latin typeface="arial" panose="020B0604020202020204" pitchFamily="34" charset="0"/>
              </a:rPr>
              <a:t> </a:t>
            </a:r>
            <a:r>
              <a:rPr lang="en-US" sz="3200" dirty="0" err="1">
                <a:solidFill>
                  <a:srgbClr val="333333"/>
                </a:solidFill>
                <a:latin typeface="arial" panose="020B0604020202020204" pitchFamily="34" charset="0"/>
              </a:rPr>
              <a:t>gái</a:t>
            </a:r>
            <a:r>
              <a:rPr lang="en-US" sz="3200" dirty="0">
                <a:solidFill>
                  <a:srgbClr val="333333"/>
                </a:solidFill>
                <a:latin typeface="arial" panose="020B0604020202020204" pitchFamily="34" charset="0"/>
              </a:rPr>
              <a:t>.</a:t>
            </a:r>
            <a:endParaRPr lang="en-US" sz="3200" dirty="0"/>
          </a:p>
          <a:p>
            <a:pPr marL="0" indent="0">
              <a:buNone/>
            </a:pPr>
            <a:endParaRPr lang="en-US" sz="3200" b="0" i="0" dirty="0">
              <a:solidFill>
                <a:srgbClr val="333333"/>
              </a:solidFill>
              <a:effectLst/>
              <a:latin typeface="arial" panose="020B0604020202020204" pitchFamily="34" charset="0"/>
            </a:endParaRPr>
          </a:p>
          <a:p>
            <a:pPr marL="0" indent="0">
              <a:buNone/>
            </a:pPr>
            <a:endParaRPr lang="en-US" sz="3200" dirty="0"/>
          </a:p>
        </p:txBody>
      </p:sp>
      <p:sp>
        <p:nvSpPr>
          <p:cNvPr id="11" name="Content Placeholder 10">
            <a:extLst>
              <a:ext uri="{FF2B5EF4-FFF2-40B4-BE49-F238E27FC236}">
                <a16:creationId xmlns:a16="http://schemas.microsoft.com/office/drawing/2014/main" id="{9D323140-C92D-455B-A1C1-1EE81EF04ED3}"/>
              </a:ext>
            </a:extLst>
          </p:cNvPr>
          <p:cNvSpPr>
            <a:spLocks noGrp="1"/>
          </p:cNvSpPr>
          <p:nvPr>
            <p:ph sz="half" idx="2"/>
          </p:nvPr>
        </p:nvSpPr>
        <p:spPr/>
        <p:txBody>
          <a:bodyPr>
            <a:normAutofit/>
          </a:bodyPr>
          <a:lstStyle/>
          <a:p>
            <a:pPr marL="0" indent="0">
              <a:buNone/>
            </a:pPr>
            <a:r>
              <a:rPr lang="en-US" u="sng" dirty="0" err="1"/>
              <a:t>Giải</a:t>
            </a:r>
            <a:r>
              <a:rPr lang="en-US" u="sng" dirty="0"/>
              <a:t> </a:t>
            </a:r>
            <a:r>
              <a:rPr lang="en-US" u="sng" dirty="0" err="1"/>
              <a:t>nghĩa</a:t>
            </a:r>
            <a:r>
              <a:rPr lang="en-US" u="sng" dirty="0"/>
              <a:t> </a:t>
            </a:r>
            <a:r>
              <a:rPr lang="en-US" u="sng" dirty="0" err="1"/>
              <a:t>từ</a:t>
            </a:r>
            <a:r>
              <a:rPr lang="en-US" u="sng" dirty="0"/>
              <a:t>:</a:t>
            </a:r>
          </a:p>
          <a:p>
            <a:pPr marL="0" indent="0">
              <a:buNone/>
            </a:pPr>
            <a:endParaRPr lang="en-US" u="sng" dirty="0"/>
          </a:p>
          <a:p>
            <a:pPr marL="0" indent="0" algn="just">
              <a:buNone/>
            </a:pPr>
            <a:r>
              <a:rPr lang="vi-VN" b="0" i="0" dirty="0">
                <a:solidFill>
                  <a:srgbClr val="000000"/>
                </a:solidFill>
                <a:effectLst/>
                <a:latin typeface="OpenSans"/>
              </a:rPr>
              <a:t>- </a:t>
            </a:r>
            <a:r>
              <a:rPr lang="vi-VN" b="1" i="0" dirty="0">
                <a:solidFill>
                  <a:srgbClr val="000000"/>
                </a:solidFill>
                <a:effectLst/>
                <a:latin typeface="OpenSans"/>
              </a:rPr>
              <a:t>Vịt trời</a:t>
            </a:r>
            <a:r>
              <a:rPr lang="vi-VN" b="0" i="0" dirty="0">
                <a:solidFill>
                  <a:srgbClr val="000000"/>
                </a:solidFill>
                <a:effectLst/>
                <a:latin typeface="OpenSans"/>
              </a:rPr>
              <a:t>: Cách gọi con gái với ý xem thường, cho rằng con gái lớn lên sẽ đi lấy chồng, bố mẹ không nhờ vả được gì</a:t>
            </a:r>
            <a:r>
              <a:rPr lang="en-US" b="0" i="0" dirty="0">
                <a:solidFill>
                  <a:srgbClr val="000000"/>
                </a:solidFill>
                <a:effectLst/>
                <a:latin typeface="OpenSans"/>
              </a:rPr>
              <a:t>.</a:t>
            </a:r>
            <a:endParaRPr lang="vi-VN" b="0" i="0" dirty="0">
              <a:solidFill>
                <a:srgbClr val="000000"/>
              </a:solidFill>
              <a:effectLst/>
              <a:latin typeface="OpenSans"/>
            </a:endParaRPr>
          </a:p>
          <a:p>
            <a:pPr marL="0" indent="0" algn="just">
              <a:buNone/>
            </a:pPr>
            <a:r>
              <a:rPr lang="vi-VN" b="0" i="0" dirty="0">
                <a:solidFill>
                  <a:srgbClr val="000000"/>
                </a:solidFill>
                <a:effectLst/>
                <a:latin typeface="OpenSans"/>
              </a:rPr>
              <a:t>- </a:t>
            </a:r>
            <a:r>
              <a:rPr lang="vi-VN" b="1" i="0" dirty="0">
                <a:solidFill>
                  <a:srgbClr val="000000"/>
                </a:solidFill>
                <a:effectLst/>
                <a:latin typeface="OpenSans"/>
              </a:rPr>
              <a:t>Cơ man (là):</a:t>
            </a:r>
            <a:r>
              <a:rPr lang="vi-VN" b="0" i="0" dirty="0">
                <a:solidFill>
                  <a:srgbClr val="000000"/>
                </a:solidFill>
                <a:effectLst/>
                <a:latin typeface="OpenSans"/>
              </a:rPr>
              <a:t> rất nhiều</a:t>
            </a:r>
            <a:r>
              <a:rPr lang="en-US" b="0" i="0" dirty="0">
                <a:solidFill>
                  <a:srgbClr val="000000"/>
                </a:solidFill>
                <a:effectLst/>
                <a:latin typeface="OpenSans"/>
              </a:rPr>
              <a:t>.</a:t>
            </a:r>
            <a:endParaRPr lang="vi-VN" b="0" i="0" dirty="0">
              <a:solidFill>
                <a:srgbClr val="000000"/>
              </a:solidFill>
              <a:effectLst/>
              <a:latin typeface="OpenSans"/>
            </a:endParaRPr>
          </a:p>
          <a:p>
            <a:pPr marL="0" indent="0">
              <a:buNone/>
            </a:pPr>
            <a:endParaRPr lang="en-US" dirty="0"/>
          </a:p>
        </p:txBody>
      </p:sp>
      <p:cxnSp>
        <p:nvCxnSpPr>
          <p:cNvPr id="15" name="Straight Connector 14">
            <a:extLst>
              <a:ext uri="{FF2B5EF4-FFF2-40B4-BE49-F238E27FC236}">
                <a16:creationId xmlns:a16="http://schemas.microsoft.com/office/drawing/2014/main" id="{31C7D806-132B-4618-BF7B-900B7326D9DE}"/>
              </a:ext>
            </a:extLst>
          </p:cNvPr>
          <p:cNvCxnSpPr>
            <a:cxnSpLocks/>
          </p:cNvCxnSpPr>
          <p:nvPr/>
        </p:nvCxnSpPr>
        <p:spPr>
          <a:xfrm flipH="1">
            <a:off x="4924697" y="5003074"/>
            <a:ext cx="209006" cy="535577"/>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24C89AB3-C85C-4E59-B8B8-6D89536F4FBC}"/>
              </a:ext>
            </a:extLst>
          </p:cNvPr>
          <p:cNvCxnSpPr>
            <a:cxnSpLocks/>
          </p:cNvCxnSpPr>
          <p:nvPr/>
        </p:nvCxnSpPr>
        <p:spPr>
          <a:xfrm flipH="1">
            <a:off x="1510937" y="5917474"/>
            <a:ext cx="209006" cy="535577"/>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a:extLst>
              <a:ext uri="{FF2B5EF4-FFF2-40B4-BE49-F238E27FC236}">
                <a16:creationId xmlns:a16="http://schemas.microsoft.com/office/drawing/2014/main" id="{BD0348EA-3A15-4B5C-9AEF-0BA25710B4EB}"/>
              </a:ext>
            </a:extLst>
          </p:cNvPr>
          <p:cNvCxnSpPr>
            <a:cxnSpLocks/>
          </p:cNvCxnSpPr>
          <p:nvPr/>
        </p:nvCxnSpPr>
        <p:spPr>
          <a:xfrm>
            <a:off x="5988676" y="1609859"/>
            <a:ext cx="0" cy="484319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748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4" dur="500"/>
                                        <p:tgtEl>
                                          <p:spTgt spid="11">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4DDBC0-0C0E-4CE5-A465-D59683406F49}"/>
              </a:ext>
            </a:extLst>
          </p:cNvPr>
          <p:cNvSpPr>
            <a:spLocks noGrp="1"/>
          </p:cNvSpPr>
          <p:nvPr>
            <p:ph idx="1"/>
          </p:nvPr>
        </p:nvSpPr>
        <p:spPr>
          <a:xfrm>
            <a:off x="618524" y="2540636"/>
            <a:ext cx="10515600" cy="2846230"/>
          </a:xfrm>
        </p:spPr>
        <p:txBody>
          <a:bodyPr>
            <a:normAutofit fontScale="97500"/>
          </a:bodyPr>
          <a:lstStyle/>
          <a:p>
            <a:pPr marL="0" indent="0">
              <a:buNone/>
            </a:pPr>
            <a:r>
              <a:rPr lang="en-US" sz="4000" u="sng" dirty="0" err="1"/>
              <a:t>Giọng</a:t>
            </a:r>
            <a:r>
              <a:rPr lang="en-US" sz="4000" u="sng" dirty="0"/>
              <a:t> </a:t>
            </a:r>
            <a:r>
              <a:rPr lang="en-US" sz="4000" u="sng" dirty="0" err="1"/>
              <a:t>đọc</a:t>
            </a:r>
            <a:r>
              <a:rPr lang="en-US" sz="4000" u="sng" dirty="0"/>
              <a:t> </a:t>
            </a:r>
            <a:r>
              <a:rPr lang="en-US" sz="4000" u="sng" dirty="0" err="1"/>
              <a:t>toàn</a:t>
            </a:r>
            <a:r>
              <a:rPr lang="en-US" sz="4000" u="sng" dirty="0"/>
              <a:t> </a:t>
            </a:r>
            <a:r>
              <a:rPr lang="en-US" sz="4000" u="sng" dirty="0" err="1"/>
              <a:t>bài</a:t>
            </a:r>
            <a:r>
              <a:rPr lang="en-US" sz="4000" u="sng" dirty="0"/>
              <a:t>: </a:t>
            </a:r>
            <a:r>
              <a:rPr lang="en-US" sz="4000" i="1" dirty="0" err="1"/>
              <a:t>Giọng</a:t>
            </a:r>
            <a:r>
              <a:rPr lang="en-US" sz="4000" i="1" dirty="0"/>
              <a:t> </a:t>
            </a:r>
            <a:r>
              <a:rPr lang="en-US" sz="4000" i="1" dirty="0" err="1"/>
              <a:t>kể</a:t>
            </a:r>
            <a:r>
              <a:rPr lang="en-US" sz="4000" i="1" dirty="0"/>
              <a:t> </a:t>
            </a:r>
            <a:r>
              <a:rPr lang="en-US" sz="4000" i="1" dirty="0" err="1"/>
              <a:t>thủ</a:t>
            </a:r>
            <a:r>
              <a:rPr lang="en-US" sz="4000" i="1" dirty="0"/>
              <a:t> </a:t>
            </a:r>
            <a:r>
              <a:rPr lang="en-US" sz="4000" i="1" dirty="0" err="1"/>
              <a:t>thỉ</a:t>
            </a:r>
            <a:r>
              <a:rPr lang="en-US" sz="4000" i="1" dirty="0"/>
              <a:t>, </a:t>
            </a:r>
            <a:r>
              <a:rPr lang="en-US" sz="4000" i="1" dirty="0" err="1"/>
              <a:t>tâm</a:t>
            </a:r>
            <a:r>
              <a:rPr lang="en-US" sz="4000" i="1" dirty="0"/>
              <a:t> </a:t>
            </a:r>
            <a:r>
              <a:rPr lang="en-US" sz="4000" i="1" dirty="0" err="1"/>
              <a:t>tình</a:t>
            </a:r>
            <a:r>
              <a:rPr lang="en-US" sz="4000" i="1" dirty="0"/>
              <a:t>. </a:t>
            </a:r>
            <a:r>
              <a:rPr lang="en-US" sz="4000" i="1" dirty="0" err="1"/>
              <a:t>Chú</a:t>
            </a:r>
            <a:r>
              <a:rPr lang="en-US" sz="4000" i="1" dirty="0"/>
              <a:t> ý </a:t>
            </a:r>
            <a:r>
              <a:rPr lang="en-US" sz="4000" i="1" dirty="0" err="1"/>
              <a:t>đọc</a:t>
            </a:r>
            <a:r>
              <a:rPr lang="en-US" sz="4000" i="1" dirty="0"/>
              <a:t> </a:t>
            </a:r>
            <a:r>
              <a:rPr lang="en-US" sz="4000" i="1" dirty="0" err="1"/>
              <a:t>câu</a:t>
            </a:r>
            <a:r>
              <a:rPr lang="en-US" sz="4000" i="1" dirty="0"/>
              <a:t> </a:t>
            </a:r>
            <a:r>
              <a:rPr lang="en-US" sz="4000" i="1" dirty="0" err="1"/>
              <a:t>nói</a:t>
            </a:r>
            <a:r>
              <a:rPr lang="en-US" sz="4000" i="1" dirty="0"/>
              <a:t> </a:t>
            </a:r>
            <a:r>
              <a:rPr lang="en-US" sz="4000" i="1" dirty="0" err="1"/>
              <a:t>thể</a:t>
            </a:r>
            <a:r>
              <a:rPr lang="en-US" sz="4000" i="1" dirty="0"/>
              <a:t> </a:t>
            </a:r>
            <a:r>
              <a:rPr lang="en-US" sz="4000" i="1" dirty="0" err="1"/>
              <a:t>hiện</a:t>
            </a:r>
            <a:r>
              <a:rPr lang="en-US" sz="4000" i="1" dirty="0"/>
              <a:t> </a:t>
            </a:r>
            <a:r>
              <a:rPr lang="en-US" sz="4000" i="1" dirty="0" err="1"/>
              <a:t>đúng</a:t>
            </a:r>
            <a:r>
              <a:rPr lang="en-US" sz="4000" i="1" dirty="0"/>
              <a:t> </a:t>
            </a:r>
            <a:r>
              <a:rPr lang="en-US" sz="4000" i="1" dirty="0" err="1"/>
              <a:t>cảm</a:t>
            </a:r>
            <a:r>
              <a:rPr lang="en-US" sz="4000" i="1" dirty="0"/>
              <a:t> </a:t>
            </a:r>
            <a:r>
              <a:rPr lang="en-US" sz="4000" i="1" dirty="0" err="1"/>
              <a:t>xúc</a:t>
            </a:r>
            <a:r>
              <a:rPr lang="en-US" sz="4000" i="1" dirty="0"/>
              <a:t> </a:t>
            </a:r>
            <a:r>
              <a:rPr lang="en-US" sz="4000" i="1" dirty="0" err="1"/>
              <a:t>của</a:t>
            </a:r>
            <a:r>
              <a:rPr lang="en-US" sz="4000" i="1" dirty="0"/>
              <a:t> </a:t>
            </a:r>
            <a:r>
              <a:rPr lang="en-US" sz="4000" i="1" dirty="0" err="1"/>
              <a:t>các</a:t>
            </a:r>
            <a:r>
              <a:rPr lang="en-US" sz="4000" i="1" dirty="0"/>
              <a:t> </a:t>
            </a:r>
            <a:r>
              <a:rPr lang="en-US" sz="4000" i="1" dirty="0" err="1"/>
              <a:t>nhân</a:t>
            </a:r>
            <a:r>
              <a:rPr lang="en-US" sz="4000" i="1" dirty="0"/>
              <a:t> </a:t>
            </a:r>
            <a:r>
              <a:rPr lang="en-US" sz="4000" i="1" dirty="0" err="1"/>
              <a:t>vật</a:t>
            </a:r>
            <a:r>
              <a:rPr lang="en-US" sz="4000" i="1" dirty="0"/>
              <a:t>.</a:t>
            </a:r>
            <a:endParaRPr lang="en-US" sz="4000" i="1" u="sng" dirty="0"/>
          </a:p>
        </p:txBody>
      </p:sp>
      <p:sp>
        <p:nvSpPr>
          <p:cNvPr id="5" name="Title 1">
            <a:extLst>
              <a:ext uri="{FF2B5EF4-FFF2-40B4-BE49-F238E27FC236}">
                <a16:creationId xmlns:a16="http://schemas.microsoft.com/office/drawing/2014/main" id="{4C9A210D-12E8-4135-9A7B-235F9F4404B9}"/>
              </a:ext>
            </a:extLst>
          </p:cNvPr>
          <p:cNvSpPr>
            <a:spLocks noGrp="1"/>
          </p:cNvSpPr>
          <p:nvPr>
            <p:ph type="title"/>
          </p:nvPr>
        </p:nvSpPr>
        <p:spPr>
          <a:xfrm>
            <a:off x="838200" y="0"/>
            <a:ext cx="10515600" cy="1631100"/>
          </a:xfrm>
        </p:spPr>
        <p:txBody>
          <a:bodyPr>
            <a:noAutofit/>
          </a:bodyPr>
          <a:lstStyle/>
          <a:p>
            <a:r>
              <a:rPr lang="en-US" sz="3600" dirty="0">
                <a:solidFill>
                  <a:srgbClr val="0070C0"/>
                </a:solidFill>
              </a:rPr>
              <a:t>                                </a:t>
            </a:r>
            <a:r>
              <a:rPr lang="en-US" sz="3600" dirty="0" err="1">
                <a:solidFill>
                  <a:srgbClr val="0070C0"/>
                </a:solidFill>
              </a:rPr>
              <a:t>Tập</a:t>
            </a:r>
            <a:r>
              <a:rPr lang="en-US" sz="3600" dirty="0">
                <a:solidFill>
                  <a:srgbClr val="0070C0"/>
                </a:solidFill>
              </a:rPr>
              <a:t> </a:t>
            </a:r>
            <a:r>
              <a:rPr lang="en-US" sz="3600" dirty="0" err="1">
                <a:solidFill>
                  <a:srgbClr val="0070C0"/>
                </a:solidFill>
              </a:rPr>
              <a:t>đọc</a:t>
            </a:r>
            <a:r>
              <a:rPr lang="en-US" sz="3600" dirty="0">
                <a:solidFill>
                  <a:srgbClr val="0070C0"/>
                </a:solidFill>
              </a:rPr>
              <a:t/>
            </a:r>
            <a:br>
              <a:rPr lang="en-US" sz="3600" dirty="0">
                <a:solidFill>
                  <a:srgbClr val="0070C0"/>
                </a:solidFill>
              </a:rPr>
            </a:br>
            <a:r>
              <a:rPr lang="en-US" sz="3600" dirty="0">
                <a:solidFill>
                  <a:srgbClr val="FF0000"/>
                </a:solidFill>
              </a:rPr>
              <a:t>                                 Con </a:t>
            </a:r>
            <a:r>
              <a:rPr lang="en-US" sz="3600" dirty="0" err="1">
                <a:solidFill>
                  <a:srgbClr val="FF0000"/>
                </a:solidFill>
              </a:rPr>
              <a:t>gái</a:t>
            </a:r>
            <a:r>
              <a:rPr lang="en-US" sz="3600" dirty="0">
                <a:solidFill>
                  <a:srgbClr val="FF0000"/>
                </a:solidFill>
              </a:rPr>
              <a:t/>
            </a:r>
            <a:br>
              <a:rPr lang="en-US" sz="3600" dirty="0">
                <a:solidFill>
                  <a:srgbClr val="FF0000"/>
                </a:solidFill>
              </a:rPr>
            </a:br>
            <a:r>
              <a:rPr lang="en-US" sz="3600" dirty="0">
                <a:solidFill>
                  <a:srgbClr val="FF0000"/>
                </a:solidFill>
              </a:rPr>
              <a:t>                                     </a:t>
            </a:r>
            <a:r>
              <a:rPr lang="en-US" sz="2400" dirty="0"/>
              <a:t>Theo </a:t>
            </a:r>
            <a:r>
              <a:rPr lang="en-US" sz="2400" dirty="0" err="1"/>
              <a:t>Đỗ</a:t>
            </a:r>
            <a:r>
              <a:rPr lang="en-US" sz="2400" dirty="0"/>
              <a:t> </a:t>
            </a:r>
            <a:r>
              <a:rPr lang="en-US" sz="2400" dirty="0" err="1"/>
              <a:t>Thị</a:t>
            </a:r>
            <a:r>
              <a:rPr lang="en-US" sz="2400" dirty="0"/>
              <a:t> Thu </a:t>
            </a:r>
            <a:r>
              <a:rPr lang="en-US" sz="2400" dirty="0" err="1"/>
              <a:t>Hiên</a:t>
            </a:r>
            <a:endParaRPr lang="en-US" sz="3600" dirty="0"/>
          </a:p>
        </p:txBody>
      </p:sp>
    </p:spTree>
    <p:extLst>
      <p:ext uri="{BB962C8B-B14F-4D97-AF65-F5344CB8AC3E}">
        <p14:creationId xmlns:p14="http://schemas.microsoft.com/office/powerpoint/2010/main" val="4597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B539-7900-4A94-95E6-F3AA83970392}"/>
              </a:ext>
            </a:extLst>
          </p:cNvPr>
          <p:cNvSpPr>
            <a:spLocks noGrp="1"/>
          </p:cNvSpPr>
          <p:nvPr>
            <p:ph type="title"/>
          </p:nvPr>
        </p:nvSpPr>
        <p:spPr>
          <a:xfrm>
            <a:off x="1786597" y="1"/>
            <a:ext cx="9206106" cy="1167618"/>
          </a:xfrm>
        </p:spPr>
        <p:txBody>
          <a:bodyPr>
            <a:normAutofit fontScale="90000"/>
          </a:bodyPr>
          <a:lstStyle/>
          <a:p>
            <a:r>
              <a:rPr lang="en-US" sz="3200" dirty="0">
                <a:solidFill>
                  <a:srgbClr val="0070C0"/>
                </a:solidFill>
              </a:rPr>
              <a:t>                                     </a:t>
            </a:r>
            <a:r>
              <a:rPr lang="en-US" sz="2800" dirty="0" err="1">
                <a:solidFill>
                  <a:srgbClr val="0070C0"/>
                </a:solidFill>
              </a:rPr>
              <a:t>Tập</a:t>
            </a:r>
            <a:r>
              <a:rPr lang="en-US" sz="2800" dirty="0">
                <a:solidFill>
                  <a:srgbClr val="0070C0"/>
                </a:solidFill>
              </a:rPr>
              <a:t> </a:t>
            </a:r>
            <a:r>
              <a:rPr lang="en-US" sz="2800" dirty="0" err="1">
                <a:solidFill>
                  <a:srgbClr val="0070C0"/>
                </a:solidFill>
              </a:rPr>
              <a:t>đọc</a:t>
            </a:r>
            <a:r>
              <a:rPr lang="en-US" sz="2800" dirty="0">
                <a:solidFill>
                  <a:srgbClr val="0070C0"/>
                </a:solidFill>
              </a:rPr>
              <a:t/>
            </a:r>
            <a:br>
              <a:rPr lang="en-US" sz="2800" dirty="0">
                <a:solidFill>
                  <a:srgbClr val="0070C0"/>
                </a:solidFill>
              </a:rPr>
            </a:br>
            <a:r>
              <a:rPr lang="en-US" sz="2800" dirty="0">
                <a:solidFill>
                  <a:srgbClr val="FF0000"/>
                </a:solidFill>
              </a:rPr>
              <a:t>                                           Con </a:t>
            </a:r>
            <a:r>
              <a:rPr lang="en-US" sz="2800" dirty="0" err="1">
                <a:solidFill>
                  <a:srgbClr val="FF0000"/>
                </a:solidFill>
              </a:rPr>
              <a:t>gái</a:t>
            </a:r>
            <a:r>
              <a:rPr lang="en-US" sz="2800" dirty="0">
                <a:solidFill>
                  <a:srgbClr val="FF0000"/>
                </a:solidFill>
              </a:rPr>
              <a:t/>
            </a:r>
            <a:br>
              <a:rPr lang="en-US" sz="2800" dirty="0">
                <a:solidFill>
                  <a:srgbClr val="FF0000"/>
                </a:solidFill>
              </a:rPr>
            </a:br>
            <a:r>
              <a:rPr lang="en-US" sz="2800" dirty="0">
                <a:solidFill>
                  <a:srgbClr val="FF0000"/>
                </a:solidFill>
              </a:rPr>
              <a:t>                                            </a:t>
            </a:r>
            <a:r>
              <a:rPr lang="en-US" sz="1800" dirty="0"/>
              <a:t>Theo </a:t>
            </a:r>
            <a:r>
              <a:rPr lang="en-US" sz="1800" dirty="0" err="1"/>
              <a:t>Đỗ</a:t>
            </a:r>
            <a:r>
              <a:rPr lang="en-US" sz="1800" dirty="0"/>
              <a:t> </a:t>
            </a:r>
            <a:r>
              <a:rPr lang="en-US" sz="1800" dirty="0" err="1"/>
              <a:t>Thị</a:t>
            </a:r>
            <a:r>
              <a:rPr lang="en-US" sz="1800" dirty="0"/>
              <a:t> Thu </a:t>
            </a:r>
            <a:r>
              <a:rPr lang="en-US" sz="1800" dirty="0" err="1"/>
              <a:t>Hiên</a:t>
            </a:r>
            <a:endParaRPr lang="en-US" sz="3200" dirty="0"/>
          </a:p>
        </p:txBody>
      </p:sp>
      <p:sp>
        <p:nvSpPr>
          <p:cNvPr id="3" name="Content Placeholder 2">
            <a:extLst>
              <a:ext uri="{FF2B5EF4-FFF2-40B4-BE49-F238E27FC236}">
                <a16:creationId xmlns:a16="http://schemas.microsoft.com/office/drawing/2014/main" id="{096E0411-3CBC-455A-9B41-D3927CF98BD5}"/>
              </a:ext>
            </a:extLst>
          </p:cNvPr>
          <p:cNvSpPr>
            <a:spLocks noGrp="1"/>
          </p:cNvSpPr>
          <p:nvPr>
            <p:ph idx="1"/>
          </p:nvPr>
        </p:nvSpPr>
        <p:spPr>
          <a:xfrm>
            <a:off x="293427" y="1167619"/>
            <a:ext cx="10843146" cy="5580911"/>
          </a:xfrm>
        </p:spPr>
        <p:txBody>
          <a:bodyPr>
            <a:normAutofit/>
          </a:bodyPr>
          <a:lstStyle/>
          <a:p>
            <a:pPr marL="0" indent="0" algn="ctr">
              <a:buNone/>
            </a:pPr>
            <a:r>
              <a:rPr lang="vi-VN" sz="1900" b="1" i="0" dirty="0">
                <a:solidFill>
                  <a:srgbClr val="000000"/>
                </a:solidFill>
                <a:effectLst/>
                <a:latin typeface="OpenSans"/>
              </a:rPr>
              <a:t>CON GÁI</a:t>
            </a:r>
            <a:endParaRPr lang="vi-VN" sz="1900" b="0" i="0" dirty="0">
              <a:solidFill>
                <a:srgbClr val="000000"/>
              </a:solidFill>
              <a:effectLst/>
              <a:latin typeface="OpenSans"/>
            </a:endParaRPr>
          </a:p>
          <a:p>
            <a:pPr marL="0" indent="0" algn="just">
              <a:buNone/>
            </a:pPr>
            <a:r>
              <a:rPr lang="vi-VN" sz="1900" b="0" i="0" dirty="0">
                <a:solidFill>
                  <a:srgbClr val="000000"/>
                </a:solidFill>
                <a:effectLst/>
                <a:latin typeface="OpenSans"/>
              </a:rPr>
              <a:t>Mẹ sắp sinh em bé. Cả nhà mong, Mơ háo hức. Thế rồi mẹ sinh một em gái. Dì Hạnh bảo: "Lại một vịt trời nữa". Cả bố và mẹ đều có vẻ buồn buồn.</a:t>
            </a:r>
          </a:p>
          <a:p>
            <a:pPr marL="0" indent="0" algn="just">
              <a:buNone/>
            </a:pPr>
            <a:r>
              <a:rPr lang="vi-VN" sz="1900" b="0" i="0" dirty="0">
                <a:solidFill>
                  <a:srgbClr val="000000"/>
                </a:solidFill>
                <a:effectLst/>
                <a:latin typeface="OpenSans"/>
              </a:rPr>
              <a:t>      Đêm, Mơ trằn trọc không ngủ. Em không hiểu tại sao mọi người lại có vẻ không vui lắm khi mẹ sinh em gái. Mơ thì kém gì con trai nhỉ? Ở lớp, em luôn là học sinh giỏi. Tan học, các bạn trai còn mải đá bóng thì Mơ đã về cặm cụi tưới rau rồi chẻ củi, nấu cơm giúp mẹ. Thế mà đám con trai còn dám trêu Mơ. Các bạn nói rằng con gái chẳng được tích sự gì. Tức ghê!</a:t>
            </a:r>
          </a:p>
          <a:p>
            <a:pPr marL="0" indent="0" algn="just">
              <a:buNone/>
            </a:pPr>
            <a:r>
              <a:rPr lang="vi-VN" sz="1900" b="0" i="0" dirty="0">
                <a:solidFill>
                  <a:srgbClr val="000000"/>
                </a:solidFill>
                <a:effectLst/>
                <a:latin typeface="OpenSans"/>
              </a:rPr>
              <a:t>      Mẹ phải nghỉ ở nhà, bố đi công tác xa, Mơ làm hết mọi việc trong nhà giúp mẹ. Tối, mẹ ôm Mơ vào lòng thủ thỉ: "Đừng vất vả thế, để sức mà lo học, con ạ!" Mơ nép vào ngực mẹ, thì thào: "Mẹ ơi, con sẽ cố gắng thay một đứa con trai trong nhà, mẹ nhé!" Mẹ ôm chặt Mơ, trào nước mắt.</a:t>
            </a:r>
          </a:p>
          <a:p>
            <a:pPr marL="0" indent="0" algn="just">
              <a:buNone/>
            </a:pPr>
            <a:r>
              <a:rPr lang="vi-VN" sz="1900" b="0" i="0" dirty="0">
                <a:solidFill>
                  <a:srgbClr val="000000"/>
                </a:solidFill>
                <a:effectLst/>
                <a:latin typeface="OpenSans"/>
              </a:rPr>
              <a:t>    Chiều nay, thằng Hoan học lớp 3C mải đuổi theo con cào cào, trượt chân sa xuống ngòi nước. Nó cứ chới với, chới với. Mơ vội vàng lao xuống. Cả hai đứa ngụp lên, ngụp xuống, uống cơ man là nước. May mà mọi người đến kịp. Thật hú vía!</a:t>
            </a:r>
          </a:p>
          <a:p>
            <a:pPr marL="0" indent="0" algn="just">
              <a:buNone/>
            </a:pPr>
            <a:r>
              <a:rPr lang="vi-VN" sz="1900" b="0" i="0" dirty="0">
                <a:solidFill>
                  <a:srgbClr val="000000"/>
                </a:solidFill>
                <a:effectLst/>
                <a:latin typeface="OpenSans"/>
              </a:rPr>
              <a:t>Tối đó, bố về. Bố ôm Mơ chặt đến ng</a:t>
            </a:r>
            <a:r>
              <a:rPr lang="en-US" sz="1900" b="0" i="0" dirty="0">
                <a:solidFill>
                  <a:srgbClr val="000000"/>
                </a:solidFill>
                <a:effectLst/>
                <a:latin typeface="OpenSans"/>
              </a:rPr>
              <a:t>ợ</a:t>
            </a:r>
            <a:r>
              <a:rPr lang="vi-VN" sz="1900" b="0" i="0" dirty="0">
                <a:solidFill>
                  <a:srgbClr val="000000"/>
                </a:solidFill>
                <a:effectLst/>
                <a:latin typeface="OpenSans"/>
              </a:rPr>
              <a:t>p thở. Cả bố và mẹ đều rơm rớm nước mắt. Chỉ có em bé nằm trong nôi là cười rất tươi. Chắc là em khen chị Mơ giỏi đấy. Dì Hạnh nói giọng đầy tự hào: "Biết cháu tôi chưa? Con gái như nó thì một trăm đứa con trai cũng không bằng".</a:t>
            </a:r>
          </a:p>
          <a:p>
            <a:pPr marL="0" indent="0" algn="r">
              <a:buNone/>
            </a:pPr>
            <a:r>
              <a:rPr lang="vi-VN" sz="1900" b="0" i="1" dirty="0">
                <a:solidFill>
                  <a:srgbClr val="000000"/>
                </a:solidFill>
                <a:effectLst/>
                <a:latin typeface="OpenSans"/>
              </a:rPr>
              <a:t>Theo </a:t>
            </a:r>
            <a:r>
              <a:rPr lang="vi-VN" sz="1900" b="1" i="1" dirty="0">
                <a:solidFill>
                  <a:srgbClr val="000000"/>
                </a:solidFill>
                <a:effectLst/>
                <a:latin typeface="OpenSans"/>
              </a:rPr>
              <a:t>ĐỖ THỊ THU HIÊN</a:t>
            </a:r>
            <a:endParaRPr lang="vi-VN" sz="1900" b="0" i="0" dirty="0">
              <a:solidFill>
                <a:srgbClr val="000000"/>
              </a:solidFill>
              <a:effectLst/>
              <a:latin typeface="OpenSans"/>
            </a:endParaRPr>
          </a:p>
          <a:p>
            <a:pPr marL="0" indent="0">
              <a:buNone/>
            </a:pPr>
            <a:endParaRPr lang="en-US" sz="1600" dirty="0"/>
          </a:p>
        </p:txBody>
      </p:sp>
    </p:spTree>
    <p:extLst>
      <p:ext uri="{BB962C8B-B14F-4D97-AF65-F5344CB8AC3E}">
        <p14:creationId xmlns:p14="http://schemas.microsoft.com/office/powerpoint/2010/main" val="3051884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F9FD9-FB60-4858-A3C0-510352E30BD6}"/>
              </a:ext>
            </a:extLst>
          </p:cNvPr>
          <p:cNvSpPr>
            <a:spLocks noGrp="1"/>
          </p:cNvSpPr>
          <p:nvPr>
            <p:ph type="title"/>
          </p:nvPr>
        </p:nvSpPr>
        <p:spPr>
          <a:xfrm>
            <a:off x="838200" y="2445758"/>
            <a:ext cx="10515600" cy="1325563"/>
          </a:xfrm>
        </p:spPr>
        <p:txBody>
          <a:bodyPr>
            <a:normAutofit/>
          </a:bodyPr>
          <a:lstStyle/>
          <a:p>
            <a:r>
              <a:rPr lang="en-US" sz="6000" dirty="0">
                <a:solidFill>
                  <a:srgbClr val="FF0000"/>
                </a:solidFill>
              </a:rPr>
              <a:t>                   </a:t>
            </a:r>
            <a:r>
              <a:rPr lang="en-US" sz="6000" dirty="0" err="1">
                <a:solidFill>
                  <a:srgbClr val="FF0000"/>
                </a:solidFill>
              </a:rPr>
              <a:t>Tìm</a:t>
            </a:r>
            <a:r>
              <a:rPr lang="en-US" sz="6000" dirty="0">
                <a:solidFill>
                  <a:srgbClr val="FF0000"/>
                </a:solidFill>
              </a:rPr>
              <a:t> </a:t>
            </a:r>
            <a:r>
              <a:rPr lang="en-US" sz="6000" dirty="0" err="1">
                <a:solidFill>
                  <a:srgbClr val="FF0000"/>
                </a:solidFill>
              </a:rPr>
              <a:t>hiểu</a:t>
            </a:r>
            <a:r>
              <a:rPr lang="en-US" sz="6000" dirty="0">
                <a:solidFill>
                  <a:srgbClr val="FF0000"/>
                </a:solidFill>
              </a:rPr>
              <a:t> </a:t>
            </a:r>
            <a:r>
              <a:rPr lang="en-US" sz="6000" dirty="0" err="1">
                <a:solidFill>
                  <a:srgbClr val="FF0000"/>
                </a:solidFill>
              </a:rPr>
              <a:t>bài</a:t>
            </a:r>
            <a:endParaRPr lang="en-US" sz="6000" dirty="0">
              <a:solidFill>
                <a:srgbClr val="FF0000"/>
              </a:solidFill>
            </a:endParaRPr>
          </a:p>
        </p:txBody>
      </p:sp>
    </p:spTree>
    <p:extLst>
      <p:ext uri="{BB962C8B-B14F-4D97-AF65-F5344CB8AC3E}">
        <p14:creationId xmlns:p14="http://schemas.microsoft.com/office/powerpoint/2010/main" val="2703974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335CC0E2-9BD0-437A-A49E-13D40ED97878}"/>
              </a:ext>
            </a:extLst>
          </p:cNvPr>
          <p:cNvSpPr/>
          <p:nvPr/>
        </p:nvSpPr>
        <p:spPr>
          <a:xfrm>
            <a:off x="1349829" y="0"/>
            <a:ext cx="9718765" cy="2246811"/>
          </a:xfrm>
          <a:prstGeom prst="horizontalScroll">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endParaRPr lang="en-US" sz="3200" b="1" i="0" dirty="0">
              <a:solidFill>
                <a:srgbClr val="2888E1"/>
              </a:solidFill>
              <a:effectLst/>
              <a:latin typeface="OpenSans"/>
            </a:endParaRPr>
          </a:p>
          <a:p>
            <a:pPr algn="l"/>
            <a:r>
              <a:rPr lang="vi-VN" sz="3200" b="1" i="0" dirty="0">
                <a:solidFill>
                  <a:srgbClr val="2888E1"/>
                </a:solidFill>
                <a:effectLst/>
                <a:latin typeface="OpenSans"/>
              </a:rPr>
              <a:t>Câu 1</a:t>
            </a:r>
            <a:r>
              <a:rPr lang="en-US" sz="3200" b="1" i="0" dirty="0">
                <a:solidFill>
                  <a:srgbClr val="2888E1"/>
                </a:solidFill>
                <a:effectLst/>
                <a:latin typeface="OpenSans"/>
              </a:rPr>
              <a:t>: </a:t>
            </a:r>
            <a:r>
              <a:rPr lang="vi-VN" sz="3200" b="1" i="0" dirty="0">
                <a:solidFill>
                  <a:srgbClr val="000000"/>
                </a:solidFill>
                <a:effectLst/>
                <a:latin typeface="OpenSans"/>
              </a:rPr>
              <a:t>Những chi tiết nào trong bài cho thấy ở làng quê Mơ vẫn còn tư tưởng xem thường con gái?</a:t>
            </a:r>
            <a:endParaRPr lang="vi-VN" sz="3200" b="0" i="0" dirty="0">
              <a:solidFill>
                <a:srgbClr val="000000"/>
              </a:solidFill>
              <a:effectLst/>
              <a:latin typeface="OpenSans"/>
            </a:endParaRPr>
          </a:p>
          <a:p>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9" name="Rectangle: Rounded Corners 8">
            <a:extLst>
              <a:ext uri="{FF2B5EF4-FFF2-40B4-BE49-F238E27FC236}">
                <a16:creationId xmlns:a16="http://schemas.microsoft.com/office/drawing/2014/main" id="{D503271B-5333-4A51-99E4-218666DEB1E8}"/>
              </a:ext>
            </a:extLst>
          </p:cNvPr>
          <p:cNvSpPr/>
          <p:nvPr/>
        </p:nvSpPr>
        <p:spPr>
          <a:xfrm>
            <a:off x="1700348" y="3252651"/>
            <a:ext cx="9194075" cy="2246811"/>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0" i="0" dirty="0">
                <a:solidFill>
                  <a:srgbClr val="000000"/>
                </a:solidFill>
                <a:effectLst/>
                <a:latin typeface="OpenSans"/>
              </a:rPr>
              <a:t>Những chi tiết trong bài cho thấy ở làng quê Mơ vẫn còn tư tưởng xem thường con gái là</a:t>
            </a:r>
            <a:r>
              <a:rPr lang="en-US" sz="2400" b="0" i="0" dirty="0">
                <a:solidFill>
                  <a:srgbClr val="000000"/>
                </a:solidFill>
                <a:effectLst/>
                <a:latin typeface="OpenSans"/>
              </a:rPr>
              <a:t>:</a:t>
            </a:r>
            <a:r>
              <a:rPr lang="vi-VN" sz="2400" b="0" i="0" dirty="0">
                <a:solidFill>
                  <a:srgbClr val="000000"/>
                </a:solidFill>
                <a:effectLst/>
                <a:latin typeface="OpenSans"/>
              </a:rPr>
              <a:t> câu nói cùa dì Hạnh khi mẹ Mơ sinh con gái: Lại một vịt trời nữa - thể hiện ý thất vọng, cả bố và mẹ Mơ đều có vẻ buồn buồn - vì bố mẹ Mơ cũng thích con trai, xem nhẹ con gái.</a:t>
            </a:r>
            <a:endParaRPr lang="en-US" sz="2400" dirty="0"/>
          </a:p>
        </p:txBody>
      </p:sp>
    </p:spTree>
    <p:extLst>
      <p:ext uri="{BB962C8B-B14F-4D97-AF65-F5344CB8AC3E}">
        <p14:creationId xmlns:p14="http://schemas.microsoft.com/office/powerpoint/2010/main" val="3362308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F15-E055-4A24-9A17-9A0482A67AAC}"/>
              </a:ext>
            </a:extLst>
          </p:cNvPr>
          <p:cNvSpPr>
            <a:spLocks noGrp="1"/>
          </p:cNvSpPr>
          <p:nvPr>
            <p:ph type="title"/>
          </p:nvPr>
        </p:nvSpPr>
        <p:spPr>
          <a:xfrm>
            <a:off x="1110343" y="1985871"/>
            <a:ext cx="10515600" cy="1325563"/>
          </a:xfrm>
        </p:spPr>
        <p:txBody>
          <a:bodyPr>
            <a:normAutofit/>
          </a:bodyPr>
          <a:lstStyle/>
          <a:p>
            <a:r>
              <a:rPr lang="en-US" sz="4000" dirty="0"/>
              <a:t>- </a:t>
            </a:r>
            <a:r>
              <a:rPr lang="en-US" sz="4000" dirty="0" err="1"/>
              <a:t>Vì</a:t>
            </a:r>
            <a:r>
              <a:rPr lang="en-US" sz="4000" dirty="0"/>
              <a:t> </a:t>
            </a:r>
            <a:r>
              <a:rPr lang="en-US" sz="4000" dirty="0" err="1"/>
              <a:t>bố</a:t>
            </a:r>
            <a:r>
              <a:rPr lang="en-US" sz="4000" dirty="0"/>
              <a:t> </a:t>
            </a:r>
            <a:r>
              <a:rPr lang="en-US" sz="4000" dirty="0" err="1"/>
              <a:t>mẹ</a:t>
            </a:r>
            <a:r>
              <a:rPr lang="en-US" sz="4000" dirty="0"/>
              <a:t> </a:t>
            </a:r>
            <a:r>
              <a:rPr lang="en-US" sz="4000" dirty="0" err="1"/>
              <a:t>Mơ</a:t>
            </a:r>
            <a:r>
              <a:rPr lang="en-US" sz="4000" dirty="0"/>
              <a:t> </a:t>
            </a:r>
            <a:r>
              <a:rPr lang="en-US" sz="4000" dirty="0" err="1"/>
              <a:t>và</a:t>
            </a:r>
            <a:r>
              <a:rPr lang="en-US" sz="4000" dirty="0"/>
              <a:t> </a:t>
            </a:r>
            <a:r>
              <a:rPr lang="en-US" sz="4000" dirty="0" err="1"/>
              <a:t>dì</a:t>
            </a:r>
            <a:r>
              <a:rPr lang="en-US" sz="4000" dirty="0"/>
              <a:t> </a:t>
            </a:r>
            <a:r>
              <a:rPr lang="en-US" sz="4000" dirty="0" err="1"/>
              <a:t>Hạnh</a:t>
            </a:r>
            <a:r>
              <a:rPr lang="en-US" sz="4000" dirty="0"/>
              <a:t> </a:t>
            </a:r>
            <a:r>
              <a:rPr lang="en-US" sz="4000" dirty="0" err="1"/>
              <a:t>cũng</a:t>
            </a:r>
            <a:r>
              <a:rPr lang="en-US" sz="4000" dirty="0"/>
              <a:t> </a:t>
            </a:r>
            <a:r>
              <a:rPr lang="en-US" sz="4000" dirty="0" err="1"/>
              <a:t>thích</a:t>
            </a:r>
            <a:r>
              <a:rPr lang="en-US" sz="4000" dirty="0"/>
              <a:t> con </a:t>
            </a:r>
            <a:r>
              <a:rPr lang="en-US" sz="4000" dirty="0" err="1"/>
              <a:t>trai</a:t>
            </a:r>
            <a:r>
              <a:rPr lang="en-US" sz="4000" dirty="0"/>
              <a:t>.</a:t>
            </a:r>
          </a:p>
        </p:txBody>
      </p:sp>
      <p:sp>
        <p:nvSpPr>
          <p:cNvPr id="3" name="Rectangle: Rounded Corners 2">
            <a:extLst>
              <a:ext uri="{FF2B5EF4-FFF2-40B4-BE49-F238E27FC236}">
                <a16:creationId xmlns:a16="http://schemas.microsoft.com/office/drawing/2014/main" id="{F494C7A7-3163-4FC8-899E-C354B69F048E}"/>
              </a:ext>
            </a:extLst>
          </p:cNvPr>
          <p:cNvSpPr/>
          <p:nvPr/>
        </p:nvSpPr>
        <p:spPr>
          <a:xfrm>
            <a:off x="1110343" y="365760"/>
            <a:ext cx="9771017" cy="1476103"/>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r>
              <a:rPr lang="en-US" sz="3200" dirty="0" err="1"/>
              <a:t>Vì</a:t>
            </a:r>
            <a:r>
              <a:rPr lang="en-US" sz="3200" dirty="0"/>
              <a:t> </a:t>
            </a:r>
            <a:r>
              <a:rPr lang="en-US" sz="3200" dirty="0" err="1"/>
              <a:t>sao</a:t>
            </a:r>
            <a:r>
              <a:rPr lang="en-US" sz="3200" dirty="0"/>
              <a:t> </a:t>
            </a:r>
            <a:r>
              <a:rPr lang="en-US" sz="3200" dirty="0" err="1"/>
              <a:t>khi</a:t>
            </a:r>
            <a:r>
              <a:rPr lang="en-US" sz="3200" dirty="0"/>
              <a:t> </a:t>
            </a:r>
            <a:r>
              <a:rPr lang="en-US" sz="3200" dirty="0" err="1"/>
              <a:t>mẹ</a:t>
            </a:r>
            <a:r>
              <a:rPr lang="en-US" sz="3200" dirty="0"/>
              <a:t> </a:t>
            </a:r>
            <a:r>
              <a:rPr lang="en-US" sz="3200" dirty="0" err="1"/>
              <a:t>sinh</a:t>
            </a:r>
            <a:r>
              <a:rPr lang="en-US" sz="3200" dirty="0"/>
              <a:t> </a:t>
            </a:r>
            <a:r>
              <a:rPr lang="en-US" sz="3200" dirty="0" err="1"/>
              <a:t>em</a:t>
            </a:r>
            <a:r>
              <a:rPr lang="en-US" sz="3200" dirty="0"/>
              <a:t> </a:t>
            </a:r>
            <a:r>
              <a:rPr lang="en-US" sz="3200" dirty="0" err="1"/>
              <a:t>gái</a:t>
            </a:r>
            <a:r>
              <a:rPr lang="en-US" sz="3200" dirty="0"/>
              <a:t> </a:t>
            </a:r>
            <a:r>
              <a:rPr lang="en-US" sz="3200" dirty="0" err="1"/>
              <a:t>dì</a:t>
            </a:r>
            <a:r>
              <a:rPr lang="en-US" sz="3200" dirty="0"/>
              <a:t> </a:t>
            </a:r>
            <a:r>
              <a:rPr lang="en-US" sz="3200" dirty="0" err="1"/>
              <a:t>Hạnh</a:t>
            </a:r>
            <a:r>
              <a:rPr lang="en-US" sz="3200" dirty="0"/>
              <a:t> </a:t>
            </a:r>
            <a:r>
              <a:rPr lang="en-US" sz="3200" dirty="0" err="1"/>
              <a:t>lại</a:t>
            </a:r>
            <a:r>
              <a:rPr lang="en-US" sz="3200" dirty="0"/>
              <a:t> </a:t>
            </a:r>
            <a:r>
              <a:rPr lang="en-US" sz="3200" dirty="0" err="1"/>
              <a:t>thất</a:t>
            </a:r>
            <a:r>
              <a:rPr lang="en-US" sz="3200" dirty="0"/>
              <a:t> </a:t>
            </a:r>
            <a:r>
              <a:rPr lang="en-US" sz="3200" dirty="0" err="1"/>
              <a:t>vọng</a:t>
            </a:r>
            <a:r>
              <a:rPr lang="en-US" sz="3200" dirty="0"/>
              <a:t> </a:t>
            </a:r>
            <a:r>
              <a:rPr lang="en-US" sz="3200" dirty="0" err="1"/>
              <a:t>còn</a:t>
            </a:r>
            <a:r>
              <a:rPr lang="en-US" sz="3200" dirty="0"/>
              <a:t> </a:t>
            </a:r>
            <a:r>
              <a:rPr lang="en-US" sz="3200" dirty="0" err="1"/>
              <a:t>bố</a:t>
            </a:r>
            <a:r>
              <a:rPr lang="en-US" sz="3200" dirty="0"/>
              <a:t> </a:t>
            </a:r>
            <a:r>
              <a:rPr lang="en-US" sz="3200" dirty="0" err="1"/>
              <a:t>mẹ</a:t>
            </a:r>
            <a:r>
              <a:rPr lang="en-US" sz="3200" dirty="0"/>
              <a:t> </a:t>
            </a:r>
            <a:r>
              <a:rPr lang="en-US" sz="3200" dirty="0" err="1"/>
              <a:t>thì</a:t>
            </a:r>
            <a:r>
              <a:rPr lang="en-US" sz="3200" dirty="0"/>
              <a:t> </a:t>
            </a:r>
            <a:r>
              <a:rPr lang="en-US" sz="3200" dirty="0" err="1"/>
              <a:t>lại</a:t>
            </a:r>
            <a:r>
              <a:rPr lang="en-US" sz="3200" dirty="0"/>
              <a:t> </a:t>
            </a:r>
            <a:r>
              <a:rPr lang="en-US" sz="3200" dirty="0" err="1"/>
              <a:t>buồn</a:t>
            </a:r>
            <a:r>
              <a:rPr lang="en-US" sz="3200" dirty="0"/>
              <a:t> </a:t>
            </a:r>
            <a:r>
              <a:rPr lang="en-US" sz="3200" dirty="0" err="1"/>
              <a:t>buồn</a:t>
            </a:r>
            <a:r>
              <a:rPr lang="en-US" sz="3200" dirty="0"/>
              <a:t>?</a:t>
            </a:r>
          </a:p>
        </p:txBody>
      </p:sp>
      <p:sp>
        <p:nvSpPr>
          <p:cNvPr id="4" name="Rectangle: Rounded Corners 3">
            <a:extLst>
              <a:ext uri="{FF2B5EF4-FFF2-40B4-BE49-F238E27FC236}">
                <a16:creationId xmlns:a16="http://schemas.microsoft.com/office/drawing/2014/main" id="{BED50EF0-E403-42D5-A7CE-5280FEB3AB1B}"/>
              </a:ext>
            </a:extLst>
          </p:cNvPr>
          <p:cNvSpPr/>
          <p:nvPr/>
        </p:nvSpPr>
        <p:spPr>
          <a:xfrm>
            <a:off x="1029788" y="3716700"/>
            <a:ext cx="9932125" cy="1476103"/>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r>
              <a:rPr lang="en-US" sz="3200" dirty="0" err="1"/>
              <a:t>Vậy</a:t>
            </a:r>
            <a:r>
              <a:rPr lang="en-US" sz="3200" dirty="0"/>
              <a:t> </a:t>
            </a:r>
            <a:r>
              <a:rPr lang="en-US" sz="3200" dirty="0" err="1"/>
              <a:t>điều</a:t>
            </a:r>
            <a:r>
              <a:rPr lang="en-US" sz="3200" dirty="0"/>
              <a:t> </a:t>
            </a:r>
            <a:r>
              <a:rPr lang="en-US" sz="3200" dirty="0" err="1"/>
              <a:t>này</a:t>
            </a:r>
            <a:r>
              <a:rPr lang="en-US" sz="3200" dirty="0"/>
              <a:t> </a:t>
            </a:r>
            <a:r>
              <a:rPr lang="en-US" sz="3200" dirty="0" err="1"/>
              <a:t>cho</a:t>
            </a:r>
            <a:r>
              <a:rPr lang="en-US" sz="3200" dirty="0"/>
              <a:t> </a:t>
            </a:r>
            <a:r>
              <a:rPr lang="en-US" sz="3200" dirty="0" err="1"/>
              <a:t>chúng</a:t>
            </a:r>
            <a:r>
              <a:rPr lang="en-US" sz="3200" dirty="0"/>
              <a:t> ta </a:t>
            </a:r>
            <a:r>
              <a:rPr lang="en-US" sz="3200" dirty="0" err="1"/>
              <a:t>thấy</a:t>
            </a:r>
            <a:r>
              <a:rPr lang="en-US" sz="3200" dirty="0"/>
              <a:t> ở </a:t>
            </a:r>
            <a:r>
              <a:rPr lang="en-US" sz="3200" dirty="0" err="1"/>
              <a:t>làng</a:t>
            </a:r>
            <a:r>
              <a:rPr lang="en-US" sz="3200" dirty="0"/>
              <a:t> </a:t>
            </a:r>
            <a:r>
              <a:rPr lang="en-US" sz="3200" dirty="0" err="1"/>
              <a:t>quê</a:t>
            </a:r>
            <a:r>
              <a:rPr lang="en-US" sz="3200" dirty="0"/>
              <a:t> </a:t>
            </a:r>
            <a:r>
              <a:rPr lang="en-US" sz="3200" dirty="0" err="1"/>
              <a:t>Mơ</a:t>
            </a:r>
            <a:r>
              <a:rPr lang="en-US" sz="3200" dirty="0"/>
              <a:t> </a:t>
            </a:r>
            <a:r>
              <a:rPr lang="en-US" sz="3200" dirty="0" err="1"/>
              <a:t>cũng</a:t>
            </a:r>
            <a:r>
              <a:rPr lang="en-US" sz="3200" dirty="0"/>
              <a:t> </a:t>
            </a:r>
            <a:r>
              <a:rPr lang="en-US" sz="3200" dirty="0" err="1"/>
              <a:t>như</a:t>
            </a:r>
            <a:r>
              <a:rPr lang="en-US" sz="3200" dirty="0"/>
              <a:t> </a:t>
            </a:r>
            <a:r>
              <a:rPr lang="en-US" sz="3200" dirty="0" err="1"/>
              <a:t>những</a:t>
            </a:r>
            <a:r>
              <a:rPr lang="en-US" sz="3200" dirty="0"/>
              <a:t> </a:t>
            </a:r>
            <a:r>
              <a:rPr lang="en-US" sz="3200" dirty="0" err="1"/>
              <a:t>người</a:t>
            </a:r>
            <a:r>
              <a:rPr lang="en-US" sz="3200" dirty="0"/>
              <a:t> </a:t>
            </a:r>
            <a:r>
              <a:rPr lang="en-US" sz="3200" dirty="0" err="1"/>
              <a:t>thân</a:t>
            </a:r>
            <a:r>
              <a:rPr lang="en-US" sz="3200" dirty="0"/>
              <a:t> </a:t>
            </a:r>
            <a:r>
              <a:rPr lang="en-US" sz="3200" dirty="0" err="1"/>
              <a:t>của</a:t>
            </a:r>
            <a:r>
              <a:rPr lang="en-US" sz="3200" dirty="0"/>
              <a:t> </a:t>
            </a:r>
            <a:r>
              <a:rPr lang="en-US" sz="3200" dirty="0" err="1"/>
              <a:t>Mơ</a:t>
            </a:r>
            <a:r>
              <a:rPr lang="en-US" sz="3200" dirty="0"/>
              <a:t> </a:t>
            </a:r>
            <a:r>
              <a:rPr lang="en-US" sz="3200" dirty="0" err="1"/>
              <a:t>vẫn</a:t>
            </a:r>
            <a:r>
              <a:rPr lang="en-US" sz="3200" dirty="0"/>
              <a:t> </a:t>
            </a:r>
            <a:r>
              <a:rPr lang="en-US" sz="3200" dirty="0" err="1"/>
              <a:t>còn</a:t>
            </a:r>
            <a:r>
              <a:rPr lang="en-US" sz="3200" dirty="0"/>
              <a:t> </a:t>
            </a:r>
            <a:r>
              <a:rPr lang="en-US" sz="3200" dirty="0" err="1"/>
              <a:t>mang</a:t>
            </a:r>
            <a:r>
              <a:rPr lang="en-US" sz="3200" dirty="0"/>
              <a:t> </a:t>
            </a:r>
            <a:r>
              <a:rPr lang="en-US" sz="3200" dirty="0" err="1"/>
              <a:t>tư</a:t>
            </a:r>
            <a:r>
              <a:rPr lang="en-US" sz="3200" dirty="0"/>
              <a:t> </a:t>
            </a:r>
            <a:r>
              <a:rPr lang="en-US" sz="3200" dirty="0" err="1"/>
              <a:t>tưởng</a:t>
            </a:r>
            <a:r>
              <a:rPr lang="en-US" sz="3200" dirty="0"/>
              <a:t> </a:t>
            </a:r>
            <a:r>
              <a:rPr lang="en-US" sz="3200" dirty="0" err="1"/>
              <a:t>gì</a:t>
            </a:r>
            <a:r>
              <a:rPr lang="en-US" sz="3200" dirty="0"/>
              <a:t>?</a:t>
            </a:r>
          </a:p>
        </p:txBody>
      </p:sp>
      <p:sp>
        <p:nvSpPr>
          <p:cNvPr id="5" name="Title 1">
            <a:extLst>
              <a:ext uri="{FF2B5EF4-FFF2-40B4-BE49-F238E27FC236}">
                <a16:creationId xmlns:a16="http://schemas.microsoft.com/office/drawing/2014/main" id="{144A4F5E-6D0E-425B-A8E5-CA92396617BD}"/>
              </a:ext>
            </a:extLst>
          </p:cNvPr>
          <p:cNvSpPr txBox="1">
            <a:spLocks/>
          </p:cNvSpPr>
          <p:nvPr/>
        </p:nvSpPr>
        <p:spPr>
          <a:xfrm>
            <a:off x="1230087" y="51666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a:t>
            </a:r>
            <a:r>
              <a:rPr lang="en-US" sz="4000" dirty="0" err="1"/>
              <a:t>Tư</a:t>
            </a:r>
            <a:r>
              <a:rPr lang="en-US" sz="4000" dirty="0"/>
              <a:t> </a:t>
            </a:r>
            <a:r>
              <a:rPr lang="en-US" sz="4000" dirty="0" err="1"/>
              <a:t>tưởng</a:t>
            </a:r>
            <a:r>
              <a:rPr lang="en-US" sz="4000" dirty="0"/>
              <a:t> </a:t>
            </a:r>
            <a:r>
              <a:rPr lang="en-US" sz="4000" dirty="0" err="1"/>
              <a:t>trọng</a:t>
            </a:r>
            <a:r>
              <a:rPr lang="en-US" sz="4000" dirty="0"/>
              <a:t> </a:t>
            </a:r>
            <a:r>
              <a:rPr lang="en-US" sz="4000" dirty="0" err="1"/>
              <a:t>nam</a:t>
            </a:r>
            <a:r>
              <a:rPr lang="en-US" sz="4000" dirty="0"/>
              <a:t> </a:t>
            </a:r>
            <a:r>
              <a:rPr lang="en-US" sz="4000" dirty="0" err="1"/>
              <a:t>khinh</a:t>
            </a:r>
            <a:r>
              <a:rPr lang="en-US" sz="4000" dirty="0"/>
              <a:t> </a:t>
            </a:r>
            <a:r>
              <a:rPr lang="en-US" sz="4000" dirty="0" err="1"/>
              <a:t>nữ</a:t>
            </a:r>
            <a:r>
              <a:rPr lang="en-US" sz="4000" dirty="0"/>
              <a:t>.</a:t>
            </a:r>
          </a:p>
        </p:txBody>
      </p:sp>
    </p:spTree>
    <p:extLst>
      <p:ext uri="{BB962C8B-B14F-4D97-AF65-F5344CB8AC3E}">
        <p14:creationId xmlns:p14="http://schemas.microsoft.com/office/powerpoint/2010/main" val="415285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699</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Calibri</vt:lpstr>
      <vt:lpstr>Calibri Light</vt:lpstr>
      <vt:lpstr>OpenSans</vt:lpstr>
      <vt:lpstr>Times New Roman</vt:lpstr>
      <vt:lpstr>Office Theme</vt:lpstr>
      <vt:lpstr>Tập đọc - lớp 5        Con gái </vt:lpstr>
      <vt:lpstr>                                               Tập đọc                               Con gái                            Theo Đỗ Thị Thu Hiên</vt:lpstr>
      <vt:lpstr>                                Tập đọc                                  Con gái                                      Theo Đỗ Thị Thu Hiên </vt:lpstr>
      <vt:lpstr>                                Tập đọc                                  Con gái                                      Theo Đỗ Thị Thu Hiên</vt:lpstr>
      <vt:lpstr>                                Tập đọc                                  Con gái                                      Theo Đỗ Thị Thu Hiên</vt:lpstr>
      <vt:lpstr>                                     Tập đọc                                            Con gái                                             Theo Đỗ Thị Thu Hiên</vt:lpstr>
      <vt:lpstr>                   Tìm hiểu bài</vt:lpstr>
      <vt:lpstr>PowerPoint Presentation</vt:lpstr>
      <vt:lpstr>- Vì bố mẹ Mơ và dì Hạnh cũng thích con trai.</vt:lpstr>
      <vt:lpstr>PowerPoint Presentation</vt:lpstr>
      <vt:lpstr>PowerPoint Presentation</vt:lpstr>
      <vt:lpstr>PowerPoint Presentation</vt:lpstr>
      <vt:lpstr>PowerPoint Presentation</vt:lpstr>
      <vt:lpstr>PowerPoint Presentation</vt:lpstr>
      <vt:lpstr>PowerPoint Presentation</vt:lpstr>
      <vt:lpstr>Tối đó, bố về. Bố ôm Mơ chặt đến ngợp thở. Cả bố và mẹ đều rơm rớm nước mắt. Chỉ có em bé nằm trong nôi là cười rất tươi. Chắc là em khen chị Mơ giỏi đấy. Dì Hạnh nói giọng đầy tự hào: "Biết cháu tôi chưa? Con gái như nó thì một trăm đứa con trai cũng không bằng".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 lớp 5        Con gái </dc:title>
  <dc:creator>ngocbaodao69@gmail.com</dc:creator>
  <cp:lastModifiedBy>Admin</cp:lastModifiedBy>
  <cp:revision>3</cp:revision>
  <dcterms:created xsi:type="dcterms:W3CDTF">2022-04-02T06:40:17Z</dcterms:created>
  <dcterms:modified xsi:type="dcterms:W3CDTF">2023-02-24T03:26:59Z</dcterms:modified>
</cp:coreProperties>
</file>