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70" r:id="rId2"/>
  </p:sldMasterIdLst>
  <p:notesMasterIdLst>
    <p:notesMasterId r:id="rId10"/>
  </p:notesMasterIdLst>
  <p:sldIdLst>
    <p:sldId id="294" r:id="rId3"/>
    <p:sldId id="300" r:id="rId4"/>
    <p:sldId id="284" r:id="rId5"/>
    <p:sldId id="285" r:id="rId6"/>
    <p:sldId id="287" r:id="rId7"/>
    <p:sldId id="288" r:id="rId8"/>
    <p:sldId id="29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993300"/>
    <a:srgbClr val="CC3300"/>
    <a:srgbClr val="FF00FF"/>
    <a:srgbClr val="FF9900"/>
    <a:srgbClr val="FF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0870" autoAdjust="0"/>
  </p:normalViewPr>
  <p:slideViewPr>
    <p:cSldViewPr>
      <p:cViewPr varScale="1">
        <p:scale>
          <a:sx n="89" d="100"/>
          <a:sy n="89" d="100"/>
        </p:scale>
        <p:origin x="120" y="1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9BA5A0B-449B-4ACE-92EC-49C8886E7AA4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A5A0B-449B-4ACE-92EC-49C8886E7AA4}" type="slidenum">
              <a:rPr lang="en-US" altLang="vi-VN" smtClean="0"/>
              <a:pPr/>
              <a:t>3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61661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A5A0B-449B-4ACE-92EC-49C8886E7AA4}" type="slidenum">
              <a:rPr lang="en-US" altLang="vi-VN" smtClean="0"/>
              <a:pPr/>
              <a:t>5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78559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166FD-B965-476C-8FAF-6CC2F4E1464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5805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F2998-AB99-4DF5-A8CC-A03C85F3611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6921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612D4-220D-46FD-9C81-455042017DB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24887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63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1A569377-8C00-4718-ADBC-EF04C308736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21221791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986F60C0-6AED-42F1-AE3F-0F64803DE94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62068846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3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37AA6FAD-134A-4A41-9A40-600020BE1D4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61263790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81E88FCD-DB86-40E0-9FC9-D7675EE9D34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129999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4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4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400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40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54D11A54-DF4A-497D-92A8-C256506883F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55547872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605A0015-A0A5-4218-9988-C48644A4000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063302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C6BEA140-1C61-414E-8C10-CC3F4401A43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02182756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26" y="273074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8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26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18A07D30-54E0-4A63-96F5-A5E50243C75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84863657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6C3489-8778-42BC-AA74-B9AB571403B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34064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26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7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6FEEA775-E1AB-49D0-BB18-CC64ABB208E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57146441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CC71EB14-8E51-4ECA-ABB2-3B30F80A768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96706454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65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65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84EDB72E-9994-4262-9F53-1B614BD960A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08750296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C1CC7801-EE23-4E9A-B3E7-A1ED2362DEE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9213368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5EB02-F6AC-44D2-AD19-4DADB9606E7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7552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EB95F-0DB8-472A-862D-D216B29C047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2065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AABDE-6E14-4C56-AE27-0F983E1D226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5373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1F9169-60B5-4E9B-A02E-852172ECE99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5137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C8B9FA-0E79-4A40-A3DB-FA47471397C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5985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86F92-717B-4C9C-B920-7AAD2425345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7607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C6F803-9585-48D1-A4EB-494EE3326E4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9901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34A1BDB2-2C9E-4A3F-8620-835AE8F328A8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8E93CF49-4112-4DFA-947C-857794C65025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  <p:sldLayoutId id="2147483956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2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wmf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25.png"/><Relationship Id="rId5" Type="http://schemas.openxmlformats.org/officeDocument/2006/relationships/image" Target="../media/image8.wmf"/><Relationship Id="rId10" Type="http://schemas.openxmlformats.org/officeDocument/2006/relationships/image" Target="../media/image24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9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WordArt 21"/>
          <p:cNvSpPr>
            <a:spLocks noChangeArrowheads="1" noChangeShapeType="1" noTextEdit="1"/>
          </p:cNvSpPr>
          <p:nvPr/>
        </p:nvSpPr>
        <p:spPr bwMode="auto">
          <a:xfrm>
            <a:off x="4191000" y="3297882"/>
            <a:ext cx="3733800" cy="11643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    (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Tiếp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theo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)</a:t>
            </a: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      (Tr. 151)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5F3632-3C42-4C5D-97BA-235C34BD5B0D}"/>
              </a:ext>
            </a:extLst>
          </p:cNvPr>
          <p:cNvSpPr txBox="1"/>
          <p:nvPr/>
        </p:nvSpPr>
        <p:spPr>
          <a:xfrm>
            <a:off x="4191000" y="1084813"/>
            <a:ext cx="434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14" name="Content Placeholder 8"/>
          <p:cNvSpPr txBox="1">
            <a:spLocks/>
          </p:cNvSpPr>
          <p:nvPr/>
        </p:nvSpPr>
        <p:spPr>
          <a:xfrm>
            <a:off x="2895600" y="2192809"/>
            <a:ext cx="8839200" cy="100642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600" b="1" dirty="0" err="1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GB" sz="6600" b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600" b="1" dirty="0" err="1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6600" b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600" b="1" dirty="0" err="1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6600" b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600" b="1" dirty="0" err="1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6600" b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600" b="1" dirty="0" err="1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GB" sz="6600" b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600" b="1" dirty="0" err="1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sz="6600" b="1" dirty="0">
              <a:ln>
                <a:solidFill>
                  <a:sysClr val="windowText" lastClr="000000"/>
                </a:solidFill>
              </a:ln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6FD4DA3-662C-448D-9078-6D36F2D47D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-609600"/>
            <a:ext cx="2895600" cy="598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3732" descr="PPT素材-12">
            <a:extLst>
              <a:ext uri="{FF2B5EF4-FFF2-40B4-BE49-F238E27FC236}">
                <a16:creationId xmlns:a16="http://schemas.microsoft.com/office/drawing/2014/main" id="{24F70446-FEED-4865-B002-665C0E328F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10696474" cy="5854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6" descr="p2_002">
            <a:extLst>
              <a:ext uri="{FF2B5EF4-FFF2-40B4-BE49-F238E27FC236}">
                <a16:creationId xmlns:a16="http://schemas.microsoft.com/office/drawing/2014/main" id="{B1DF1D3C-1BD5-48EA-9F4B-C80F92EE2D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14537" y="3124200"/>
            <a:ext cx="70866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40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GB" sz="4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GB" sz="40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mới</a:t>
            </a:r>
            <a:endParaRPr lang="en-US" sz="4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stretch>
                  <a:fillRect/>
                </a:stretch>
              </a:blipFill>
              <a:effectLst>
                <a:outerShdw sy="50000" kx="-2453608" rotWithShape="0">
                  <a:srgbClr val="868686">
                    <a:alpha val="50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65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1943100" y="657956"/>
            <a:ext cx="8839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</a:rPr>
              <a:t>Viết các số sau dưới dạng phân số thập phân: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1171576" y="1297749"/>
            <a:ext cx="41024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dirty="0">
                <a:solidFill>
                  <a:schemeClr val="tx2"/>
                </a:solidFill>
                <a:latin typeface="Times New Roman" panose="02020603050405020304" pitchFamily="18" charset="0"/>
              </a:rPr>
              <a:t>0,3; 0,72; 1,5; 9,347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233" name="Text Box 97"/>
              <p:cNvSpPr txBox="1">
                <a:spLocks noChangeArrowheads="1"/>
              </p:cNvSpPr>
              <p:nvPr/>
            </p:nvSpPr>
            <p:spPr bwMode="auto">
              <a:xfrm>
                <a:off x="5581315" y="1145912"/>
                <a:ext cx="5791200" cy="8258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vi-VN" b="1" dirty="0">
                    <a:latin typeface="Times New Roman" panose="02020603050405020304" pitchFamily="18" charset="0"/>
                  </a:rPr>
                  <a:t>b</a:t>
                </a:r>
                <a:r>
                  <a:rPr lang="en-US" altLang="vi-VN" sz="3300" b="1" dirty="0">
                    <a:latin typeface="Times New Roman" panose="02020603050405020304" pitchFamily="18" charset="0"/>
                  </a:rPr>
                  <a:t>)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altLang="vi-VN" sz="3300" b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1233" name="Text 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1315" y="1145912"/>
                <a:ext cx="5791200" cy="825867"/>
              </a:xfrm>
              <a:prstGeom prst="rect">
                <a:avLst/>
              </a:prstGeom>
              <a:blipFill>
                <a:blip r:embed="rId3"/>
                <a:stretch>
                  <a:fillRect l="-2737" b="-1037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249" name="Text Box 113"/>
          <p:cNvSpPr txBox="1">
            <a:spLocks noChangeArrowheads="1"/>
          </p:cNvSpPr>
          <p:nvPr/>
        </p:nvSpPr>
        <p:spPr bwMode="auto">
          <a:xfrm>
            <a:off x="301249" y="2073491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dirty="0"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91250" name="Text Box 114"/>
          <p:cNvSpPr txBox="1">
            <a:spLocks noChangeArrowheads="1"/>
          </p:cNvSpPr>
          <p:nvPr/>
        </p:nvSpPr>
        <p:spPr bwMode="auto">
          <a:xfrm>
            <a:off x="583446" y="2533728"/>
            <a:ext cx="10198854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300" dirty="0">
                <a:latin typeface="Times New Roman" panose="02020603050405020304" pitchFamily="18" charset="0"/>
              </a:rPr>
              <a:t>0,3 =		    0,72 =	          	1,5 =		        9,347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255" name="Text Box 119"/>
              <p:cNvSpPr txBox="1">
                <a:spLocks noChangeArrowheads="1"/>
              </p:cNvSpPr>
              <p:nvPr/>
            </p:nvSpPr>
            <p:spPr bwMode="auto">
              <a:xfrm>
                <a:off x="4056682" y="2292245"/>
                <a:ext cx="685799" cy="1017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1255" name="Text 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56682" y="2292245"/>
                <a:ext cx="685799" cy="1017523"/>
              </a:xfrm>
              <a:prstGeom prst="rect">
                <a:avLst/>
              </a:prstGeom>
              <a:blipFill>
                <a:blip r:embed="rId4"/>
                <a:stretch>
                  <a:fillRect r="-123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257" name="Text Box 121"/>
              <p:cNvSpPr txBox="1">
                <a:spLocks noChangeArrowheads="1"/>
              </p:cNvSpPr>
              <p:nvPr/>
            </p:nvSpPr>
            <p:spPr bwMode="auto">
              <a:xfrm>
                <a:off x="6907967" y="2317353"/>
                <a:ext cx="1091581" cy="9690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sz="3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sz="3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GB" altLang="vi-VN" sz="3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altLang="vi-VN" sz="300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1257" name="Text 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07967" y="2317353"/>
                <a:ext cx="1091581" cy="96904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259" name="Text Box 123"/>
              <p:cNvSpPr txBox="1">
                <a:spLocks noChangeArrowheads="1"/>
              </p:cNvSpPr>
              <p:nvPr/>
            </p:nvSpPr>
            <p:spPr bwMode="auto">
              <a:xfrm>
                <a:off x="10101788" y="2390843"/>
                <a:ext cx="1288216" cy="9602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sz="3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vi-VN" sz="3000" dirty="0" smtClean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</a:rPr>
                            <m:t>9347 </m:t>
                          </m:r>
                        </m:num>
                        <m:den>
                          <m:r>
                            <a:rPr lang="en-GB" altLang="vi-VN" sz="3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en-US" altLang="vi-VN" sz="300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1259" name="Text Box 1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01788" y="2390843"/>
                <a:ext cx="1288216" cy="960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289" name="Text Box 153"/>
          <p:cNvSpPr txBox="1">
            <a:spLocks noChangeArrowheads="1"/>
          </p:cNvSpPr>
          <p:nvPr/>
        </p:nvSpPr>
        <p:spPr bwMode="auto">
          <a:xfrm>
            <a:off x="538162" y="482842"/>
            <a:ext cx="1600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b="1" u="sng" dirty="0">
                <a:latin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118"/>
              <p:cNvSpPr txBox="1">
                <a:spLocks noChangeArrowheads="1"/>
              </p:cNvSpPr>
              <p:nvPr/>
            </p:nvSpPr>
            <p:spPr bwMode="auto">
              <a:xfrm>
                <a:off x="1618282" y="2317353"/>
                <a:ext cx="609600" cy="1017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 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18282" y="2317353"/>
                <a:ext cx="609600" cy="10175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 Box 97"/>
              <p:cNvSpPr txBox="1">
                <a:spLocks noChangeArrowheads="1"/>
              </p:cNvSpPr>
              <p:nvPr/>
            </p:nvSpPr>
            <p:spPr bwMode="auto">
              <a:xfrm>
                <a:off x="297697" y="3774455"/>
                <a:ext cx="10295556" cy="8258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vi-VN" b="1" dirty="0">
                    <a:latin typeface="Times New Roman" panose="02020603050405020304" pitchFamily="18" charset="0"/>
                  </a:rPr>
                  <a:t>b)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 =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=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=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3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GB" altLang="vi-VN" sz="33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altLang="vi-VN" sz="3300" b="1" dirty="0">
                    <a:latin typeface="Times New Roman" panose="02020603050405020304" pitchFamily="18" charset="0"/>
                  </a:rPr>
                  <a:t>=      </a:t>
                </a:r>
              </a:p>
            </p:txBody>
          </p:sp>
        </mc:Choice>
        <mc:Fallback xmlns="">
          <p:sp>
            <p:nvSpPr>
              <p:cNvPr id="73" name="Text 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7697" y="3774455"/>
                <a:ext cx="10295556" cy="825867"/>
              </a:xfrm>
              <a:prstGeom prst="rect">
                <a:avLst/>
              </a:prstGeom>
              <a:blipFill>
                <a:blip r:embed="rId8"/>
                <a:stretch>
                  <a:fillRect l="-1539" r="-1184" b="-1029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 Box 118"/>
              <p:cNvSpPr txBox="1">
                <a:spLocks noChangeArrowheads="1"/>
              </p:cNvSpPr>
              <p:nvPr/>
            </p:nvSpPr>
            <p:spPr bwMode="auto">
              <a:xfrm>
                <a:off x="1768986" y="3678626"/>
                <a:ext cx="609600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Text 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8986" y="3678626"/>
                <a:ext cx="609600" cy="10275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 Box 118"/>
              <p:cNvSpPr txBox="1">
                <a:spLocks noChangeArrowheads="1"/>
              </p:cNvSpPr>
              <p:nvPr/>
            </p:nvSpPr>
            <p:spPr bwMode="auto">
              <a:xfrm>
                <a:off x="4228495" y="3620608"/>
                <a:ext cx="609600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5" name="Text 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28495" y="3620608"/>
                <a:ext cx="609600" cy="10275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 Box 119"/>
              <p:cNvSpPr txBox="1">
                <a:spLocks noChangeArrowheads="1"/>
              </p:cNvSpPr>
              <p:nvPr/>
            </p:nvSpPr>
            <p:spPr bwMode="auto">
              <a:xfrm>
                <a:off x="6602484" y="3577675"/>
                <a:ext cx="685799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6" name="Text 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02484" y="3577675"/>
                <a:ext cx="685799" cy="1027525"/>
              </a:xfrm>
              <a:prstGeom prst="rect">
                <a:avLst/>
              </a:prstGeom>
              <a:blipFill>
                <a:blip r:embed="rId11"/>
                <a:stretch>
                  <a:fillRect r="-123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 Box 119"/>
              <p:cNvSpPr txBox="1">
                <a:spLocks noChangeArrowheads="1"/>
              </p:cNvSpPr>
              <p:nvPr/>
            </p:nvSpPr>
            <p:spPr bwMode="auto">
              <a:xfrm>
                <a:off x="9986601" y="3649138"/>
                <a:ext cx="685799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7" name="Text 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86601" y="3649138"/>
                <a:ext cx="685799" cy="1027525"/>
              </a:xfrm>
              <a:prstGeom prst="rect">
                <a:avLst/>
              </a:prstGeom>
              <a:blipFill>
                <a:blip r:embed="rId12"/>
                <a:stretch>
                  <a:fillRect r="-123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12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1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1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1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1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1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91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91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91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91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91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91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91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91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91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91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91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91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91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91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91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/>
      <p:bldP spid="91233" grpId="0" animBg="1"/>
      <p:bldP spid="91249" grpId="0"/>
      <p:bldP spid="91250" grpId="0"/>
      <p:bldP spid="91255" grpId="0" animBg="1"/>
      <p:bldP spid="91257" grpId="0" animBg="1"/>
      <p:bldP spid="91259" grpId="0" animBg="1"/>
      <p:bldP spid="91289" grpId="0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1636034" y="436786"/>
            <a:ext cx="8305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4148623" y="1296394"/>
            <a:ext cx="8077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0,5 =		      8,75  =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343511" y="2203584"/>
            <a:ext cx="83439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4822146" y="3047495"/>
            <a:ext cx="73152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dirty="0">
                <a:latin typeface="Times New Roman" panose="02020603050405020304" pitchFamily="18" charset="0"/>
              </a:rPr>
              <a:t>  5% =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	  </a:t>
            </a:r>
            <a:r>
              <a:rPr lang="en-US" altLang="vi-VN" sz="3600" dirty="0">
                <a:latin typeface="Times New Roman" panose="02020603050405020304" pitchFamily="18" charset="0"/>
              </a:rPr>
              <a:t>625% =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5148665" y="1298300"/>
            <a:ext cx="990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50%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7975773" y="1247741"/>
            <a:ext cx="152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875 %</a:t>
            </a:r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6712353" y="4310081"/>
            <a:ext cx="1295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= 0,05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10706505" y="4275734"/>
            <a:ext cx="14451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= 6,25</a:t>
            </a:r>
          </a:p>
        </p:txBody>
      </p:sp>
      <p:sp>
        <p:nvSpPr>
          <p:cNvPr id="34829" name="Text Box 28"/>
          <p:cNvSpPr txBox="1">
            <a:spLocks noChangeArrowheads="1"/>
          </p:cNvSpPr>
          <p:nvPr/>
        </p:nvSpPr>
        <p:spPr bwMode="auto">
          <a:xfrm>
            <a:off x="331881" y="173699"/>
            <a:ext cx="152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b="1" u="sng" dirty="0"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4622411" y="4214811"/>
            <a:ext cx="15952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dirty="0">
                <a:latin typeface="Times New Roman" panose="02020603050405020304" pitchFamily="18" charset="0"/>
              </a:rPr>
              <a:t>5% 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119"/>
              <p:cNvSpPr txBox="1">
                <a:spLocks noChangeArrowheads="1"/>
              </p:cNvSpPr>
              <p:nvPr/>
            </p:nvSpPr>
            <p:spPr bwMode="auto">
              <a:xfrm>
                <a:off x="5779222" y="3985205"/>
                <a:ext cx="685799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 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9222" y="3985205"/>
                <a:ext cx="685799" cy="1027525"/>
              </a:xfrm>
              <a:prstGeom prst="rect">
                <a:avLst/>
              </a:prstGeom>
              <a:blipFill>
                <a:blip r:embed="rId2"/>
                <a:stretch>
                  <a:fillRect r="-123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129740" y="3068667"/>
            <a:ext cx="1295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0,05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8266699" y="4214178"/>
            <a:ext cx="19572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dirty="0">
                <a:latin typeface="Times New Roman" panose="02020603050405020304" pitchFamily="18" charset="0"/>
              </a:rPr>
              <a:t>625% =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119"/>
              <p:cNvSpPr txBox="1">
                <a:spLocks noChangeArrowheads="1"/>
              </p:cNvSpPr>
              <p:nvPr/>
            </p:nvSpPr>
            <p:spPr bwMode="auto">
              <a:xfrm>
                <a:off x="9881086" y="3982424"/>
                <a:ext cx="685799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625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 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81086" y="3982424"/>
                <a:ext cx="685799" cy="1027525"/>
              </a:xfrm>
              <a:prstGeom prst="rect">
                <a:avLst/>
              </a:prstGeom>
              <a:blipFill>
                <a:blip r:embed="rId3"/>
                <a:stretch>
                  <a:fillRect r="-12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9359285" y="3078163"/>
            <a:ext cx="14451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 6,25</a:t>
            </a: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1191435" y="1308311"/>
            <a:ext cx="2819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0,35 = </a:t>
            </a:r>
          </a:p>
        </p:txBody>
      </p:sp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2497407" y="1276801"/>
            <a:ext cx="1219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35%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1210161" y="3144439"/>
            <a:ext cx="21148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dirty="0">
                <a:solidFill>
                  <a:schemeClr val="accent2"/>
                </a:solidFill>
                <a:latin typeface="Times New Roman" panose="02020603050405020304" pitchFamily="18" charset="0"/>
              </a:rPr>
              <a:t>45%</a:t>
            </a:r>
            <a:r>
              <a:rPr lang="en-US" altLang="vi-VN" sz="3600" dirty="0">
                <a:latin typeface="Times New Roman" panose="02020603050405020304" pitchFamily="18" charset="0"/>
              </a:rPr>
              <a:t> </a:t>
            </a:r>
            <a:r>
              <a:rPr lang="en-US" altLang="vi-VN" sz="3600" dirty="0">
                <a:solidFill>
                  <a:schemeClr val="accent2"/>
                </a:solidFill>
                <a:latin typeface="Times New Roman" panose="02020603050405020304" pitchFamily="18" charset="0"/>
              </a:rPr>
              <a:t>=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2739448" y="4131095"/>
            <a:ext cx="14248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 = 0,45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657337" y="4175438"/>
            <a:ext cx="16336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dirty="0">
                <a:solidFill>
                  <a:schemeClr val="accent2"/>
                </a:solidFill>
                <a:latin typeface="Times New Roman" panose="02020603050405020304" pitchFamily="18" charset="0"/>
              </a:rPr>
              <a:t>45%</a:t>
            </a:r>
            <a:r>
              <a:rPr lang="en-US" altLang="vi-VN" sz="3600" dirty="0">
                <a:latin typeface="Times New Roman" panose="02020603050405020304" pitchFamily="18" charset="0"/>
              </a:rPr>
              <a:t> </a:t>
            </a:r>
            <a:r>
              <a:rPr lang="en-US" altLang="vi-VN" sz="3600" dirty="0">
                <a:solidFill>
                  <a:schemeClr val="accent2"/>
                </a:solidFill>
                <a:latin typeface="Times New Roman" panose="02020603050405020304" pitchFamily="18" charset="0"/>
              </a:rPr>
              <a:t>=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119"/>
              <p:cNvSpPr txBox="1">
                <a:spLocks noChangeArrowheads="1"/>
              </p:cNvSpPr>
              <p:nvPr/>
            </p:nvSpPr>
            <p:spPr bwMode="auto">
              <a:xfrm>
                <a:off x="1998446" y="3936338"/>
                <a:ext cx="685799" cy="1027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GB" altLang="vi-VN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altLang="vi-VN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6" name="Text 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8446" y="3936338"/>
                <a:ext cx="685799" cy="1027525"/>
              </a:xfrm>
              <a:prstGeom prst="rect">
                <a:avLst/>
              </a:prstGeom>
              <a:blipFill>
                <a:blip r:embed="rId4"/>
                <a:stretch>
                  <a:fillRect r="-12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2526036" y="3172452"/>
            <a:ext cx="14248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 0,45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64" grpId="0"/>
      <p:bldP spid="92165" grpId="0"/>
      <p:bldP spid="92168" grpId="0"/>
      <p:bldP spid="92184" grpId="0"/>
      <p:bldP spid="92185" grpId="0"/>
      <p:bldP spid="92186" grpId="0"/>
      <p:bldP spid="92187" grpId="0"/>
      <p:bldP spid="25" grpId="0"/>
      <p:bldP spid="26" grpId="0" animBg="1"/>
      <p:bldP spid="27" grpId="0"/>
      <p:bldP spid="28" grpId="0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2235992" y="545833"/>
            <a:ext cx="7924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4257" name="Text Box 49"/>
          <p:cNvSpPr txBox="1">
            <a:spLocks noChangeArrowheads="1"/>
          </p:cNvSpPr>
          <p:nvPr/>
        </p:nvSpPr>
        <p:spPr bwMode="auto">
          <a:xfrm>
            <a:off x="838200" y="500063"/>
            <a:ext cx="1828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b="1" u="sng" dirty="0">
                <a:latin typeface="Times New Roman" panose="02020603050405020304" pitchFamily="18" charset="0"/>
              </a:rPr>
              <a:t> 3:</a:t>
            </a:r>
          </a:p>
        </p:txBody>
      </p:sp>
      <p:graphicFrame>
        <p:nvGraphicFramePr>
          <p:cNvPr id="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460792"/>
              </p:ext>
            </p:extLst>
          </p:nvPr>
        </p:nvGraphicFramePr>
        <p:xfrm>
          <a:off x="5200650" y="13716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1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137160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554342"/>
              </p:ext>
            </p:extLst>
          </p:nvPr>
        </p:nvGraphicFramePr>
        <p:xfrm>
          <a:off x="5200650" y="13716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2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137160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001854"/>
              </p:ext>
            </p:extLst>
          </p:nvPr>
        </p:nvGraphicFramePr>
        <p:xfrm>
          <a:off x="5200650" y="13716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3" name="Equation" r:id="rId8" imgW="114151" imgH="215619" progId="Equation.3">
                  <p:embed/>
                </p:oleObj>
              </mc:Choice>
              <mc:Fallback>
                <p:oleObj name="Equation" r:id="rId8" imgW="114151" imgH="215619" progId="Equation.3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137160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 Box 12"/>
          <p:cNvSpPr txBox="1">
            <a:spLocks noChangeArrowheads="1"/>
          </p:cNvSpPr>
          <p:nvPr/>
        </p:nvSpPr>
        <p:spPr bwMode="auto">
          <a:xfrm>
            <a:off x="309561" y="3209925"/>
            <a:ext cx="609600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b)                 </a:t>
            </a:r>
          </a:p>
        </p:txBody>
      </p:sp>
      <p:sp>
        <p:nvSpPr>
          <p:cNvPr id="55" name="Text Box 29"/>
          <p:cNvSpPr txBox="1">
            <a:spLocks noChangeArrowheads="1"/>
          </p:cNvSpPr>
          <p:nvPr/>
        </p:nvSpPr>
        <p:spPr bwMode="auto">
          <a:xfrm>
            <a:off x="242887" y="1479550"/>
            <a:ext cx="604838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latin typeface="Times New Roman" panose="02020603050405020304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38"/>
              <p:cNvSpPr txBox="1">
                <a:spLocks noChangeArrowheads="1"/>
              </p:cNvSpPr>
              <p:nvPr/>
            </p:nvSpPr>
            <p:spPr bwMode="auto">
              <a:xfrm>
                <a:off x="900113" y="1406463"/>
                <a:ext cx="2528887" cy="8746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600" b="0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altLang="vi-VN" sz="36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altLang="vi-VN" sz="3600" b="0" i="0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vi-VN" dirty="0" err="1">
                    <a:latin typeface="Times New Roman" panose="02020603050405020304" pitchFamily="18" charset="0"/>
                  </a:rPr>
                  <a:t>giờ</a:t>
                </a:r>
                <a:r>
                  <a:rPr lang="en-US" altLang="vi-VN" dirty="0">
                    <a:latin typeface="Times New Roman" panose="02020603050405020304" pitchFamily="18" charset="0"/>
                  </a:rPr>
                  <a:t> =</a:t>
                </a:r>
              </a:p>
            </p:txBody>
          </p:sp>
        </mc:Choice>
        <mc:Fallback xmlns="">
          <p:sp>
            <p:nvSpPr>
              <p:cNvPr id="58" name="Text 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0113" y="1406463"/>
                <a:ext cx="2528887" cy="874663"/>
              </a:xfrm>
              <a:prstGeom prst="rect">
                <a:avLst/>
              </a:prstGeom>
              <a:blipFill>
                <a:blip r:embed="rId9"/>
                <a:stretch>
                  <a:fillRect b="-629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Box 44"/>
              <p:cNvSpPr txBox="1">
                <a:spLocks noChangeArrowheads="1"/>
              </p:cNvSpPr>
              <p:nvPr/>
            </p:nvSpPr>
            <p:spPr bwMode="auto">
              <a:xfrm>
                <a:off x="885824" y="3074652"/>
                <a:ext cx="1752600" cy="8726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600" b="0" i="0" dirty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altLang="vi-VN" sz="3600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vi-VN" dirty="0">
                    <a:latin typeface="Times New Roman" panose="02020603050405020304" pitchFamily="18" charset="0"/>
                  </a:rPr>
                  <a:t>   km =</a:t>
                </a:r>
              </a:p>
            </p:txBody>
          </p:sp>
        </mc:Choice>
        <mc:Fallback xmlns="">
          <p:sp>
            <p:nvSpPr>
              <p:cNvPr id="64" name="Text 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5824" y="3074652"/>
                <a:ext cx="1752600" cy="872675"/>
              </a:xfrm>
              <a:prstGeom prst="rect">
                <a:avLst/>
              </a:prstGeom>
              <a:blipFill>
                <a:blip r:embed="rId10"/>
                <a:stretch>
                  <a:fillRect r="-7986" b="-55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 Box 60"/>
              <p:cNvSpPr txBox="1">
                <a:spLocks noChangeArrowheads="1"/>
              </p:cNvSpPr>
              <p:nvPr/>
            </p:nvSpPr>
            <p:spPr bwMode="auto">
              <a:xfrm>
                <a:off x="4400550" y="1517923"/>
                <a:ext cx="2533650" cy="8757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600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altLang="vi-VN" sz="3600" b="0" i="0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vi-VN" dirty="0" err="1">
                    <a:latin typeface="Times New Roman" panose="02020603050405020304" pitchFamily="18" charset="0"/>
                  </a:rPr>
                  <a:t>giờ</a:t>
                </a:r>
                <a:r>
                  <a:rPr lang="en-US" altLang="vi-VN" dirty="0">
                    <a:latin typeface="Times New Roman" panose="02020603050405020304" pitchFamily="18" charset="0"/>
                  </a:rPr>
                  <a:t> =</a:t>
                </a:r>
              </a:p>
            </p:txBody>
          </p:sp>
        </mc:Choice>
        <mc:Fallback xmlns="">
          <p:sp>
            <p:nvSpPr>
              <p:cNvPr id="68" name="Text 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00550" y="1517923"/>
                <a:ext cx="2533650" cy="875753"/>
              </a:xfrm>
              <a:prstGeom prst="rect">
                <a:avLst/>
              </a:prstGeom>
              <a:blipFill>
                <a:blip r:embed="rId11"/>
                <a:stretch>
                  <a:fillRect b="-625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57"/>
              <p:cNvSpPr>
                <a:spLocks noChangeArrowheads="1"/>
              </p:cNvSpPr>
              <p:nvPr/>
            </p:nvSpPr>
            <p:spPr bwMode="auto">
              <a:xfrm>
                <a:off x="7905750" y="1519013"/>
                <a:ext cx="2019300" cy="8746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altLang="vi-VN" sz="36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vi-VN" dirty="0" err="1">
                    <a:latin typeface="Times New Roman" panose="02020603050405020304" pitchFamily="18" charset="0"/>
                  </a:rPr>
                  <a:t>phút</a:t>
                </a:r>
                <a:r>
                  <a:rPr lang="en-US" altLang="vi-VN" dirty="0">
                    <a:latin typeface="Times New Roman" panose="02020603050405020304" pitchFamily="18" charset="0"/>
                  </a:rPr>
                  <a:t> =</a:t>
                </a:r>
              </a:p>
            </p:txBody>
          </p:sp>
        </mc:Choice>
        <mc:Fallback xmlns="">
          <p:sp>
            <p:nvSpPr>
              <p:cNvPr id="69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05750" y="1519013"/>
                <a:ext cx="2019300" cy="874663"/>
              </a:xfrm>
              <a:prstGeom prst="rect">
                <a:avLst/>
              </a:prstGeom>
              <a:blipFill>
                <a:blip r:embed="rId12"/>
                <a:stretch>
                  <a:fillRect b="-55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66"/>
              <p:cNvSpPr txBox="1">
                <a:spLocks noChangeArrowheads="1"/>
              </p:cNvSpPr>
              <p:nvPr/>
            </p:nvSpPr>
            <p:spPr bwMode="auto">
              <a:xfrm>
                <a:off x="4648200" y="2854585"/>
                <a:ext cx="2714625" cy="879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6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altLang="vi-VN" sz="3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GB" altLang="vi-VN" sz="36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dirty="0">
                    <a:latin typeface="Times New Roman" panose="02020603050405020304" pitchFamily="18" charset="0"/>
                  </a:rPr>
                  <a:t>km =</a:t>
                </a:r>
              </a:p>
            </p:txBody>
          </p:sp>
        </mc:Choice>
        <mc:Fallback xmlns="">
          <p:sp>
            <p:nvSpPr>
              <p:cNvPr id="72" name="Text 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48200" y="2854585"/>
                <a:ext cx="2714625" cy="879215"/>
              </a:xfrm>
              <a:prstGeom prst="rect">
                <a:avLst/>
              </a:prstGeom>
              <a:blipFill>
                <a:blip r:embed="rId13"/>
                <a:stretch>
                  <a:fillRect b="-551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 Box 54"/>
              <p:cNvSpPr txBox="1">
                <a:spLocks noChangeArrowheads="1"/>
              </p:cNvSpPr>
              <p:nvPr/>
            </p:nvSpPr>
            <p:spPr bwMode="auto">
              <a:xfrm>
                <a:off x="8034338" y="3016675"/>
                <a:ext cx="1681162" cy="892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6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altLang="vi-VN" sz="36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GB" altLang="vi-VN" sz="36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vi-VN" dirty="0">
                    <a:latin typeface="Times New Roman" panose="02020603050405020304" pitchFamily="18" charset="0"/>
                  </a:rPr>
                  <a:t> kg =</a:t>
                </a:r>
              </a:p>
            </p:txBody>
          </p:sp>
        </mc:Choice>
        <mc:Fallback xmlns="">
          <p:sp>
            <p:nvSpPr>
              <p:cNvPr id="73" name="Text 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34338" y="3016675"/>
                <a:ext cx="1681162" cy="892552"/>
              </a:xfrm>
              <a:prstGeom prst="rect">
                <a:avLst/>
              </a:prstGeom>
              <a:blipFill>
                <a:blip r:embed="rId14"/>
                <a:stretch>
                  <a:fillRect b="-61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2381250" y="1584102"/>
            <a:ext cx="1752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66"/>
                </a:solidFill>
                <a:latin typeface="Times New Roman" panose="02020603050405020304" pitchFamily="18" charset="0"/>
              </a:rPr>
              <a:t>0,5 </a:t>
            </a:r>
            <a:r>
              <a:rPr lang="en-US" altLang="vi-VN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giờ</a:t>
            </a:r>
            <a:endParaRPr lang="en-US" altLang="vi-VN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" name="Text Box 62"/>
          <p:cNvSpPr txBox="1">
            <a:spLocks noChangeArrowheads="1"/>
          </p:cNvSpPr>
          <p:nvPr/>
        </p:nvSpPr>
        <p:spPr bwMode="auto">
          <a:xfrm>
            <a:off x="5905500" y="1623218"/>
            <a:ext cx="1752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66"/>
                </a:solidFill>
                <a:latin typeface="Times New Roman" panose="02020603050405020304" pitchFamily="18" charset="0"/>
              </a:rPr>
              <a:t>0,75 </a:t>
            </a:r>
            <a:r>
              <a:rPr lang="en-US" altLang="vi-VN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giờ</a:t>
            </a:r>
            <a:endParaRPr lang="en-US" altLang="vi-VN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" name="Text Box 53"/>
          <p:cNvSpPr txBox="1">
            <a:spLocks noChangeArrowheads="1"/>
          </p:cNvSpPr>
          <p:nvPr/>
        </p:nvSpPr>
        <p:spPr bwMode="auto">
          <a:xfrm>
            <a:off x="9601200" y="1641370"/>
            <a:ext cx="1905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66"/>
                </a:solidFill>
                <a:latin typeface="Times New Roman" panose="02020603050405020304" pitchFamily="18" charset="0"/>
              </a:rPr>
              <a:t>0,25 </a:t>
            </a:r>
            <a:r>
              <a:rPr lang="en-US" altLang="vi-VN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phút</a:t>
            </a:r>
            <a:endParaRPr lang="en-US" altLang="vi-VN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" name="Text Box 41"/>
          <p:cNvSpPr txBox="1">
            <a:spLocks noChangeArrowheads="1"/>
          </p:cNvSpPr>
          <p:nvPr/>
        </p:nvSpPr>
        <p:spPr bwMode="auto">
          <a:xfrm>
            <a:off x="2638424" y="3173077"/>
            <a:ext cx="1447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66"/>
                </a:solidFill>
                <a:latin typeface="Times New Roman" panose="02020603050405020304" pitchFamily="18" charset="0"/>
              </a:rPr>
              <a:t>3,5 km</a:t>
            </a:r>
          </a:p>
        </p:txBody>
      </p:sp>
      <p:sp>
        <p:nvSpPr>
          <p:cNvPr id="81" name="Text Box 63"/>
          <p:cNvSpPr txBox="1">
            <a:spLocks noChangeArrowheads="1"/>
          </p:cNvSpPr>
          <p:nvPr/>
        </p:nvSpPr>
        <p:spPr bwMode="auto">
          <a:xfrm>
            <a:off x="6250782" y="3002092"/>
            <a:ext cx="1447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66"/>
                </a:solidFill>
                <a:latin typeface="Times New Roman" panose="02020603050405020304" pitchFamily="18" charset="0"/>
              </a:rPr>
              <a:t>0,3 km</a:t>
            </a:r>
          </a:p>
        </p:txBody>
      </p:sp>
      <p:sp>
        <p:nvSpPr>
          <p:cNvPr id="82" name="Text Box 56"/>
          <p:cNvSpPr txBox="1">
            <a:spLocks noChangeArrowheads="1"/>
          </p:cNvSpPr>
          <p:nvPr/>
        </p:nvSpPr>
        <p:spPr bwMode="auto">
          <a:xfrm>
            <a:off x="9405939" y="3149600"/>
            <a:ext cx="1905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FF0066"/>
                </a:solidFill>
                <a:latin typeface="Times New Roman" panose="02020603050405020304" pitchFamily="18" charset="0"/>
              </a:rPr>
              <a:t>0,4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4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4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8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2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2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57" grpId="0"/>
      <p:bldP spid="54" grpId="0" animBg="1"/>
      <p:bldP spid="55" grpId="0"/>
      <p:bldP spid="58" grpId="0" animBg="1"/>
      <p:bldP spid="64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/>
      <p:bldP spid="79" grpId="0"/>
      <p:bldP spid="80" grpId="0"/>
      <p:bldP spid="81" grpId="0"/>
      <p:bldP spid="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1962150" y="569914"/>
            <a:ext cx="7620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1752599" y="1600144"/>
            <a:ext cx="754189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4400" dirty="0">
                <a:latin typeface="Times New Roman" panose="02020603050405020304" pitchFamily="18" charset="0"/>
              </a:rPr>
              <a:t>a) 4,5; 4,23; 4,505; 4,203:</a:t>
            </a: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5657850" y="2940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9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2940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5657850" y="2940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0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2940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5657850" y="2940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1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2940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1887936" y="3878759"/>
            <a:ext cx="61150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4400" dirty="0">
                <a:latin typeface="Times New Roman" panose="02020603050405020304" pitchFamily="18" charset="0"/>
              </a:rPr>
              <a:t>b) 72,1; 69,8; 71,2; 69,78:</a:t>
            </a:r>
          </a:p>
        </p:txBody>
      </p:sp>
      <p:sp>
        <p:nvSpPr>
          <p:cNvPr id="36873" name="Text Box 54"/>
          <p:cNvSpPr txBox="1">
            <a:spLocks noChangeArrowheads="1"/>
          </p:cNvSpPr>
          <p:nvPr/>
        </p:nvSpPr>
        <p:spPr bwMode="auto">
          <a:xfrm>
            <a:off x="2362200" y="381001"/>
            <a:ext cx="79248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</a:rPr>
              <a:t>          </a:t>
            </a:r>
            <a:endParaRPr lang="en-US" altLang="vi-VN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2800">
              <a:latin typeface="Times New Roman" panose="02020603050405020304" pitchFamily="18" charset="0"/>
            </a:endParaRPr>
          </a:p>
        </p:txBody>
      </p:sp>
      <p:sp>
        <p:nvSpPr>
          <p:cNvPr id="36876" name="Text Box 57"/>
          <p:cNvSpPr txBox="1">
            <a:spLocks noChangeArrowheads="1"/>
          </p:cNvSpPr>
          <p:nvPr/>
        </p:nvSpPr>
        <p:spPr bwMode="auto">
          <a:xfrm>
            <a:off x="2286000" y="2057400"/>
            <a:ext cx="1371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>
              <a:latin typeface="Times New Roman" panose="02020603050405020304" pitchFamily="18" charset="0"/>
            </a:endParaRPr>
          </a:p>
        </p:txBody>
      </p:sp>
      <p:sp>
        <p:nvSpPr>
          <p:cNvPr id="95291" name="Text Box 59"/>
          <p:cNvSpPr txBox="1">
            <a:spLocks noChangeArrowheads="1"/>
          </p:cNvSpPr>
          <p:nvPr/>
        </p:nvSpPr>
        <p:spPr bwMode="auto">
          <a:xfrm>
            <a:off x="685800" y="479426"/>
            <a:ext cx="1676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b="1" u="sng" dirty="0">
                <a:latin typeface="Times New Roman" panose="02020603050405020304" pitchFamily="18" charset="0"/>
              </a:rPr>
              <a:t> 4:</a:t>
            </a:r>
          </a:p>
        </p:txBody>
      </p:sp>
      <p:sp>
        <p:nvSpPr>
          <p:cNvPr id="95292" name="Text Box 60"/>
          <p:cNvSpPr txBox="1">
            <a:spLocks noChangeArrowheads="1"/>
          </p:cNvSpPr>
          <p:nvPr/>
        </p:nvSpPr>
        <p:spPr bwMode="auto">
          <a:xfrm>
            <a:off x="1847850" y="2735759"/>
            <a:ext cx="101917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</a:rPr>
              <a:t>* 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4,203 </a:t>
            </a:r>
            <a:r>
              <a:rPr lang="en-US" altLang="vi-VN" sz="4400" b="1" dirty="0" smtClean="0">
                <a:latin typeface="Times New Roman" panose="02020603050405020304" pitchFamily="18" charset="0"/>
              </a:rPr>
              <a:t>&lt;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4,23</a:t>
            </a:r>
            <a:r>
              <a:rPr lang="en-US" altLang="vi-VN" sz="4400" b="1" dirty="0">
                <a:latin typeface="Times New Roman" panose="02020603050405020304" pitchFamily="18" charset="0"/>
              </a:rPr>
              <a:t> </a:t>
            </a:r>
            <a:r>
              <a:rPr lang="en-US" altLang="vi-VN" sz="4400" b="1" dirty="0" smtClean="0">
                <a:latin typeface="Times New Roman" panose="02020603050405020304" pitchFamily="18" charset="0"/>
              </a:rPr>
              <a:t>&lt;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4,5</a:t>
            </a:r>
            <a:r>
              <a:rPr lang="en-US" altLang="vi-VN" sz="4400" b="1" dirty="0">
                <a:latin typeface="Times New Roman" panose="02020603050405020304" pitchFamily="18" charset="0"/>
              </a:rPr>
              <a:t> </a:t>
            </a:r>
            <a:r>
              <a:rPr lang="en-US" altLang="vi-VN" sz="4400" b="1" dirty="0" smtClean="0">
                <a:latin typeface="Times New Roman" panose="02020603050405020304" pitchFamily="18" charset="0"/>
              </a:rPr>
              <a:t>&lt;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</a:rPr>
              <a:t>4,505</a:t>
            </a:r>
          </a:p>
        </p:txBody>
      </p:sp>
      <p:sp>
        <p:nvSpPr>
          <p:cNvPr id="95293" name="Text Box 61"/>
          <p:cNvSpPr txBox="1">
            <a:spLocks noChangeArrowheads="1"/>
          </p:cNvSpPr>
          <p:nvPr/>
        </p:nvSpPr>
        <p:spPr bwMode="auto">
          <a:xfrm>
            <a:off x="1887935" y="4869359"/>
            <a:ext cx="927449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</a:rPr>
              <a:t>* 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69,78</a:t>
            </a:r>
            <a:r>
              <a:rPr lang="en-US" altLang="vi-VN" sz="4400" b="1" dirty="0">
                <a:latin typeface="Times New Roman" panose="02020603050405020304" pitchFamily="18" charset="0"/>
              </a:rPr>
              <a:t> </a:t>
            </a:r>
            <a:r>
              <a:rPr lang="en-US" altLang="vi-VN" sz="4400" b="1" dirty="0" smtClean="0">
                <a:latin typeface="Times New Roman" panose="02020603050405020304" pitchFamily="18" charset="0"/>
              </a:rPr>
              <a:t>&lt;</a:t>
            </a:r>
            <a:r>
              <a:rPr lang="en-US" altLang="vi-VN" sz="4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69,8</a:t>
            </a:r>
            <a:r>
              <a:rPr lang="en-US" altLang="vi-VN" sz="4400" b="1" dirty="0">
                <a:latin typeface="Times New Roman" panose="02020603050405020304" pitchFamily="18" charset="0"/>
              </a:rPr>
              <a:t> </a:t>
            </a:r>
            <a:r>
              <a:rPr lang="en-US" altLang="vi-VN" sz="4400" b="1" dirty="0" smtClean="0">
                <a:latin typeface="Times New Roman" panose="02020603050405020304" pitchFamily="18" charset="0"/>
              </a:rPr>
              <a:t>&lt;</a:t>
            </a:r>
            <a:r>
              <a:rPr lang="en-US" altLang="vi-VN" sz="4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440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71,2</a:t>
            </a:r>
            <a:r>
              <a:rPr lang="en-US" altLang="vi-VN" sz="4400" b="1" dirty="0">
                <a:latin typeface="Times New Roman" panose="02020603050405020304" pitchFamily="18" charset="0"/>
              </a:rPr>
              <a:t> </a:t>
            </a:r>
            <a:r>
              <a:rPr lang="en-US" altLang="vi-VN" sz="4400" b="1" dirty="0" smtClean="0">
                <a:latin typeface="Times New Roman" panose="02020603050405020304" pitchFamily="18" charset="0"/>
              </a:rPr>
              <a:t>&lt;</a:t>
            </a:r>
            <a:r>
              <a:rPr lang="en-US" altLang="vi-VN" sz="4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</a:rPr>
              <a:t>72,1</a:t>
            </a:r>
          </a:p>
        </p:txBody>
      </p:sp>
      <p:grpSp>
        <p:nvGrpSpPr>
          <p:cNvPr id="26" name="组合 18"/>
          <p:cNvGrpSpPr/>
          <p:nvPr/>
        </p:nvGrpSpPr>
        <p:grpSpPr>
          <a:xfrm>
            <a:off x="7147722" y="1308107"/>
            <a:ext cx="5516555" cy="5516555"/>
            <a:chOff x="-1690221" y="-6090"/>
            <a:chExt cx="7450578" cy="6694846"/>
          </a:xfrm>
        </p:grpSpPr>
        <p:pic>
          <p:nvPicPr>
            <p:cNvPr id="27" name="图片 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1690221" y="-6090"/>
              <a:ext cx="7450578" cy="6694846"/>
            </a:xfrm>
            <a:prstGeom prst="rect">
              <a:avLst/>
            </a:prstGeom>
          </p:spPr>
        </p:pic>
        <p:pic>
          <p:nvPicPr>
            <p:cNvPr id="28" name="Picture 2" descr="卡通蘑菇图片画册免费下载-千图网www....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34783" b="100000" l="0" r="9846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14" t="34080" r="37448" b="32565"/>
            <a:stretch>
              <a:fillRect/>
            </a:stretch>
          </p:blipFill>
          <p:spPr bwMode="auto">
            <a:xfrm>
              <a:off x="-143876" y="4889609"/>
              <a:ext cx="946590" cy="815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5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5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5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95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95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95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8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  <p:bldP spid="95235" grpId="0"/>
      <p:bldP spid="95252" grpId="0"/>
      <p:bldP spid="95291" grpId="0"/>
      <p:bldP spid="95292" grpId="0"/>
      <p:bldP spid="952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2"/>
          <p:cNvSpPr txBox="1">
            <a:spLocks noChangeArrowheads="1"/>
          </p:cNvSpPr>
          <p:nvPr/>
        </p:nvSpPr>
        <p:spPr bwMode="auto">
          <a:xfrm>
            <a:off x="2247900" y="637379"/>
            <a:ext cx="7315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thích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056441"/>
              </p:ext>
            </p:extLst>
          </p:nvPr>
        </p:nvGraphicFramePr>
        <p:xfrm>
          <a:off x="5391150" y="2021059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6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021059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585126"/>
              </p:ext>
            </p:extLst>
          </p:nvPr>
        </p:nvGraphicFramePr>
        <p:xfrm>
          <a:off x="5391150" y="2021059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7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021059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19506"/>
              </p:ext>
            </p:extLst>
          </p:nvPr>
        </p:nvGraphicFramePr>
        <p:xfrm>
          <a:off x="5391150" y="2021059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8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021059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96" name="Text Box 28"/>
          <p:cNvSpPr txBox="1">
            <a:spLocks noChangeArrowheads="1"/>
          </p:cNvSpPr>
          <p:nvPr/>
        </p:nvSpPr>
        <p:spPr bwMode="auto">
          <a:xfrm>
            <a:off x="990600" y="457200"/>
            <a:ext cx="1828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b="1" u="sng" dirty="0">
                <a:latin typeface="Times New Roman" panose="02020603050405020304" pitchFamily="18" charset="0"/>
              </a:rPr>
              <a:t> 5:</a:t>
            </a:r>
          </a:p>
        </p:txBody>
      </p:sp>
      <p:sp>
        <p:nvSpPr>
          <p:cNvPr id="109597" name="Text Box 29"/>
          <p:cNvSpPr txBox="1">
            <a:spLocks noChangeArrowheads="1"/>
          </p:cNvSpPr>
          <p:nvPr/>
        </p:nvSpPr>
        <p:spPr bwMode="auto">
          <a:xfrm>
            <a:off x="3200400" y="2016217"/>
            <a:ext cx="990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0,1</a:t>
            </a:r>
          </a:p>
        </p:txBody>
      </p:sp>
      <p:sp>
        <p:nvSpPr>
          <p:cNvPr id="109606" name="Text Box 38"/>
          <p:cNvSpPr txBox="1">
            <a:spLocks noChangeArrowheads="1"/>
          </p:cNvSpPr>
          <p:nvPr/>
        </p:nvSpPr>
        <p:spPr bwMode="auto">
          <a:xfrm>
            <a:off x="3790464" y="2041605"/>
            <a:ext cx="33723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&lt;  ……… . &lt;</a:t>
            </a:r>
          </a:p>
        </p:txBody>
      </p:sp>
      <p:sp>
        <p:nvSpPr>
          <p:cNvPr id="109607" name="Text Box 39"/>
          <p:cNvSpPr txBox="1">
            <a:spLocks noChangeArrowheads="1"/>
          </p:cNvSpPr>
          <p:nvPr/>
        </p:nvSpPr>
        <p:spPr bwMode="auto">
          <a:xfrm>
            <a:off x="6400800" y="2036939"/>
            <a:ext cx="1600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0,2</a:t>
            </a:r>
          </a:p>
        </p:txBody>
      </p:sp>
      <p:sp>
        <p:nvSpPr>
          <p:cNvPr id="109616" name="Text Box 48"/>
          <p:cNvSpPr txBox="1">
            <a:spLocks noChangeArrowheads="1"/>
          </p:cNvSpPr>
          <p:nvPr/>
        </p:nvSpPr>
        <p:spPr bwMode="auto">
          <a:xfrm>
            <a:off x="2133600" y="2895600"/>
            <a:ext cx="79398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0,11; 0,12; 0,13…….0,19</a:t>
            </a:r>
          </a:p>
        </p:txBody>
      </p:sp>
      <p:sp>
        <p:nvSpPr>
          <p:cNvPr id="24" name="Text Box 48"/>
          <p:cNvSpPr txBox="1">
            <a:spLocks noChangeArrowheads="1"/>
          </p:cNvSpPr>
          <p:nvPr/>
        </p:nvSpPr>
        <p:spPr bwMode="auto">
          <a:xfrm>
            <a:off x="2151681" y="3887744"/>
            <a:ext cx="79398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0,101; 0,102; 0,103…….0,109</a:t>
            </a:r>
          </a:p>
        </p:txBody>
      </p:sp>
      <p:sp>
        <p:nvSpPr>
          <p:cNvPr id="25" name="Text Box 48"/>
          <p:cNvSpPr txBox="1">
            <a:spLocks noChangeArrowheads="1"/>
          </p:cNvSpPr>
          <p:nvPr/>
        </p:nvSpPr>
        <p:spPr bwMode="auto">
          <a:xfrm>
            <a:off x="2151680" y="4702314"/>
            <a:ext cx="97164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0,111; 0,122; 0,133…….0,149; </a:t>
            </a:r>
          </a:p>
        </p:txBody>
      </p: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2151680" y="5464314"/>
            <a:ext cx="932194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dày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đặc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4339360" y="1941187"/>
            <a:ext cx="9596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66"/>
                </a:solidFill>
                <a:latin typeface="Times New Roman" panose="02020603050405020304" pitchFamily="18" charset="0"/>
              </a:rPr>
              <a:t>0,11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4285764" y="1941186"/>
            <a:ext cx="99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66"/>
                </a:solidFill>
                <a:latin typeface="Times New Roman" panose="02020603050405020304" pitchFamily="18" charset="0"/>
              </a:rPr>
              <a:t>0,19</a:t>
            </a:r>
          </a:p>
        </p:txBody>
      </p:sp>
      <p:sp>
        <p:nvSpPr>
          <p:cNvPr id="2" name="Rectangle 1"/>
          <p:cNvSpPr/>
          <p:nvPr/>
        </p:nvSpPr>
        <p:spPr>
          <a:xfrm>
            <a:off x="4180659" y="2033959"/>
            <a:ext cx="1723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66"/>
                </a:solidFill>
              </a:rPr>
              <a:t>0,199999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09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096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096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xit" presetSubtype="0" ac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96" grpId="0"/>
      <p:bldP spid="109597" grpId="0"/>
      <p:bldP spid="109606" grpId="0"/>
      <p:bldP spid="109607" grpId="0"/>
      <p:bldP spid="109616" grpId="0"/>
      <p:bldP spid="24" grpId="0"/>
      <p:bldP spid="25" grpId="0"/>
      <p:bldP spid="26" grpId="0"/>
      <p:bldP spid="27" grpId="0"/>
      <p:bldP spid="27" grpId="1"/>
      <p:bldP spid="28" grpId="0"/>
      <p:bldP spid="28" grpId="2"/>
      <p:bldP spid="2" grpId="0"/>
      <p:bldP spid="2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</TotalTime>
  <Words>258</Words>
  <Application>Microsoft Office PowerPoint</Application>
  <PresentationFormat>Widescreen</PresentationFormat>
  <Paragraphs>79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Times New Roman</vt:lpstr>
      <vt:lpstr>Default Design</vt:lpstr>
      <vt:lpstr>2_Default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ba ngày 23 tháng 3 năm 2010 Môn: Tập làm văn Bài:</dc:title>
  <dc:creator>Vicom</dc:creator>
  <cp:lastModifiedBy>PC</cp:lastModifiedBy>
  <cp:revision>102</cp:revision>
  <dcterms:created xsi:type="dcterms:W3CDTF">2010-03-19T21:23:18Z</dcterms:created>
  <dcterms:modified xsi:type="dcterms:W3CDTF">2023-03-29T00:47:05Z</dcterms:modified>
</cp:coreProperties>
</file>