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094A-FC90-4499-9A8A-D5AF311DA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3F287-8EB9-4F30-899B-744E2A5D9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AEFEF-206D-42D9-A690-BAE55B34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E579-2444-4ADD-9973-4A8547E82EE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85592-81F3-4013-8D8C-03115F49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F1540-6503-4590-AB98-466A4865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37F-178D-44A8-9FE4-570B66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3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82FE-292C-4409-95C4-5346B1C3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82D70-DB59-419D-9529-6EB6156B0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B7DE9-1106-425F-B331-A61A41811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E579-2444-4ADD-9973-4A8547E82EE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9A40E-AEA3-4FDA-95CF-6E752CD5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7729F-2C5D-4F01-9A42-31F573A1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37F-178D-44A8-9FE4-570B66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DA217-5AFB-46E9-8E2B-172F177EE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8D271-FA78-46C1-AD4A-B285725A7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C1C08-579D-4752-9F80-997F9113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E579-2444-4ADD-9973-4A8547E82EE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3D099-B4A8-4716-85E3-01C8F68D5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55FFA-2D22-40CF-9562-3A156E34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37F-178D-44A8-9FE4-570B66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0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566C-2649-43A7-B82E-5FF039A4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86028-1AC5-4202-A13C-3B260C1CC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867CC-AB2F-421D-937C-4F23121B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E579-2444-4ADD-9973-4A8547E82EE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4D9F0-E02E-4849-B9E6-80B99808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CA2F4-F948-49DE-BD03-D531DD66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37F-178D-44A8-9FE4-570B66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9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5AD21-DF76-4FC1-BFDF-A06AD596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2E905-B76A-495F-BD12-F97088F75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5865D-D198-442A-9E66-6E3CFEB3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E579-2444-4ADD-9973-4A8547E82EE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2FDE2-607E-4846-9FC1-4CD93689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C08F1-3D18-4EA3-A5C4-FB2A4656D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37F-178D-44A8-9FE4-570B66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2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A62E9-FD89-4162-934C-09A0FDD1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48DF0-D64A-4380-B3B4-C614F5A0F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EBD98-62DE-4C1D-987A-263955D08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EBE5C-69B2-410B-9CD8-573A3DA9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E579-2444-4ADD-9973-4A8547E82EE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4FF68-87E5-4A8D-A453-F573C665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A60A0-ADEB-4E3C-84D3-907722BA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37F-178D-44A8-9FE4-570B66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2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DB28C-588B-4EFF-90B0-FF1F012F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0E016-CEFB-4E72-B845-CA1221EF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D160B-6FCF-4A1B-9D22-5189F5BAD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63AE5-6200-4EFB-B85A-3B70485EC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8E413B-60AB-429A-A86C-09E66576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95A017-925C-4733-A8FE-E4734EF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E579-2444-4ADD-9973-4A8547E82EE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0F10B9-84FF-4FF2-BF68-51354A26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38D332-8A76-4E75-BB3A-CCDDCE75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37F-178D-44A8-9FE4-570B66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8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3A327-792C-454C-A0F1-A162A5B9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574EE-2D3C-4EC4-A219-68E1EA91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E579-2444-4ADD-9973-4A8547E82EE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0DFF6-BCBE-4145-9C51-2EFEFBB9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9B947-0D64-4F4E-92C6-10FC0396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37F-178D-44A8-9FE4-570B66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4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E283F9-DC5C-439A-A95B-94B934AE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E579-2444-4ADD-9973-4A8547E82EE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8CBA6-7EE7-4FA4-BBDA-D22D963A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91B70-26CA-4266-A66C-556B8CCC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37F-178D-44A8-9FE4-570B66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B349-7AC5-471F-AD7B-161C0070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F8272-7259-4CE0-84A2-F6FFD611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C1726-ABF9-4327-8AAE-999FB4C69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1C0F0-D461-4B9F-83A3-E52E07AC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E579-2444-4ADD-9973-4A8547E82EE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205-78CF-42FD-ADA4-F0FE67D4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178CC-D46D-4F3F-9BE7-FC1FCA77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37F-178D-44A8-9FE4-570B66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B2E0-A0CF-4A4C-B314-22E92232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12810-20A6-4526-95DC-2479390FD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E323B-397B-4046-B229-B0372555B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57C42-4882-4AFF-99DF-CC0C87E1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E579-2444-4ADD-9973-4A8547E82EE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96692-E088-4D7A-B7B5-C1008591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88EE2-0D63-4DC2-B929-8AF37B4E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837F-178D-44A8-9FE4-570B66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EAA7E-C7BE-47E3-865B-D15094BA5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2DCE4-1585-49DC-BC76-454FD81B7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00A91-3667-4646-A695-885A950C3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8E579-2444-4ADD-9973-4A8547E82EE3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65A87-1AC7-400D-9109-8523FCB1B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5D241-CA5B-4E76-82A4-36DF09598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837F-178D-44A8-9FE4-570B66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4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FAEE9B-C41B-4051-A13B-A8E5491C7D2D}"/>
              </a:ext>
            </a:extLst>
          </p:cNvPr>
          <p:cNvSpPr/>
          <p:nvPr/>
        </p:nvSpPr>
        <p:spPr>
          <a:xfrm>
            <a:off x="7896101" y="2437342"/>
            <a:ext cx="33783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93C9CA-30A3-4EF7-B0CC-6F6086EE4D29}"/>
              </a:ext>
            </a:extLst>
          </p:cNvPr>
          <p:cNvSpPr txBox="1"/>
          <p:nvPr/>
        </p:nvSpPr>
        <p:spPr>
          <a:xfrm>
            <a:off x="1611983" y="914400"/>
            <a:ext cx="5571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596C0-B348-452E-B0AA-F54DF2413525}"/>
              </a:ext>
            </a:extLst>
          </p:cNvPr>
          <p:cNvSpPr txBox="1"/>
          <p:nvPr/>
        </p:nvSpPr>
        <p:spPr>
          <a:xfrm>
            <a:off x="1036949" y="2804987"/>
            <a:ext cx="5731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S = V x T</a:t>
            </a:r>
          </a:p>
        </p:txBody>
      </p:sp>
    </p:spTree>
    <p:extLst>
      <p:ext uri="{BB962C8B-B14F-4D97-AF65-F5344CB8AC3E}">
        <p14:creationId xmlns:p14="http://schemas.microsoft.com/office/powerpoint/2010/main" val="24567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DE51DD-F133-425A-913C-386A0FA099C0}"/>
              </a:ext>
            </a:extLst>
          </p:cNvPr>
          <p:cNvSpPr/>
          <p:nvPr/>
        </p:nvSpPr>
        <p:spPr>
          <a:xfrm>
            <a:off x="1783915" y="864215"/>
            <a:ext cx="5474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FB896-BB7F-4CA1-B184-88E38732D395}"/>
              </a:ext>
            </a:extLst>
          </p:cNvPr>
          <p:cNvSpPr txBox="1"/>
          <p:nvPr/>
        </p:nvSpPr>
        <p:spPr>
          <a:xfrm>
            <a:off x="1642633" y="2228671"/>
            <a:ext cx="89067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976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4C813C-3923-4501-BD3A-443BE172EE65}"/>
              </a:ext>
            </a:extLst>
          </p:cNvPr>
          <p:cNvSpPr txBox="1"/>
          <p:nvPr/>
        </p:nvSpPr>
        <p:spPr>
          <a:xfrm>
            <a:off x="2461840" y="1636967"/>
            <a:ext cx="76129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03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(Trang 141)</a:t>
            </a:r>
          </a:p>
        </p:txBody>
      </p:sp>
    </p:spTree>
    <p:extLst>
      <p:ext uri="{BB962C8B-B14F-4D97-AF65-F5344CB8AC3E}">
        <p14:creationId xmlns:p14="http://schemas.microsoft.com/office/powerpoint/2010/main" val="281595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258EB0-F718-4AE7-8041-4279C966D4C3}"/>
              </a:ext>
            </a:extLst>
          </p:cNvPr>
          <p:cNvSpPr/>
          <p:nvPr/>
        </p:nvSpPr>
        <p:spPr>
          <a:xfrm>
            <a:off x="1036320" y="616635"/>
            <a:ext cx="919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độ dài quãng đường với đơn vị là ki-lô-mét rồi viết vào ô trống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1F3EF1-4988-4838-ACDA-6BDA47BA9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253194"/>
              </p:ext>
            </p:extLst>
          </p:nvPr>
        </p:nvGraphicFramePr>
        <p:xfrm>
          <a:off x="928539" y="1888590"/>
          <a:ext cx="9628956" cy="161818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16698">
                  <a:extLst>
                    <a:ext uri="{9D8B030D-6E8A-4147-A177-3AD203B41FA5}">
                      <a16:colId xmlns:a16="http://schemas.microsoft.com/office/drawing/2014/main" val="805719409"/>
                    </a:ext>
                  </a:extLst>
                </a:gridCol>
                <a:gridCol w="2677212">
                  <a:extLst>
                    <a:ext uri="{9D8B030D-6E8A-4147-A177-3AD203B41FA5}">
                      <a16:colId xmlns:a16="http://schemas.microsoft.com/office/drawing/2014/main" val="1821060354"/>
                    </a:ext>
                  </a:extLst>
                </a:gridCol>
                <a:gridCol w="2592371">
                  <a:extLst>
                    <a:ext uri="{9D8B030D-6E8A-4147-A177-3AD203B41FA5}">
                      <a16:colId xmlns:a16="http://schemas.microsoft.com/office/drawing/2014/main" val="3232935917"/>
                    </a:ext>
                  </a:extLst>
                </a:gridCol>
                <a:gridCol w="2742675">
                  <a:extLst>
                    <a:ext uri="{9D8B030D-6E8A-4147-A177-3AD203B41FA5}">
                      <a16:colId xmlns:a16="http://schemas.microsoft.com/office/drawing/2014/main" val="3200263973"/>
                    </a:ext>
                  </a:extLst>
                </a:gridCol>
              </a:tblGrid>
              <a:tr h="5393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32,5km/</a:t>
                      </a:r>
                      <a:r>
                        <a:rPr lang="en-US" dirty="0" err="1"/>
                        <a:t>giờ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210 m/</a:t>
                      </a:r>
                      <a:r>
                        <a:rPr lang="en-US" dirty="0" err="1"/>
                        <a:t>phút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 km/</a:t>
                      </a:r>
                      <a:r>
                        <a:rPr lang="en-US" dirty="0" err="1"/>
                        <a:t>giờ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556838"/>
                  </a:ext>
                </a:extLst>
              </a:tr>
              <a:tr h="5393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</a:t>
                      </a:r>
                      <a:r>
                        <a:rPr lang="en-US" dirty="0" err="1"/>
                        <a:t>giờ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</a:t>
                      </a:r>
                      <a:r>
                        <a:rPr lang="en-US" dirty="0" err="1"/>
                        <a:t>phút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 </a:t>
                      </a:r>
                      <a:r>
                        <a:rPr lang="en-US" dirty="0" err="1"/>
                        <a:t>phút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762748"/>
                  </a:ext>
                </a:extLst>
              </a:tr>
              <a:tr h="5393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896166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497E5A6-86C0-40BB-9BDA-DAF471DAF2B3}"/>
              </a:ext>
            </a:extLst>
          </p:cNvPr>
          <p:cNvSpPr txBox="1"/>
          <p:nvPr/>
        </p:nvSpPr>
        <p:spPr>
          <a:xfrm>
            <a:off x="1120876" y="3630785"/>
            <a:ext cx="9628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Phương pháp giải</a:t>
            </a:r>
            <a:endParaRPr lang="vi-VN" sz="2400" dirty="0"/>
          </a:p>
          <a:p>
            <a:r>
              <a:rPr lang="vi-VN" sz="2400" dirty="0"/>
              <a:t>- Muốn tính quãng đường ta lấy vận tốc nhân với thời gian: s = v × t.</a:t>
            </a:r>
          </a:p>
          <a:p>
            <a:r>
              <a:rPr lang="vi-VN" sz="2400" dirty="0"/>
              <a:t>Lưu ý: đơn vị đo của các đại lượng phải tương ứng với nhau, ví dụ vận tốc có đơn vị mét/giây, thời gian có đơn vị giây thì quãng đường có đơn vị đo là mét...</a:t>
            </a:r>
          </a:p>
          <a:p>
            <a:r>
              <a:rPr lang="vi-VN" sz="2400" dirty="0"/>
              <a:t>- Đổi đơn vị đo của quãng đường sang đơn vị ki-lô-mét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5A887-3378-46B0-AB31-06C055D820E2}"/>
              </a:ext>
            </a:extLst>
          </p:cNvPr>
          <p:cNvSpPr txBox="1"/>
          <p:nvPr/>
        </p:nvSpPr>
        <p:spPr>
          <a:xfrm>
            <a:off x="3383092" y="3055178"/>
            <a:ext cx="1018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130 (km)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DB8EF2B8-640B-4768-81A6-7870C942F1A1}"/>
              </a:ext>
            </a:extLst>
          </p:cNvPr>
          <p:cNvSpPr txBox="1"/>
          <p:nvPr/>
        </p:nvSpPr>
        <p:spPr>
          <a:xfrm>
            <a:off x="5961670" y="3055177"/>
            <a:ext cx="1075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1,47 (km)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249C5FD2-6BD2-418A-837E-E1FB8E2FD511}"/>
              </a:ext>
            </a:extLst>
          </p:cNvPr>
          <p:cNvSpPr txBox="1"/>
          <p:nvPr/>
        </p:nvSpPr>
        <p:spPr>
          <a:xfrm>
            <a:off x="8745121" y="3055177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24 (km)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223D80-7BB5-441D-A87C-C9D664E9386C}"/>
              </a:ext>
            </a:extLst>
          </p:cNvPr>
          <p:cNvSpPr/>
          <p:nvPr/>
        </p:nvSpPr>
        <p:spPr>
          <a:xfrm>
            <a:off x="11096766" y="6464683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hlinkClick r:id="rId5" action="ppaction://hlinksldjump"/>
              </a:rPr>
              <a:t>Slide 7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391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20BF4BAE-18C2-4CF7-A798-6C9E770B4AF7}"/>
              </a:ext>
            </a:extLst>
          </p:cNvPr>
          <p:cNvSpPr/>
          <p:nvPr/>
        </p:nvSpPr>
        <p:spPr>
          <a:xfrm>
            <a:off x="1555424" y="3039668"/>
            <a:ext cx="8672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>
                <a:effectLst/>
                <a:latin typeface="Arial" panose="020B0604020202020204" pitchFamily="34" charset="0"/>
              </a:rPr>
              <a:t>s =  210 x 7 = 1470 (m) = 1470 : 1000 = 1,47 (km)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064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7CC1AEA-A4F2-47E8-BB8A-53E817D9C904}"/>
                  </a:ext>
                </a:extLst>
              </p:cNvPr>
              <p:cNvSpPr/>
              <p:nvPr/>
            </p:nvSpPr>
            <p:spPr>
              <a:xfrm>
                <a:off x="1100969" y="2556178"/>
                <a:ext cx="9307291" cy="7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 </a:t>
                </a:r>
                <a:r>
                  <a:rPr lang="en-US" sz="32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40 : 60 </a:t>
                </a:r>
                <a:r>
                  <a:rPr lang="en-US" sz="32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32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gi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ờ 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30 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=24 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CC1AEA-A4F2-47E8-BB8A-53E817D9C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69" y="2556178"/>
                <a:ext cx="9307291" cy="791242"/>
              </a:xfrm>
              <a:prstGeom prst="rect">
                <a:avLst/>
              </a:prstGeom>
              <a:blipFill>
                <a:blip r:embed="rId4"/>
                <a:stretch>
                  <a:fillRect l="-170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36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BC2F9C-24F0-4F1D-8650-D385822D05A8}"/>
              </a:ext>
            </a:extLst>
          </p:cNvPr>
          <p:cNvSpPr/>
          <p:nvPr/>
        </p:nvSpPr>
        <p:spPr>
          <a:xfrm>
            <a:off x="177800" y="118775"/>
            <a:ext cx="10759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ô tô đi từ A lúc 7 giờ 30 phút, đến B lúc 12 giờ 15 phút với vận tốc 46 km/ giờ. Tính độ dài quãng đường AB.</a:t>
            </a: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giải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Tính thời gian ô tô đi từ A đến B = 12 giờ 15 phút – 7 giờ 30 phút.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Đổi số đo thời gian sang đơn vị đo là giờ.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Tính quãng đường ta lấy vận tốc nhân với thời gian.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E4D049-3C01-4F1D-8608-111C985BD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600215"/>
              </p:ext>
            </p:extLst>
          </p:nvPr>
        </p:nvGraphicFramePr>
        <p:xfrm>
          <a:off x="4411744" y="2645602"/>
          <a:ext cx="778025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0256">
                  <a:extLst>
                    <a:ext uri="{9D8B030D-6E8A-4147-A177-3AD203B41FA5}">
                      <a16:colId xmlns:a16="http://schemas.microsoft.com/office/drawing/2014/main" val="3692341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Bài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giải</a:t>
                      </a:r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(Do ô tô đi từ A lúc 7 giờ 30 phút, đến B lúc 12 giờ 15 phút nên thời gian ôtô đi là hiệu giữa 12 giờ 15 phút và 7 giờ 30 phút)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endParaRPr lang="vi-VN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Thời gian đi của ô tô là: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12 giờ 15 phút – 7 giờ 30 phút = 4 giờ 45 phút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 giờ 45 phút = 4,75 giờ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Độ dài quãng đường AB là: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46 x 4,75 = 218,5 (km)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Đáp số: 218,5 (km)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17265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BA96A0-929B-4CA0-8082-57AE806F8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92677"/>
              </p:ext>
            </p:extLst>
          </p:nvPr>
        </p:nvGraphicFramePr>
        <p:xfrm>
          <a:off x="259760" y="3296051"/>
          <a:ext cx="3501534" cy="2881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534">
                  <a:extLst>
                    <a:ext uri="{9D8B030D-6E8A-4147-A177-3AD203B41FA5}">
                      <a16:colId xmlns:a16="http://schemas.microsoft.com/office/drawing/2014/main" val="757171502"/>
                    </a:ext>
                  </a:extLst>
                </a:gridCol>
              </a:tblGrid>
              <a:tr h="2881373">
                <a:tc>
                  <a:txBody>
                    <a:bodyPr/>
                    <a:lstStyle/>
                    <a:p>
                      <a:pPr algn="just"/>
                      <a:r>
                        <a:rPr lang="vi-VN" sz="2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Tóm tắt</a:t>
                      </a:r>
                    </a:p>
                    <a:p>
                      <a:pPr algn="just"/>
                      <a:r>
                        <a:rPr lang="vi-VN" sz="2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Đi từ A: 7 giờ 30 phút</a:t>
                      </a:r>
                    </a:p>
                    <a:p>
                      <a:pPr algn="just"/>
                      <a:r>
                        <a:rPr lang="vi-VN" sz="2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Đến B: 12 giờ 15 phút</a:t>
                      </a:r>
                    </a:p>
                    <a:p>
                      <a:pPr algn="just"/>
                      <a:r>
                        <a:rPr lang="vi-VN" sz="2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Vận tốc: 46km/h</a:t>
                      </a:r>
                    </a:p>
                    <a:p>
                      <a:pPr algn="just"/>
                      <a:r>
                        <a:rPr lang="vi-VN" sz="2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Quãng đường AB: ? km</a:t>
                      </a:r>
                    </a:p>
                    <a:p>
                      <a:endParaRPr lang="en-US" sz="24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417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7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E3F980-C1D4-434A-8083-EB940073E669}"/>
              </a:ext>
            </a:extLst>
          </p:cNvPr>
          <p:cNvSpPr/>
          <p:nvPr/>
        </p:nvSpPr>
        <p:spPr>
          <a:xfrm>
            <a:off x="1024641" y="581933"/>
            <a:ext cx="1014271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 mật có thể bay được với vận tốc 8 km/ giờ. Tính quãng đường của ong mật trong thời gian 15 phút.</a:t>
            </a: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giải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tốc có đơn vị là km/giờ nên ta phải có thời gian tương ứng là giờ.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giải bài này ta có thể làm như sau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Đổi số đo thời gian sang đơn vị đo là giờ.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Tính quãng đường ta lấy vận tốc nhân với thời gian.</a:t>
            </a:r>
          </a:p>
          <a:p>
            <a:pPr algn="just"/>
            <a:endParaRPr lang="vi-VN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C5AA3E-A723-4A0C-A5E0-3F3245D0E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057965"/>
              </p:ext>
            </p:extLst>
          </p:nvPr>
        </p:nvGraphicFramePr>
        <p:xfrm>
          <a:off x="914086" y="4105459"/>
          <a:ext cx="3397838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97838">
                  <a:extLst>
                    <a:ext uri="{9D8B030D-6E8A-4147-A177-3AD203B41FA5}">
                      <a16:colId xmlns:a16="http://schemas.microsoft.com/office/drawing/2014/main" val="4229924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 tắt</a:t>
                      </a:r>
                    </a:p>
                    <a:p>
                      <a:pPr algn="just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 tốc: 8km/giờ</a:t>
                      </a:r>
                    </a:p>
                    <a:p>
                      <a:pPr algn="just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gian: 15 phút</a:t>
                      </a:r>
                    </a:p>
                    <a:p>
                      <a:pPr algn="just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đường: ? km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14948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3CFEBC-B05E-4A42-A7EC-A3C531120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723471"/>
              </p:ext>
            </p:extLst>
          </p:nvPr>
        </p:nvGraphicFramePr>
        <p:xfrm>
          <a:off x="4488523" y="4105459"/>
          <a:ext cx="688471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4710">
                  <a:extLst>
                    <a:ext uri="{9D8B030D-6E8A-4147-A177-3AD203B41FA5}">
                      <a16:colId xmlns:a16="http://schemas.microsoft.com/office/drawing/2014/main" val="4040624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phút = 0,25 giờ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bay được của ong mật là: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x 0,25 = 2 (km)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 số: 2 km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31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2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2F9036-F851-4E19-A5CD-F8D67EACED7B}"/>
              </a:ext>
            </a:extLst>
          </p:cNvPr>
          <p:cNvSpPr/>
          <p:nvPr/>
        </p:nvSpPr>
        <p:spPr>
          <a:xfrm>
            <a:off x="1341120" y="337463"/>
            <a:ext cx="9702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Kăng – gu – ru có thể di chuyển (vừa chạy vừa nhảy) với vận tốc 14m/ giây. Tính quãng đường di chuyển của Kăng – gu – ru trong 1 phút 15 giây.</a:t>
            </a: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giải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Đổi số đo thời gian sang đơn vị đo là giây.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Tính quãng đường ta lấy vận tốc nhân với thời gian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AB4746-4731-485E-91F1-65C72B008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35953"/>
              </p:ext>
            </p:extLst>
          </p:nvPr>
        </p:nvGraphicFramePr>
        <p:xfrm>
          <a:off x="802640" y="3235960"/>
          <a:ext cx="38912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280">
                  <a:extLst>
                    <a:ext uri="{9D8B030D-6E8A-4147-A177-3AD203B41FA5}">
                      <a16:colId xmlns:a16="http://schemas.microsoft.com/office/drawing/2014/main" val="2776780079"/>
                    </a:ext>
                  </a:extLst>
                </a:gridCol>
              </a:tblGrid>
              <a:tr h="1759374">
                <a:tc>
                  <a:txBody>
                    <a:bodyPr/>
                    <a:lstStyle/>
                    <a:p>
                      <a:pPr algn="ctr"/>
                      <a:r>
                        <a:rPr lang="vi-VN" sz="2400" b="1" u="sng" dirty="0">
                          <a:solidFill>
                            <a:schemeClr val="tx1"/>
                          </a:solidFill>
                          <a:latin typeface="+mj-lt"/>
                        </a:rPr>
                        <a:t>Tóm tắt</a:t>
                      </a:r>
                      <a:endParaRPr lang="vi-VN" sz="2400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just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Vận tốc: 14m/giây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Thời gian: 1 phút 15 giây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chemeClr val="tx1"/>
                          </a:solidFill>
                          <a:latin typeface="+mj-lt"/>
                        </a:rPr>
                        <a:t>Quãng đường: ? m</a:t>
                      </a:r>
                    </a:p>
                    <a:p>
                      <a:endParaRPr lang="en-US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71712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E421EC-231A-41E3-80B1-AACBE5DA0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421129"/>
              </p:ext>
            </p:extLst>
          </p:nvPr>
        </p:nvGraphicFramePr>
        <p:xfrm>
          <a:off x="4185920" y="3429000"/>
          <a:ext cx="7457440" cy="277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7440">
                  <a:extLst>
                    <a:ext uri="{9D8B030D-6E8A-4147-A177-3AD203B41FA5}">
                      <a16:colId xmlns:a16="http://schemas.microsoft.com/office/drawing/2014/main" val="1550636906"/>
                    </a:ext>
                  </a:extLst>
                </a:gridCol>
              </a:tblGrid>
              <a:tr h="2778760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endParaRPr lang="vi-VN" sz="2800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phút </a:t>
                      </a:r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15 giây = 75 giây</a:t>
                      </a:r>
                    </a:p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Quãng đường di chuyển của kăng – gu – ru là:</a:t>
                      </a:r>
                    </a:p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14 x 75 = 1050 (m)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1050 m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317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39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EE0683-3B90-4901-86C9-9E96EAA87B5D}"/>
              </a:ext>
            </a:extLst>
          </p:cNvPr>
          <p:cNvSpPr/>
          <p:nvPr/>
        </p:nvSpPr>
        <p:spPr>
          <a:xfrm>
            <a:off x="2156012" y="315575"/>
            <a:ext cx="5969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850B36-D7D5-46AD-9C7B-4868835A6990}"/>
              </a:ext>
            </a:extLst>
          </p:cNvPr>
          <p:cNvSpPr/>
          <p:nvPr/>
        </p:nvSpPr>
        <p:spPr>
          <a:xfrm>
            <a:off x="1341120" y="1815515"/>
            <a:ext cx="9001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Một con ngựa phi với vận tốc 35km/giờ trong 12 phút. Tính độ dài con ngựa đã đi.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03FD82-582C-47D3-8B3E-3C5C42B78CD1}"/>
              </a:ext>
            </a:extLst>
          </p:cNvPr>
          <p:cNvSpPr/>
          <p:nvPr/>
        </p:nvSpPr>
        <p:spPr>
          <a:xfrm>
            <a:off x="2976880" y="3226604"/>
            <a:ext cx="702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a-DK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a-DK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 12 phút = 0,2 giờ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a-DK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dài quãng đường con ngựa đi là: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35 x 0,2 = 7(km)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Đáp số: 7km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877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727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.VnTime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5  luyện tập – trang 141</dc:title>
  <dc:creator>Administrator</dc:creator>
  <cp:lastModifiedBy>Windows User</cp:lastModifiedBy>
  <cp:revision>11</cp:revision>
  <dcterms:created xsi:type="dcterms:W3CDTF">2023-03-20T09:05:41Z</dcterms:created>
  <dcterms:modified xsi:type="dcterms:W3CDTF">2023-03-21T01:10:44Z</dcterms:modified>
</cp:coreProperties>
</file>