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57" r:id="rId3"/>
    <p:sldId id="266" r:id="rId4"/>
    <p:sldId id="258" r:id="rId5"/>
    <p:sldId id="268" r:id="rId6"/>
    <p:sldId id="269" r:id="rId7"/>
    <p:sldId id="280" r:id="rId8"/>
    <p:sldId id="267" r:id="rId9"/>
    <p:sldId id="259" r:id="rId10"/>
    <p:sldId id="270" r:id="rId11"/>
    <p:sldId id="271" r:id="rId12"/>
    <p:sldId id="272" r:id="rId13"/>
    <p:sldId id="273" r:id="rId14"/>
    <p:sldId id="275" r:id="rId15"/>
    <p:sldId id="277" r:id="rId16"/>
    <p:sldId id="263" r:id="rId17"/>
    <p:sldId id="265" r:id="rId18"/>
    <p:sldId id="279" r:id="rId19"/>
  </p:sldIdLst>
  <p:sldSz cx="18288000" cy="10287000"/>
  <p:notesSz cx="6858000" cy="9144000"/>
  <p:embeddedFontLst>
    <p:embeddedFont>
      <p:font typeface="宋体" panose="02010600030101010101" pitchFamily="2" charset="-122"/>
      <p:regular r:id="rId21"/>
    </p:embeddedFont>
    <p:embeddedFont>
      <p:font typeface="Barlow" pitchFamily="2" charset="77"/>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KG Primary Penmanship" panose="020F0502020204030204" pitchFamily="34" charset="0"/>
      <p:regular r:id="rId34"/>
      <p:bold r:id="rId35"/>
      <p:italic r:id="rId36"/>
      <p:boldItalic r:id="rId37"/>
    </p:embeddedFont>
    <p:embeddedFont>
      <p:font typeface="Pattaya" pitchFamily="2" charset="-3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7"/>
    <a:srgbClr val="FAF6E6"/>
    <a:srgbClr val="FFF3A3"/>
    <a:srgbClr val="FFE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autoAdjust="0"/>
    <p:restoredTop sz="94249" autoAdjust="0"/>
  </p:normalViewPr>
  <p:slideViewPr>
    <p:cSldViewPr>
      <p:cViewPr varScale="1">
        <p:scale>
          <a:sx n="75" d="100"/>
          <a:sy n="75" d="100"/>
        </p:scale>
        <p:origin x="52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ommentAuthors" Target="commentAuthor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C9C1355D-7EF0-4B8C-B448-724DA147B6E7}"/>
    <pc:docChg chg="delSld">
      <pc:chgData name="Ha Nguyen" userId="7e36c6dd258c56d1" providerId="LiveId" clId="{C9C1355D-7EF0-4B8C-B448-724DA147B6E7}" dt="2023-03-20T05:11:52.566" v="2" actId="47"/>
      <pc:docMkLst>
        <pc:docMk/>
      </pc:docMkLst>
      <pc:sldChg chg="del">
        <pc:chgData name="Ha Nguyen" userId="7e36c6dd258c56d1" providerId="LiveId" clId="{C9C1355D-7EF0-4B8C-B448-724DA147B6E7}" dt="2023-03-20T05:11:46.248" v="0" actId="47"/>
        <pc:sldMkLst>
          <pc:docMk/>
          <pc:sldMk cId="0" sldId="264"/>
        </pc:sldMkLst>
      </pc:sldChg>
      <pc:sldChg chg="del">
        <pc:chgData name="Ha Nguyen" userId="7e36c6dd258c56d1" providerId="LiveId" clId="{C9C1355D-7EF0-4B8C-B448-724DA147B6E7}" dt="2023-03-20T05:11:52.566" v="2" actId="47"/>
        <pc:sldMkLst>
          <pc:docMk/>
          <pc:sldMk cId="384848970" sldId="276"/>
        </pc:sldMkLst>
      </pc:sldChg>
      <pc:sldChg chg="del">
        <pc:chgData name="Ha Nguyen" userId="7e36c6dd258c56d1" providerId="LiveId" clId="{C9C1355D-7EF0-4B8C-B448-724DA147B6E7}" dt="2023-03-20T05:11:49.692" v="1" actId="47"/>
        <pc:sldMkLst>
          <pc:docMk/>
          <pc:sldMk cId="1604640956"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8C20-160F-D74F-AA74-7BEA0E816D36}" type="datetimeFigureOut">
              <a:rPr lang="en-VN" smtClean="0"/>
              <a:t>3/30/23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6762-F49A-6B4D-9A63-647A1791F572}" type="slidenum">
              <a:rPr lang="en-VN" smtClean="0"/>
              <a:t>‹#›</a:t>
            </a:fld>
            <a:endParaRPr lang="en-VN"/>
          </a:p>
        </p:txBody>
      </p:sp>
    </p:spTree>
    <p:extLst>
      <p:ext uri="{BB962C8B-B14F-4D97-AF65-F5344CB8AC3E}">
        <p14:creationId xmlns:p14="http://schemas.microsoft.com/office/powerpoint/2010/main" val="9611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4</a:t>
            </a:fld>
            <a:endParaRPr lang="en-VN"/>
          </a:p>
        </p:txBody>
      </p:sp>
    </p:spTree>
    <p:extLst>
      <p:ext uri="{BB962C8B-B14F-4D97-AF65-F5344CB8AC3E}">
        <p14:creationId xmlns:p14="http://schemas.microsoft.com/office/powerpoint/2010/main" val="72697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họ cũng đã từng là người Đông Nam Á, vì giỏi đi biển mà vượt đại dương tìm tới được vùng đất mới. Cùng một đoàn thuyền song mỗi nhóm đi một phương tìm hiểu nơi cư trú và hình thành nên nhiều bộ lạc hay dân tộc riêng với làng nước trải khắp châu Mỹ. Mỗi bộ lạc nói một thứ tiếng khác nhau, đến nay đã thống kê được 600 thổ ngữ. Do sự đông đảo người Anh Điêng trong các nhóm dân cư, có rất nhiều sông hồ, đường xá, thị trấn, tỉnh lỵ và 27 bang của Mỹ được đặt tên theo tiếng Anh Điêng.</a:t>
            </a:r>
          </a:p>
          <a:p>
            <a:r>
              <a:rPr lang="vi-VN" sz="1200" b="0" i="0" kern="1200" dirty="0">
                <a:solidFill>
                  <a:schemeClr val="tx1"/>
                </a:solidFill>
                <a:effectLst/>
                <a:latin typeface="+mn-lt"/>
                <a:ea typeface="+mn-ea"/>
                <a:cs typeface="+mn-cs"/>
              </a:rPr>
              <a:t>Hầu như người Anh Điêng nào cũng biết săn bắn, hiểu các đặc tính của đất đá, cây cỏ, thời tiết. Vì yêu mến muôn loài, người ta thường tự xem tổ tiên mình là con cháu, anh em của chim, thú, cá tôm… Tin rằng mọi sinh linh và cả nắng, mưa, gió, bão đều có linh hồn, là thần hay tinh linh của ông cha. Và lễ hội là lúc để mọi người thể hiện các niềm tin tôn giáo ấy qua các bài hát, điệu múa, trò chơi. Đặc biệt còn đẽo các cột tô tem hình người - vật, biểu trưng cho nguồn cội dân tộc và xứ sở.</a:t>
            </a:r>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6</a:t>
            </a:fld>
            <a:endParaRPr lang="en-VN"/>
          </a:p>
        </p:txBody>
      </p:sp>
    </p:spTree>
    <p:extLst>
      <p:ext uri="{BB962C8B-B14F-4D97-AF65-F5344CB8AC3E}">
        <p14:creationId xmlns:p14="http://schemas.microsoft.com/office/powerpoint/2010/main" val="360076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7</a:t>
            </a:fld>
            <a:endParaRPr lang="en-VN"/>
          </a:p>
        </p:txBody>
      </p:sp>
    </p:spTree>
    <p:extLst>
      <p:ext uri="{BB962C8B-B14F-4D97-AF65-F5344CB8AC3E}">
        <p14:creationId xmlns:p14="http://schemas.microsoft.com/office/powerpoint/2010/main" val="379339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2.png"/><Relationship Id="rId2" Type="http://schemas.microsoft.com/office/2007/relationships/media" Target="../media/media1.mp3"/><Relationship Id="rId16"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microsoft.com/office/2007/relationships/hdphoto" Target="../media/hdphoto1.wdp"/><Relationship Id="rId10" Type="http://schemas.openxmlformats.org/officeDocument/2006/relationships/image" Target="../media/image17.svg"/><Relationship Id="rId4" Type="http://schemas.openxmlformats.org/officeDocument/2006/relationships/image" Target="../media/image35.jpeg"/><Relationship Id="rId9" Type="http://schemas.openxmlformats.org/officeDocument/2006/relationships/image" Target="../media/image16.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8.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5.tiff"/><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44.tiff"/><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8.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7.tiff"/><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46.tiff"/><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8.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8.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8.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svg"/><Relationship Id="rId18" Type="http://schemas.openxmlformats.org/officeDocument/2006/relationships/image" Target="../media/image12.png"/><Relationship Id="rId3" Type="http://schemas.openxmlformats.org/officeDocument/2006/relationships/image" Target="../media/image57.png"/><Relationship Id="rId21" Type="http://schemas.openxmlformats.org/officeDocument/2006/relationships/image" Target="../media/image73.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56.jpe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svg"/><Relationship Id="rId5" Type="http://schemas.openxmlformats.org/officeDocument/2006/relationships/image" Target="../media/image59.png"/><Relationship Id="rId15" Type="http://schemas.openxmlformats.org/officeDocument/2006/relationships/image" Target="../media/image69.svg"/><Relationship Id="rId23" Type="http://schemas.openxmlformats.org/officeDocument/2006/relationships/image" Target="../media/image75.png"/><Relationship Id="rId10" Type="http://schemas.openxmlformats.org/officeDocument/2006/relationships/image" Target="../media/image64.png"/><Relationship Id="rId19" Type="http://schemas.openxmlformats.org/officeDocument/2006/relationships/image" Target="../media/image13.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2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30.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23.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3.tiff"/><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32.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9.sv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34.tiff"/></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9.sv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38.png"/><Relationship Id="rId2" Type="http://schemas.openxmlformats.org/officeDocument/2006/relationships/image" Target="../media/image35.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36.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37930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22247" y="2848623"/>
            <a:ext cx="10565553" cy="499915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12864" y="2341813"/>
            <a:ext cx="2220064" cy="56862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120">
            <a:off x="15323472" y="1730174"/>
            <a:ext cx="1667965" cy="16805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39140" y="2504192"/>
            <a:ext cx="2748661" cy="93454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81642" y="2032548"/>
            <a:ext cx="3164183" cy="107582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7138580"/>
            <a:ext cx="1737909" cy="59088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864422" y="7017773"/>
            <a:ext cx="1558611" cy="529928"/>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8196363" y="-844323"/>
            <a:ext cx="2653259" cy="2280144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589" y="9645257"/>
            <a:ext cx="11408768" cy="641743"/>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718649" y="9645257"/>
            <a:ext cx="11408768" cy="6417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44005" y="-655697"/>
            <a:ext cx="3857042" cy="1311394"/>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04407" y="-655697"/>
            <a:ext cx="3857042" cy="1311394"/>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8353312"/>
            <a:ext cx="2787299" cy="1933688"/>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00701" y="8353312"/>
            <a:ext cx="2787299" cy="1933688"/>
          </a:xfrm>
          <a:prstGeom prst="rect">
            <a:avLst/>
          </a:prstGeom>
        </p:spPr>
      </p:pic>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57060">
            <a:off x="7466266" y="9251956"/>
            <a:ext cx="460741" cy="630073"/>
          </a:xfrm>
          <a:prstGeom prst="rect">
            <a:avLst/>
          </a:prstGeom>
        </p:spPr>
      </p:pic>
      <p:pic>
        <p:nvPicPr>
          <p:cNvPr id="21" name="Picture 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04721" flipH="1">
            <a:off x="3699752" y="9333873"/>
            <a:ext cx="445251" cy="608891"/>
          </a:xfrm>
          <a:prstGeom prst="rect">
            <a:avLst/>
          </a:prstGeom>
        </p:spPr>
      </p:pic>
      <p:pic>
        <p:nvPicPr>
          <p:cNvPr id="22"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04721" flipH="1">
            <a:off x="11478434" y="9276812"/>
            <a:ext cx="445251" cy="608891"/>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57060">
            <a:off x="14211950" y="9005120"/>
            <a:ext cx="460741" cy="630073"/>
          </a:xfrm>
          <a:prstGeom prst="rect">
            <a:avLst/>
          </a:prstGeom>
        </p:spPr>
      </p:pic>
      <p:pic>
        <p:nvPicPr>
          <p:cNvPr id="27" name="Picture 10">
            <a:extLst>
              <a:ext uri="{FF2B5EF4-FFF2-40B4-BE49-F238E27FC236}">
                <a16:creationId xmlns:a16="http://schemas.microsoft.com/office/drawing/2014/main" id="{8AB09ECE-B43B-7A47-81CC-801F7F36900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3142" y="1145603"/>
            <a:ext cx="6576793" cy="7829512"/>
          </a:xfrm>
          <a:prstGeom prst="rect">
            <a:avLst/>
          </a:prstGeom>
        </p:spPr>
      </p:pic>
      <p:sp>
        <p:nvSpPr>
          <p:cNvPr id="29" name="TextBox 28">
            <a:extLst>
              <a:ext uri="{FF2B5EF4-FFF2-40B4-BE49-F238E27FC236}">
                <a16:creationId xmlns:a16="http://schemas.microsoft.com/office/drawing/2014/main" id="{369E7578-56F4-A942-A6BA-63A3B042DBB0}"/>
              </a:ext>
            </a:extLst>
          </p:cNvPr>
          <p:cNvSpPr txBox="1"/>
          <p:nvPr/>
        </p:nvSpPr>
        <p:spPr>
          <a:xfrm>
            <a:off x="12872044" y="7469365"/>
            <a:ext cx="2629118" cy="707886"/>
          </a:xfrm>
          <a:prstGeom prst="rect">
            <a:avLst/>
          </a:prstGeom>
          <a:noFill/>
        </p:spPr>
        <p:txBody>
          <a:bodyPr wrap="none" rtlCol="0">
            <a:spAutoFit/>
          </a:bodyPr>
          <a:lstStyle/>
          <a:p>
            <a:r>
              <a:rPr lang="en-VN" sz="4000" b="1" i="1" dirty="0"/>
              <a:t>(Trang 123)</a:t>
            </a:r>
          </a:p>
        </p:txBody>
      </p:sp>
      <p:pic>
        <p:nvPicPr>
          <p:cNvPr id="6" name="Picture 5" descr="Logo, company name&#10;&#10;Description automatically generated">
            <a:extLst>
              <a:ext uri="{FF2B5EF4-FFF2-40B4-BE49-F238E27FC236}">
                <a16:creationId xmlns:a16="http://schemas.microsoft.com/office/drawing/2014/main" id="{0A44D1D9-1B58-4BCF-8EB7-D4A373ECBD5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14043" y="2032548"/>
            <a:ext cx="12108990" cy="6037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6" presetClass="entr" presetSubtype="16" fill="hold"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circle(in)">
                                      <p:cBhvr>
                                        <p:cTn id="98" dur="2000"/>
                                        <p:tgtEl>
                                          <p:spTgt spid="27"/>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3000" fill="hold"/>
                                        <p:tgtEl>
                                          <p:spTgt spid="6"/>
                                        </p:tgtEl>
                                        <p:attrNameLst>
                                          <p:attrName>ppt_w</p:attrName>
                                        </p:attrNameLst>
                                      </p:cBhvr>
                                      <p:tavLst>
                                        <p:tav tm="0">
                                          <p:val>
                                            <p:fltVal val="0"/>
                                          </p:val>
                                        </p:tav>
                                        <p:tav tm="100000">
                                          <p:val>
                                            <p:strVal val="#ppt_w"/>
                                          </p:val>
                                        </p:tav>
                                      </p:tavLst>
                                    </p:anim>
                                    <p:anim calcmode="lin" valueType="num">
                                      <p:cBhvr>
                                        <p:cTn id="103" dur="3000" fill="hold"/>
                                        <p:tgtEl>
                                          <p:spTgt spid="6"/>
                                        </p:tgtEl>
                                        <p:attrNameLst>
                                          <p:attrName>ppt_h</p:attrName>
                                        </p:attrNameLst>
                                      </p:cBhvr>
                                      <p:tavLst>
                                        <p:tav tm="0">
                                          <p:val>
                                            <p:fltVal val="0"/>
                                          </p:val>
                                        </p:tav>
                                        <p:tav tm="100000">
                                          <p:val>
                                            <p:strVal val="#ppt_h"/>
                                          </p:val>
                                        </p:tav>
                                      </p:tavLst>
                                    </p:anim>
                                    <p:animEffect transition="in" filter="fade">
                                      <p:cBhvr>
                                        <p:cTn id="104" dur="3000"/>
                                        <p:tgtEl>
                                          <p:spTgt spid="6"/>
                                        </p:tgtEl>
                                      </p:cBhvr>
                                    </p:animEffect>
                                  </p:childTnLst>
                                </p:cTn>
                              </p:par>
                            </p:childTnLst>
                          </p:cTn>
                        </p:par>
                        <p:par>
                          <p:cTn id="105" fill="hold">
                            <p:stCondLst>
                              <p:cond delay="6000"/>
                            </p:stCondLst>
                            <p:childTnLst>
                              <p:par>
                                <p:cTn id="106" presetID="41" presetClass="entr" presetSubtype="0" fill="hold" nodeType="afterEffect">
                                  <p:stCondLst>
                                    <p:cond delay="0"/>
                                  </p:stCondLst>
                                  <p:iterate type="lt">
                                    <p:tmPct val="10000"/>
                                  </p:iterate>
                                  <p:childTnLst>
                                    <p:set>
                                      <p:cBhvr>
                                        <p:cTn id="107" dur="1" fill="hold">
                                          <p:stCondLst>
                                            <p:cond delay="0"/>
                                          </p:stCondLst>
                                        </p:cTn>
                                        <p:tgtEl>
                                          <p:spTgt spid="29">
                                            <p:txEl>
                                              <p:pRg st="0" end="0"/>
                                            </p:txEl>
                                          </p:spTgt>
                                        </p:tgtEl>
                                        <p:attrNameLst>
                                          <p:attrName>style.visibility</p:attrName>
                                        </p:attrNameLst>
                                      </p:cBhvr>
                                      <p:to>
                                        <p:strVal val="visible"/>
                                      </p:to>
                                    </p:set>
                                    <p:anim calcmode="lin" valueType="num">
                                      <p:cBhvr>
                                        <p:cTn id="108"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110"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3"/>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3"/>
          <a:srcRect/>
          <a:stretch>
            <a:fillRect/>
          </a:stretch>
        </p:blipFill>
        <p:spPr>
          <a:xfrm rot="-64891">
            <a:off x="17085792" y="910722"/>
            <a:ext cx="552464" cy="518626"/>
          </a:xfrm>
          <a:prstGeom prst="rect">
            <a:avLst/>
          </a:prstGeom>
        </p:spPr>
      </p:pic>
      <p:sp>
        <p:nvSpPr>
          <p:cNvPr id="20" name="Google Shape;698;p30">
            <a:extLst>
              <a:ext uri="{FF2B5EF4-FFF2-40B4-BE49-F238E27FC236}">
                <a16:creationId xmlns:a16="http://schemas.microsoft.com/office/drawing/2014/main" id="{5F378825-1F23-7C42-B752-F7A8204FE268}"/>
              </a:ext>
            </a:extLst>
          </p:cNvPr>
          <p:cNvSpPr txBox="1">
            <a:spLocks/>
          </p:cNvSpPr>
          <p:nvPr/>
        </p:nvSpPr>
        <p:spPr>
          <a:xfrm>
            <a:off x="959972" y="1832890"/>
            <a:ext cx="8959682" cy="1185412"/>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Nêu sự khác biệt kinh tế giữa Bắc Mĩ với Trung Mĩ và Nam Mĩ.</a:t>
            </a:r>
          </a:p>
        </p:txBody>
      </p:sp>
      <p:sp>
        <p:nvSpPr>
          <p:cNvPr id="21" name="Rectangle 20">
            <a:extLst>
              <a:ext uri="{FF2B5EF4-FFF2-40B4-BE49-F238E27FC236}">
                <a16:creationId xmlns:a16="http://schemas.microsoft.com/office/drawing/2014/main" id="{01836FF9-4F4C-4847-9D5B-E9F45D006B53}"/>
              </a:ext>
            </a:extLst>
          </p:cNvPr>
          <p:cNvSpPr/>
          <p:nvPr/>
        </p:nvSpPr>
        <p:spPr>
          <a:xfrm>
            <a:off x="967406" y="618798"/>
            <a:ext cx="11892944" cy="769441"/>
          </a:xfrm>
          <a:prstGeom prst="rect">
            <a:avLst/>
          </a:prstGeom>
        </p:spPr>
        <p:txBody>
          <a:bodyPr wrap="square">
            <a:spAutoFit/>
          </a:bodyPr>
          <a:lstStyle/>
          <a:p>
            <a:pPr lvl="0"/>
            <a:r>
              <a:rPr lang="en-US" sz="4400" b="1" dirty="0">
                <a:solidFill>
                  <a:srgbClr val="FFFF00"/>
                </a:solidFill>
                <a:latin typeface="Pattaya" panose="00000500000000000000" pitchFamily="2" charset="-34"/>
                <a:cs typeface="Pattaya" panose="00000500000000000000" pitchFamily="2" charset="-34"/>
              </a:rPr>
              <a:t>Quan </a:t>
            </a:r>
            <a:r>
              <a:rPr lang="en-US" sz="4400" b="1" dirty="0" err="1">
                <a:solidFill>
                  <a:srgbClr val="FFFF00"/>
                </a:solidFill>
                <a:latin typeface="Pattaya" panose="00000500000000000000" pitchFamily="2" charset="-34"/>
                <a:cs typeface="Pattaya" panose="00000500000000000000" pitchFamily="2" charset="-34"/>
              </a:rPr>
              <a:t>sát</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hình</a:t>
            </a:r>
            <a:r>
              <a:rPr lang="en-US" sz="4400" b="1" dirty="0">
                <a:solidFill>
                  <a:srgbClr val="FFFF00"/>
                </a:solidFill>
                <a:latin typeface="Pattaya" panose="00000500000000000000" pitchFamily="2" charset="-34"/>
                <a:cs typeface="Pattaya" panose="00000500000000000000" pitchFamily="2" charset="-34"/>
              </a:rPr>
              <a:t> 4, </a:t>
            </a:r>
            <a:r>
              <a:rPr lang="en-US" sz="4400" b="1" dirty="0" err="1">
                <a:solidFill>
                  <a:srgbClr val="FFFF00"/>
                </a:solidFill>
                <a:latin typeface="Pattaya" panose="00000500000000000000" pitchFamily="2" charset="-34"/>
                <a:cs typeface="Pattaya" panose="00000500000000000000" pitchFamily="2" charset="-34"/>
              </a:rPr>
              <a:t>đọc</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mục</a:t>
            </a:r>
            <a:r>
              <a:rPr lang="en-US" sz="4400" b="1" dirty="0">
                <a:solidFill>
                  <a:srgbClr val="FFFF00"/>
                </a:solidFill>
                <a:latin typeface="Pattaya" panose="00000500000000000000" pitchFamily="2" charset="-34"/>
                <a:cs typeface="Pattaya" panose="00000500000000000000" pitchFamily="2" charset="-34"/>
              </a:rPr>
              <a:t> 4 SGK tr.124, </a:t>
            </a:r>
            <a:r>
              <a:rPr lang="en-US" sz="4400" b="1" dirty="0" err="1">
                <a:solidFill>
                  <a:srgbClr val="FFFF00"/>
                </a:solidFill>
                <a:latin typeface="Pattaya" panose="00000500000000000000" pitchFamily="2" charset="-34"/>
                <a:cs typeface="Pattaya" panose="00000500000000000000" pitchFamily="2" charset="-34"/>
              </a:rPr>
              <a:t>em</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hãy</a:t>
            </a:r>
            <a:r>
              <a:rPr lang="en-US" sz="4400" b="1" dirty="0">
                <a:solidFill>
                  <a:srgbClr val="FFFF00"/>
                </a:solidFill>
                <a:latin typeface="Pattaya" panose="00000500000000000000" pitchFamily="2" charset="-34"/>
                <a:cs typeface="Pattaya" panose="00000500000000000000" pitchFamily="2" charset="-34"/>
              </a:rPr>
              <a:t>:</a:t>
            </a:r>
          </a:p>
        </p:txBody>
      </p:sp>
      <p:sp>
        <p:nvSpPr>
          <p:cNvPr id="25" name="Google Shape;698;p30">
            <a:extLst>
              <a:ext uri="{FF2B5EF4-FFF2-40B4-BE49-F238E27FC236}">
                <a16:creationId xmlns:a16="http://schemas.microsoft.com/office/drawing/2014/main" id="{60A2818E-C21F-2E49-8B29-5E3E06A2D24D}"/>
              </a:ext>
            </a:extLst>
          </p:cNvPr>
          <p:cNvSpPr txBox="1">
            <a:spLocks/>
          </p:cNvSpPr>
          <p:nvPr/>
        </p:nvSpPr>
        <p:spPr>
          <a:xfrm>
            <a:off x="956255" y="3348199"/>
            <a:ext cx="8959682" cy="1185412"/>
          </a:xfrm>
          <a:prstGeom prst="rect">
            <a:avLst/>
          </a:prstGeom>
          <a:solidFill>
            <a:schemeClr val="accent6">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Kể tên một số nông sản ở Bắc Mĩ, Trung Mĩ và Nam Mĩ.</a:t>
            </a:r>
          </a:p>
        </p:txBody>
      </p:sp>
      <p:pic>
        <p:nvPicPr>
          <p:cNvPr id="26" name="Picture 25">
            <a:extLst>
              <a:ext uri="{FF2B5EF4-FFF2-40B4-BE49-F238E27FC236}">
                <a16:creationId xmlns:a16="http://schemas.microsoft.com/office/drawing/2014/main" id="{9ACF5442-8176-BA47-A0BA-AFA732DC14A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043" b="89894" l="5136" r="89577">
                        <a14:foregroundMark x1="6495" y1="68617" x2="6495" y2="68617"/>
                        <a14:foregroundMark x1="12085" y1="64894" x2="12085" y2="64894"/>
                        <a14:foregroundMark x1="26133" y1="68617" x2="26133" y2="68617"/>
                        <a14:foregroundMark x1="30816" y1="60904" x2="30816" y2="60904"/>
                        <a14:foregroundMark x1="30816" y1="57979" x2="34290" y2="62500"/>
                        <a14:foregroundMark x1="22659" y1="54787" x2="44411" y2="79521"/>
                        <a14:foregroundMark x1="44411" y1="79521" x2="56193" y2="81915"/>
                        <a14:foregroundMark x1="56193" y1="81915" x2="65559" y2="68085"/>
                        <a14:foregroundMark x1="65559" y1="68085" x2="73112" y2="44415"/>
                        <a14:foregroundMark x1="73112" y1="44415" x2="67372" y2="25798"/>
                        <a14:foregroundMark x1="67372" y1="25798" x2="58761" y2="25000"/>
                        <a14:foregroundMark x1="61329" y1="27394" x2="75680" y2="48670"/>
                        <a14:foregroundMark x1="48187" y1="77926" x2="48187" y2="73936"/>
                        <a14:foregroundMark x1="41239" y1="84043" x2="32628" y2="84840"/>
                        <a14:foregroundMark x1="5136" y1="70213" x2="10423" y2="71011"/>
                        <a14:foregroundMark x1="41692" y1="9043" x2="41692" y2="9043"/>
                        <a14:foregroundMark x1="62689" y1="39628" x2="62991" y2="49468"/>
                      </a14:backgroundRemoval>
                    </a14:imgEffect>
                  </a14:imgLayer>
                </a14:imgProps>
              </a:ext>
            </a:extLst>
          </a:blip>
          <a:stretch>
            <a:fillRect/>
          </a:stretch>
        </p:blipFill>
        <p:spPr>
          <a:xfrm>
            <a:off x="520577" y="7313856"/>
            <a:ext cx="5708944" cy="3242543"/>
          </a:xfrm>
          <a:prstGeom prst="rect">
            <a:avLst/>
          </a:prstGeom>
        </p:spPr>
      </p:pic>
      <p:sp>
        <p:nvSpPr>
          <p:cNvPr id="27" name="Cloud 26">
            <a:extLst>
              <a:ext uri="{FF2B5EF4-FFF2-40B4-BE49-F238E27FC236}">
                <a16:creationId xmlns:a16="http://schemas.microsoft.com/office/drawing/2014/main" id="{FAE96EED-AB3B-A74F-B1E1-F47C96D33F47}"/>
              </a:ext>
            </a:extLst>
          </p:cNvPr>
          <p:cNvSpPr/>
          <p:nvPr/>
        </p:nvSpPr>
        <p:spPr>
          <a:xfrm>
            <a:off x="4971747" y="6474814"/>
            <a:ext cx="5199586" cy="2035484"/>
          </a:xfrm>
          <a:prstGeom prst="cloud">
            <a:avLst/>
          </a:prstGeom>
          <a:solidFill>
            <a:srgbClr val="FAF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3200"/>
          </a:p>
        </p:txBody>
      </p:sp>
      <p:sp>
        <p:nvSpPr>
          <p:cNvPr id="30" name="Rectangle 29">
            <a:extLst>
              <a:ext uri="{FF2B5EF4-FFF2-40B4-BE49-F238E27FC236}">
                <a16:creationId xmlns:a16="http://schemas.microsoft.com/office/drawing/2014/main" id="{CD28F347-5286-B44F-A6C9-9B93883EB524}"/>
              </a:ext>
            </a:extLst>
          </p:cNvPr>
          <p:cNvSpPr/>
          <p:nvPr/>
        </p:nvSpPr>
        <p:spPr>
          <a:xfrm>
            <a:off x="5480206" y="6884875"/>
            <a:ext cx="4344600" cy="1323439"/>
          </a:xfrm>
          <a:prstGeom prst="rect">
            <a:avLst/>
          </a:prstGeom>
        </p:spPr>
        <p:txBody>
          <a:bodyPr wrap="square">
            <a:spAutoFit/>
          </a:bodyPr>
          <a:lstStyle/>
          <a:p>
            <a:pPr algn="ctr"/>
            <a:r>
              <a:rPr lang="vi-VN" sz="4000" i="1" dirty="0">
                <a:latin typeface="Calibri" panose="020F0502020204030204" pitchFamily="34" charset="0"/>
                <a:cs typeface="Calibri" panose="020F0502020204030204" pitchFamily="34" charset="0"/>
              </a:rPr>
              <a:t>Thảo luận nhóm 4</a:t>
            </a:r>
          </a:p>
          <a:p>
            <a:pPr algn="ctr"/>
            <a:r>
              <a:rPr lang="vi-VN" sz="4000" i="1" dirty="0">
                <a:latin typeface="Calibri" panose="020F0502020204030204" pitchFamily="34" charset="0"/>
                <a:cs typeface="Calibri" panose="020F0502020204030204" pitchFamily="34" charset="0"/>
              </a:rPr>
              <a:t>5 phút</a:t>
            </a:r>
            <a:endParaRPr lang="en-VN" sz="4000" i="1" dirty="0">
              <a:latin typeface="Calibri" panose="020F0502020204030204" pitchFamily="34" charset="0"/>
              <a:cs typeface="Calibri" panose="020F0502020204030204" pitchFamily="34" charset="0"/>
            </a:endParaRPr>
          </a:p>
        </p:txBody>
      </p:sp>
      <p:pic>
        <p:nvPicPr>
          <p:cNvPr id="32" name="Cartoon Music (3).mp3" descr="Cartoon Music (3).mp3">
            <a:hlinkClick r:id="" action="ppaction://media"/>
            <a:extLst>
              <a:ext uri="{FF2B5EF4-FFF2-40B4-BE49-F238E27FC236}">
                <a16:creationId xmlns:a16="http://schemas.microsoft.com/office/drawing/2014/main" id="{A9F00EBE-FB2B-6741-9B1C-97C6FC6B76C2}"/>
              </a:ext>
            </a:extLst>
          </p:cNvPr>
          <p:cNvPicPr>
            <a:picLocks noChangeAspect="1"/>
          </p:cNvPicPr>
          <p:nvPr>
            <a:audioFile r:link="rId1"/>
            <p:extLst>
              <p:ext uri="{DAA4B4D4-6D71-4841-9C94-3DE7FCFB9230}">
                <p14:media xmlns:p14="http://schemas.microsoft.com/office/powerpoint/2010/main" r:embed="rId2">
                  <p14:trim st="337.544" end="38880.5"/>
                </p14:media>
              </p:ext>
            </p:extLst>
          </p:nvPr>
        </p:nvPicPr>
        <p:blipFill>
          <a:blip r:embed="rId16"/>
          <a:stretch>
            <a:fillRect/>
          </a:stretch>
        </p:blipFill>
        <p:spPr>
          <a:xfrm>
            <a:off x="14442320" y="10760493"/>
            <a:ext cx="812800" cy="812800"/>
          </a:xfrm>
          <a:prstGeom prst="rect">
            <a:avLst/>
          </a:prstGeom>
        </p:spPr>
      </p:pic>
      <p:sp>
        <p:nvSpPr>
          <p:cNvPr id="33" name="Google Shape;698;p30">
            <a:extLst>
              <a:ext uri="{FF2B5EF4-FFF2-40B4-BE49-F238E27FC236}">
                <a16:creationId xmlns:a16="http://schemas.microsoft.com/office/drawing/2014/main" id="{30B371CE-9DF7-FA47-A714-B38199EBF9B8}"/>
              </a:ext>
            </a:extLst>
          </p:cNvPr>
          <p:cNvSpPr txBox="1">
            <a:spLocks/>
          </p:cNvSpPr>
          <p:nvPr/>
        </p:nvSpPr>
        <p:spPr>
          <a:xfrm>
            <a:off x="956255" y="4862120"/>
            <a:ext cx="8959682" cy="1185412"/>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Kể tên một số ngành công nghiệp chính ở Bắc Mĩ, Trung Mĩ và Nam Mĩ.</a:t>
            </a:r>
          </a:p>
        </p:txBody>
      </p:sp>
      <p:pic>
        <p:nvPicPr>
          <p:cNvPr id="15" name="Picture 14">
            <a:extLst>
              <a:ext uri="{FF2B5EF4-FFF2-40B4-BE49-F238E27FC236}">
                <a16:creationId xmlns:a16="http://schemas.microsoft.com/office/drawing/2014/main" id="{60758628-EBC9-4A4C-AF38-BB39E027D937}"/>
              </a:ext>
            </a:extLst>
          </p:cNvPr>
          <p:cNvPicPr>
            <a:picLocks noChangeAspect="1"/>
          </p:cNvPicPr>
          <p:nvPr/>
        </p:nvPicPr>
        <p:blipFill rotWithShape="1">
          <a:blip r:embed="rId17">
            <a:extLst>
              <a:ext uri="{28A0092B-C50C-407E-A947-70E740481C1C}">
                <a14:useLocalDpi xmlns:a14="http://schemas.microsoft.com/office/drawing/2010/main" val="0"/>
              </a:ext>
            </a:extLst>
          </a:blip>
          <a:srcRect b="2789"/>
          <a:stretch/>
        </p:blipFill>
        <p:spPr>
          <a:xfrm>
            <a:off x="10140989" y="4991100"/>
            <a:ext cx="7939031" cy="3295508"/>
          </a:xfrm>
          <a:prstGeom prst="rect">
            <a:avLst/>
          </a:prstGeom>
        </p:spPr>
      </p:pic>
      <p:pic>
        <p:nvPicPr>
          <p:cNvPr id="13" name="Picture 12">
            <a:extLst>
              <a:ext uri="{FF2B5EF4-FFF2-40B4-BE49-F238E27FC236}">
                <a16:creationId xmlns:a16="http://schemas.microsoft.com/office/drawing/2014/main" id="{9C2FEE70-E97D-5045-80A7-7C1B776FCF23}"/>
              </a:ext>
            </a:extLst>
          </p:cNvPr>
          <p:cNvPicPr>
            <a:picLocks noChangeAspect="1"/>
          </p:cNvPicPr>
          <p:nvPr/>
        </p:nvPicPr>
        <p:blipFill rotWithShape="1">
          <a:blip r:embed="rId18">
            <a:extLst>
              <a:ext uri="{28A0092B-C50C-407E-A947-70E740481C1C}">
                <a14:useLocalDpi xmlns:a14="http://schemas.microsoft.com/office/drawing/2010/main" val="0"/>
              </a:ext>
            </a:extLst>
          </a:blip>
          <a:srcRect b="3655"/>
          <a:stretch/>
        </p:blipFill>
        <p:spPr>
          <a:xfrm>
            <a:off x="10144707" y="1480980"/>
            <a:ext cx="7935314" cy="3547310"/>
          </a:xfrm>
          <a:prstGeom prst="rect">
            <a:avLst/>
          </a:prstGeom>
        </p:spPr>
      </p:pic>
    </p:spTree>
    <p:extLst>
      <p:ext uri="{BB962C8B-B14F-4D97-AF65-F5344CB8AC3E}">
        <p14:creationId xmlns:p14="http://schemas.microsoft.com/office/powerpoint/2010/main" val="213666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5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strVal val="#ppt_w*0.70"/>
                                          </p:val>
                                        </p:tav>
                                        <p:tav tm="100000">
                                          <p:val>
                                            <p:strVal val="#ppt_w"/>
                                          </p:val>
                                        </p:tav>
                                      </p:tavLst>
                                    </p:anim>
                                    <p:anim calcmode="lin" valueType="num">
                                      <p:cBhvr>
                                        <p:cTn id="48" dur="1000" fill="hold"/>
                                        <p:tgtEl>
                                          <p:spTgt spid="26"/>
                                        </p:tgtEl>
                                        <p:attrNameLst>
                                          <p:attrName>ppt_h</p:attrName>
                                        </p:attrNameLst>
                                      </p:cBhvr>
                                      <p:tavLst>
                                        <p:tav tm="0">
                                          <p:val>
                                            <p:strVal val="#ppt_h"/>
                                          </p:val>
                                        </p:tav>
                                        <p:tav tm="100000">
                                          <p:val>
                                            <p:strVal val="#ppt_h"/>
                                          </p:val>
                                        </p:tav>
                                      </p:tavLst>
                                    </p:anim>
                                    <p:animEffect transition="in" filter="fade">
                                      <p:cBhvr>
                                        <p:cTn id="49" dur="1000"/>
                                        <p:tgtEl>
                                          <p:spTgt spid="26"/>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par>
                                <p:cTn id="54" presetID="1" presetClass="mediacall" presetSubtype="0" fill="hold" nodeType="withEffect">
                                  <p:stCondLst>
                                    <p:cond delay="0"/>
                                  </p:stCondLst>
                                  <p:childTnLst>
                                    <p:cmd type="call" cmd="playFrom(0.0)">
                                      <p:cBhvr>
                                        <p:cTn id="55" dur="5968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repeatCount="5000" fill="hold" display="0">
                  <p:stCondLst>
                    <p:cond delay="indefinite"/>
                  </p:stCondLst>
                  <p:endCondLst>
                    <p:cond evt="onStopAudio" delay="0">
                      <p:tgtEl>
                        <p:sldTgt/>
                      </p:tgtEl>
                    </p:cond>
                  </p:endCondLst>
                </p:cTn>
                <p:tgtEl>
                  <p:spTgt spid="32"/>
                </p:tgtEl>
              </p:cMediaNode>
            </p:audio>
          </p:childTnLst>
        </p:cTn>
      </p:par>
    </p:tnLst>
    <p:bldLst>
      <p:bldP spid="20" grpId="0" animBg="1"/>
      <p:bldP spid="21" grpId="0"/>
      <p:bldP spid="25" grpId="0" animBg="1"/>
      <p:bldP spid="27" grpId="0" animBg="1"/>
      <p:bldP spid="30"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aphicFrame>
        <p:nvGraphicFramePr>
          <p:cNvPr id="12" name="Table 11">
            <a:extLst>
              <a:ext uri="{FF2B5EF4-FFF2-40B4-BE49-F238E27FC236}">
                <a16:creationId xmlns:a16="http://schemas.microsoft.com/office/drawing/2014/main" id="{E9566E0C-A104-6C43-A6F7-EFC47706B329}"/>
              </a:ext>
            </a:extLst>
          </p:cNvPr>
          <p:cNvGraphicFramePr>
            <a:graphicFrameLocks noGrp="1"/>
          </p:cNvGraphicFramePr>
          <p:nvPr>
            <p:extLst>
              <p:ext uri="{D42A27DB-BD31-4B8C-83A1-F6EECF244321}">
                <p14:modId xmlns:p14="http://schemas.microsoft.com/office/powerpoint/2010/main" val="1139340366"/>
              </p:ext>
            </p:extLst>
          </p:nvPr>
        </p:nvGraphicFramePr>
        <p:xfrm>
          <a:off x="1547592" y="1079499"/>
          <a:ext cx="15292608" cy="7767486"/>
        </p:xfrm>
        <a:graphic>
          <a:graphicData uri="http://schemas.openxmlformats.org/drawingml/2006/table">
            <a:tbl>
              <a:tblPr firstRow="1" bandRow="1">
                <a:tableStyleId>{93296810-A885-4BE3-A3E7-6D5BEEA58F35}</a:tableStyleId>
              </a:tblPr>
              <a:tblGrid>
                <a:gridCol w="5386608">
                  <a:extLst>
                    <a:ext uri="{9D8B030D-6E8A-4147-A177-3AD203B41FA5}">
                      <a16:colId xmlns:a16="http://schemas.microsoft.com/office/drawing/2014/main" val="69945349"/>
                    </a:ext>
                  </a:extLst>
                </a:gridCol>
                <a:gridCol w="4808464">
                  <a:extLst>
                    <a:ext uri="{9D8B030D-6E8A-4147-A177-3AD203B41FA5}">
                      <a16:colId xmlns:a16="http://schemas.microsoft.com/office/drawing/2014/main" val="3820388795"/>
                    </a:ext>
                  </a:extLst>
                </a:gridCol>
                <a:gridCol w="5097536">
                  <a:extLst>
                    <a:ext uri="{9D8B030D-6E8A-4147-A177-3AD203B41FA5}">
                      <a16:colId xmlns:a16="http://schemas.microsoft.com/office/drawing/2014/main" val="3413903801"/>
                    </a:ext>
                  </a:extLst>
                </a:gridCol>
              </a:tblGrid>
              <a:tr h="1985330">
                <a:tc>
                  <a:txBody>
                    <a:bodyPr/>
                    <a:lstStyle/>
                    <a:p>
                      <a:pPr algn="ctr">
                        <a:lnSpc>
                          <a:spcPct val="200000"/>
                        </a:lnSpc>
                      </a:pPr>
                      <a:r>
                        <a:rPr lang="en-VN" sz="4800" dirty="0">
                          <a:latin typeface="Pattaya" panose="00000500000000000000" pitchFamily="2" charset="-34"/>
                          <a:cs typeface="Pattaya" panose="00000500000000000000" pitchFamily="2" charset="-34"/>
                        </a:rPr>
                        <a:t>Khu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Sản phẩm </a:t>
                      </a:r>
                    </a:p>
                    <a:p>
                      <a:pPr algn="ctr">
                        <a:lnSpc>
                          <a:spcPct val="100000"/>
                        </a:lnSpc>
                      </a:pPr>
                      <a:r>
                        <a:rPr lang="en-VN" sz="4800" dirty="0">
                          <a:latin typeface="Pattaya" panose="00000500000000000000" pitchFamily="2" charset="-34"/>
                          <a:cs typeface="Pattaya" panose="00000500000000000000" pitchFamily="2" charset="-34"/>
                        </a:rPr>
                        <a:t>nông nghiệp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Ngành công nghiệp chính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03329"/>
                  </a:ext>
                </a:extLst>
              </a:tr>
              <a:tr h="2891078">
                <a:tc>
                  <a:txBody>
                    <a:bodyPr/>
                    <a:lstStyle/>
                    <a:p>
                      <a:pPr algn="ctr">
                        <a:lnSpc>
                          <a:spcPct val="150000"/>
                        </a:lnSpc>
                      </a:pPr>
                      <a:r>
                        <a:rPr lang="en-VN" sz="4800" b="1" dirty="0">
                          <a:latin typeface="UTM Davida" panose="02040603050506020204" pitchFamily="18" charset="0"/>
                        </a:rPr>
                        <a:t>Bắc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2891078">
                <a:tc>
                  <a:txBody>
                    <a:bodyPr/>
                    <a:lstStyle/>
                    <a:p>
                      <a:pPr algn="ctr">
                        <a:lnSpc>
                          <a:spcPct val="100000"/>
                        </a:lnSpc>
                      </a:pPr>
                      <a:r>
                        <a:rPr lang="en-VN" sz="4800" b="1" dirty="0">
                          <a:latin typeface="UTM Davida" panose="02040603050506020204" pitchFamily="18" charset="0"/>
                        </a:rPr>
                        <a:t>Trung Mĩ</a:t>
                      </a:r>
                    </a:p>
                    <a:p>
                      <a:pPr algn="ctr">
                        <a:lnSpc>
                          <a:spcPct val="100000"/>
                        </a:lnSpc>
                      </a:pPr>
                      <a:r>
                        <a:rPr lang="en-VN" sz="4800" b="1" dirty="0">
                          <a:latin typeface="UTM Davida" panose="02040603050506020204" pitchFamily="18" charset="0"/>
                        </a:rPr>
                        <a:t>và Nam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bl>
          </a:graphicData>
        </a:graphic>
      </p:graphicFrame>
      <p:sp>
        <p:nvSpPr>
          <p:cNvPr id="13" name="TextBox 12">
            <a:extLst>
              <a:ext uri="{FF2B5EF4-FFF2-40B4-BE49-F238E27FC236}">
                <a16:creationId xmlns:a16="http://schemas.microsoft.com/office/drawing/2014/main" id="{99108A45-9AA6-164F-82E2-C395E6CF83C3}"/>
              </a:ext>
            </a:extLst>
          </p:cNvPr>
          <p:cNvSpPr txBox="1"/>
          <p:nvPr/>
        </p:nvSpPr>
        <p:spPr>
          <a:xfrm>
            <a:off x="1811295" y="4362646"/>
            <a:ext cx="4719569"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phát triển)</a:t>
            </a:r>
          </a:p>
        </p:txBody>
      </p:sp>
      <p:sp>
        <p:nvSpPr>
          <p:cNvPr id="21" name="TextBox 20">
            <a:extLst>
              <a:ext uri="{FF2B5EF4-FFF2-40B4-BE49-F238E27FC236}">
                <a16:creationId xmlns:a16="http://schemas.microsoft.com/office/drawing/2014/main" id="{A6982080-F8D9-104A-B3F2-5F4779CC08A1}"/>
              </a:ext>
            </a:extLst>
          </p:cNvPr>
          <p:cNvSpPr txBox="1"/>
          <p:nvPr/>
        </p:nvSpPr>
        <p:spPr>
          <a:xfrm>
            <a:off x="1383045" y="7505700"/>
            <a:ext cx="5703555"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đang phát triển)</a:t>
            </a:r>
          </a:p>
        </p:txBody>
      </p:sp>
      <p:sp>
        <p:nvSpPr>
          <p:cNvPr id="25" name="TextBox 24">
            <a:extLst>
              <a:ext uri="{FF2B5EF4-FFF2-40B4-BE49-F238E27FC236}">
                <a16:creationId xmlns:a16="http://schemas.microsoft.com/office/drawing/2014/main" id="{AC572E9A-B14B-4A46-BCAA-7EE93704C999}"/>
              </a:ext>
            </a:extLst>
          </p:cNvPr>
          <p:cNvSpPr txBox="1"/>
          <p:nvPr/>
        </p:nvSpPr>
        <p:spPr>
          <a:xfrm>
            <a:off x="7064262" y="3431030"/>
            <a:ext cx="4670538" cy="2169825"/>
          </a:xfrm>
          <a:prstGeom prst="rect">
            <a:avLst/>
          </a:prstGeom>
          <a:noFill/>
        </p:spPr>
        <p:txBody>
          <a:bodyPr wrap="square" rtlCol="0">
            <a:spAutoFit/>
          </a:bodyPr>
          <a:lstStyle/>
          <a:p>
            <a:pPr algn="just"/>
            <a:r>
              <a:rPr lang="en-VN" sz="4500" b="1" dirty="0">
                <a:solidFill>
                  <a:srgbClr val="00B050"/>
                </a:solidFill>
                <a:latin typeface="Pattaya" panose="00000500000000000000" pitchFamily="2" charset="-34"/>
                <a:cs typeface="Pattaya" panose="00000500000000000000" pitchFamily="2" charset="-34"/>
              </a:rPr>
              <a:t>- Lúa mì, bông, cam, nho,…</a:t>
            </a:r>
          </a:p>
          <a:p>
            <a:pPr algn="just"/>
            <a:r>
              <a:rPr lang="en-VN" sz="4500" b="1" dirty="0">
                <a:solidFill>
                  <a:srgbClr val="00B050"/>
                </a:solidFill>
                <a:latin typeface="Pattaya" panose="00000500000000000000" pitchFamily="2" charset="-34"/>
                <a:cs typeface="Pattaya" panose="00000500000000000000" pitchFamily="2" charset="-34"/>
              </a:rPr>
              <a:t>- Lợn, bò sữa,…</a:t>
            </a:r>
          </a:p>
        </p:txBody>
      </p:sp>
      <p:sp>
        <p:nvSpPr>
          <p:cNvPr id="26" name="TextBox 25">
            <a:extLst>
              <a:ext uri="{FF2B5EF4-FFF2-40B4-BE49-F238E27FC236}">
                <a16:creationId xmlns:a16="http://schemas.microsoft.com/office/drawing/2014/main" id="{5C944875-CEF7-7748-AFC2-4CBC91D302EA}"/>
              </a:ext>
            </a:extLst>
          </p:cNvPr>
          <p:cNvSpPr txBox="1"/>
          <p:nvPr/>
        </p:nvSpPr>
        <p:spPr>
          <a:xfrm>
            <a:off x="7086600" y="6176308"/>
            <a:ext cx="4670538" cy="2169825"/>
          </a:xfrm>
          <a:prstGeom prst="rect">
            <a:avLst/>
          </a:prstGeom>
          <a:noFill/>
        </p:spPr>
        <p:txBody>
          <a:bodyPr wrap="square" rtlCol="0">
            <a:spAutoFit/>
          </a:bodyPr>
          <a:lstStyle/>
          <a:p>
            <a:pPr algn="just"/>
            <a:r>
              <a:rPr lang="en-VN" sz="4500" b="1" dirty="0">
                <a:solidFill>
                  <a:srgbClr val="00B050"/>
                </a:solidFill>
                <a:latin typeface="Pattaya" panose="00000500000000000000" pitchFamily="2" charset="-34"/>
                <a:cs typeface="Pattaya" panose="00000500000000000000" pitchFamily="2" charset="-34"/>
              </a:rPr>
              <a:t>- Chuối, cà phê, mía bông,…</a:t>
            </a:r>
          </a:p>
          <a:p>
            <a:pPr algn="just"/>
            <a:r>
              <a:rPr lang="en-VN" sz="4500" b="1" dirty="0">
                <a:solidFill>
                  <a:srgbClr val="00B050"/>
                </a:solidFill>
                <a:latin typeface="Pattaya" panose="00000500000000000000" pitchFamily="2" charset="-34"/>
                <a:cs typeface="Pattaya" panose="00000500000000000000" pitchFamily="2" charset="-34"/>
              </a:rPr>
              <a:t>- Bò, cừu,…</a:t>
            </a:r>
          </a:p>
        </p:txBody>
      </p:sp>
    </p:spTree>
    <p:extLst>
      <p:ext uri="{BB962C8B-B14F-4D97-AF65-F5344CB8AC3E}">
        <p14:creationId xmlns:p14="http://schemas.microsoft.com/office/powerpoint/2010/main" val="263375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 calcmode="lin" valueType="num">
                                      <p:cBhvr additive="base">
                                        <p:cTn id="2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pic>
        <p:nvPicPr>
          <p:cNvPr id="3" name="Picture 2">
            <a:extLst>
              <a:ext uri="{FF2B5EF4-FFF2-40B4-BE49-F238E27FC236}">
                <a16:creationId xmlns:a16="http://schemas.microsoft.com/office/drawing/2014/main" id="{D3DB5420-AC27-5044-B5F4-ECD877807030}"/>
              </a:ext>
            </a:extLst>
          </p:cNvPr>
          <p:cNvPicPr>
            <a:picLocks noChangeAspect="1"/>
          </p:cNvPicPr>
          <p:nvPr/>
        </p:nvPicPr>
        <p:blipFill>
          <a:blip r:embed="rId12"/>
          <a:stretch>
            <a:fillRect/>
          </a:stretch>
        </p:blipFill>
        <p:spPr>
          <a:xfrm>
            <a:off x="719714" y="1671947"/>
            <a:ext cx="8138169" cy="54118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Thu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hoạch</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lúa</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mì</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466551"/>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Thu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hoạch</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cà</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phê</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14" name="Picture 13">
            <a:extLst>
              <a:ext uri="{FF2B5EF4-FFF2-40B4-BE49-F238E27FC236}">
                <a16:creationId xmlns:a16="http://schemas.microsoft.com/office/drawing/2014/main" id="{0CE8E7FA-A079-F649-93B5-23845A68DBEF}"/>
              </a:ext>
            </a:extLst>
          </p:cNvPr>
          <p:cNvPicPr>
            <a:picLocks noChangeAspect="1"/>
          </p:cNvPicPr>
          <p:nvPr/>
        </p:nvPicPr>
        <p:blipFill>
          <a:blip r:embed="rId13"/>
          <a:stretch>
            <a:fillRect/>
          </a:stretch>
        </p:blipFill>
        <p:spPr>
          <a:xfrm>
            <a:off x="9599950" y="1699228"/>
            <a:ext cx="8138169" cy="54254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91572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Chăn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nuôi</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bò</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530736"/>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Chăn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nuôi</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cừu</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11" name="Picture 10">
            <a:extLst>
              <a:ext uri="{FF2B5EF4-FFF2-40B4-BE49-F238E27FC236}">
                <a16:creationId xmlns:a16="http://schemas.microsoft.com/office/drawing/2014/main" id="{A8CD7950-CD94-6040-8012-12679F3E8A01}"/>
              </a:ext>
            </a:extLst>
          </p:cNvPr>
          <p:cNvPicPr>
            <a:picLocks noChangeAspect="1"/>
          </p:cNvPicPr>
          <p:nvPr/>
        </p:nvPicPr>
        <p:blipFill rotWithShape="1">
          <a:blip r:embed="rId12"/>
          <a:srcRect r="10431"/>
          <a:stretch/>
        </p:blipFill>
        <p:spPr>
          <a:xfrm>
            <a:off x="228600" y="1421091"/>
            <a:ext cx="8860132" cy="5977034"/>
          </a:xfrm>
          <a:prstGeom prst="rect">
            <a:avLst/>
          </a:prstGeom>
        </p:spPr>
      </p:pic>
      <p:pic>
        <p:nvPicPr>
          <p:cNvPr id="12" name="Picture 11">
            <a:extLst>
              <a:ext uri="{FF2B5EF4-FFF2-40B4-BE49-F238E27FC236}">
                <a16:creationId xmlns:a16="http://schemas.microsoft.com/office/drawing/2014/main" id="{4CA456FA-5D53-2842-942A-E7858D8BD185}"/>
              </a:ext>
            </a:extLst>
          </p:cNvPr>
          <p:cNvPicPr>
            <a:picLocks noChangeAspect="1"/>
          </p:cNvPicPr>
          <p:nvPr/>
        </p:nvPicPr>
        <p:blipFill rotWithShape="1">
          <a:blip r:embed="rId13"/>
          <a:srcRect l="5968"/>
          <a:stretch/>
        </p:blipFill>
        <p:spPr>
          <a:xfrm>
            <a:off x="9230666" y="1422095"/>
            <a:ext cx="8860132" cy="5976030"/>
          </a:xfrm>
          <a:prstGeom prst="rect">
            <a:avLst/>
          </a:prstGeom>
        </p:spPr>
      </p:pic>
    </p:spTree>
    <p:extLst>
      <p:ext uri="{BB962C8B-B14F-4D97-AF65-F5344CB8AC3E}">
        <p14:creationId xmlns:p14="http://schemas.microsoft.com/office/powerpoint/2010/main" val="257888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aphicFrame>
        <p:nvGraphicFramePr>
          <p:cNvPr id="12" name="Table 11">
            <a:extLst>
              <a:ext uri="{FF2B5EF4-FFF2-40B4-BE49-F238E27FC236}">
                <a16:creationId xmlns:a16="http://schemas.microsoft.com/office/drawing/2014/main" id="{E9566E0C-A104-6C43-A6F7-EFC47706B329}"/>
              </a:ext>
            </a:extLst>
          </p:cNvPr>
          <p:cNvGraphicFramePr>
            <a:graphicFrameLocks noGrp="1"/>
          </p:cNvGraphicFramePr>
          <p:nvPr>
            <p:extLst>
              <p:ext uri="{D42A27DB-BD31-4B8C-83A1-F6EECF244321}">
                <p14:modId xmlns:p14="http://schemas.microsoft.com/office/powerpoint/2010/main" val="2145254115"/>
              </p:ext>
            </p:extLst>
          </p:nvPr>
        </p:nvGraphicFramePr>
        <p:xfrm>
          <a:off x="1547592" y="1079499"/>
          <a:ext cx="15292608" cy="7767486"/>
        </p:xfrm>
        <a:graphic>
          <a:graphicData uri="http://schemas.openxmlformats.org/drawingml/2006/table">
            <a:tbl>
              <a:tblPr firstRow="1" bandRow="1">
                <a:tableStyleId>{93296810-A885-4BE3-A3E7-6D5BEEA58F35}</a:tableStyleId>
              </a:tblPr>
              <a:tblGrid>
                <a:gridCol w="5386608">
                  <a:extLst>
                    <a:ext uri="{9D8B030D-6E8A-4147-A177-3AD203B41FA5}">
                      <a16:colId xmlns:a16="http://schemas.microsoft.com/office/drawing/2014/main" val="69945349"/>
                    </a:ext>
                  </a:extLst>
                </a:gridCol>
                <a:gridCol w="4808464">
                  <a:extLst>
                    <a:ext uri="{9D8B030D-6E8A-4147-A177-3AD203B41FA5}">
                      <a16:colId xmlns:a16="http://schemas.microsoft.com/office/drawing/2014/main" val="3820388795"/>
                    </a:ext>
                  </a:extLst>
                </a:gridCol>
                <a:gridCol w="5097536">
                  <a:extLst>
                    <a:ext uri="{9D8B030D-6E8A-4147-A177-3AD203B41FA5}">
                      <a16:colId xmlns:a16="http://schemas.microsoft.com/office/drawing/2014/main" val="3413903801"/>
                    </a:ext>
                  </a:extLst>
                </a:gridCol>
              </a:tblGrid>
              <a:tr h="1985330">
                <a:tc>
                  <a:txBody>
                    <a:bodyPr/>
                    <a:lstStyle/>
                    <a:p>
                      <a:pPr algn="ctr">
                        <a:lnSpc>
                          <a:spcPct val="200000"/>
                        </a:lnSpc>
                      </a:pPr>
                      <a:r>
                        <a:rPr lang="en-VN" sz="4800" dirty="0">
                          <a:latin typeface="Pattaya" panose="00000500000000000000" pitchFamily="2" charset="-34"/>
                          <a:cs typeface="Pattaya" panose="00000500000000000000" pitchFamily="2" charset="-34"/>
                        </a:rPr>
                        <a:t>Khu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Sản phẩm </a:t>
                      </a:r>
                    </a:p>
                    <a:p>
                      <a:pPr algn="ctr">
                        <a:lnSpc>
                          <a:spcPct val="100000"/>
                        </a:lnSpc>
                      </a:pPr>
                      <a:r>
                        <a:rPr lang="en-VN" sz="4800" dirty="0">
                          <a:latin typeface="Pattaya" panose="00000500000000000000" pitchFamily="2" charset="-34"/>
                          <a:cs typeface="Pattaya" panose="00000500000000000000" pitchFamily="2" charset="-34"/>
                        </a:rPr>
                        <a:t>nông nghiệp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Ngành công nghiệp chính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03329"/>
                  </a:ext>
                </a:extLst>
              </a:tr>
              <a:tr h="2891078">
                <a:tc>
                  <a:txBody>
                    <a:bodyPr/>
                    <a:lstStyle/>
                    <a:p>
                      <a:pPr algn="ctr">
                        <a:lnSpc>
                          <a:spcPct val="150000"/>
                        </a:lnSpc>
                      </a:pPr>
                      <a:r>
                        <a:rPr lang="en-VN" sz="4800" b="1" dirty="0">
                          <a:latin typeface="UTM Davida" panose="02040603050506020204" pitchFamily="18" charset="0"/>
                        </a:rPr>
                        <a:t>Bắc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2891078">
                <a:tc>
                  <a:txBody>
                    <a:bodyPr/>
                    <a:lstStyle/>
                    <a:p>
                      <a:pPr algn="ctr">
                        <a:lnSpc>
                          <a:spcPct val="100000"/>
                        </a:lnSpc>
                      </a:pPr>
                      <a:r>
                        <a:rPr lang="en-VN" sz="4800" b="1" dirty="0">
                          <a:latin typeface="UTM Davida" panose="02040603050506020204" pitchFamily="18" charset="0"/>
                        </a:rPr>
                        <a:t>Trung Mĩ</a:t>
                      </a:r>
                    </a:p>
                    <a:p>
                      <a:pPr algn="ctr">
                        <a:lnSpc>
                          <a:spcPct val="100000"/>
                        </a:lnSpc>
                      </a:pPr>
                      <a:r>
                        <a:rPr lang="en-VN" sz="4800" b="1" dirty="0">
                          <a:latin typeface="UTM Davida" panose="02040603050506020204" pitchFamily="18" charset="0"/>
                        </a:rPr>
                        <a:t>và Nam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bl>
          </a:graphicData>
        </a:graphic>
      </p:graphicFrame>
      <p:sp>
        <p:nvSpPr>
          <p:cNvPr id="13" name="TextBox 12">
            <a:extLst>
              <a:ext uri="{FF2B5EF4-FFF2-40B4-BE49-F238E27FC236}">
                <a16:creationId xmlns:a16="http://schemas.microsoft.com/office/drawing/2014/main" id="{99108A45-9AA6-164F-82E2-C395E6CF83C3}"/>
              </a:ext>
            </a:extLst>
          </p:cNvPr>
          <p:cNvSpPr txBox="1"/>
          <p:nvPr/>
        </p:nvSpPr>
        <p:spPr>
          <a:xfrm>
            <a:off x="1811295" y="4362646"/>
            <a:ext cx="4719569"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phát triển)</a:t>
            </a:r>
          </a:p>
        </p:txBody>
      </p:sp>
      <p:sp>
        <p:nvSpPr>
          <p:cNvPr id="21" name="TextBox 20">
            <a:extLst>
              <a:ext uri="{FF2B5EF4-FFF2-40B4-BE49-F238E27FC236}">
                <a16:creationId xmlns:a16="http://schemas.microsoft.com/office/drawing/2014/main" id="{A6982080-F8D9-104A-B3F2-5F4779CC08A1}"/>
              </a:ext>
            </a:extLst>
          </p:cNvPr>
          <p:cNvSpPr txBox="1"/>
          <p:nvPr/>
        </p:nvSpPr>
        <p:spPr>
          <a:xfrm>
            <a:off x="1383045" y="7505700"/>
            <a:ext cx="5703555"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đang phát triển)</a:t>
            </a:r>
          </a:p>
        </p:txBody>
      </p:sp>
      <p:sp>
        <p:nvSpPr>
          <p:cNvPr id="25" name="TextBox 24">
            <a:extLst>
              <a:ext uri="{FF2B5EF4-FFF2-40B4-BE49-F238E27FC236}">
                <a16:creationId xmlns:a16="http://schemas.microsoft.com/office/drawing/2014/main" id="{AC572E9A-B14B-4A46-BCAA-7EE93704C999}"/>
              </a:ext>
            </a:extLst>
          </p:cNvPr>
          <p:cNvSpPr txBox="1"/>
          <p:nvPr/>
        </p:nvSpPr>
        <p:spPr>
          <a:xfrm>
            <a:off x="7064262" y="3431030"/>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Lúa mì, bông, cam, nho,…</a:t>
            </a:r>
          </a:p>
          <a:p>
            <a:r>
              <a:rPr lang="en-VN" sz="4500" b="1" dirty="0">
                <a:solidFill>
                  <a:srgbClr val="00B050"/>
                </a:solidFill>
                <a:latin typeface="Pattaya" panose="00000500000000000000" pitchFamily="2" charset="-34"/>
                <a:cs typeface="Pattaya" panose="00000500000000000000" pitchFamily="2" charset="-34"/>
              </a:rPr>
              <a:t>- Lợn, bò sữa,…</a:t>
            </a:r>
          </a:p>
        </p:txBody>
      </p:sp>
      <p:sp>
        <p:nvSpPr>
          <p:cNvPr id="26" name="TextBox 25">
            <a:extLst>
              <a:ext uri="{FF2B5EF4-FFF2-40B4-BE49-F238E27FC236}">
                <a16:creationId xmlns:a16="http://schemas.microsoft.com/office/drawing/2014/main" id="{5C944875-CEF7-7748-AFC2-4CBC91D302EA}"/>
              </a:ext>
            </a:extLst>
          </p:cNvPr>
          <p:cNvSpPr txBox="1"/>
          <p:nvPr/>
        </p:nvSpPr>
        <p:spPr>
          <a:xfrm>
            <a:off x="7086600" y="6176308"/>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Chuối, cà phê, mía bông,…</a:t>
            </a:r>
          </a:p>
          <a:p>
            <a:r>
              <a:rPr lang="en-VN" sz="4500" b="1" dirty="0">
                <a:solidFill>
                  <a:srgbClr val="00B050"/>
                </a:solidFill>
                <a:latin typeface="Pattaya" panose="00000500000000000000" pitchFamily="2" charset="-34"/>
                <a:cs typeface="Pattaya" panose="00000500000000000000" pitchFamily="2" charset="-34"/>
              </a:rPr>
              <a:t>- Bò, cừu,…</a:t>
            </a:r>
          </a:p>
        </p:txBody>
      </p:sp>
      <p:sp>
        <p:nvSpPr>
          <p:cNvPr id="27" name="TextBox 26">
            <a:extLst>
              <a:ext uri="{FF2B5EF4-FFF2-40B4-BE49-F238E27FC236}">
                <a16:creationId xmlns:a16="http://schemas.microsoft.com/office/drawing/2014/main" id="{8D95B0AC-5C54-D840-8C3A-96DF6B16A3AE}"/>
              </a:ext>
            </a:extLst>
          </p:cNvPr>
          <p:cNvSpPr txBox="1"/>
          <p:nvPr/>
        </p:nvSpPr>
        <p:spPr>
          <a:xfrm>
            <a:off x="11839418" y="3431030"/>
            <a:ext cx="4670538" cy="2169825"/>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Công nghiệp kĩ thuật cao: điện tử, hàng không vũ trụ.</a:t>
            </a:r>
          </a:p>
        </p:txBody>
      </p:sp>
      <p:sp>
        <p:nvSpPr>
          <p:cNvPr id="30" name="TextBox 29">
            <a:extLst>
              <a:ext uri="{FF2B5EF4-FFF2-40B4-BE49-F238E27FC236}">
                <a16:creationId xmlns:a16="http://schemas.microsoft.com/office/drawing/2014/main" id="{819263B4-B572-2643-8183-339D4F1D44DD}"/>
              </a:ext>
            </a:extLst>
          </p:cNvPr>
          <p:cNvSpPr txBox="1"/>
          <p:nvPr/>
        </p:nvSpPr>
        <p:spPr>
          <a:xfrm>
            <a:off x="11861756" y="6176308"/>
            <a:ext cx="4670538" cy="1477328"/>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Khai thác khoáng sản.</a:t>
            </a:r>
          </a:p>
        </p:txBody>
      </p:sp>
    </p:spTree>
    <p:extLst>
      <p:ext uri="{BB962C8B-B14F-4D97-AF65-F5344CB8AC3E}">
        <p14:creationId xmlns:p14="http://schemas.microsoft.com/office/powerpoint/2010/main" val="336438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8353312"/>
            <a:ext cx="2787299" cy="19336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00701" y="8353312"/>
            <a:ext cx="2787299" cy="19336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7466266" y="9251956"/>
            <a:ext cx="460741" cy="630073"/>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3699752" y="9333873"/>
            <a:ext cx="445251" cy="608891"/>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11478434" y="9276812"/>
            <a:ext cx="445251" cy="60889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14211950" y="9005120"/>
            <a:ext cx="460741" cy="630073"/>
          </a:xfrm>
          <a:prstGeom prst="rect">
            <a:avLst/>
          </a:prstGeom>
        </p:spPr>
      </p:pic>
      <p:pic>
        <p:nvPicPr>
          <p:cNvPr id="15" name="Picture 15"/>
          <p:cNvPicPr>
            <a:picLocks noChangeAspect="1"/>
          </p:cNvPicPr>
          <p:nvPr/>
        </p:nvPicPr>
        <p:blipFill>
          <a:blip r:embed="rId13"/>
          <a:srcRect/>
          <a:stretch>
            <a:fillRect/>
          </a:stretch>
        </p:blipFill>
        <p:spPr>
          <a:xfrm>
            <a:off x="897519" y="992063"/>
            <a:ext cx="992262" cy="931486"/>
          </a:xfrm>
          <a:prstGeom prst="rect">
            <a:avLst/>
          </a:prstGeom>
        </p:spPr>
      </p:pic>
      <p:pic>
        <p:nvPicPr>
          <p:cNvPr id="19" name="Picture 19"/>
          <p:cNvPicPr>
            <a:picLocks noChangeAspect="1"/>
          </p:cNvPicPr>
          <p:nvPr/>
        </p:nvPicPr>
        <p:blipFill>
          <a:blip r:embed="rId14"/>
          <a:srcRect/>
          <a:stretch>
            <a:fillRect/>
          </a:stretch>
        </p:blipFill>
        <p:spPr>
          <a:xfrm rot="-962011">
            <a:off x="3311747" y="2292237"/>
            <a:ext cx="723856" cy="679520"/>
          </a:xfrm>
          <a:prstGeom prst="rect">
            <a:avLst/>
          </a:prstGeom>
        </p:spPr>
      </p:pic>
      <p:pic>
        <p:nvPicPr>
          <p:cNvPr id="20" name="Picture 20"/>
          <p:cNvPicPr>
            <a:picLocks noChangeAspect="1"/>
          </p:cNvPicPr>
          <p:nvPr/>
        </p:nvPicPr>
        <p:blipFill>
          <a:blip r:embed="rId13"/>
          <a:srcRect/>
          <a:stretch>
            <a:fillRect/>
          </a:stretch>
        </p:blipFill>
        <p:spPr>
          <a:xfrm>
            <a:off x="16430771" y="992063"/>
            <a:ext cx="992262" cy="931486"/>
          </a:xfrm>
          <a:prstGeom prst="rect">
            <a:avLst/>
          </a:prstGeom>
        </p:spPr>
      </p:pic>
      <p:pic>
        <p:nvPicPr>
          <p:cNvPr id="21" name="Picture 21"/>
          <p:cNvPicPr>
            <a:picLocks noChangeAspect="1"/>
          </p:cNvPicPr>
          <p:nvPr/>
        </p:nvPicPr>
        <p:blipFill>
          <a:blip r:embed="rId14"/>
          <a:srcRect/>
          <a:stretch>
            <a:fillRect/>
          </a:stretch>
        </p:blipFill>
        <p:spPr>
          <a:xfrm rot="-962011">
            <a:off x="14260292" y="2292237"/>
            <a:ext cx="723856" cy="679520"/>
          </a:xfrm>
          <a:prstGeom prst="rect">
            <a:avLst/>
          </a:prstGeom>
        </p:spPr>
      </p:pic>
      <p:pic>
        <p:nvPicPr>
          <p:cNvPr id="22" name="Picture 22"/>
          <p:cNvPicPr>
            <a:picLocks noChangeAspect="1"/>
          </p:cNvPicPr>
          <p:nvPr/>
        </p:nvPicPr>
        <p:blipFill>
          <a:blip r:embed="rId13"/>
          <a:srcRect/>
          <a:stretch>
            <a:fillRect/>
          </a:stretch>
        </p:blipFill>
        <p:spPr>
          <a:xfrm rot="744337">
            <a:off x="1327216" y="6483078"/>
            <a:ext cx="516511" cy="484874"/>
          </a:xfrm>
          <a:prstGeom prst="rect">
            <a:avLst/>
          </a:prstGeom>
        </p:spPr>
      </p:pic>
      <p:pic>
        <p:nvPicPr>
          <p:cNvPr id="23" name="Picture 23"/>
          <p:cNvPicPr>
            <a:picLocks noChangeAspect="1"/>
          </p:cNvPicPr>
          <p:nvPr/>
        </p:nvPicPr>
        <p:blipFill>
          <a:blip r:embed="rId13"/>
          <a:srcRect/>
          <a:stretch>
            <a:fillRect/>
          </a:stretch>
        </p:blipFill>
        <p:spPr>
          <a:xfrm rot="744337">
            <a:off x="16172516" y="6483078"/>
            <a:ext cx="516511" cy="484874"/>
          </a:xfrm>
          <a:prstGeom prst="rect">
            <a:avLst/>
          </a:prstGeom>
        </p:spPr>
      </p:pic>
      <p:pic>
        <p:nvPicPr>
          <p:cNvPr id="3" name="Picture 2">
            <a:extLst>
              <a:ext uri="{FF2B5EF4-FFF2-40B4-BE49-F238E27FC236}">
                <a16:creationId xmlns:a16="http://schemas.microsoft.com/office/drawing/2014/main" id="{C72895D5-1CD7-B341-A154-6AA9115AF8E7}"/>
              </a:ext>
            </a:extLst>
          </p:cNvPr>
          <p:cNvPicPr>
            <a:picLocks noChangeAspect="1"/>
          </p:cNvPicPr>
          <p:nvPr/>
        </p:nvPicPr>
        <p:blipFill rotWithShape="1">
          <a:blip r:embed="rId15">
            <a:extLst>
              <a:ext uri="{28A0092B-C50C-407E-A947-70E740481C1C}">
                <a14:useLocalDpi xmlns:a14="http://schemas.microsoft.com/office/drawing/2010/main" val="0"/>
              </a:ext>
            </a:extLst>
          </a:blip>
          <a:srcRect l="3942" r="3942"/>
          <a:stretch/>
        </p:blipFill>
        <p:spPr>
          <a:xfrm>
            <a:off x="302316" y="3561917"/>
            <a:ext cx="8758242" cy="5875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Cloud 23">
            <a:extLst>
              <a:ext uri="{FF2B5EF4-FFF2-40B4-BE49-F238E27FC236}">
                <a16:creationId xmlns:a16="http://schemas.microsoft.com/office/drawing/2014/main" id="{305FE948-D67A-F24F-9DF9-5AFBAB780B6E}"/>
              </a:ext>
            </a:extLst>
          </p:cNvPr>
          <p:cNvSpPr/>
          <p:nvPr/>
        </p:nvSpPr>
        <p:spPr>
          <a:xfrm rot="458549">
            <a:off x="8364734" y="236349"/>
            <a:ext cx="9845508" cy="5911483"/>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C74840E4-0CC2-7F49-A30A-3894B1ECF632}"/>
              </a:ext>
            </a:extLst>
          </p:cNvPr>
          <p:cNvSpPr txBox="1"/>
          <p:nvPr/>
        </p:nvSpPr>
        <p:spPr>
          <a:xfrm>
            <a:off x="9753600" y="1790700"/>
            <a:ext cx="7255296" cy="3170099"/>
          </a:xfrm>
          <a:prstGeom prst="rect">
            <a:avLst/>
          </a:prstGeom>
          <a:noFill/>
        </p:spPr>
        <p:txBody>
          <a:bodyPr wrap="square" rtlCol="0">
            <a:spAutoFit/>
          </a:bodyPr>
          <a:lstStyle/>
          <a:p>
            <a:pPr algn="ctr"/>
            <a:r>
              <a:rPr lang="en-VN" sz="10000" b="1" dirty="0">
                <a:latin typeface="Pattaya" panose="00000500000000000000" pitchFamily="2" charset="-34"/>
                <a:cs typeface="Pattaya" panose="00000500000000000000" pitchFamily="2" charset="-34"/>
              </a:rPr>
              <a:t>Bạn biết gì về </a:t>
            </a:r>
          </a:p>
          <a:p>
            <a:pPr algn="ctr"/>
            <a:r>
              <a:rPr lang="en-VN" sz="10000" b="1" dirty="0">
                <a:latin typeface="Pattaya" panose="00000500000000000000" pitchFamily="2" charset="-34"/>
                <a:cs typeface="Pattaya" panose="00000500000000000000" pitchFamily="2" charset="-34"/>
              </a:rPr>
              <a:t>Hoa Kì?</a:t>
            </a:r>
          </a:p>
        </p:txBody>
      </p:sp>
    </p:spTree>
    <p:extLst>
      <p:ext uri="{BB962C8B-B14F-4D97-AF65-F5344CB8AC3E}">
        <p14:creationId xmlns:p14="http://schemas.microsoft.com/office/powerpoint/2010/main" val="37152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flipV="1">
            <a:off x="8901927" y="-362221"/>
            <a:ext cx="2653259" cy="2280144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559494" y="-11772730"/>
            <a:ext cx="2653259" cy="22801444"/>
          </a:xfrm>
          <a:prstGeom prst="rect">
            <a:avLst/>
          </a:prstGeom>
        </p:spPr>
      </p:pic>
      <p:pic>
        <p:nvPicPr>
          <p:cNvPr id="15" name="Picture 15"/>
          <p:cNvPicPr>
            <a:picLocks noChangeAspect="1"/>
          </p:cNvPicPr>
          <p:nvPr/>
        </p:nvPicPr>
        <p:blipFill>
          <a:blip r:embed="rId5"/>
          <a:srcRect/>
          <a:stretch>
            <a:fillRect/>
          </a:stretch>
        </p:blipFill>
        <p:spPr>
          <a:xfrm>
            <a:off x="15806872" y="7468678"/>
            <a:ext cx="2329812" cy="2818322"/>
          </a:xfrm>
          <a:prstGeom prst="rect">
            <a:avLst/>
          </a:prstGeom>
        </p:spPr>
      </p:pic>
      <p:pic>
        <p:nvPicPr>
          <p:cNvPr id="16" name="Picture 16"/>
          <p:cNvPicPr>
            <a:picLocks noChangeAspect="1"/>
          </p:cNvPicPr>
          <p:nvPr/>
        </p:nvPicPr>
        <p:blipFill>
          <a:blip r:embed="rId6"/>
          <a:srcRect/>
          <a:stretch>
            <a:fillRect/>
          </a:stretch>
        </p:blipFill>
        <p:spPr>
          <a:xfrm>
            <a:off x="366436" y="8457174"/>
            <a:ext cx="1324528" cy="1602251"/>
          </a:xfrm>
          <a:prstGeom prst="rect">
            <a:avLst/>
          </a:prstGeom>
        </p:spPr>
      </p:pic>
      <p:pic>
        <p:nvPicPr>
          <p:cNvPr id="19" name="Picture 19"/>
          <p:cNvPicPr>
            <a:picLocks noChangeAspect="1"/>
          </p:cNvPicPr>
          <p:nvPr/>
        </p:nvPicPr>
        <p:blipFill>
          <a:blip r:embed="rId7"/>
          <a:srcRect/>
          <a:stretch>
            <a:fillRect/>
          </a:stretch>
        </p:blipFill>
        <p:spPr>
          <a:xfrm>
            <a:off x="16763225" y="790175"/>
            <a:ext cx="992149" cy="998389"/>
          </a:xfrm>
          <a:prstGeom prst="rect">
            <a:avLst/>
          </a:prstGeom>
        </p:spPr>
      </p:pic>
      <p:pic>
        <p:nvPicPr>
          <p:cNvPr id="20" name="Picture 20"/>
          <p:cNvPicPr>
            <a:picLocks noChangeAspect="1"/>
          </p:cNvPicPr>
          <p:nvPr/>
        </p:nvPicPr>
        <p:blipFill>
          <a:blip r:embed="rId7"/>
          <a:srcRect/>
          <a:stretch>
            <a:fillRect/>
          </a:stretch>
        </p:blipFill>
        <p:spPr>
          <a:xfrm>
            <a:off x="532625" y="790175"/>
            <a:ext cx="817308" cy="822448"/>
          </a:xfrm>
          <a:prstGeom prst="rect">
            <a:avLst/>
          </a:prstGeom>
        </p:spPr>
      </p:pic>
      <p:pic>
        <p:nvPicPr>
          <p:cNvPr id="21" name="Picture 21"/>
          <p:cNvPicPr>
            <a:picLocks noChangeAspect="1"/>
          </p:cNvPicPr>
          <p:nvPr/>
        </p:nvPicPr>
        <p:blipFill>
          <a:blip r:embed="rId8"/>
          <a:srcRect/>
          <a:stretch>
            <a:fillRect/>
          </a:stretch>
        </p:blipFill>
        <p:spPr>
          <a:xfrm>
            <a:off x="13743928" y="8497378"/>
            <a:ext cx="1844971" cy="1789622"/>
          </a:xfrm>
          <a:prstGeom prst="rect">
            <a:avLst/>
          </a:prstGeom>
        </p:spPr>
      </p:pic>
      <p:pic>
        <p:nvPicPr>
          <p:cNvPr id="26" name="Picture 26"/>
          <p:cNvPicPr>
            <a:picLocks noChangeAspect="1"/>
          </p:cNvPicPr>
          <p:nvPr/>
        </p:nvPicPr>
        <p:blipFill>
          <a:blip r:embed="rId8"/>
          <a:srcRect/>
          <a:stretch>
            <a:fillRect/>
          </a:stretch>
        </p:blipFill>
        <p:spPr>
          <a:xfrm>
            <a:off x="3768050" y="8877839"/>
            <a:ext cx="1314713" cy="1275272"/>
          </a:xfrm>
          <a:prstGeom prst="rect">
            <a:avLst/>
          </a:prstGeom>
        </p:spPr>
      </p:pic>
      <p:pic>
        <p:nvPicPr>
          <p:cNvPr id="27" name="Picture 27"/>
          <p:cNvPicPr>
            <a:picLocks noChangeAspect="1"/>
          </p:cNvPicPr>
          <p:nvPr/>
        </p:nvPicPr>
        <p:blipFill>
          <a:blip r:embed="rId9"/>
          <a:srcRect/>
          <a:stretch>
            <a:fillRect/>
          </a:stretch>
        </p:blipFill>
        <p:spPr>
          <a:xfrm>
            <a:off x="9144000" y="8877839"/>
            <a:ext cx="1314713" cy="1275272"/>
          </a:xfrm>
          <a:prstGeom prst="rect">
            <a:avLst/>
          </a:prstGeom>
        </p:spPr>
      </p:pic>
      <p:graphicFrame>
        <p:nvGraphicFramePr>
          <p:cNvPr id="28" name="Group 43">
            <a:extLst>
              <a:ext uri="{FF2B5EF4-FFF2-40B4-BE49-F238E27FC236}">
                <a16:creationId xmlns:a16="http://schemas.microsoft.com/office/drawing/2014/main" id="{0C22D9ED-9F0F-A943-BAAF-8A616AA0B0E0}"/>
              </a:ext>
            </a:extLst>
          </p:cNvPr>
          <p:cNvGraphicFramePr>
            <a:graphicFrameLocks noGrp="1"/>
          </p:cNvGraphicFramePr>
          <p:nvPr>
            <p:extLst>
              <p:ext uri="{D42A27DB-BD31-4B8C-83A1-F6EECF244321}">
                <p14:modId xmlns:p14="http://schemas.microsoft.com/office/powerpoint/2010/main" val="3008720957"/>
              </p:ext>
            </p:extLst>
          </p:nvPr>
        </p:nvGraphicFramePr>
        <p:xfrm>
          <a:off x="489857" y="408775"/>
          <a:ext cx="17214801" cy="9395372"/>
        </p:xfrm>
        <a:graphic>
          <a:graphicData uri="http://schemas.openxmlformats.org/drawingml/2006/table">
            <a:tbl>
              <a:tblPr>
                <a:tableStyleId>{775DCB02-9BB8-47FD-8907-85C794F793BA}</a:tableStyleId>
              </a:tblPr>
              <a:tblGrid>
                <a:gridCol w="4986497">
                  <a:extLst>
                    <a:ext uri="{9D8B030D-6E8A-4147-A177-3AD203B41FA5}">
                      <a16:colId xmlns:a16="http://schemas.microsoft.com/office/drawing/2014/main" val="20000"/>
                    </a:ext>
                  </a:extLst>
                </a:gridCol>
                <a:gridCol w="12228304">
                  <a:extLst>
                    <a:ext uri="{9D8B030D-6E8A-4147-A177-3AD203B41FA5}">
                      <a16:colId xmlns:a16="http://schemas.microsoft.com/office/drawing/2014/main" val="20001"/>
                    </a:ext>
                  </a:extLst>
                </a:gridCol>
              </a:tblGrid>
              <a:tr h="131201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000" b="1" u="none" strike="noStrike" cap="none" normalizeH="0" baseline="0" dirty="0">
                          <a:ln>
                            <a:noFill/>
                          </a:ln>
                          <a:solidFill>
                            <a:schemeClr val="bg1"/>
                          </a:solidFill>
                          <a:effectLst/>
                          <a:latin typeface="Pattaya" panose="00000500000000000000" pitchFamily="2" charset="-34"/>
                          <a:cs typeface="Pattaya" panose="00000500000000000000" pitchFamily="2" charset="-34"/>
                        </a:rPr>
                        <a:t>HOA KÌ</a:t>
                      </a:r>
                      <a:endParaRPr kumimoji="0" lang="en-US" sz="5000" b="1" i="0" u="none" strike="noStrike" cap="none" normalizeH="0" baseline="0" dirty="0">
                        <a:ln>
                          <a:noFill/>
                        </a:ln>
                        <a:solidFill>
                          <a:schemeClr val="bg1"/>
                        </a:solidFill>
                        <a:effectLst/>
                        <a:latin typeface="Pattaya" panose="00000500000000000000" pitchFamily="2" charset="-34"/>
                        <a:cs typeface="Pattaya" panose="00000500000000000000" pitchFamily="2" charset="-34"/>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12078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Các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yếu</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tô</a:t>
                      </a:r>
                      <a:r>
                        <a:rPr kumimoji="0" lang="en-US" sz="4500" b="1" u="none" strike="noStrike" cap="none" normalizeH="0" baseline="0" dirty="0">
                          <a:ln>
                            <a:noFill/>
                          </a:ln>
                          <a:solidFill>
                            <a:srgbClr val="002060"/>
                          </a:solidFill>
                          <a:effectLst/>
                          <a:latin typeface="UTM Davida" panose="02040603050506020204" pitchFamily="18" charset="0"/>
                        </a:rPr>
                        <a:t>́</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Đặc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điểm</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6607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a:ln>
                            <a:noFill/>
                          </a:ln>
                          <a:solidFill>
                            <a:srgbClr val="002060"/>
                          </a:solidFill>
                          <a:effectLst/>
                          <a:latin typeface="UTM Davida" panose="02040603050506020204" pitchFamily="18" charset="0"/>
                        </a:rPr>
                        <a:t>Vị trí </a:t>
                      </a:r>
                      <a:r>
                        <a:rPr kumimoji="0" lang="en-US" sz="4500" b="1" u="none" strike="noStrike" cap="none" normalizeH="0" baseline="0" dirty="0" err="1">
                          <a:ln>
                            <a:noFill/>
                          </a:ln>
                          <a:solidFill>
                            <a:srgbClr val="002060"/>
                          </a:solidFill>
                          <a:effectLst/>
                          <a:latin typeface="UTM Davida" panose="02040603050506020204" pitchFamily="18" charset="0"/>
                        </a:rPr>
                        <a:t>địa</a:t>
                      </a:r>
                      <a:r>
                        <a:rPr kumimoji="0" lang="en-US" sz="4500" b="1" u="none" strike="noStrike" cap="none" normalizeH="0" baseline="0" dirty="0">
                          <a:ln>
                            <a:noFill/>
                          </a:ln>
                          <a:solidFill>
                            <a:srgbClr val="002060"/>
                          </a:solidFill>
                          <a:effectLst/>
                          <a:latin typeface="UTM Davida" panose="02040603050506020204" pitchFamily="18" charset="0"/>
                        </a:rPr>
                        <a:t> lí</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8065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Diện</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tích</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7040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Dân</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số</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17040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Kinh</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tế</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529409"/>
                  </a:ext>
                </a:extLst>
              </a:tr>
            </a:tbl>
          </a:graphicData>
        </a:graphic>
      </p:graphicFrame>
      <p:sp>
        <p:nvSpPr>
          <p:cNvPr id="29" name="TextBox 28">
            <a:extLst>
              <a:ext uri="{FF2B5EF4-FFF2-40B4-BE49-F238E27FC236}">
                <a16:creationId xmlns:a16="http://schemas.microsoft.com/office/drawing/2014/main" id="{55F3FA55-4966-ED49-9D34-B40B439DD118}"/>
              </a:ext>
            </a:extLst>
          </p:cNvPr>
          <p:cNvSpPr txBox="1"/>
          <p:nvPr/>
        </p:nvSpPr>
        <p:spPr>
          <a:xfrm>
            <a:off x="5560349" y="3222892"/>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Nằm ở </a:t>
            </a:r>
            <a:r>
              <a:rPr lang="en-VN" sz="5400" dirty="0">
                <a:solidFill>
                  <a:srgbClr val="00B050"/>
                </a:solidFill>
                <a:latin typeface="UTM Alberta Heavy" panose="02040603050506020204" pitchFamily="18" charset="0"/>
              </a:rPr>
              <a:t>Bắc Mĩ</a:t>
            </a:r>
            <a:r>
              <a:rPr lang="en-VN" sz="5400" dirty="0">
                <a:solidFill>
                  <a:srgbClr val="C00000"/>
                </a:solidFill>
                <a:latin typeface="UTM Alberta Heavy" panose="02040603050506020204" pitchFamily="18" charset="0"/>
              </a:rPr>
              <a:t>.</a:t>
            </a:r>
          </a:p>
        </p:txBody>
      </p:sp>
      <p:sp>
        <p:nvSpPr>
          <p:cNvPr id="31" name="TextBox 30">
            <a:extLst>
              <a:ext uri="{FF2B5EF4-FFF2-40B4-BE49-F238E27FC236}">
                <a16:creationId xmlns:a16="http://schemas.microsoft.com/office/drawing/2014/main" id="{E94DCFEA-2E15-2E4D-AEF2-628F43C632B8}"/>
              </a:ext>
            </a:extLst>
          </p:cNvPr>
          <p:cNvSpPr txBox="1"/>
          <p:nvPr/>
        </p:nvSpPr>
        <p:spPr>
          <a:xfrm>
            <a:off x="5569946" y="4939254"/>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Lớn </a:t>
            </a:r>
            <a:r>
              <a:rPr lang="en-VN" sz="5400" dirty="0">
                <a:solidFill>
                  <a:schemeClr val="accent5">
                    <a:lumMod val="50000"/>
                  </a:schemeClr>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2" name="TextBox 31">
            <a:extLst>
              <a:ext uri="{FF2B5EF4-FFF2-40B4-BE49-F238E27FC236}">
                <a16:creationId xmlns:a16="http://schemas.microsoft.com/office/drawing/2014/main" id="{B88FB76C-5384-7948-9106-526E5869265A}"/>
              </a:ext>
            </a:extLst>
          </p:cNvPr>
          <p:cNvSpPr txBox="1"/>
          <p:nvPr/>
        </p:nvSpPr>
        <p:spPr>
          <a:xfrm>
            <a:off x="5616713" y="6743457"/>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Đứng </a:t>
            </a:r>
            <a:r>
              <a:rPr lang="en-VN" sz="5400" dirty="0">
                <a:solidFill>
                  <a:srgbClr val="7030A0"/>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3" name="TextBox 32">
            <a:extLst>
              <a:ext uri="{FF2B5EF4-FFF2-40B4-BE49-F238E27FC236}">
                <a16:creationId xmlns:a16="http://schemas.microsoft.com/office/drawing/2014/main" id="{E43A0231-8ACB-5645-82DF-A3EF7E9A7C60}"/>
              </a:ext>
            </a:extLst>
          </p:cNvPr>
          <p:cNvSpPr txBox="1"/>
          <p:nvPr/>
        </p:nvSpPr>
        <p:spPr>
          <a:xfrm>
            <a:off x="5506451" y="8094566"/>
            <a:ext cx="12349524" cy="1477328"/>
          </a:xfrm>
          <a:prstGeom prst="rect">
            <a:avLst/>
          </a:prstGeom>
          <a:noFill/>
        </p:spPr>
        <p:txBody>
          <a:bodyPr wrap="square" rtlCol="0">
            <a:spAutoFit/>
          </a:bodyPr>
          <a:lstStyle/>
          <a:p>
            <a:r>
              <a:rPr lang="en-VN" sz="4500" dirty="0">
                <a:solidFill>
                  <a:srgbClr val="C00000"/>
                </a:solidFill>
                <a:latin typeface="UTM Alberta Heavy" panose="02040603050506020204" pitchFamily="18" charset="0"/>
              </a:rPr>
              <a:t>- Nền </a:t>
            </a:r>
            <a:r>
              <a:rPr lang="en-VN" sz="4500" dirty="0">
                <a:solidFill>
                  <a:srgbClr val="0070C0"/>
                </a:solidFill>
                <a:latin typeface="UTM Alberta Heavy" panose="02040603050506020204" pitchFamily="18" charset="0"/>
              </a:rPr>
              <a:t>kinh tế phát triển cao</a:t>
            </a:r>
            <a:r>
              <a:rPr lang="en-VN" sz="4500" dirty="0">
                <a:solidFill>
                  <a:srgbClr val="C00000"/>
                </a:solidFill>
                <a:latin typeface="UTM Alberta Heavy" panose="02040603050506020204" pitchFamily="18" charset="0"/>
              </a:rPr>
              <a:t>, trong đó có nhiều ngành công nghiệp đứng hàng đầu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494"/>
          <a:stretch>
            <a:fillRect/>
          </a:stretch>
        </p:blipFill>
        <p:spPr>
          <a:xfrm>
            <a:off x="2352932" y="995608"/>
            <a:ext cx="13470733" cy="80576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5057176" y="1574391"/>
            <a:ext cx="1551282" cy="1498927"/>
          </a:xfrm>
          <a:prstGeom prst="rect">
            <a:avLst/>
          </a:prstGeom>
        </p:spPr>
      </p:pic>
      <p:sp>
        <p:nvSpPr>
          <p:cNvPr id="9" name="TextBox 9"/>
          <p:cNvSpPr txBox="1"/>
          <p:nvPr/>
        </p:nvSpPr>
        <p:spPr>
          <a:xfrm>
            <a:off x="3541306" y="1647072"/>
            <a:ext cx="11267182" cy="987450"/>
          </a:xfrm>
          <a:prstGeom prst="rect">
            <a:avLst/>
          </a:prstGeom>
        </p:spPr>
        <p:txBody>
          <a:bodyPr lIns="0" tIns="0" rIns="0" bIns="0" rtlCol="0" anchor="t">
            <a:spAutoFit/>
          </a:bodyPr>
          <a:lstStyle/>
          <a:p>
            <a:pPr algn="ctr">
              <a:lnSpc>
                <a:spcPts val="7740"/>
              </a:lnSpc>
            </a:pPr>
            <a:r>
              <a:rPr lang="en-US" sz="8800" b="1" dirty="0">
                <a:solidFill>
                  <a:srgbClr val="FF0000"/>
                </a:solidFill>
                <a:latin typeface="UTM Alberta Heavy" panose="02040603050506020204" pitchFamily="18" charset="0"/>
              </a:rPr>
              <a:t>KẾT LUẬN</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46353" y="669732"/>
            <a:ext cx="2283889" cy="58496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03213">
            <a:off x="17821370" y="4566232"/>
            <a:ext cx="840583" cy="77123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471653" y="995608"/>
            <a:ext cx="354974" cy="32851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1213" y="3878112"/>
            <a:ext cx="354974" cy="328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661364" y="8657601"/>
            <a:ext cx="354974" cy="328512"/>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6131" y="9673992"/>
            <a:ext cx="11408768" cy="641743"/>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566922" y="9712413"/>
            <a:ext cx="11408768" cy="641743"/>
          </a:xfrm>
          <a:prstGeom prst="rect">
            <a:avLst/>
          </a:prstGeom>
        </p:spPr>
      </p:pic>
      <p:pic>
        <p:nvPicPr>
          <p:cNvPr id="18" name="Picture 18"/>
          <p:cNvPicPr>
            <a:picLocks noChangeAspect="1"/>
          </p:cNvPicPr>
          <p:nvPr/>
        </p:nvPicPr>
        <p:blipFill>
          <a:blip r:embed="rId20"/>
          <a:srcRect/>
          <a:stretch>
            <a:fillRect/>
          </a:stretch>
        </p:blipFill>
        <p:spPr>
          <a:xfrm rot="2779403">
            <a:off x="15324108" y="7082469"/>
            <a:ext cx="2814615" cy="2738972"/>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234231" y="8657601"/>
            <a:ext cx="991921" cy="1356474"/>
          </a:xfrm>
          <a:prstGeom prst="rect">
            <a:avLst/>
          </a:prstGeom>
        </p:spPr>
      </p:pic>
      <p:pic>
        <p:nvPicPr>
          <p:cNvPr id="20" name="Picture 20"/>
          <p:cNvPicPr>
            <a:picLocks noChangeAspect="1"/>
          </p:cNvPicPr>
          <p:nvPr/>
        </p:nvPicPr>
        <p:blipFill>
          <a:blip r:embed="rId23"/>
          <a:srcRect/>
          <a:stretch>
            <a:fillRect/>
          </a:stretch>
        </p:blipFill>
        <p:spPr>
          <a:xfrm>
            <a:off x="1242854" y="6488371"/>
            <a:ext cx="2276079" cy="2306350"/>
          </a:xfrm>
          <a:prstGeom prst="rect">
            <a:avLst/>
          </a:prstGeom>
        </p:spPr>
      </p:pic>
      <p:sp>
        <p:nvSpPr>
          <p:cNvPr id="21" name="TextBox 20">
            <a:extLst>
              <a:ext uri="{FF2B5EF4-FFF2-40B4-BE49-F238E27FC236}">
                <a16:creationId xmlns:a16="http://schemas.microsoft.com/office/drawing/2014/main" id="{A8005775-CA43-AB45-8B3E-A26097F0CE12}"/>
              </a:ext>
            </a:extLst>
          </p:cNvPr>
          <p:cNvSpPr txBox="1"/>
          <p:nvPr/>
        </p:nvSpPr>
        <p:spPr>
          <a:xfrm>
            <a:off x="2841426" y="2712685"/>
            <a:ext cx="12627173" cy="4708981"/>
          </a:xfrm>
          <a:prstGeom prst="rect">
            <a:avLst/>
          </a:prstGeom>
          <a:noFill/>
        </p:spPr>
        <p:txBody>
          <a:bodyPr wrap="square" rtlCol="0">
            <a:spAutoFit/>
          </a:bodyPr>
          <a:lstStyle/>
          <a:p>
            <a:r>
              <a:rPr lang="en-VN" sz="5000" dirty="0">
                <a:solidFill>
                  <a:schemeClr val="accent6">
                    <a:lumMod val="50000"/>
                  </a:schemeClr>
                </a:solidFill>
                <a:latin typeface="Pattaya" panose="00000500000000000000" pitchFamily="2" charset="-34"/>
                <a:cs typeface="Pattaya" panose="00000500000000000000" pitchFamily="2" charset="-34"/>
              </a:rPr>
              <a:t>     Phần lớn cư dân châu Mĩ có nguồn gốc là người nhập cư. Bắc Mĩ có nền nông nghiệp tiên tiến, công nghiệp hiện đại. Trung và Nam Mĩ chủ yếu sản xuất nông sản và khai thác khoáng sản để xuất khẩu. Hoa Kì là một trong những nước có nền kinh tế phát triển nhất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5390" y="8935551"/>
            <a:ext cx="434568" cy="908791"/>
          </a:xfrm>
          <a:prstGeom prst="rect">
            <a:avLst/>
          </a:prstGeom>
        </p:spPr>
      </p:pic>
      <p:sp>
        <p:nvSpPr>
          <p:cNvPr id="48" name="Rounded Rectangle 47">
            <a:extLst>
              <a:ext uri="{FF2B5EF4-FFF2-40B4-BE49-F238E27FC236}">
                <a16:creationId xmlns:a16="http://schemas.microsoft.com/office/drawing/2014/main" id="{BA33D769-EBD7-6444-B418-C47D5D1A68BB}"/>
              </a:ext>
            </a:extLst>
          </p:cNvPr>
          <p:cNvSpPr/>
          <p:nvPr/>
        </p:nvSpPr>
        <p:spPr>
          <a:xfrm>
            <a:off x="3164182" y="2399965"/>
            <a:ext cx="12574958" cy="60201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9" name="Google Shape;1266;p56">
            <a:extLst>
              <a:ext uri="{FF2B5EF4-FFF2-40B4-BE49-F238E27FC236}">
                <a16:creationId xmlns:a16="http://schemas.microsoft.com/office/drawing/2014/main" id="{AE3A4916-E233-4441-94EE-161E23BC8019}"/>
              </a:ext>
            </a:extLst>
          </p:cNvPr>
          <p:cNvGrpSpPr/>
          <p:nvPr/>
        </p:nvGrpSpPr>
        <p:grpSpPr>
          <a:xfrm rot="660805">
            <a:off x="13324895" y="6456207"/>
            <a:ext cx="1931697" cy="1608005"/>
            <a:chOff x="7441450" y="886673"/>
            <a:chExt cx="600712" cy="477303"/>
          </a:xfrm>
          <a:solidFill>
            <a:schemeClr val="accent6">
              <a:lumMod val="75000"/>
            </a:schemeClr>
          </a:solidFill>
        </p:grpSpPr>
        <p:sp>
          <p:nvSpPr>
            <p:cNvPr id="50" name="Google Shape;1267;p56">
              <a:extLst>
                <a:ext uri="{FF2B5EF4-FFF2-40B4-BE49-F238E27FC236}">
                  <a16:creationId xmlns:a16="http://schemas.microsoft.com/office/drawing/2014/main" id="{2BFC496B-3C1B-2340-854D-FBFC4B81CA10}"/>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8;p56">
              <a:extLst>
                <a:ext uri="{FF2B5EF4-FFF2-40B4-BE49-F238E27FC236}">
                  <a16:creationId xmlns:a16="http://schemas.microsoft.com/office/drawing/2014/main" id="{BDAB57DC-57FA-424D-B158-156A6A35F65D}"/>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69;p56">
              <a:extLst>
                <a:ext uri="{FF2B5EF4-FFF2-40B4-BE49-F238E27FC236}">
                  <a16:creationId xmlns:a16="http://schemas.microsoft.com/office/drawing/2014/main" id="{FDED764E-AA75-FC42-AB3F-CEA37B1187BD}"/>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52">
            <a:extLst>
              <a:ext uri="{FF2B5EF4-FFF2-40B4-BE49-F238E27FC236}">
                <a16:creationId xmlns:a16="http://schemas.microsoft.com/office/drawing/2014/main" id="{F8C8788C-E3F4-8A4B-A231-0E2CCE7A6F69}"/>
              </a:ext>
            </a:extLst>
          </p:cNvPr>
          <p:cNvSpPr/>
          <p:nvPr/>
        </p:nvSpPr>
        <p:spPr>
          <a:xfrm>
            <a:off x="7259706" y="655697"/>
            <a:ext cx="4192651" cy="1446550"/>
          </a:xfrm>
          <a:prstGeom prst="rect">
            <a:avLst/>
          </a:prstGeom>
          <a:noFill/>
        </p:spPr>
        <p:txBody>
          <a:bodyPr wrap="square" lIns="91440" tIns="45720" rIns="91440" bIns="45720">
            <a:spAutoFit/>
          </a:bodyPr>
          <a:lstStyle/>
          <a:p>
            <a:pPr algn="ctr">
              <a:tabLst>
                <a:tab pos="2171700" algn="l"/>
              </a:tabLst>
            </a:pPr>
            <a:r>
              <a:rPr lang="en-US" sz="8800" b="1" dirty="0">
                <a:ln w="22225">
                  <a:solidFill>
                    <a:schemeClr val="accent2"/>
                  </a:solidFill>
                  <a:prstDash val="solid"/>
                </a:ln>
                <a:solidFill>
                  <a:schemeClr val="accent6">
                    <a:lumMod val="75000"/>
                  </a:schemeClr>
                </a:solidFill>
                <a:latin typeface="UTM Davida" panose="02040603050506020204" pitchFamily="18" charset="0"/>
                <a:cs typeface="Calibri" panose="020F0502020204030204" pitchFamily="34" charset="0"/>
              </a:rPr>
              <a:t>DẶN DÒ</a:t>
            </a:r>
          </a:p>
        </p:txBody>
      </p:sp>
      <p:sp>
        <p:nvSpPr>
          <p:cNvPr id="54" name="TextBox 53">
            <a:extLst>
              <a:ext uri="{FF2B5EF4-FFF2-40B4-BE49-F238E27FC236}">
                <a16:creationId xmlns:a16="http://schemas.microsoft.com/office/drawing/2014/main" id="{7DEEB408-C17C-AA4E-9AA7-05C261F51A5B}"/>
              </a:ext>
            </a:extLst>
          </p:cNvPr>
          <p:cNvSpPr txBox="1"/>
          <p:nvPr/>
        </p:nvSpPr>
        <p:spPr>
          <a:xfrm>
            <a:off x="3446963" y="2640837"/>
            <a:ext cx="11999618" cy="4170437"/>
          </a:xfrm>
          <a:prstGeom prst="rect">
            <a:avLst/>
          </a:prstGeom>
          <a:noFill/>
        </p:spPr>
        <p:txBody>
          <a:bodyPr wrap="square" rtlCol="0">
            <a:spAutoFit/>
          </a:bodyPr>
          <a:lstStyle/>
          <a:p>
            <a:pPr marL="457200" indent="-457200">
              <a:lnSpc>
                <a:spcPct val="125000"/>
              </a:lnSpc>
              <a:buFontTx/>
              <a:buChar char="-"/>
            </a:pPr>
            <a:r>
              <a:rPr lang="en-VN" sz="5400" dirty="0">
                <a:latin typeface="Pattaya" panose="00000500000000000000" pitchFamily="2" charset="-34"/>
                <a:cs typeface="Pattaya" panose="00000500000000000000" pitchFamily="2" charset="-34"/>
              </a:rPr>
              <a:t>Xem lại kiến thức bài học.</a:t>
            </a:r>
          </a:p>
          <a:p>
            <a:pPr marL="457200" indent="-457200">
              <a:lnSpc>
                <a:spcPct val="125000"/>
              </a:lnSpc>
              <a:buFontTx/>
              <a:buChar char="-"/>
            </a:pPr>
            <a:r>
              <a:rPr lang="en-VN" sz="5400" dirty="0">
                <a:latin typeface="Pattaya" panose="00000500000000000000" pitchFamily="2" charset="-34"/>
                <a:cs typeface="Pattaya" panose="00000500000000000000" pitchFamily="2" charset="-34"/>
              </a:rPr>
              <a:t>Chuẩn bị bài: </a:t>
            </a:r>
          </a:p>
          <a:p>
            <a:pPr algn="ctr">
              <a:lnSpc>
                <a:spcPct val="125000"/>
              </a:lnSpc>
            </a:pPr>
            <a:r>
              <a:rPr lang="en-VN" sz="5400" b="1" dirty="0">
                <a:latin typeface="Pattaya" panose="00000500000000000000" pitchFamily="2" charset="-34"/>
                <a:cs typeface="Pattaya" panose="00000500000000000000" pitchFamily="2" charset="-34"/>
              </a:rPr>
              <a:t>   CHÂU ĐẠI DƯƠNG VÀ CHÂU NAM CỰC </a:t>
            </a:r>
            <a:r>
              <a:rPr lang="en-VN" sz="5400" i="1" dirty="0">
                <a:latin typeface="Pattaya" panose="00000500000000000000" pitchFamily="2" charset="-34"/>
                <a:cs typeface="Pattaya" panose="00000500000000000000" pitchFamily="2" charset="-34"/>
              </a:rPr>
              <a:t>(trang 126)</a:t>
            </a:r>
            <a:endParaRPr lang="en-VN" sz="5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5290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53"/>
                                        </p:tgtEl>
                                        <p:attrNameLst>
                                          <p:attrName>ppt_y</p:attrName>
                                        </p:attrNameLst>
                                      </p:cBhvr>
                                      <p:tavLst>
                                        <p:tav tm="0">
                                          <p:val>
                                            <p:strVal val="#ppt_y"/>
                                          </p:val>
                                        </p:tav>
                                        <p:tav tm="100000">
                                          <p:val>
                                            <p:strVal val="#ppt_y"/>
                                          </p:val>
                                        </p:tav>
                                      </p:tavLst>
                                    </p:anim>
                                    <p:anim calcmode="lin" valueType="num">
                                      <p:cBhvr>
                                        <p:cTn id="67"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1000" fill="hold"/>
                                        <p:tgtEl>
                                          <p:spTgt spid="48"/>
                                        </p:tgtEl>
                                        <p:attrNameLst>
                                          <p:attrName>ppt_w</p:attrName>
                                        </p:attrNameLst>
                                      </p:cBhvr>
                                      <p:tavLst>
                                        <p:tav tm="0">
                                          <p:val>
                                            <p:strVal val="#ppt_w*0.70"/>
                                          </p:val>
                                        </p:tav>
                                        <p:tav tm="100000">
                                          <p:val>
                                            <p:strVal val="#ppt_w"/>
                                          </p:val>
                                        </p:tav>
                                      </p:tavLst>
                                    </p:anim>
                                    <p:anim calcmode="lin" valueType="num">
                                      <p:cBhvr>
                                        <p:cTn id="75" dur="1000" fill="hold"/>
                                        <p:tgtEl>
                                          <p:spTgt spid="48"/>
                                        </p:tgtEl>
                                        <p:attrNameLst>
                                          <p:attrName>ppt_h</p:attrName>
                                        </p:attrNameLst>
                                      </p:cBhvr>
                                      <p:tavLst>
                                        <p:tav tm="0">
                                          <p:val>
                                            <p:strVal val="#ppt_h"/>
                                          </p:val>
                                        </p:tav>
                                        <p:tav tm="100000">
                                          <p:val>
                                            <p:strVal val="#ppt_h"/>
                                          </p:val>
                                        </p:tav>
                                      </p:tavLst>
                                    </p:anim>
                                    <p:animEffect transition="in" filter="fade">
                                      <p:cBhvr>
                                        <p:cTn id="76" dur="1000"/>
                                        <p:tgtEl>
                                          <p:spTgt spid="48"/>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1000" fill="hold"/>
                                        <p:tgtEl>
                                          <p:spTgt spid="54"/>
                                        </p:tgtEl>
                                        <p:attrNameLst>
                                          <p:attrName>ppt_w</p:attrName>
                                        </p:attrNameLst>
                                      </p:cBhvr>
                                      <p:tavLst>
                                        <p:tav tm="0">
                                          <p:val>
                                            <p:strVal val="#ppt_w*0.70"/>
                                          </p:val>
                                        </p:tav>
                                        <p:tav tm="100000">
                                          <p:val>
                                            <p:strVal val="#ppt_w"/>
                                          </p:val>
                                        </p:tav>
                                      </p:tavLst>
                                    </p:anim>
                                    <p:anim calcmode="lin" valueType="num">
                                      <p:cBhvr>
                                        <p:cTn id="80" dur="1000" fill="hold"/>
                                        <p:tgtEl>
                                          <p:spTgt spid="54"/>
                                        </p:tgtEl>
                                        <p:attrNameLst>
                                          <p:attrName>ppt_h</p:attrName>
                                        </p:attrNameLst>
                                      </p:cBhvr>
                                      <p:tavLst>
                                        <p:tav tm="0">
                                          <p:val>
                                            <p:strVal val="#ppt_h"/>
                                          </p:val>
                                        </p:tav>
                                        <p:tav tm="100000">
                                          <p:val>
                                            <p:strVal val="#ppt_h"/>
                                          </p:val>
                                        </p:tav>
                                      </p:tavLst>
                                    </p:anim>
                                    <p:animEffect transition="in" filter="fade">
                                      <p:cBhvr>
                                        <p:cTn id="81" dur="10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dissolv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4106" y="515759"/>
            <a:ext cx="9193085" cy="19644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25390" y="8935551"/>
            <a:ext cx="434568" cy="908791"/>
          </a:xfrm>
          <a:prstGeom prst="rect">
            <a:avLst/>
          </a:prstGeom>
        </p:spPr>
      </p:pic>
      <p:sp>
        <p:nvSpPr>
          <p:cNvPr id="32" name="TextBox 7">
            <a:extLst>
              <a:ext uri="{FF2B5EF4-FFF2-40B4-BE49-F238E27FC236}">
                <a16:creationId xmlns:a16="http://schemas.microsoft.com/office/drawing/2014/main" id="{864A2126-8471-E44F-8976-C8A23BF9F40E}"/>
              </a:ext>
            </a:extLst>
          </p:cNvPr>
          <p:cNvSpPr txBox="1"/>
          <p:nvPr/>
        </p:nvSpPr>
        <p:spPr>
          <a:xfrm>
            <a:off x="4004878" y="3568699"/>
            <a:ext cx="13902122" cy="615553"/>
          </a:xfrm>
          <a:prstGeom prst="rect">
            <a:avLst/>
          </a:prstGeom>
        </p:spPr>
        <p:txBody>
          <a:bodyPr wrap="square" lIns="0" tIns="0" rIns="0" bIns="0" rtlCol="0" anchor="t">
            <a:spAutoFit/>
          </a:bodyPr>
          <a:lstStyle/>
          <a:p>
            <a:pPr lvl="0" algn="just">
              <a:spcBef>
                <a:spcPct val="0"/>
              </a:spcBef>
            </a:pPr>
            <a:r>
              <a:rPr lang="vi-VN" sz="4000" b="1" dirty="0">
                <a:solidFill>
                  <a:srgbClr val="00B050"/>
                </a:solidFill>
              </a:rPr>
              <a:t>Nêu được một số đặc điểm về dân cư và kinh tế châu Mĩ.</a:t>
            </a:r>
            <a:endParaRPr lang="en-US" sz="7200" b="1" u="none" dirty="0">
              <a:solidFill>
                <a:srgbClr val="00B050"/>
              </a:solidFill>
              <a:latin typeface="Calibri" panose="020F0502020204030204" pitchFamily="34" charset="0"/>
              <a:cs typeface="Calibri" panose="020F0502020204030204" pitchFamily="34" charset="0"/>
            </a:endParaRPr>
          </a:p>
        </p:txBody>
      </p:sp>
      <p:grpSp>
        <p:nvGrpSpPr>
          <p:cNvPr id="33" name="Group 10">
            <a:extLst>
              <a:ext uri="{FF2B5EF4-FFF2-40B4-BE49-F238E27FC236}">
                <a16:creationId xmlns:a16="http://schemas.microsoft.com/office/drawing/2014/main" id="{1E75346D-CBCC-6E42-B105-5AC86050CD53}"/>
              </a:ext>
            </a:extLst>
          </p:cNvPr>
          <p:cNvGrpSpPr/>
          <p:nvPr/>
        </p:nvGrpSpPr>
        <p:grpSpPr>
          <a:xfrm>
            <a:off x="2731570" y="3311044"/>
            <a:ext cx="1029347" cy="1057783"/>
            <a:chOff x="1869" y="0"/>
            <a:chExt cx="833911" cy="856948"/>
          </a:xfrm>
        </p:grpSpPr>
        <p:grpSp>
          <p:nvGrpSpPr>
            <p:cNvPr id="34" name="Group 11">
              <a:extLst>
                <a:ext uri="{FF2B5EF4-FFF2-40B4-BE49-F238E27FC236}">
                  <a16:creationId xmlns:a16="http://schemas.microsoft.com/office/drawing/2014/main" id="{DBC5C6B9-3A80-724C-AC9B-4BB2E525F0A5}"/>
                </a:ext>
              </a:extLst>
            </p:cNvPr>
            <p:cNvGrpSpPr/>
            <p:nvPr/>
          </p:nvGrpSpPr>
          <p:grpSpPr>
            <a:xfrm>
              <a:off x="1869" y="0"/>
              <a:ext cx="833911" cy="856948"/>
              <a:chOff x="14173" y="0"/>
              <a:chExt cx="6321666" cy="6350000"/>
            </a:xfrm>
          </p:grpSpPr>
          <p:sp>
            <p:nvSpPr>
              <p:cNvPr id="36" name="Freeform 12">
                <a:extLst>
                  <a:ext uri="{FF2B5EF4-FFF2-40B4-BE49-F238E27FC236}">
                    <a16:creationId xmlns:a16="http://schemas.microsoft.com/office/drawing/2014/main" id="{24F2AAB4-0D79-8741-AECE-C45779AEF02C}"/>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B68D"/>
              </a:solidFill>
            </p:spPr>
          </p:sp>
        </p:grpSp>
        <p:sp>
          <p:nvSpPr>
            <p:cNvPr id="35" name="TextBox 13">
              <a:extLst>
                <a:ext uri="{FF2B5EF4-FFF2-40B4-BE49-F238E27FC236}">
                  <a16:creationId xmlns:a16="http://schemas.microsoft.com/office/drawing/2014/main" id="{2BF58148-8565-4B48-99BB-5615010B672A}"/>
                </a:ext>
              </a:extLst>
            </p:cNvPr>
            <p:cNvSpPr txBox="1"/>
            <p:nvPr/>
          </p:nvSpPr>
          <p:spPr>
            <a:xfrm>
              <a:off x="233486" y="440372"/>
              <a:ext cx="370677" cy="270381"/>
            </a:xfrm>
            <a:prstGeom prst="rect">
              <a:avLst/>
            </a:prstGeom>
          </p:spPr>
          <p:txBody>
            <a:bodyPr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1</a:t>
              </a:r>
            </a:p>
          </p:txBody>
        </p:sp>
      </p:grpSp>
      <p:sp>
        <p:nvSpPr>
          <p:cNvPr id="38" name="TextBox 7">
            <a:extLst>
              <a:ext uri="{FF2B5EF4-FFF2-40B4-BE49-F238E27FC236}">
                <a16:creationId xmlns:a16="http://schemas.microsoft.com/office/drawing/2014/main" id="{E1C93067-81DA-D948-8B5E-43D05FCCFBD6}"/>
              </a:ext>
            </a:extLst>
          </p:cNvPr>
          <p:cNvSpPr txBox="1"/>
          <p:nvPr/>
        </p:nvSpPr>
        <p:spPr>
          <a:xfrm>
            <a:off x="4046816" y="5129138"/>
            <a:ext cx="11734800" cy="677108"/>
          </a:xfrm>
          <a:prstGeom prst="rect">
            <a:avLst/>
          </a:prstGeom>
        </p:spPr>
        <p:txBody>
          <a:bodyPr wrap="square" lIns="0" tIns="0" rIns="0" bIns="0" rtlCol="0" anchor="t">
            <a:spAutoFit/>
          </a:bodyPr>
          <a:lstStyle/>
          <a:p>
            <a:r>
              <a:rPr lang="en-US" sz="4400" b="1" dirty="0" err="1">
                <a:solidFill>
                  <a:srgbClr val="E46C09"/>
                </a:solidFill>
              </a:rPr>
              <a:t>Chỉ</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đọc</a:t>
            </a:r>
            <a:r>
              <a:rPr lang="en-US" sz="4400" b="1" dirty="0">
                <a:solidFill>
                  <a:srgbClr val="E46C09"/>
                </a:solidFill>
              </a:rPr>
              <a:t> </a:t>
            </a:r>
            <a:r>
              <a:rPr lang="en-US" sz="4400" b="1" dirty="0" err="1">
                <a:solidFill>
                  <a:srgbClr val="E46C09"/>
                </a:solidFill>
              </a:rPr>
              <a:t>trên</a:t>
            </a:r>
            <a:r>
              <a:rPr lang="en-US" sz="4400" b="1" dirty="0">
                <a:solidFill>
                  <a:srgbClr val="E46C09"/>
                </a:solidFill>
              </a:rPr>
              <a:t> </a:t>
            </a:r>
            <a:r>
              <a:rPr lang="en-US" sz="4400" b="1" dirty="0" err="1">
                <a:solidFill>
                  <a:srgbClr val="E46C09"/>
                </a:solidFill>
              </a:rPr>
              <a:t>bản</a:t>
            </a:r>
            <a:r>
              <a:rPr lang="en-US" sz="4400" b="1" dirty="0">
                <a:solidFill>
                  <a:srgbClr val="E46C09"/>
                </a:solidFill>
              </a:rPr>
              <a:t> </a:t>
            </a:r>
            <a:r>
              <a:rPr lang="en-US" sz="4400" b="1" dirty="0" err="1">
                <a:solidFill>
                  <a:srgbClr val="E46C09"/>
                </a:solidFill>
              </a:rPr>
              <a:t>đồ</a:t>
            </a:r>
            <a:r>
              <a:rPr lang="en-US" sz="4400" b="1" dirty="0">
                <a:solidFill>
                  <a:srgbClr val="E46C09"/>
                </a:solidFill>
              </a:rPr>
              <a:t> </a:t>
            </a:r>
            <a:r>
              <a:rPr lang="en-US" sz="4400" b="1" dirty="0" err="1">
                <a:solidFill>
                  <a:srgbClr val="E46C09"/>
                </a:solidFill>
              </a:rPr>
              <a:t>tên</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thủ</a:t>
            </a:r>
            <a:r>
              <a:rPr lang="en-US" sz="4400" b="1" dirty="0">
                <a:solidFill>
                  <a:srgbClr val="E46C09"/>
                </a:solidFill>
              </a:rPr>
              <a:t> </a:t>
            </a:r>
            <a:r>
              <a:rPr lang="en-US" sz="4400" b="1" dirty="0" err="1">
                <a:solidFill>
                  <a:srgbClr val="E46C09"/>
                </a:solidFill>
              </a:rPr>
              <a:t>đô</a:t>
            </a:r>
            <a:r>
              <a:rPr lang="en-US" sz="4400" b="1" dirty="0">
                <a:solidFill>
                  <a:srgbClr val="E46C09"/>
                </a:solidFill>
              </a:rPr>
              <a:t> </a:t>
            </a:r>
            <a:r>
              <a:rPr lang="en-US" sz="4400" b="1" dirty="0" err="1">
                <a:solidFill>
                  <a:srgbClr val="E46C09"/>
                </a:solidFill>
              </a:rPr>
              <a:t>của</a:t>
            </a:r>
            <a:r>
              <a:rPr lang="en-US" sz="4400" b="1" dirty="0">
                <a:solidFill>
                  <a:srgbClr val="E46C09"/>
                </a:solidFill>
              </a:rPr>
              <a:t> </a:t>
            </a:r>
            <a:r>
              <a:rPr lang="en-US" sz="4400" b="1" dirty="0" err="1">
                <a:solidFill>
                  <a:srgbClr val="E46C09"/>
                </a:solidFill>
              </a:rPr>
              <a:t>Hoa</a:t>
            </a:r>
            <a:r>
              <a:rPr lang="en-US" sz="4400" b="1" dirty="0">
                <a:solidFill>
                  <a:srgbClr val="E46C09"/>
                </a:solidFill>
              </a:rPr>
              <a:t> </a:t>
            </a:r>
            <a:r>
              <a:rPr lang="en-US" sz="4400" b="1" dirty="0" err="1">
                <a:solidFill>
                  <a:srgbClr val="E46C09"/>
                </a:solidFill>
              </a:rPr>
              <a:t>Kì</a:t>
            </a:r>
            <a:r>
              <a:rPr lang="en-US" sz="4400" b="1" dirty="0">
                <a:solidFill>
                  <a:srgbClr val="E46C09"/>
                </a:solidFill>
              </a:rPr>
              <a:t>.</a:t>
            </a:r>
          </a:p>
        </p:txBody>
      </p:sp>
      <p:grpSp>
        <p:nvGrpSpPr>
          <p:cNvPr id="39" name="Group 10">
            <a:extLst>
              <a:ext uri="{FF2B5EF4-FFF2-40B4-BE49-F238E27FC236}">
                <a16:creationId xmlns:a16="http://schemas.microsoft.com/office/drawing/2014/main" id="{131B2E43-5175-F44B-B173-2C8FF1531823}"/>
              </a:ext>
            </a:extLst>
          </p:cNvPr>
          <p:cNvGrpSpPr/>
          <p:nvPr/>
        </p:nvGrpSpPr>
        <p:grpSpPr>
          <a:xfrm>
            <a:off x="2731569" y="4938801"/>
            <a:ext cx="1029348" cy="1105437"/>
            <a:chOff x="1868" y="0"/>
            <a:chExt cx="833912" cy="895554"/>
          </a:xfrm>
        </p:grpSpPr>
        <p:grpSp>
          <p:nvGrpSpPr>
            <p:cNvPr id="40" name="Group 11">
              <a:extLst>
                <a:ext uri="{FF2B5EF4-FFF2-40B4-BE49-F238E27FC236}">
                  <a16:creationId xmlns:a16="http://schemas.microsoft.com/office/drawing/2014/main" id="{3E9E75AD-EFBE-2A4D-8D07-9EAF406E40A3}"/>
                </a:ext>
              </a:extLst>
            </p:cNvPr>
            <p:cNvGrpSpPr/>
            <p:nvPr/>
          </p:nvGrpSpPr>
          <p:grpSpPr>
            <a:xfrm>
              <a:off x="1869" y="0"/>
              <a:ext cx="833911" cy="856948"/>
              <a:chOff x="14173" y="0"/>
              <a:chExt cx="6321666" cy="6350000"/>
            </a:xfrm>
          </p:grpSpPr>
          <p:sp>
            <p:nvSpPr>
              <p:cNvPr id="42" name="Freeform 12">
                <a:extLst>
                  <a:ext uri="{FF2B5EF4-FFF2-40B4-BE49-F238E27FC236}">
                    <a16:creationId xmlns:a16="http://schemas.microsoft.com/office/drawing/2014/main" id="{C387F0F3-47BF-E14B-9C69-C1DEE1D8B39F}"/>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6">
                  <a:lumMod val="75000"/>
                </a:schemeClr>
              </a:solidFill>
            </p:spPr>
            <p:txBody>
              <a:bodyPr/>
              <a:lstStyle/>
              <a:p>
                <a:endParaRPr lang="en-VN" dirty="0"/>
              </a:p>
            </p:txBody>
          </p:sp>
        </p:grpSp>
        <p:sp>
          <p:nvSpPr>
            <p:cNvPr id="41" name="TextBox 13">
              <a:extLst>
                <a:ext uri="{FF2B5EF4-FFF2-40B4-BE49-F238E27FC236}">
                  <a16:creationId xmlns:a16="http://schemas.microsoft.com/office/drawing/2014/main" id="{F0B57437-CDF8-6040-A594-71E64EB5BF6F}"/>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2</a:t>
              </a:r>
            </a:p>
          </p:txBody>
        </p:sp>
      </p:grpSp>
      <p:sp>
        <p:nvSpPr>
          <p:cNvPr id="43" name="TextBox 7">
            <a:extLst>
              <a:ext uri="{FF2B5EF4-FFF2-40B4-BE49-F238E27FC236}">
                <a16:creationId xmlns:a16="http://schemas.microsoft.com/office/drawing/2014/main" id="{D4B658BB-D95A-B04D-949C-59CAFF184A56}"/>
              </a:ext>
            </a:extLst>
          </p:cNvPr>
          <p:cNvSpPr txBox="1"/>
          <p:nvPr/>
        </p:nvSpPr>
        <p:spPr>
          <a:xfrm>
            <a:off x="4046816" y="6909074"/>
            <a:ext cx="11734800" cy="615553"/>
          </a:xfrm>
          <a:prstGeom prst="rect">
            <a:avLst/>
          </a:prstGeom>
        </p:spPr>
        <p:txBody>
          <a:bodyPr wrap="square" lIns="0" tIns="0" rIns="0" bIns="0" rtlCol="0" anchor="t">
            <a:spAutoFit/>
          </a:bodyPr>
          <a:lstStyle/>
          <a:p>
            <a:r>
              <a:rPr lang="vi-VN" sz="4000" b="1" dirty="0">
                <a:solidFill>
                  <a:srgbClr val="953735"/>
                </a:solidFill>
              </a:rPr>
              <a:t>Nêu được một số đặc điểm kinh tế của Hoa Kì.</a:t>
            </a:r>
            <a:endParaRPr lang="en-US" sz="8000" b="1" dirty="0">
              <a:solidFill>
                <a:srgbClr val="953735"/>
              </a:solidFill>
            </a:endParaRPr>
          </a:p>
        </p:txBody>
      </p:sp>
      <p:grpSp>
        <p:nvGrpSpPr>
          <p:cNvPr id="44" name="Group 10">
            <a:extLst>
              <a:ext uri="{FF2B5EF4-FFF2-40B4-BE49-F238E27FC236}">
                <a16:creationId xmlns:a16="http://schemas.microsoft.com/office/drawing/2014/main" id="{ABF70B25-45E4-1948-94C5-4F805DBE6544}"/>
              </a:ext>
            </a:extLst>
          </p:cNvPr>
          <p:cNvGrpSpPr/>
          <p:nvPr/>
        </p:nvGrpSpPr>
        <p:grpSpPr>
          <a:xfrm>
            <a:off x="2731568" y="6628863"/>
            <a:ext cx="1029348" cy="1105437"/>
            <a:chOff x="1868" y="0"/>
            <a:chExt cx="833912" cy="895554"/>
          </a:xfrm>
        </p:grpSpPr>
        <p:grpSp>
          <p:nvGrpSpPr>
            <p:cNvPr id="45" name="Group 11">
              <a:extLst>
                <a:ext uri="{FF2B5EF4-FFF2-40B4-BE49-F238E27FC236}">
                  <a16:creationId xmlns:a16="http://schemas.microsoft.com/office/drawing/2014/main" id="{B94B63FC-035B-5549-B1AA-B7AAA5263C6A}"/>
                </a:ext>
              </a:extLst>
            </p:cNvPr>
            <p:cNvGrpSpPr/>
            <p:nvPr/>
          </p:nvGrpSpPr>
          <p:grpSpPr>
            <a:xfrm>
              <a:off x="1869" y="0"/>
              <a:ext cx="833911" cy="856948"/>
              <a:chOff x="14173" y="0"/>
              <a:chExt cx="6321666" cy="6350000"/>
            </a:xfrm>
          </p:grpSpPr>
          <p:sp>
            <p:nvSpPr>
              <p:cNvPr id="47" name="Freeform 12">
                <a:extLst>
                  <a:ext uri="{FF2B5EF4-FFF2-40B4-BE49-F238E27FC236}">
                    <a16:creationId xmlns:a16="http://schemas.microsoft.com/office/drawing/2014/main" id="{81BCC304-326D-4B45-9BCF-210A375D7B58}"/>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lumMod val="75000"/>
                </a:schemeClr>
              </a:solidFill>
            </p:spPr>
            <p:txBody>
              <a:bodyPr/>
              <a:lstStyle/>
              <a:p>
                <a:endParaRPr lang="en-VN" dirty="0"/>
              </a:p>
            </p:txBody>
          </p:sp>
        </p:grpSp>
        <p:sp>
          <p:nvSpPr>
            <p:cNvPr id="46" name="TextBox 13">
              <a:extLst>
                <a:ext uri="{FF2B5EF4-FFF2-40B4-BE49-F238E27FC236}">
                  <a16:creationId xmlns:a16="http://schemas.microsoft.com/office/drawing/2014/main" id="{5F735479-8CC8-2D41-AB3F-BF748AE35F5C}"/>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dirty="0">
                  <a:solidFill>
                    <a:srgbClr val="F8FFF4"/>
                  </a:solidFill>
                  <a:latin typeface="KG Primary Penmanship"/>
                </a:rPr>
                <a:t>3</a:t>
              </a:r>
              <a:endParaRPr lang="en-US" sz="7200" u="none" dirty="0">
                <a:solidFill>
                  <a:srgbClr val="F8FFF4"/>
                </a:solidFill>
                <a:latin typeface="KG Primary Penmanship"/>
              </a:endParaRPr>
            </a:p>
          </p:txBody>
        </p:sp>
      </p:grpSp>
      <p:pic>
        <p:nvPicPr>
          <p:cNvPr id="13" name="Picture 12" descr="Logo&#10;&#10;Description automatically generated">
            <a:extLst>
              <a:ext uri="{FF2B5EF4-FFF2-40B4-BE49-F238E27FC236}">
                <a16:creationId xmlns:a16="http://schemas.microsoft.com/office/drawing/2014/main" id="{12694F75-36D1-48BA-8366-35366DFA98B0}"/>
              </a:ext>
            </a:extLst>
          </p:cNvPr>
          <p:cNvPicPr>
            <a:picLocks noChangeAspect="1"/>
          </p:cNvPicPr>
          <p:nvPr/>
        </p:nvPicPr>
        <p:blipFill>
          <a:blip r:embed="rId1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47458" y="354707"/>
            <a:ext cx="9193084" cy="21111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strVal val="#ppt_w*0.70"/>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Effect transition="in" filter="fade">
                                      <p:cBhvr>
                                        <p:cTn id="67" dur="1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p:tgtEl>
                                          <p:spTgt spid="33"/>
                                        </p:tgtEl>
                                        <p:attrNameLst>
                                          <p:attrName>ppt_y</p:attrName>
                                        </p:attrNameLst>
                                      </p:cBhvr>
                                      <p:tavLst>
                                        <p:tav tm="0">
                                          <p:val>
                                            <p:strVal val="#ppt_y+#ppt_h*1.125000"/>
                                          </p:val>
                                        </p:tav>
                                        <p:tav tm="100000">
                                          <p:val>
                                            <p:strVal val="#ppt_y"/>
                                          </p:val>
                                        </p:tav>
                                      </p:tavLst>
                                    </p:anim>
                                    <p:animEffect transition="in" filter="wipe(up)">
                                      <p:cBhvr>
                                        <p:cTn id="73" dur="500"/>
                                        <p:tgtEl>
                                          <p:spTgt spid="33"/>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p:tgtEl>
                                          <p:spTgt spid="32"/>
                                        </p:tgtEl>
                                        <p:attrNameLst>
                                          <p:attrName>ppt_y</p:attrName>
                                        </p:attrNameLst>
                                      </p:cBhvr>
                                      <p:tavLst>
                                        <p:tav tm="0">
                                          <p:val>
                                            <p:strVal val="#ppt_y+#ppt_h*1.125000"/>
                                          </p:val>
                                        </p:tav>
                                        <p:tav tm="100000">
                                          <p:val>
                                            <p:strVal val="#ppt_y"/>
                                          </p:val>
                                        </p:tav>
                                      </p:tavLst>
                                    </p:anim>
                                    <p:animEffect transition="in" filter="wipe(up)">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500"/>
                                        <p:tgtEl>
                                          <p:spTgt spid="39"/>
                                        </p:tgtEl>
                                        <p:attrNameLst>
                                          <p:attrName>ppt_y</p:attrName>
                                        </p:attrNameLst>
                                      </p:cBhvr>
                                      <p:tavLst>
                                        <p:tav tm="0">
                                          <p:val>
                                            <p:strVal val="#ppt_y+#ppt_h*1.125000"/>
                                          </p:val>
                                        </p:tav>
                                        <p:tav tm="100000">
                                          <p:val>
                                            <p:strVal val="#ppt_y"/>
                                          </p:val>
                                        </p:tav>
                                      </p:tavLst>
                                    </p:anim>
                                    <p:animEffect transition="in" filter="wipe(up)">
                                      <p:cBhvr>
                                        <p:cTn id="83" dur="500"/>
                                        <p:tgtEl>
                                          <p:spTgt spid="39"/>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p:tgtEl>
                                          <p:spTgt spid="38"/>
                                        </p:tgtEl>
                                        <p:attrNameLst>
                                          <p:attrName>ppt_y</p:attrName>
                                        </p:attrNameLst>
                                      </p:cBhvr>
                                      <p:tavLst>
                                        <p:tav tm="0">
                                          <p:val>
                                            <p:strVal val="#ppt_y+#ppt_h*1.125000"/>
                                          </p:val>
                                        </p:tav>
                                        <p:tav tm="100000">
                                          <p:val>
                                            <p:strVal val="#ppt_y"/>
                                          </p:val>
                                        </p:tav>
                                      </p:tavLst>
                                    </p:anim>
                                    <p:animEffect transition="in" filter="wipe(up)">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500"/>
                                        <p:tgtEl>
                                          <p:spTgt spid="44"/>
                                        </p:tgtEl>
                                        <p:attrNameLst>
                                          <p:attrName>ppt_y</p:attrName>
                                        </p:attrNameLst>
                                      </p:cBhvr>
                                      <p:tavLst>
                                        <p:tav tm="0">
                                          <p:val>
                                            <p:strVal val="#ppt_y+#ppt_h*1.125000"/>
                                          </p:val>
                                        </p:tav>
                                        <p:tav tm="100000">
                                          <p:val>
                                            <p:strVal val="#ppt_y"/>
                                          </p:val>
                                        </p:tav>
                                      </p:tavLst>
                                    </p:anim>
                                    <p:animEffect transition="in" filter="wipe(up)">
                                      <p:cBhvr>
                                        <p:cTn id="93" dur="500"/>
                                        <p:tgtEl>
                                          <p:spTgt spid="44"/>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additive="base">
                                        <p:cTn id="96" dur="500"/>
                                        <p:tgtEl>
                                          <p:spTgt spid="43"/>
                                        </p:tgtEl>
                                        <p:attrNameLst>
                                          <p:attrName>ppt_y</p:attrName>
                                        </p:attrNameLst>
                                      </p:cBhvr>
                                      <p:tavLst>
                                        <p:tav tm="0">
                                          <p:val>
                                            <p:strVal val="#ppt_y+#ppt_h*1.125000"/>
                                          </p:val>
                                        </p:tav>
                                        <p:tav tm="100000">
                                          <p:val>
                                            <p:strVal val="#ppt_y"/>
                                          </p:val>
                                        </p:tav>
                                      </p:tavLst>
                                    </p:anim>
                                    <p:animEffect transition="in" filter="wipe(up)">
                                      <p:cBhvr>
                                        <p:cTn id="9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5390" y="8935551"/>
            <a:ext cx="434568" cy="908791"/>
          </a:xfrm>
          <a:prstGeom prst="rect">
            <a:avLst/>
          </a:prstGeom>
        </p:spPr>
      </p:pic>
      <p:pic>
        <p:nvPicPr>
          <p:cNvPr id="48" name="图片 12">
            <a:extLst>
              <a:ext uri="{FF2B5EF4-FFF2-40B4-BE49-F238E27FC236}">
                <a16:creationId xmlns:a16="http://schemas.microsoft.com/office/drawing/2014/main" id="{141BEDD6-A3D1-D946-B9FF-6DF1A9BD38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10639" y="-1488460"/>
            <a:ext cx="9118409" cy="7117506"/>
          </a:xfrm>
          <a:prstGeom prst="rect">
            <a:avLst/>
          </a:prstGeom>
        </p:spPr>
      </p:pic>
      <p:pic>
        <p:nvPicPr>
          <p:cNvPr id="49" name="图片 14">
            <a:extLst>
              <a:ext uri="{FF2B5EF4-FFF2-40B4-BE49-F238E27FC236}">
                <a16:creationId xmlns:a16="http://schemas.microsoft.com/office/drawing/2014/main" id="{82CA5549-76A5-5742-8481-EE90D4C631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5709" y="-537022"/>
            <a:ext cx="12899351" cy="9669346"/>
          </a:xfrm>
          <a:prstGeom prst="rect">
            <a:avLst/>
          </a:prstGeom>
        </p:spPr>
      </p:pic>
      <p:pic>
        <p:nvPicPr>
          <p:cNvPr id="50" name="图片 15" descr="图片包含 玩偶, 玩具, 室内, 天空&#10;&#10;已生成极高可信度的说明">
            <a:extLst>
              <a:ext uri="{FF2B5EF4-FFF2-40B4-BE49-F238E27FC236}">
                <a16:creationId xmlns:a16="http://schemas.microsoft.com/office/drawing/2014/main" id="{C228CA9B-59CA-ED41-9359-C50D17DE82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49815">
            <a:off x="5353824" y="814143"/>
            <a:ext cx="4365973" cy="4365973"/>
          </a:xfrm>
          <a:prstGeom prst="rect">
            <a:avLst/>
          </a:prstGeom>
        </p:spPr>
      </p:pic>
      <p:pic>
        <p:nvPicPr>
          <p:cNvPr id="51" name="图片 10">
            <a:extLst>
              <a:ext uri="{FF2B5EF4-FFF2-40B4-BE49-F238E27FC236}">
                <a16:creationId xmlns:a16="http://schemas.microsoft.com/office/drawing/2014/main" id="{1F26F722-21DA-DA43-8D44-3A42DFE509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08577" y="6322495"/>
            <a:ext cx="1959110" cy="1959110"/>
          </a:xfrm>
          <a:prstGeom prst="rect">
            <a:avLst/>
          </a:prstGeom>
        </p:spPr>
      </p:pic>
      <p:pic>
        <p:nvPicPr>
          <p:cNvPr id="52" name="图片 8">
            <a:extLst>
              <a:ext uri="{FF2B5EF4-FFF2-40B4-BE49-F238E27FC236}">
                <a16:creationId xmlns:a16="http://schemas.microsoft.com/office/drawing/2014/main" id="{50870BFF-1D3B-E14B-AC86-18C9F3ED29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11553" y="2733845"/>
            <a:ext cx="1442687" cy="1442687"/>
          </a:xfrm>
          <a:prstGeom prst="rect">
            <a:avLst/>
          </a:prstGeom>
        </p:spPr>
      </p:pic>
      <p:pic>
        <p:nvPicPr>
          <p:cNvPr id="53" name="图片 9">
            <a:extLst>
              <a:ext uri="{FF2B5EF4-FFF2-40B4-BE49-F238E27FC236}">
                <a16:creationId xmlns:a16="http://schemas.microsoft.com/office/drawing/2014/main" id="{2DFCD0C4-2413-2E43-A6A1-8D86F8AB68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988867" y="1185166"/>
            <a:ext cx="1442687" cy="1442687"/>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0487F2CD-261D-4D68-99B5-7EC8037786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32896" y="3844765"/>
            <a:ext cx="11978756" cy="3774015"/>
          </a:xfrm>
          <a:prstGeom prst="rect">
            <a:avLst/>
          </a:prstGeom>
        </p:spPr>
      </p:pic>
    </p:spTree>
    <p:extLst>
      <p:ext uri="{BB962C8B-B14F-4D97-AF65-F5344CB8AC3E}">
        <p14:creationId xmlns:p14="http://schemas.microsoft.com/office/powerpoint/2010/main" val="16496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2.36111E-6 -4.5679E-6 L -0.05191 0.00108 " pathEditMode="relative" rAng="0" ptsTypes="AA">
                                      <p:cBhvr>
                                        <p:cTn id="11" dur="2000" fill="hold"/>
                                        <p:tgtEl>
                                          <p:spTgt spid="48"/>
                                        </p:tgtEl>
                                        <p:attrNameLst>
                                          <p:attrName>ppt_x</p:attrName>
                                          <p:attrName>ppt_y</p:attrName>
                                        </p:attrNameLst>
                                      </p:cBhvr>
                                      <p:rCtr x="-2595" y="46"/>
                                    </p:animMotion>
                                  </p:childTnLst>
                                </p:cTn>
                              </p:par>
                              <p:par>
                                <p:cTn id="12" presetID="2" presetClass="entr" presetSubtype="2" fill="hold" nodeType="withEffect">
                                  <p:stCondLst>
                                    <p:cond delay="15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1+#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0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1+#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8" presetClass="emph" presetSubtype="0" repeatCount="4000" fill="hold" nodeType="withEffect">
                                  <p:stCondLst>
                                    <p:cond delay="0"/>
                                  </p:stCondLst>
                                  <p:childTnLst>
                                    <p:animRot by="21600000">
                                      <p:cBhvr>
                                        <p:cTn id="25" dur="2000" fill="hold"/>
                                        <p:tgtEl>
                                          <p:spTgt spid="51"/>
                                        </p:tgtEl>
                                        <p:attrNameLst>
                                          <p:attrName>r</p:attrName>
                                        </p:attrNameLst>
                                      </p:cBhvr>
                                    </p:animRot>
                                  </p:childTnLst>
                                </p:cTn>
                              </p:par>
                              <p:par>
                                <p:cTn id="26" presetID="8" presetClass="emph" presetSubtype="0" repeatCount="4000" fill="hold" nodeType="withEffect">
                                  <p:stCondLst>
                                    <p:cond delay="0"/>
                                  </p:stCondLst>
                                  <p:childTnLst>
                                    <p:animRot by="21600000">
                                      <p:cBhvr>
                                        <p:cTn id="27" dur="2000" fill="hold"/>
                                        <p:tgtEl>
                                          <p:spTgt spid="53"/>
                                        </p:tgtEl>
                                        <p:attrNameLst>
                                          <p:attrName>r</p:attrName>
                                        </p:attrNameLst>
                                      </p:cBhvr>
                                    </p:animRot>
                                  </p:childTnLst>
                                </p:cTn>
                              </p:par>
                              <p:par>
                                <p:cTn id="28" presetID="8" presetClass="emph" presetSubtype="0" repeatCount="4000" fill="hold" nodeType="withEffect">
                                  <p:stCondLst>
                                    <p:cond delay="0"/>
                                  </p:stCondLst>
                                  <p:childTnLst>
                                    <p:animRot by="21600000">
                                      <p:cBhvr>
                                        <p:cTn id="29" dur="2000" fill="hold"/>
                                        <p:tgtEl>
                                          <p:spTgt spid="52"/>
                                        </p:tgtEl>
                                        <p:attrNameLst>
                                          <p:attrName>r</p:attrName>
                                        </p:attrNameLst>
                                      </p:cBhvr>
                                    </p:animRot>
                                  </p:childTnLst>
                                </p:cTn>
                              </p:par>
                              <p:par>
                                <p:cTn id="30" presetID="47"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p:tgtEl>
                                          <p:spTgt spid="4"/>
                                        </p:tgtEl>
                                        <p:attrNameLst>
                                          <p:attrName>ppt_y</p:attrName>
                                        </p:attrNameLst>
                                      </p:cBhvr>
                                      <p:tavLst>
                                        <p:tav tm="0">
                                          <p:val>
                                            <p:strVal val="#ppt_y+#ppt_h*1.125000"/>
                                          </p:val>
                                        </p:tav>
                                        <p:tav tm="100000">
                                          <p:val>
                                            <p:strVal val="#ppt_y"/>
                                          </p:val>
                                        </p:tav>
                                      </p:tavLst>
                                    </p:anim>
                                    <p:animEffect transition="in" filter="wipe(up)">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80529" y="1559289"/>
            <a:ext cx="2783872" cy="946517"/>
          </a:xfrm>
          <a:prstGeom prst="rect">
            <a:avLst/>
          </a:prstGeom>
        </p:spPr>
      </p:pic>
      <p:sp>
        <p:nvSpPr>
          <p:cNvPr id="30" name="Title 1">
            <a:extLst>
              <a:ext uri="{FF2B5EF4-FFF2-40B4-BE49-F238E27FC236}">
                <a16:creationId xmlns:a16="http://schemas.microsoft.com/office/drawing/2014/main" id="{D8AF375A-2B58-CF43-B710-F23D3E3F8FD9}"/>
              </a:ext>
            </a:extLst>
          </p:cNvPr>
          <p:cNvSpPr txBox="1">
            <a:spLocks/>
          </p:cNvSpPr>
          <p:nvPr/>
        </p:nvSpPr>
        <p:spPr bwMode="auto">
          <a:xfrm>
            <a:off x="6835644" y="927135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sz="3200" i="1" dirty="0">
                <a:solidFill>
                  <a:srgbClr val="222222"/>
                </a:solidFill>
                <a:latin typeface="Calibri" panose="020F0502020204030204" pitchFamily="34" charset="0"/>
                <a:cs typeface="Calibri" panose="020F0502020204030204" pitchFamily="34" charset="0"/>
              </a:rPr>
              <a:t>*</a:t>
            </a:r>
            <a:r>
              <a:rPr lang="en-US" sz="3200" i="1" dirty="0" err="1">
                <a:solidFill>
                  <a:srgbClr val="222222"/>
                </a:solidFill>
                <a:latin typeface="Calibri" panose="020F0502020204030204" pitchFamily="34" charset="0"/>
                <a:cs typeface="Calibri" panose="020F0502020204030204" pitchFamily="34" charset="0"/>
              </a:rPr>
              <a:t>Nguồn</a:t>
            </a:r>
            <a:r>
              <a:rPr lang="en-US" sz="3200" i="1" dirty="0">
                <a:solidFill>
                  <a:srgbClr val="222222"/>
                </a:solidFill>
                <a:latin typeface="Calibri" panose="020F0502020204030204" pitchFamily="34" charset="0"/>
                <a:cs typeface="Calibri" panose="020F0502020204030204" pitchFamily="34" charset="0"/>
              </a:rPr>
              <a:t>: Trang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1" name="Group 67">
            <a:extLst>
              <a:ext uri="{FF2B5EF4-FFF2-40B4-BE49-F238E27FC236}">
                <a16:creationId xmlns:a16="http://schemas.microsoft.com/office/drawing/2014/main" id="{9ADC6F86-7AB0-4B4B-913C-FCEE2E5A4175}"/>
              </a:ext>
            </a:extLst>
          </p:cNvPr>
          <p:cNvGraphicFramePr>
            <a:graphicFrameLocks noGrp="1"/>
          </p:cNvGraphicFramePr>
          <p:nvPr>
            <p:extLst>
              <p:ext uri="{D42A27DB-BD31-4B8C-83A1-F6EECF244321}">
                <p14:modId xmlns:p14="http://schemas.microsoft.com/office/powerpoint/2010/main" val="3644304702"/>
              </p:ext>
            </p:extLst>
          </p:nvPr>
        </p:nvGraphicFramePr>
        <p:xfrm>
          <a:off x="2480688" y="2075017"/>
          <a:ext cx="12561745" cy="6921025"/>
        </p:xfrm>
        <a:graphic>
          <a:graphicData uri="http://schemas.openxmlformats.org/drawingml/2006/table">
            <a:tbl>
              <a:tblPr/>
              <a:tblGrid>
                <a:gridCol w="5358387">
                  <a:extLst>
                    <a:ext uri="{9D8B030D-6E8A-4147-A177-3AD203B41FA5}">
                      <a16:colId xmlns:a16="http://schemas.microsoft.com/office/drawing/2014/main" val="20000"/>
                    </a:ext>
                  </a:extLst>
                </a:gridCol>
                <a:gridCol w="7203358">
                  <a:extLst>
                    <a:ext uri="{9D8B030D-6E8A-4147-A177-3AD203B41FA5}">
                      <a16:colId xmlns:a16="http://schemas.microsoft.com/office/drawing/2014/main" val="20002"/>
                    </a:ext>
                  </a:extLst>
                </a:gridCol>
              </a:tblGrid>
              <a:tr h="10144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UTM Alberta Heavy" panose="02040603050506020204" pitchFamily="18"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1,3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UTM Alberta Heavy" panose="02040603050506020204" pitchFamily="18"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32" name="Google Shape;614;p36">
            <a:extLst>
              <a:ext uri="{FF2B5EF4-FFF2-40B4-BE49-F238E27FC236}">
                <a16:creationId xmlns:a16="http://schemas.microsoft.com/office/drawing/2014/main" id="{7FE89997-0289-4F40-B3DA-84AF96ED657E}"/>
              </a:ext>
            </a:extLst>
          </p:cNvPr>
          <p:cNvSpPr>
            <a:spLocks noChangeArrowheads="1"/>
          </p:cNvSpPr>
          <p:nvPr/>
        </p:nvSpPr>
        <p:spPr bwMode="auto">
          <a:xfrm>
            <a:off x="702599" y="501800"/>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Rectangle 32">
            <a:extLst>
              <a:ext uri="{FF2B5EF4-FFF2-40B4-BE49-F238E27FC236}">
                <a16:creationId xmlns:a16="http://schemas.microsoft.com/office/drawing/2014/main" id="{DB4D42BD-7542-424B-B556-95618CAC7517}"/>
              </a:ext>
            </a:extLst>
          </p:cNvPr>
          <p:cNvSpPr/>
          <p:nvPr/>
        </p:nvSpPr>
        <p:spPr>
          <a:xfrm>
            <a:off x="2487315" y="4154463"/>
            <a:ext cx="12596731"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itle 1">
            <a:extLst>
              <a:ext uri="{FF2B5EF4-FFF2-40B4-BE49-F238E27FC236}">
                <a16:creationId xmlns:a16="http://schemas.microsoft.com/office/drawing/2014/main" id="{4274BBC1-A1CF-0748-8CB0-2E6F45FBDBE8}"/>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em</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châu</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Mĩ</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đứng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thứ</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mấy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về</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dân</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số</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trong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các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châu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lục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trên</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thế</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giới</a:t>
            </a:r>
            <a:r>
              <a:rPr lang="en-US" altLang="en-US" dirty="0">
                <a:solidFill>
                  <a:schemeClr val="tx1"/>
                </a:solidFill>
                <a:latin typeface="Pattaya" panose="00000500000000000000" pitchFamily="2" charset="-34"/>
                <a:cs typeface="Pattaya" panose="00000500000000000000" pitchFamily="2" charset="-3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strips(downLeft)">
                                      <p:cBhvr>
                                        <p:cTn id="26"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2" grpId="0" animBg="1"/>
      <p:bldP spid="33" grpId="0" animBg="1"/>
      <p:bldP spid="3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5390" y="8935551"/>
            <a:ext cx="434568" cy="908791"/>
          </a:xfrm>
          <a:prstGeom prst="rect">
            <a:avLst/>
          </a:prstGeom>
        </p:spPr>
      </p:pic>
      <p:graphicFrame>
        <p:nvGraphicFramePr>
          <p:cNvPr id="23" name="Group 67">
            <a:extLst>
              <a:ext uri="{FF2B5EF4-FFF2-40B4-BE49-F238E27FC236}">
                <a16:creationId xmlns:a16="http://schemas.microsoft.com/office/drawing/2014/main" id="{724DC04B-DB49-B049-A5CE-5D1BCCA39A7D}"/>
              </a:ext>
            </a:extLst>
          </p:cNvPr>
          <p:cNvGraphicFramePr>
            <a:graphicFrameLocks noGrp="1"/>
          </p:cNvGraphicFramePr>
          <p:nvPr>
            <p:extLst>
              <p:ext uri="{D42A27DB-BD31-4B8C-83A1-F6EECF244321}">
                <p14:modId xmlns:p14="http://schemas.microsoft.com/office/powerpoint/2010/main" val="3624050647"/>
              </p:ext>
            </p:extLst>
          </p:nvPr>
        </p:nvGraphicFramePr>
        <p:xfrm>
          <a:off x="791552" y="2723662"/>
          <a:ext cx="9876448" cy="4910078"/>
        </p:xfrm>
        <a:graphic>
          <a:graphicData uri="http://schemas.openxmlformats.org/drawingml/2006/table">
            <a:tbl>
              <a:tblPr/>
              <a:tblGrid>
                <a:gridCol w="5977511">
                  <a:extLst>
                    <a:ext uri="{9D8B030D-6E8A-4147-A177-3AD203B41FA5}">
                      <a16:colId xmlns:a16="http://schemas.microsoft.com/office/drawing/2014/main" val="20000"/>
                    </a:ext>
                  </a:extLst>
                </a:gridCol>
                <a:gridCol w="3898937">
                  <a:extLst>
                    <a:ext uri="{9D8B030D-6E8A-4147-A177-3AD203B41FA5}">
                      <a16:colId xmlns:a16="http://schemas.microsoft.com/office/drawing/2014/main" val="20002"/>
                    </a:ext>
                  </a:extLst>
                </a:gridCol>
              </a:tblGrid>
              <a:tr h="166941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Thành</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phần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cư</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Màu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da</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32406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Anh-</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điêng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Á</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E6"/>
                    </a:solidFill>
                  </a:tcPr>
                </a:tc>
                <a:tc>
                  <a:txBody>
                    <a:bodyPr/>
                    <a:lstStyle/>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Da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vàng</a:t>
                      </a:r>
                      <a:endParaRPr lang="en-US" sz="4800" b="0" i="0" kern="1200" dirty="0">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trắng</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đen</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vàng</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bl>
          </a:graphicData>
        </a:graphic>
      </p:graphicFrame>
      <p:sp>
        <p:nvSpPr>
          <p:cNvPr id="32" name="Google Shape;614;p36">
            <a:extLst>
              <a:ext uri="{FF2B5EF4-FFF2-40B4-BE49-F238E27FC236}">
                <a16:creationId xmlns:a16="http://schemas.microsoft.com/office/drawing/2014/main" id="{9F950203-A7B5-964A-8A8E-C4CAB158C30E}"/>
              </a:ext>
            </a:extLst>
          </p:cNvPr>
          <p:cNvSpPr>
            <a:spLocks noChangeArrowheads="1"/>
          </p:cNvSpPr>
          <p:nvPr/>
        </p:nvSpPr>
        <p:spPr bwMode="auto">
          <a:xfrm>
            <a:off x="702599" y="501800"/>
            <a:ext cx="16332028" cy="1325985"/>
          </a:xfrm>
          <a:prstGeom prst="roundRect">
            <a:avLst>
              <a:gd name="adj" fmla="val 28005"/>
            </a:avLst>
          </a:prstGeom>
          <a:solidFill>
            <a:srgbClr val="FFF3A3"/>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Title 1">
            <a:extLst>
              <a:ext uri="{FF2B5EF4-FFF2-40B4-BE49-F238E27FC236}">
                <a16:creationId xmlns:a16="http://schemas.microsoft.com/office/drawing/2014/main" id="{63A3FB2D-FB1B-B944-842A-730056A634E4}"/>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nội</a:t>
            </a:r>
            <a:r>
              <a:rPr lang="en-US" altLang="en-US" dirty="0">
                <a:solidFill>
                  <a:schemeClr val="tx1"/>
                </a:solidFill>
                <a:latin typeface="Pattaya" panose="00000500000000000000" pitchFamily="2" charset="-34"/>
                <a:cs typeface="Pattaya" panose="00000500000000000000" pitchFamily="2" charset="-34"/>
              </a:rPr>
              <a:t> dung </a:t>
            </a:r>
            <a:r>
              <a:rPr lang="en-US" altLang="en-US" dirty="0" err="1">
                <a:solidFill>
                  <a:schemeClr val="tx1"/>
                </a:solidFill>
                <a:latin typeface="Pattaya" panose="00000500000000000000" pitchFamily="2" charset="-34"/>
                <a:cs typeface="Pattaya" panose="00000500000000000000" pitchFamily="2" charset="-34"/>
              </a:rPr>
              <a:t>mục</a:t>
            </a:r>
            <a:r>
              <a:rPr lang="en-US" altLang="en-US" dirty="0">
                <a:solidFill>
                  <a:schemeClr val="tx1"/>
                </a:solidFill>
                <a:latin typeface="Pattaya" panose="00000500000000000000" pitchFamily="2" charset="-34"/>
                <a:cs typeface="Pattaya" panose="00000500000000000000" pitchFamily="2" charset="-34"/>
              </a:rPr>
              <a:t> 3 </a:t>
            </a:r>
            <a:r>
              <a:rPr lang="en-US" altLang="en-US" dirty="0" err="1">
                <a:solidFill>
                  <a:schemeClr val="tx1"/>
                </a:solidFill>
                <a:latin typeface="Pattaya" panose="00000500000000000000" pitchFamily="2" charset="-34"/>
                <a:cs typeface="Pattaya" panose="00000500000000000000" pitchFamily="2" charset="-34"/>
              </a:rPr>
              <a:t>trang</a:t>
            </a:r>
            <a:r>
              <a:rPr lang="en-US" altLang="en-US" dirty="0">
                <a:solidFill>
                  <a:schemeClr val="tx1"/>
                </a:solidFill>
                <a:latin typeface="Pattaya" panose="00000500000000000000" pitchFamily="2" charset="-34"/>
                <a:cs typeface="Pattaya" panose="00000500000000000000" pitchFamily="2" charset="-34"/>
              </a:rPr>
              <a:t> 124 </a:t>
            </a:r>
            <a:r>
              <a:rPr lang="en-US" altLang="en-US" dirty="0" err="1">
                <a:solidFill>
                  <a:schemeClr val="tx1"/>
                </a:solidFill>
                <a:latin typeface="Pattaya" panose="00000500000000000000" pitchFamily="2" charset="-34"/>
                <a:cs typeface="Pattaya" panose="00000500000000000000" pitchFamily="2" charset="-34"/>
              </a:rPr>
              <a:t>và</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sau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a:t>
            </a:r>
          </a:p>
        </p:txBody>
      </p:sp>
      <p:sp>
        <p:nvSpPr>
          <p:cNvPr id="3" name="TextBox 2">
            <a:extLst>
              <a:ext uri="{FF2B5EF4-FFF2-40B4-BE49-F238E27FC236}">
                <a16:creationId xmlns:a16="http://schemas.microsoft.com/office/drawing/2014/main" id="{F5B9AB77-B2D0-C34A-B291-183B3D543A97}"/>
              </a:ext>
            </a:extLst>
          </p:cNvPr>
          <p:cNvSpPr txBox="1"/>
          <p:nvPr/>
        </p:nvSpPr>
        <p:spPr>
          <a:xfrm>
            <a:off x="11017641" y="2723662"/>
            <a:ext cx="6736959" cy="2308324"/>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Người dân từ các châu lục nào đã đến châu Mĩ sinh sống?</a:t>
            </a:r>
          </a:p>
        </p:txBody>
      </p:sp>
      <p:sp>
        <p:nvSpPr>
          <p:cNvPr id="34" name="TextBox 33">
            <a:extLst>
              <a:ext uri="{FF2B5EF4-FFF2-40B4-BE49-F238E27FC236}">
                <a16:creationId xmlns:a16="http://schemas.microsoft.com/office/drawing/2014/main" id="{42B158F5-0C01-F743-9D0E-222107C23B2E}"/>
              </a:ext>
            </a:extLst>
          </p:cNvPr>
          <p:cNvSpPr txBox="1"/>
          <p:nvPr/>
        </p:nvSpPr>
        <p:spPr>
          <a:xfrm>
            <a:off x="11017640" y="2682026"/>
            <a:ext cx="6736959" cy="1569660"/>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Dân cư châu Mĩ sống tập trung ở đâu?</a:t>
            </a:r>
          </a:p>
        </p:txBody>
      </p:sp>
    </p:spTree>
    <p:extLst>
      <p:ext uri="{BB962C8B-B14F-4D97-AF65-F5344CB8AC3E}">
        <p14:creationId xmlns:p14="http://schemas.microsoft.com/office/powerpoint/2010/main" val="119322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55"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1000" fill="hold"/>
                                        <p:tgtEl>
                                          <p:spTgt spid="34"/>
                                        </p:tgtEl>
                                        <p:attrNameLst>
                                          <p:attrName>ppt_w</p:attrName>
                                        </p:attrNameLst>
                                      </p:cBhvr>
                                      <p:tavLst>
                                        <p:tav tm="0">
                                          <p:val>
                                            <p:strVal val="#ppt_w*0.70"/>
                                          </p:val>
                                        </p:tav>
                                        <p:tav tm="100000">
                                          <p:val>
                                            <p:strVal val="#ppt_w"/>
                                          </p:val>
                                        </p:tav>
                                      </p:tavLst>
                                    </p:anim>
                                    <p:anim calcmode="lin" valueType="num">
                                      <p:cBhvr>
                                        <p:cTn id="33" dur="1000" fill="hold"/>
                                        <p:tgtEl>
                                          <p:spTgt spid="34"/>
                                        </p:tgtEl>
                                        <p:attrNameLst>
                                          <p:attrName>ppt_h</p:attrName>
                                        </p:attrNameLst>
                                      </p:cBhvr>
                                      <p:tavLst>
                                        <p:tav tm="0">
                                          <p:val>
                                            <p:strVal val="#ppt_h"/>
                                          </p:val>
                                        </p:tav>
                                        <p:tav tm="100000">
                                          <p:val>
                                            <p:strVal val="#ppt_h"/>
                                          </p:val>
                                        </p:tav>
                                      </p:tavLst>
                                    </p:anim>
                                    <p:animEffect transition="in" filter="fade">
                                      <p:cBhvr>
                                        <p:cTn id="3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utoUpdateAnimBg="0"/>
      <p:bldP spid="3" grpId="0"/>
      <p:bldP spid="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25390" y="8935551"/>
            <a:ext cx="434568" cy="908791"/>
          </a:xfrm>
          <a:prstGeom prst="rect">
            <a:avLst/>
          </a:prstGeom>
        </p:spPr>
      </p:pic>
      <p:pic>
        <p:nvPicPr>
          <p:cNvPr id="4" name="Picture 3">
            <a:extLst>
              <a:ext uri="{FF2B5EF4-FFF2-40B4-BE49-F238E27FC236}">
                <a16:creationId xmlns:a16="http://schemas.microsoft.com/office/drawing/2014/main" id="{4A4646D5-69A5-7E49-8EFA-A32FB88B5546}"/>
              </a:ext>
            </a:extLst>
          </p:cNvPr>
          <p:cNvPicPr>
            <a:picLocks noChangeAspect="1"/>
          </p:cNvPicPr>
          <p:nvPr/>
        </p:nvPicPr>
        <p:blipFill>
          <a:blip r:embed="rId12"/>
          <a:stretch>
            <a:fillRect/>
          </a:stretch>
        </p:blipFill>
        <p:spPr>
          <a:xfrm>
            <a:off x="11666828" y="1144915"/>
            <a:ext cx="5859171" cy="6213200"/>
          </a:xfrm>
          <a:prstGeom prst="rect">
            <a:avLst/>
          </a:prstGeom>
        </p:spPr>
      </p:pic>
      <p:pic>
        <p:nvPicPr>
          <p:cNvPr id="5" name="Picture 4">
            <a:extLst>
              <a:ext uri="{FF2B5EF4-FFF2-40B4-BE49-F238E27FC236}">
                <a16:creationId xmlns:a16="http://schemas.microsoft.com/office/drawing/2014/main" id="{6FED5B10-D167-194C-8743-6C8F8620CBC2}"/>
              </a:ext>
            </a:extLst>
          </p:cNvPr>
          <p:cNvPicPr>
            <a:picLocks noChangeAspect="1"/>
          </p:cNvPicPr>
          <p:nvPr/>
        </p:nvPicPr>
        <p:blipFill rotWithShape="1">
          <a:blip r:embed="rId13"/>
          <a:srcRect t="2999" r="2727"/>
          <a:stretch/>
        </p:blipFill>
        <p:spPr>
          <a:xfrm>
            <a:off x="574961" y="1144915"/>
            <a:ext cx="6849807" cy="6213200"/>
          </a:xfrm>
          <a:prstGeom prst="rect">
            <a:avLst/>
          </a:prstGeom>
        </p:spPr>
      </p:pic>
      <p:sp>
        <p:nvSpPr>
          <p:cNvPr id="11" name="TextBox 10">
            <a:extLst>
              <a:ext uri="{FF2B5EF4-FFF2-40B4-BE49-F238E27FC236}">
                <a16:creationId xmlns:a16="http://schemas.microsoft.com/office/drawing/2014/main" id="{75C51FD1-6C18-F743-A322-220F5D963771}"/>
              </a:ext>
            </a:extLst>
          </p:cNvPr>
          <p:cNvSpPr txBox="1"/>
          <p:nvPr/>
        </p:nvSpPr>
        <p:spPr>
          <a:xfrm>
            <a:off x="12711457" y="7545061"/>
            <a:ext cx="4799674" cy="584775"/>
          </a:xfrm>
          <a:prstGeom prst="rect">
            <a:avLst/>
          </a:prstGeom>
          <a:noFill/>
        </p:spPr>
        <p:txBody>
          <a:bodyPr wrap="square" rtlCol="0">
            <a:spAutoFit/>
          </a:bodyPr>
          <a:lstStyle/>
          <a:p>
            <a:pPr algn="ctr"/>
            <a:r>
              <a:rPr lang="en-VN" sz="3200" i="1" dirty="0"/>
              <a:t>Cột tượng tô tem</a:t>
            </a:r>
          </a:p>
        </p:txBody>
      </p:sp>
      <p:sp>
        <p:nvSpPr>
          <p:cNvPr id="12" name="Rectangle 11">
            <a:extLst>
              <a:ext uri="{FF2B5EF4-FFF2-40B4-BE49-F238E27FC236}">
                <a16:creationId xmlns:a16="http://schemas.microsoft.com/office/drawing/2014/main" id="{72998EDB-EF20-B44A-AF19-4B37C75D098E}"/>
              </a:ext>
            </a:extLst>
          </p:cNvPr>
          <p:cNvSpPr/>
          <p:nvPr/>
        </p:nvSpPr>
        <p:spPr>
          <a:xfrm>
            <a:off x="2321659" y="297890"/>
            <a:ext cx="14138679" cy="646331"/>
          </a:xfrm>
          <a:prstGeom prst="rect">
            <a:avLst/>
          </a:prstGeom>
        </p:spPr>
        <p:txBody>
          <a:bodyPr wrap="none">
            <a:spAutoFit/>
          </a:bodyPr>
          <a:lstStyle/>
          <a:p>
            <a:pPr algn="ctr"/>
            <a:r>
              <a:rPr lang="en-US" sz="3600" dirty="0">
                <a:solidFill>
                  <a:srgbClr val="002060"/>
                </a:solidFill>
                <a:latin typeface="Pattaya" panose="00000500000000000000" pitchFamily="2" charset="-34"/>
                <a:cs typeface="Pattaya" panose="00000500000000000000" pitchFamily="2" charset="-34"/>
              </a:rPr>
              <a:t>Quan </a:t>
            </a:r>
            <a:r>
              <a:rPr lang="en-US" sz="3600" dirty="0" err="1">
                <a:solidFill>
                  <a:srgbClr val="002060"/>
                </a:solidFill>
                <a:latin typeface="Pattaya" panose="00000500000000000000" pitchFamily="2" charset="-34"/>
                <a:cs typeface="Pattaya" panose="00000500000000000000" pitchFamily="2" charset="-34"/>
              </a:rPr>
              <a:t>sát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hình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ảnh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và</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mô</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tả</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những</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đặc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điểm</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nổi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bật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Anh-</a:t>
            </a:r>
            <a:r>
              <a:rPr lang="en-US" sz="3600" dirty="0" err="1">
                <a:solidFill>
                  <a:srgbClr val="002060"/>
                </a:solidFill>
                <a:latin typeface="Pattaya" panose="00000500000000000000" pitchFamily="2" charset="-34"/>
                <a:cs typeface="Pattaya" panose="00000500000000000000" pitchFamily="2" charset="-34"/>
              </a:rPr>
              <a:t>điêng</a:t>
            </a:r>
            <a:r>
              <a:rPr lang="en-US" sz="3600" dirty="0">
                <a:solidFill>
                  <a:srgbClr val="002060"/>
                </a:solidFill>
                <a:latin typeface="Pattaya" panose="00000500000000000000" pitchFamily="2" charset="-34"/>
                <a:cs typeface="Pattaya" panose="00000500000000000000" pitchFamily="2" charset="-34"/>
              </a:rPr>
              <a:t>?</a:t>
            </a:r>
          </a:p>
        </p:txBody>
      </p:sp>
      <p:pic>
        <p:nvPicPr>
          <p:cNvPr id="13" name="Picture 12">
            <a:extLst>
              <a:ext uri="{FF2B5EF4-FFF2-40B4-BE49-F238E27FC236}">
                <a16:creationId xmlns:a16="http://schemas.microsoft.com/office/drawing/2014/main" id="{BCDA606E-26BE-F242-90E0-053954C8E937}"/>
              </a:ext>
            </a:extLst>
          </p:cNvPr>
          <p:cNvPicPr>
            <a:picLocks noChangeAspect="1"/>
          </p:cNvPicPr>
          <p:nvPr/>
        </p:nvPicPr>
        <p:blipFill>
          <a:blip r:embed="rId14"/>
          <a:stretch>
            <a:fillRect/>
          </a:stretch>
        </p:blipFill>
        <p:spPr>
          <a:xfrm>
            <a:off x="5963149" y="5172352"/>
            <a:ext cx="7060330" cy="4826397"/>
          </a:xfrm>
          <a:prstGeom prst="rect">
            <a:avLst/>
          </a:prstGeom>
        </p:spPr>
      </p:pic>
    </p:spTree>
    <p:extLst>
      <p:ext uri="{BB962C8B-B14F-4D97-AF65-F5344CB8AC3E}">
        <p14:creationId xmlns:p14="http://schemas.microsoft.com/office/powerpoint/2010/main" val="350575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25390" y="8935551"/>
            <a:ext cx="434568" cy="908791"/>
          </a:xfrm>
          <a:prstGeom prst="rect">
            <a:avLst/>
          </a:prstGeom>
        </p:spPr>
      </p:pic>
      <p:sp>
        <p:nvSpPr>
          <p:cNvPr id="12" name="Rectangle 11">
            <a:extLst>
              <a:ext uri="{FF2B5EF4-FFF2-40B4-BE49-F238E27FC236}">
                <a16:creationId xmlns:a16="http://schemas.microsoft.com/office/drawing/2014/main" id="{72998EDB-EF20-B44A-AF19-4B37C75D098E}"/>
              </a:ext>
            </a:extLst>
          </p:cNvPr>
          <p:cNvSpPr/>
          <p:nvPr/>
        </p:nvSpPr>
        <p:spPr>
          <a:xfrm>
            <a:off x="2074660" y="835381"/>
            <a:ext cx="14138679" cy="646331"/>
          </a:xfrm>
          <a:prstGeom prst="rect">
            <a:avLst/>
          </a:prstGeom>
        </p:spPr>
        <p:txBody>
          <a:bodyPr wrap="none">
            <a:spAutoFit/>
          </a:bodyPr>
          <a:lstStyle/>
          <a:p>
            <a:pPr algn="ctr"/>
            <a:r>
              <a:rPr lang="en-US" sz="3600" dirty="0">
                <a:solidFill>
                  <a:srgbClr val="002060"/>
                </a:solidFill>
                <a:latin typeface="Pattaya" panose="00000500000000000000" pitchFamily="2" charset="-34"/>
                <a:cs typeface="Pattaya" panose="00000500000000000000" pitchFamily="2" charset="-34"/>
              </a:rPr>
              <a:t>Quan </a:t>
            </a:r>
            <a:r>
              <a:rPr lang="en-US" sz="3600" dirty="0" err="1">
                <a:solidFill>
                  <a:srgbClr val="002060"/>
                </a:solidFill>
                <a:latin typeface="Pattaya" panose="00000500000000000000" pitchFamily="2" charset="-34"/>
                <a:cs typeface="Pattaya" panose="00000500000000000000" pitchFamily="2" charset="-34"/>
              </a:rPr>
              <a:t>sát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hình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ảnh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và</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mô</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tả</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những</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đặc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điểm</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nổi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bật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Anh-</a:t>
            </a:r>
            <a:r>
              <a:rPr lang="en-US" sz="3600" dirty="0" err="1">
                <a:solidFill>
                  <a:srgbClr val="002060"/>
                </a:solidFill>
                <a:latin typeface="Pattaya" panose="00000500000000000000" pitchFamily="2" charset="-34"/>
                <a:cs typeface="Pattaya" panose="00000500000000000000" pitchFamily="2" charset="-34"/>
              </a:rPr>
              <a:t>điêng</a:t>
            </a:r>
            <a:r>
              <a:rPr lang="en-US" sz="3600" dirty="0">
                <a:solidFill>
                  <a:srgbClr val="002060"/>
                </a:solidFill>
                <a:latin typeface="Pattaya" panose="00000500000000000000" pitchFamily="2" charset="-34"/>
                <a:cs typeface="Pattaya" panose="00000500000000000000" pitchFamily="2" charset="-34"/>
              </a:rPr>
              <a:t>?</a:t>
            </a:r>
          </a:p>
        </p:txBody>
      </p:sp>
      <p:sp>
        <p:nvSpPr>
          <p:cNvPr id="22" name="TextBox 21">
            <a:extLst>
              <a:ext uri="{FF2B5EF4-FFF2-40B4-BE49-F238E27FC236}">
                <a16:creationId xmlns:a16="http://schemas.microsoft.com/office/drawing/2014/main" id="{A8D7C739-B7B3-468E-8875-091B04FCB50D}"/>
              </a:ext>
            </a:extLst>
          </p:cNvPr>
          <p:cNvSpPr txBox="1"/>
          <p:nvPr/>
        </p:nvSpPr>
        <p:spPr>
          <a:xfrm>
            <a:off x="649314" y="1865680"/>
            <a:ext cx="16989372" cy="6555641"/>
          </a:xfrm>
          <a:prstGeom prst="rect">
            <a:avLst/>
          </a:prstGeom>
          <a:noFill/>
        </p:spPr>
        <p:txBody>
          <a:bodyPr wrap="square">
            <a:spAutoFit/>
          </a:bodyPr>
          <a:lstStyle/>
          <a:p>
            <a:r>
              <a:rPr lang="en-US" sz="3500">
                <a:latin typeface="UTM Alberta Heavy" panose="02040603050506020204" pitchFamily="18" charset="0"/>
              </a:rPr>
              <a:t>Họ cũng là người Đông Nam Á, vì giỏi đi biển mà vượt đại dương tìm tới được vùng đất mới. Cùng một đoàn thuyền song mỗi nhóm đi một phương tìm hiểu nơi cư trú và hình thành nên nhiều bộ lạc hay dân tộc riêng với làng nước trải khắp châu Mĩ. Mỗi bộ lạc nói mộ thứ tiếng khác nhau, đến nay đã thống kê được 600 thổ ngữ. Do sự đông đảo nên người Anh-điêng trong các nhóm dân cư, có rất nhiều song hồ, đường xá, thị trấng, tỉnh lỵ và 27 bang của Mĩ được đặt tên theo tiếng Anh-điêng. Hầu như người Anh-điêng nào cũng biết săn bắn, hiểu các đặc tính của đất đá, cây cỏ, thời tiết. Vì yêu mến muôn loài, người ta thường tự xem tổ tiên mình là con cháu, anh em của chim, thú, cá tôm, … Tin rằng mọi sinh linh và cả nắng, mưa, gió, bão đều có linh hồn, là thần hay tinh linh của ông cha. Và lễ hội là lúc để mọi người thể hiện các niềm tin tôn giáo qua các bài hát, điệu múa, trò chơi. Đặc biệt còn đẽo các cột tô tem hình người – vật biểu trưng của nguồn cội dân tộc và sứ xở.</a:t>
            </a:r>
            <a:endParaRPr lang="en-VN" sz="3500" dirty="0">
              <a:latin typeface="UTM Alberta Heavy" panose="02040603050506020204" pitchFamily="18" charset="0"/>
            </a:endParaRPr>
          </a:p>
        </p:txBody>
      </p:sp>
    </p:spTree>
    <p:extLst>
      <p:ext uri="{BB962C8B-B14F-4D97-AF65-F5344CB8AC3E}">
        <p14:creationId xmlns:p14="http://schemas.microsoft.com/office/powerpoint/2010/main" val="326938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7472" y="2247511"/>
            <a:ext cx="15395123" cy="733798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84557" y="1898080"/>
            <a:ext cx="2261925" cy="57934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7"/>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80529" y="1559289"/>
            <a:ext cx="2783872" cy="946517"/>
          </a:xfrm>
          <a:prstGeom prst="rect">
            <a:avLst/>
          </a:prstGeom>
        </p:spPr>
      </p:pic>
      <p:sp>
        <p:nvSpPr>
          <p:cNvPr id="30" name="TextBox 29">
            <a:extLst>
              <a:ext uri="{FF2B5EF4-FFF2-40B4-BE49-F238E27FC236}">
                <a16:creationId xmlns:a16="http://schemas.microsoft.com/office/drawing/2014/main" id="{07EC1CDB-D6E0-BB47-9AD6-C727A6BD8C0C}"/>
              </a:ext>
            </a:extLst>
          </p:cNvPr>
          <p:cNvSpPr txBox="1"/>
          <p:nvPr/>
        </p:nvSpPr>
        <p:spPr>
          <a:xfrm>
            <a:off x="1981200" y="2477422"/>
            <a:ext cx="14325600" cy="5632311"/>
          </a:xfrm>
          <a:prstGeom prst="rect">
            <a:avLst/>
          </a:prstGeom>
          <a:noFill/>
        </p:spPr>
        <p:txBody>
          <a:bodyPr wrap="square" rtlCol="0">
            <a:spAutoFit/>
          </a:bodyPr>
          <a:lstStyle/>
          <a:p>
            <a:pPr algn="just"/>
            <a:r>
              <a:rPr lang="en-VN" sz="7200" b="1" dirty="0">
                <a:latin typeface="UTM Davida" panose="02040603050506020204" pitchFamily="18" charset="0"/>
              </a:rPr>
              <a:t>- Châu Mĩ đứng </a:t>
            </a:r>
            <a:r>
              <a:rPr lang="en-VN" sz="7200" b="1" dirty="0">
                <a:solidFill>
                  <a:srgbClr val="7030A0"/>
                </a:solidFill>
                <a:latin typeface="UTM Davida" panose="02040603050506020204" pitchFamily="18" charset="0"/>
              </a:rPr>
              <a:t>thứ ba về dân số </a:t>
            </a:r>
            <a:r>
              <a:rPr lang="en-VN" sz="7200" b="1" dirty="0">
                <a:latin typeface="UTM Davida" panose="02040603050506020204" pitchFamily="18" charset="0"/>
              </a:rPr>
              <a:t>trong các châu lục.</a:t>
            </a:r>
          </a:p>
          <a:p>
            <a:pPr algn="just"/>
            <a:r>
              <a:rPr lang="en-VN" sz="7200" b="1" dirty="0">
                <a:latin typeface="UTM Davida" panose="02040603050506020204" pitchFamily="18" charset="0"/>
              </a:rPr>
              <a:t>- Phần lớn dân cư châu Mĩ có </a:t>
            </a:r>
            <a:r>
              <a:rPr lang="en-VN" sz="7200" b="1" dirty="0">
                <a:solidFill>
                  <a:srgbClr val="00B050"/>
                </a:solidFill>
                <a:latin typeface="UTM Davida" panose="02040603050506020204" pitchFamily="18" charset="0"/>
              </a:rPr>
              <a:t>nguồn gốc là dân nhập cư </a:t>
            </a:r>
            <a:r>
              <a:rPr lang="en-VN" sz="7200" b="1" dirty="0">
                <a:latin typeface="UTM Davida" panose="02040603050506020204" pitchFamily="18" charset="0"/>
              </a:rPr>
              <a:t>từ các châu lục khác đến.</a:t>
            </a:r>
          </a:p>
        </p:txBody>
      </p:sp>
    </p:spTree>
    <p:extLst>
      <p:ext uri="{BB962C8B-B14F-4D97-AF65-F5344CB8AC3E}">
        <p14:creationId xmlns:p14="http://schemas.microsoft.com/office/powerpoint/2010/main" val="398653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750" fill="hold"/>
                                        <p:tgtEl>
                                          <p:spTgt spid="30"/>
                                        </p:tgtEl>
                                        <p:attrNameLst>
                                          <p:attrName>ppt_w</p:attrName>
                                        </p:attrNameLst>
                                      </p:cBhvr>
                                      <p:tavLst>
                                        <p:tav tm="0">
                                          <p:val>
                                            <p:fltVal val="0"/>
                                          </p:val>
                                        </p:tav>
                                        <p:tav tm="100000">
                                          <p:val>
                                            <p:strVal val="#ppt_w"/>
                                          </p:val>
                                        </p:tav>
                                      </p:tavLst>
                                    </p:anim>
                                    <p:anim calcmode="lin" valueType="num">
                                      <p:cBhvr>
                                        <p:cTn id="59" dur="750" fill="hold"/>
                                        <p:tgtEl>
                                          <p:spTgt spid="30"/>
                                        </p:tgtEl>
                                        <p:attrNameLst>
                                          <p:attrName>ppt_h</p:attrName>
                                        </p:attrNameLst>
                                      </p:cBhvr>
                                      <p:tavLst>
                                        <p:tav tm="0">
                                          <p:val>
                                            <p:fltVal val="0"/>
                                          </p:val>
                                        </p:tav>
                                        <p:tav tm="100000">
                                          <p:val>
                                            <p:strVal val="#ppt_h"/>
                                          </p:val>
                                        </p:tav>
                                      </p:tavLst>
                                    </p:anim>
                                    <p:animEffect transition="in" filter="fade">
                                      <p:cBhvr>
                                        <p:cTn id="6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94931" y="1993179"/>
            <a:ext cx="9331086" cy="524341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86695" y="6057900"/>
            <a:ext cx="1785046" cy="457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5"/>
          <a:srcRect/>
          <a:stretch>
            <a:fillRect/>
          </a:stretch>
        </p:blipFill>
        <p:spPr>
          <a:xfrm>
            <a:off x="1384917" y="1000170"/>
            <a:ext cx="5074920" cy="8229600"/>
          </a:xfrm>
          <a:prstGeom prst="rect">
            <a:avLst/>
          </a:prstGeom>
        </p:spPr>
      </p:pic>
      <p:pic>
        <p:nvPicPr>
          <p:cNvPr id="23" name="Picture 23"/>
          <p:cNvPicPr>
            <a:picLocks noChangeAspect="1"/>
          </p:cNvPicPr>
          <p:nvPr/>
        </p:nvPicPr>
        <p:blipFill>
          <a:blip r:embed="rId16"/>
          <a:srcRect/>
          <a:stretch>
            <a:fillRect/>
          </a:stretch>
        </p:blipFill>
        <p:spPr>
          <a:xfrm>
            <a:off x="6709387" y="634877"/>
            <a:ext cx="1249040" cy="1172536"/>
          </a:xfrm>
          <a:prstGeom prst="rect">
            <a:avLst/>
          </a:prstGeom>
        </p:spPr>
      </p:pic>
      <p:pic>
        <p:nvPicPr>
          <p:cNvPr id="28" name="Picture 28"/>
          <p:cNvPicPr>
            <a:picLocks noChangeAspect="1"/>
          </p:cNvPicPr>
          <p:nvPr/>
        </p:nvPicPr>
        <p:blipFill>
          <a:blip r:embed="rId17"/>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7"/>
          <a:srcRect/>
          <a:stretch>
            <a:fillRect/>
          </a:stretch>
        </p:blipFill>
        <p:spPr>
          <a:xfrm rot="-64891">
            <a:off x="17085792" y="910722"/>
            <a:ext cx="552464" cy="518626"/>
          </a:xfrm>
          <a:prstGeom prst="rect">
            <a:avLst/>
          </a:prstGeom>
        </p:spPr>
      </p:pic>
      <p:pic>
        <p:nvPicPr>
          <p:cNvPr id="13" name="Picture 12" descr="Text&#10;&#10;Description automatically generated">
            <a:extLst>
              <a:ext uri="{FF2B5EF4-FFF2-40B4-BE49-F238E27FC236}">
                <a16:creationId xmlns:a16="http://schemas.microsoft.com/office/drawing/2014/main" id="{9C69C32C-6DDD-4DC1-A06A-A479A95C7D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61284" y="1906736"/>
            <a:ext cx="9562500" cy="482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29"/>
                                        </p:tgtEl>
                                      </p:cBhvr>
                                    </p:animEffect>
                                    <p:animScale>
                                      <p:cBhvr>
                                        <p:cTn id="18" dur="250" autoRev="1" fill="hold"/>
                                        <p:tgtEl>
                                          <p:spTgt spid="2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ppt_x"/>
                                          </p:val>
                                        </p:tav>
                                        <p:tav tm="100000">
                                          <p:val>
                                            <p:strVal val="#ppt_x"/>
                                          </p:val>
                                        </p:tav>
                                      </p:tavLst>
                                    </p:anim>
                                    <p:anim calcmode="lin" valueType="num">
                                      <p:cBhvr additive="base">
                                        <p:cTn id="24" dur="10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Left)">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1154</Words>
  <Application>Microsoft Macintosh PowerPoint</Application>
  <PresentationFormat>Custom</PresentationFormat>
  <Paragraphs>108</Paragraphs>
  <Slides>18</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UTM Alberta Heavy</vt:lpstr>
      <vt:lpstr>Barlow</vt:lpstr>
      <vt:lpstr>KG Primary Penmanship</vt:lpstr>
      <vt:lpstr>Calibri</vt:lpstr>
      <vt:lpstr>UTM Davida</vt:lpstr>
      <vt:lpstr>Arial</vt:lpstr>
      <vt:lpstr>Wingdings</vt:lpstr>
      <vt:lpstr>宋体</vt:lpstr>
      <vt:lpstr>Pattaya</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cp:revision>
  <dcterms:created xsi:type="dcterms:W3CDTF">2006-08-16T00:00:00Z</dcterms:created>
  <dcterms:modified xsi:type="dcterms:W3CDTF">2023-03-29T18:15:47Z</dcterms:modified>
  <dc:identifier>DAE64OwUt-I</dc:identifier>
</cp:coreProperties>
</file>