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67" r:id="rId2"/>
    <p:sldId id="293" r:id="rId3"/>
    <p:sldId id="259" r:id="rId4"/>
    <p:sldId id="260" r:id="rId5"/>
    <p:sldId id="261" r:id="rId6"/>
    <p:sldId id="262" r:id="rId7"/>
    <p:sldId id="264" r:id="rId8"/>
    <p:sldId id="336" r:id="rId9"/>
    <p:sldId id="271" r:id="rId10"/>
    <p:sldId id="350" r:id="rId11"/>
    <p:sldId id="351" r:id="rId12"/>
    <p:sldId id="359" r:id="rId13"/>
    <p:sldId id="418" r:id="rId14"/>
    <p:sldId id="372" r:id="rId15"/>
    <p:sldId id="375" r:id="rId16"/>
    <p:sldId id="373" r:id="rId17"/>
    <p:sldId id="376" r:id="rId18"/>
    <p:sldId id="374" r:id="rId19"/>
    <p:sldId id="371" r:id="rId20"/>
    <p:sldId id="360" r:id="rId21"/>
    <p:sldId id="352" r:id="rId22"/>
    <p:sldId id="361" r:id="rId23"/>
    <p:sldId id="399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377" r:id="rId33"/>
    <p:sldId id="382" r:id="rId34"/>
    <p:sldId id="364" r:id="rId35"/>
    <p:sldId id="419" r:id="rId36"/>
    <p:sldId id="412" r:id="rId37"/>
    <p:sldId id="410" r:id="rId38"/>
    <p:sldId id="413" r:id="rId39"/>
    <p:sldId id="414" r:id="rId40"/>
    <p:sldId id="415" r:id="rId41"/>
    <p:sldId id="416" r:id="rId42"/>
    <p:sldId id="409" r:id="rId43"/>
    <p:sldId id="388" r:id="rId44"/>
    <p:sldId id="356" r:id="rId45"/>
    <p:sldId id="340" r:id="rId46"/>
    <p:sldId id="256" r:id="rId47"/>
    <p:sldId id="257" r:id="rId48"/>
    <p:sldId id="389" r:id="rId49"/>
    <p:sldId id="390" r:id="rId50"/>
    <p:sldId id="391" r:id="rId51"/>
    <p:sldId id="392" r:id="rId52"/>
    <p:sldId id="393" r:id="rId53"/>
    <p:sldId id="394" r:id="rId54"/>
    <p:sldId id="265" r:id="rId55"/>
    <p:sldId id="395" r:id="rId56"/>
    <p:sldId id="396" r:id="rId57"/>
    <p:sldId id="398" r:id="rId58"/>
    <p:sldId id="29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266"/>
    <a:srgbClr val="5E913B"/>
    <a:srgbClr val="FFEFC0"/>
    <a:srgbClr val="FFEAA9"/>
    <a:srgbClr val="FCD8F3"/>
    <a:srgbClr val="9C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4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608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443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63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83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0e3d61a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0e3d61a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45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microsoft.com/office/2007/relationships/media" Target="../media/media4.mp3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4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33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65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85" y="345825"/>
            <a:ext cx="857250" cy="838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13" y="1161892"/>
            <a:ext cx="857250" cy="9620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25586" y="305819"/>
            <a:ext cx="7307922" cy="4149725"/>
            <a:chOff x="4843723" y="991276"/>
            <a:chExt cx="5848721" cy="3180577"/>
          </a:xfrm>
        </p:grpSpPr>
        <p:sp>
          <p:nvSpPr>
            <p:cNvPr id="19" name="思想气泡: 云 18"/>
            <p:cNvSpPr/>
            <p:nvPr/>
          </p:nvSpPr>
          <p:spPr>
            <a:xfrm rot="660000">
              <a:off x="4855177" y="991276"/>
              <a:ext cx="5837267" cy="3180577"/>
            </a:xfrm>
            <a:prstGeom prst="cloudCallout">
              <a:avLst>
                <a:gd name="adj1" fmla="val -52809"/>
                <a:gd name="adj2" fmla="val 85019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843723" y="1429445"/>
              <a:ext cx="5613850" cy="2146662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nap ITC" panose="04040A07060A02020202" charset="0"/>
                  <a:ea typeface="思源黑体 CN Medium" panose="020B0600000000000000" pitchFamily="34" charset="-122"/>
                  <a:cs typeface="Snap ITC" panose="04040A07060A02020202" charset="0"/>
                </a:rPr>
                <a:t>Chào mừng </a:t>
              </a:r>
            </a:p>
            <a:p>
              <a:pPr algn="ctr"/>
              <a:r>
                <a:rPr lang="vi-VN" altLang="zh-C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nap ITC" panose="04040A07060A02020202" charset="0"/>
                  <a:ea typeface="思源黑体 CN Medium" panose="020B0600000000000000" pitchFamily="34" charset="-122"/>
                  <a:cs typeface="Snap ITC" panose="04040A07060A02020202" charset="0"/>
                </a:rPr>
                <a:t>Quý thầy cô đến với tiết học Lịch sử</a:t>
              </a:r>
            </a:p>
            <a:p>
              <a:pPr algn="ctr"/>
              <a:r>
                <a:rPr lang="vi-VN" altLang="zh-C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nap ITC" panose="04040A07060A02020202" charset="0"/>
                  <a:ea typeface="思源黑体 CN Medium" panose="020B0600000000000000" pitchFamily="34" charset="-122"/>
                  <a:cs typeface="Snap ITC" panose="04040A07060A02020202" charset="0"/>
                </a:rPr>
                <a:t> của lớp 5A1</a:t>
              </a:r>
            </a:p>
          </p:txBody>
        </p:sp>
      </p:grpSp>
      <p:pic>
        <p:nvPicPr>
          <p:cNvPr id="25" name="Picture 24" descr="Shape&#10;&#10;Description automatically generate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>
            <a:fillRect/>
          </a:stretch>
        </p:blipFill>
        <p:spPr>
          <a:xfrm flipH="1">
            <a:off x="-78376" y="3443899"/>
            <a:ext cx="4135248" cy="4150176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E0513CD-FA48-C8DE-274C-6C8D72D32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70375" y="5910682"/>
            <a:ext cx="1296957" cy="972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6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358255" y="219710"/>
            <a:ext cx="5478780" cy="6419850"/>
            <a:chOff x="9599" y="385"/>
            <a:chExt cx="8628" cy="10110"/>
          </a:xfrm>
        </p:grpSpPr>
        <p:grpSp>
          <p:nvGrpSpPr>
            <p:cNvPr id="112" name="Google Shape;112;g20e3d61ad04_0_0"/>
            <p:cNvGrpSpPr/>
            <p:nvPr/>
          </p:nvGrpSpPr>
          <p:grpSpPr>
            <a:xfrm>
              <a:off x="9599" y="385"/>
              <a:ext cx="8628" cy="10110"/>
              <a:chOff x="6095993" y="219075"/>
              <a:chExt cx="5479056" cy="6419850"/>
            </a:xfrm>
          </p:grpSpPr>
          <p:sp>
            <p:nvSpPr>
              <p:cNvPr id="113" name="Google Shape;113;g20e3d61ad04_0_0"/>
              <p:cNvSpPr/>
              <p:nvPr/>
            </p:nvSpPr>
            <p:spPr>
              <a:xfrm>
                <a:off x="6096003" y="219075"/>
                <a:ext cx="5479046" cy="6419850"/>
              </a:xfrm>
              <a:custGeom>
                <a:avLst/>
                <a:gdLst/>
                <a:ahLst/>
                <a:cxnLst/>
                <a:rect l="l" t="t" r="r" b="b"/>
                <a:pathLst>
                  <a:path w="5479046" h="6419850" extrusionOk="0">
                    <a:moveTo>
                      <a:pt x="94561" y="0"/>
                    </a:moveTo>
                    <a:lnTo>
                      <a:pt x="364121" y="0"/>
                    </a:lnTo>
                    <a:lnTo>
                      <a:pt x="466330" y="0"/>
                    </a:lnTo>
                    <a:lnTo>
                      <a:pt x="5101190" y="0"/>
                    </a:lnTo>
                    <a:cubicBezTo>
                      <a:pt x="5309874" y="0"/>
                      <a:pt x="5479046" y="169172"/>
                      <a:pt x="5479046" y="377856"/>
                    </a:cubicBezTo>
                    <a:lnTo>
                      <a:pt x="5479046" y="6041994"/>
                    </a:lnTo>
                    <a:cubicBezTo>
                      <a:pt x="5479046" y="6250678"/>
                      <a:pt x="5309874" y="6419850"/>
                      <a:pt x="5101190" y="6419850"/>
                    </a:cubicBezTo>
                    <a:lnTo>
                      <a:pt x="466330" y="6419850"/>
                    </a:lnTo>
                    <a:lnTo>
                      <a:pt x="364121" y="6419850"/>
                    </a:lnTo>
                    <a:lnTo>
                      <a:pt x="94561" y="6419850"/>
                    </a:lnTo>
                    <a:cubicBezTo>
                      <a:pt x="42336" y="6419850"/>
                      <a:pt x="0" y="6377514"/>
                      <a:pt x="0" y="6325289"/>
                    </a:cubicBezTo>
                    <a:lnTo>
                      <a:pt x="0" y="94561"/>
                    </a:lnTo>
                    <a:cubicBezTo>
                      <a:pt x="0" y="42336"/>
                      <a:pt x="42336" y="0"/>
                      <a:pt x="94561" y="0"/>
                    </a:cubicBezTo>
                    <a:close/>
                  </a:path>
                </a:pathLst>
              </a:custGeom>
              <a:blipFill rotWithShape="1">
                <a:blip r:embed="rId5"/>
                <a:stretch>
                  <a:fillRect l="-37838" r="-3782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4" name="Google Shape;114;g20e3d61ad04_0_0"/>
              <p:cNvSpPr/>
              <p:nvPr/>
            </p:nvSpPr>
            <p:spPr>
              <a:xfrm>
                <a:off x="6406784" y="353961"/>
                <a:ext cx="4985400" cy="6096000"/>
              </a:xfrm>
              <a:prstGeom prst="roundRect">
                <a:avLst>
                  <a:gd name="adj" fmla="val 4382"/>
                </a:avLst>
              </a:prstGeom>
              <a:noFill/>
              <a:ln w="38100" cap="rnd" cmpd="sng">
                <a:solidFill>
                  <a:srgbClr val="FFCC00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5" name="Google Shape;115;g20e3d61ad04_0_0"/>
              <p:cNvSpPr/>
              <p:nvPr/>
            </p:nvSpPr>
            <p:spPr>
              <a:xfrm>
                <a:off x="6365842" y="219075"/>
                <a:ext cx="78000" cy="6419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8" name="Google Shape;118;g20e3d61ad04_0_0"/>
              <p:cNvSpPr/>
              <p:nvPr/>
            </p:nvSpPr>
            <p:spPr>
              <a:xfrm rot="5400000">
                <a:off x="6185543" y="798545"/>
                <a:ext cx="1686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9" name="Google Shape;119;g20e3d61ad04_0_0"/>
              <p:cNvSpPr/>
              <p:nvPr/>
            </p:nvSpPr>
            <p:spPr>
              <a:xfrm rot="5400000">
                <a:off x="6088494" y="5603120"/>
                <a:ext cx="3627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0" name="Google Shape;120;g20e3d61ad04_0_0"/>
              <p:cNvSpPr/>
              <p:nvPr/>
            </p:nvSpPr>
            <p:spPr>
              <a:xfrm rot="5400000">
                <a:off x="6185544" y="5956386"/>
                <a:ext cx="1686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1" name="Google Shape;121;g20e3d61ad04_0_0"/>
              <p:cNvSpPr/>
              <p:nvPr/>
            </p:nvSpPr>
            <p:spPr>
              <a:xfrm>
                <a:off x="6979702" y="4850964"/>
                <a:ext cx="3981600" cy="456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50800" dir="5400000" sx="102000" sy="102000" algn="t" rotWithShape="0">
                  <a:srgbClr val="000000">
                    <a:alpha val="6667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" name="Rectangles 2"/>
            <p:cNvSpPr/>
            <p:nvPr/>
          </p:nvSpPr>
          <p:spPr>
            <a:xfrm>
              <a:off x="12479" y="2514"/>
              <a:ext cx="3135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altLang="en-US" sz="3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Lịch sử 5</a:t>
              </a:r>
            </a:p>
          </p:txBody>
        </p:sp>
        <p:sp>
          <p:nvSpPr>
            <p:cNvPr id="5" name="Rectangles 0"/>
            <p:cNvSpPr/>
            <p:nvPr/>
          </p:nvSpPr>
          <p:spPr>
            <a:xfrm>
              <a:off x="10796" y="3915"/>
              <a:ext cx="6516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Chiến thắng </a:t>
              </a:r>
            </a:p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“Điện Biên Phủ</a:t>
              </a:r>
            </a:p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trên không”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483" y="-2717482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1169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6699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286510" y="635267"/>
            <a:ext cx="4892241" cy="5508993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145530" y="625902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45530" y="63881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FC8FBBF2-86AF-51DE-4B87-7FC53E12C18C}"/>
              </a:ext>
            </a:extLst>
          </p:cNvPr>
          <p:cNvSpPr txBox="1"/>
          <p:nvPr/>
        </p:nvSpPr>
        <p:spPr>
          <a:xfrm>
            <a:off x="1566227" y="998220"/>
            <a:ext cx="4038254" cy="1877437"/>
          </a:xfrm>
          <a:prstGeom prst="rect">
            <a:avLst/>
          </a:prstGeom>
          <a:noFill/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1: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BỨC TRANH TỬ THẦN</a:t>
            </a:r>
          </a:p>
          <a:p>
            <a:pPr algn="ctr"/>
            <a:endParaRPr lang="vi-VN" altLang="en-US" sz="2400" dirty="0"/>
          </a:p>
          <a:p>
            <a:r>
              <a:rPr lang="vi-VN" altLang="en-US" sz="2400" dirty="0"/>
              <a:t>    </a:t>
            </a:r>
            <a:endParaRPr lang="vi-V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text, aircraft, airplane">
            <a:extLst>
              <a:ext uri="{FF2B5EF4-FFF2-40B4-BE49-F238E27FC236}">
                <a16:creationId xmlns:a16="http://schemas.microsoft.com/office/drawing/2014/main" id="{DE8B0773-68B6-5C6E-110E-EF0A32E8F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20" y="3429000"/>
            <a:ext cx="4083590" cy="2487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6D8CDB0F-5B6E-F436-5EB7-DA0381E34D0A}"/>
              </a:ext>
            </a:extLst>
          </p:cNvPr>
          <p:cNvSpPr/>
          <p:nvPr/>
        </p:nvSpPr>
        <p:spPr>
          <a:xfrm>
            <a:off x="7112399" y="860192"/>
            <a:ext cx="3724943" cy="2508526"/>
          </a:xfrm>
          <a:custGeom>
            <a:avLst/>
            <a:gdLst>
              <a:gd name="connsiteX0" fmla="*/ 445876 w 3724943"/>
              <a:gd name="connsiteY0" fmla="*/ 2769965 h 2508526"/>
              <a:gd name="connsiteX1" fmla="*/ 587840 w 3724943"/>
              <a:gd name="connsiteY1" fmla="*/ 2168782 h 2508526"/>
              <a:gd name="connsiteX2" fmla="*/ 902657 w 3724943"/>
              <a:gd name="connsiteY2" fmla="*/ 179380 h 2508526"/>
              <a:gd name="connsiteX3" fmla="*/ 2831429 w 3724943"/>
              <a:gd name="connsiteY3" fmla="*/ 183107 h 2508526"/>
              <a:gd name="connsiteX4" fmla="*/ 3127884 w 3724943"/>
              <a:gd name="connsiteY4" fmla="*/ 2174570 h 2508526"/>
              <a:gd name="connsiteX5" fmla="*/ 1189363 w 3724943"/>
              <a:gd name="connsiteY5" fmla="*/ 2423748 h 2508526"/>
              <a:gd name="connsiteX6" fmla="*/ 817620 w 3724943"/>
              <a:gd name="connsiteY6" fmla="*/ 2596857 h 2508526"/>
              <a:gd name="connsiteX7" fmla="*/ 445876 w 3724943"/>
              <a:gd name="connsiteY7" fmla="*/ 2769965 h 25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4943" h="2508526" fill="none" extrusionOk="0">
                <a:moveTo>
                  <a:pt x="445876" y="2769965"/>
                </a:moveTo>
                <a:cubicBezTo>
                  <a:pt x="491665" y="2522906"/>
                  <a:pt x="534048" y="2330862"/>
                  <a:pt x="587840" y="2168782"/>
                </a:cubicBezTo>
                <a:cubicBezTo>
                  <a:pt x="-268953" y="1593645"/>
                  <a:pt x="-166128" y="631931"/>
                  <a:pt x="902657" y="179380"/>
                </a:cubicBezTo>
                <a:cubicBezTo>
                  <a:pt x="1519651" y="-87087"/>
                  <a:pt x="2270703" y="23983"/>
                  <a:pt x="2831429" y="183107"/>
                </a:cubicBezTo>
                <a:cubicBezTo>
                  <a:pt x="3994444" y="708543"/>
                  <a:pt x="4113481" y="1529612"/>
                  <a:pt x="3127884" y="2174570"/>
                </a:cubicBezTo>
                <a:cubicBezTo>
                  <a:pt x="2613575" y="2467627"/>
                  <a:pt x="1835829" y="2447540"/>
                  <a:pt x="1189363" y="2423748"/>
                </a:cubicBezTo>
                <a:cubicBezTo>
                  <a:pt x="1039693" y="2476883"/>
                  <a:pt x="909210" y="2536411"/>
                  <a:pt x="817620" y="2596857"/>
                </a:cubicBezTo>
                <a:cubicBezTo>
                  <a:pt x="726030" y="2657302"/>
                  <a:pt x="612493" y="2695264"/>
                  <a:pt x="445876" y="2769965"/>
                </a:cubicBezTo>
                <a:close/>
              </a:path>
              <a:path w="3724943" h="2508526" stroke="0" extrusionOk="0">
                <a:moveTo>
                  <a:pt x="445876" y="2769965"/>
                </a:moveTo>
                <a:cubicBezTo>
                  <a:pt x="477624" y="2537812"/>
                  <a:pt x="561551" y="2348637"/>
                  <a:pt x="587840" y="2168782"/>
                </a:cubicBezTo>
                <a:cubicBezTo>
                  <a:pt x="-342960" y="1757205"/>
                  <a:pt x="-4256" y="759763"/>
                  <a:pt x="902657" y="179380"/>
                </a:cubicBezTo>
                <a:cubicBezTo>
                  <a:pt x="1445368" y="83029"/>
                  <a:pt x="2192035" y="-212341"/>
                  <a:pt x="2831429" y="183107"/>
                </a:cubicBezTo>
                <a:cubicBezTo>
                  <a:pt x="3733729" y="450122"/>
                  <a:pt x="4062783" y="1756552"/>
                  <a:pt x="3127884" y="2174570"/>
                </a:cubicBezTo>
                <a:cubicBezTo>
                  <a:pt x="2647816" y="2449012"/>
                  <a:pt x="1888251" y="2749781"/>
                  <a:pt x="1189363" y="2423748"/>
                </a:cubicBezTo>
                <a:cubicBezTo>
                  <a:pt x="1113187" y="2481782"/>
                  <a:pt x="940755" y="2559791"/>
                  <a:pt x="810185" y="2600319"/>
                </a:cubicBezTo>
                <a:cubicBezTo>
                  <a:pt x="679615" y="2640847"/>
                  <a:pt x="540714" y="2728827"/>
                  <a:pt x="445876" y="2769965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38030"/>
                      <a:gd name="adj2" fmla="val 604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A8FF6E23-A2D2-8E30-7297-FFD22FD4E0AF}"/>
              </a:ext>
            </a:extLst>
          </p:cNvPr>
          <p:cNvSpPr txBox="1"/>
          <p:nvPr/>
        </p:nvSpPr>
        <p:spPr>
          <a:xfrm>
            <a:off x="7401159" y="1225482"/>
            <a:ext cx="3223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hỏi: </a:t>
            </a:r>
            <a:r>
              <a:rPr lang="vi-V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Vì sao Mĩ ném bom nhằm hủy diệt Hà Nội? </a:t>
            </a:r>
          </a:p>
          <a:p>
            <a:pPr algn="ctr"/>
            <a:r>
              <a:rPr lang="vi-VN" altLang="en-US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 viết lí do vào những quả bom trong tranh.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A6570-F6E1-1AEC-FE83-FF929A9CF8B5}"/>
              </a:ext>
            </a:extLst>
          </p:cNvPr>
          <p:cNvSpPr txBox="1"/>
          <p:nvPr/>
        </p:nvSpPr>
        <p:spPr>
          <a:xfrm>
            <a:off x="1545907" y="2477595"/>
            <a:ext cx="23334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dirty="0">
                <a:solidFill>
                  <a:schemeClr val="accent5">
                    <a:lumMod val="75000"/>
                  </a:schemeClr>
                </a:solidFill>
              </a:rPr>
              <a:t>      Hãy xem  đoạn clip sau đồng thời dựa vào nội dung SGK, hoàn thành trò chơi </a:t>
            </a:r>
            <a:r>
              <a:rPr lang="vi-VN" altLang="en-US" sz="2400" b="1" dirty="0">
                <a:solidFill>
                  <a:schemeClr val="accent5">
                    <a:lumMod val="75000"/>
                  </a:schemeClr>
                </a:solidFill>
              </a:rPr>
              <a:t>“Bức tranh tử thần”.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21" y="397378"/>
            <a:ext cx="8641357" cy="5263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2019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03" y="2836898"/>
            <a:ext cx="4719348" cy="2874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AE1BD89-9DA7-C0F4-26CA-7D09E79DEDEB}"/>
              </a:ext>
            </a:extLst>
          </p:cNvPr>
          <p:cNvSpPr/>
          <p:nvPr/>
        </p:nvSpPr>
        <p:spPr>
          <a:xfrm>
            <a:off x="5168764" y="523308"/>
            <a:ext cx="3724943" cy="2508526"/>
          </a:xfrm>
          <a:custGeom>
            <a:avLst/>
            <a:gdLst>
              <a:gd name="connsiteX0" fmla="*/ 445876 w 3724943"/>
              <a:gd name="connsiteY0" fmla="*/ 2769965 h 2508526"/>
              <a:gd name="connsiteX1" fmla="*/ 587840 w 3724943"/>
              <a:gd name="connsiteY1" fmla="*/ 2168782 h 2508526"/>
              <a:gd name="connsiteX2" fmla="*/ 902657 w 3724943"/>
              <a:gd name="connsiteY2" fmla="*/ 179380 h 2508526"/>
              <a:gd name="connsiteX3" fmla="*/ 2831429 w 3724943"/>
              <a:gd name="connsiteY3" fmla="*/ 183107 h 2508526"/>
              <a:gd name="connsiteX4" fmla="*/ 3127884 w 3724943"/>
              <a:gd name="connsiteY4" fmla="*/ 2174570 h 2508526"/>
              <a:gd name="connsiteX5" fmla="*/ 1189363 w 3724943"/>
              <a:gd name="connsiteY5" fmla="*/ 2423748 h 2508526"/>
              <a:gd name="connsiteX6" fmla="*/ 817620 w 3724943"/>
              <a:gd name="connsiteY6" fmla="*/ 2596857 h 2508526"/>
              <a:gd name="connsiteX7" fmla="*/ 445876 w 3724943"/>
              <a:gd name="connsiteY7" fmla="*/ 2769965 h 25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4943" h="2508526" fill="none" extrusionOk="0">
                <a:moveTo>
                  <a:pt x="445876" y="2769965"/>
                </a:moveTo>
                <a:cubicBezTo>
                  <a:pt x="491665" y="2522906"/>
                  <a:pt x="534048" y="2330862"/>
                  <a:pt x="587840" y="2168782"/>
                </a:cubicBezTo>
                <a:cubicBezTo>
                  <a:pt x="-268953" y="1593645"/>
                  <a:pt x="-166128" y="631931"/>
                  <a:pt x="902657" y="179380"/>
                </a:cubicBezTo>
                <a:cubicBezTo>
                  <a:pt x="1519651" y="-87087"/>
                  <a:pt x="2270703" y="23983"/>
                  <a:pt x="2831429" y="183107"/>
                </a:cubicBezTo>
                <a:cubicBezTo>
                  <a:pt x="3994444" y="708543"/>
                  <a:pt x="4113481" y="1529612"/>
                  <a:pt x="3127884" y="2174570"/>
                </a:cubicBezTo>
                <a:cubicBezTo>
                  <a:pt x="2613575" y="2467627"/>
                  <a:pt x="1835829" y="2447540"/>
                  <a:pt x="1189363" y="2423748"/>
                </a:cubicBezTo>
                <a:cubicBezTo>
                  <a:pt x="1039693" y="2476883"/>
                  <a:pt x="909210" y="2536411"/>
                  <a:pt x="817620" y="2596857"/>
                </a:cubicBezTo>
                <a:cubicBezTo>
                  <a:pt x="726030" y="2657302"/>
                  <a:pt x="612493" y="2695264"/>
                  <a:pt x="445876" y="2769965"/>
                </a:cubicBezTo>
                <a:close/>
              </a:path>
              <a:path w="3724943" h="2508526" stroke="0" extrusionOk="0">
                <a:moveTo>
                  <a:pt x="445876" y="2769965"/>
                </a:moveTo>
                <a:cubicBezTo>
                  <a:pt x="477624" y="2537812"/>
                  <a:pt x="561551" y="2348637"/>
                  <a:pt x="587840" y="2168782"/>
                </a:cubicBezTo>
                <a:cubicBezTo>
                  <a:pt x="-342960" y="1757205"/>
                  <a:pt x="-4256" y="759763"/>
                  <a:pt x="902657" y="179380"/>
                </a:cubicBezTo>
                <a:cubicBezTo>
                  <a:pt x="1445368" y="83029"/>
                  <a:pt x="2192035" y="-212341"/>
                  <a:pt x="2831429" y="183107"/>
                </a:cubicBezTo>
                <a:cubicBezTo>
                  <a:pt x="3733729" y="450122"/>
                  <a:pt x="4062783" y="1756552"/>
                  <a:pt x="3127884" y="2174570"/>
                </a:cubicBezTo>
                <a:cubicBezTo>
                  <a:pt x="2647816" y="2449012"/>
                  <a:pt x="1888251" y="2749781"/>
                  <a:pt x="1189363" y="2423748"/>
                </a:cubicBezTo>
                <a:cubicBezTo>
                  <a:pt x="1113187" y="2481782"/>
                  <a:pt x="940755" y="2559791"/>
                  <a:pt x="810185" y="2600319"/>
                </a:cubicBezTo>
                <a:cubicBezTo>
                  <a:pt x="679615" y="2640847"/>
                  <a:pt x="540714" y="2728827"/>
                  <a:pt x="445876" y="2769965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38030"/>
                      <a:gd name="adj2" fmla="val 604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8799E2A1-8A11-D334-85C2-3EF9735E37D1}"/>
              </a:ext>
            </a:extLst>
          </p:cNvPr>
          <p:cNvSpPr txBox="1"/>
          <p:nvPr/>
        </p:nvSpPr>
        <p:spPr>
          <a:xfrm>
            <a:off x="5457524" y="888598"/>
            <a:ext cx="3223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hỏi: </a:t>
            </a:r>
            <a:r>
              <a:rPr lang="vi-V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Vì sao Mĩ ném bom nhằm hủy diệt Hà Nội? </a:t>
            </a:r>
          </a:p>
          <a:p>
            <a:pPr algn="ctr"/>
            <a:r>
              <a:rPr lang="vi-VN" altLang="en-US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 viết lí do vào những quả bom trong tranh.</a:t>
            </a:r>
          </a:p>
        </p:txBody>
      </p:sp>
    </p:spTree>
    <p:extLst>
      <p:ext uri="{BB962C8B-B14F-4D97-AF65-F5344CB8AC3E}">
        <p14:creationId xmlns:p14="http://schemas.microsoft.com/office/powerpoint/2010/main" val="139042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52" y="1408701"/>
            <a:ext cx="4719348" cy="2874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AE1BD89-9DA7-C0F4-26CA-7D09E79DEDEB}"/>
              </a:ext>
            </a:extLst>
          </p:cNvPr>
          <p:cNvSpPr/>
          <p:nvPr/>
        </p:nvSpPr>
        <p:spPr>
          <a:xfrm>
            <a:off x="610033" y="2387791"/>
            <a:ext cx="3724943" cy="2981878"/>
          </a:xfrm>
          <a:custGeom>
            <a:avLst/>
            <a:gdLst>
              <a:gd name="connsiteX0" fmla="*/ 5556348 w 3724943"/>
              <a:gd name="connsiteY0" fmla="*/ 1053110 h 2981878"/>
              <a:gd name="connsiteX1" fmla="*/ 5000250 w 3724943"/>
              <a:gd name="connsiteY1" fmla="*/ 1206258 h 2981878"/>
              <a:gd name="connsiteX2" fmla="*/ 4352488 w 3724943"/>
              <a:gd name="connsiteY2" fmla="*/ 1384650 h 2981878"/>
              <a:gd name="connsiteX3" fmla="*/ 3723058 w 3724943"/>
              <a:gd name="connsiteY3" fmla="*/ 1557993 h 2981878"/>
              <a:gd name="connsiteX4" fmla="*/ 1924730 w 3724943"/>
              <a:gd name="connsiteY4" fmla="*/ 2981045 h 2981878"/>
              <a:gd name="connsiteX5" fmla="*/ 20616 w 3724943"/>
              <a:gd name="connsiteY5" fmla="*/ 1712167 h 2981878"/>
              <a:gd name="connsiteX6" fmla="*/ 1568147 w 3724943"/>
              <a:gd name="connsiteY6" fmla="*/ 18735 h 2981878"/>
              <a:gd name="connsiteX7" fmla="*/ 3618956 w 3724943"/>
              <a:gd name="connsiteY7" fmla="*/ 995160 h 2981878"/>
              <a:gd name="connsiteX8" fmla="*/ 4206632 w 3724943"/>
              <a:gd name="connsiteY8" fmla="*/ 1012738 h 2981878"/>
              <a:gd name="connsiteX9" fmla="*/ 4852429 w 3724943"/>
              <a:gd name="connsiteY9" fmla="*/ 1032055 h 2981878"/>
              <a:gd name="connsiteX10" fmla="*/ 5556348 w 3724943"/>
              <a:gd name="connsiteY10" fmla="*/ 1053110 h 298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24943" h="2981878" fill="none" extrusionOk="0">
                <a:moveTo>
                  <a:pt x="5556348" y="1053110"/>
                </a:moveTo>
                <a:cubicBezTo>
                  <a:pt x="5428038" y="1110789"/>
                  <a:pt x="5149255" y="1162925"/>
                  <a:pt x="5000250" y="1206258"/>
                </a:cubicBezTo>
                <a:cubicBezTo>
                  <a:pt x="4851245" y="1249591"/>
                  <a:pt x="4527237" y="1328945"/>
                  <a:pt x="4352488" y="1384650"/>
                </a:cubicBezTo>
                <a:cubicBezTo>
                  <a:pt x="4177739" y="1440355"/>
                  <a:pt x="3913094" y="1525611"/>
                  <a:pt x="3723058" y="1557993"/>
                </a:cubicBezTo>
                <a:cubicBezTo>
                  <a:pt x="3648203" y="2259947"/>
                  <a:pt x="2905497" y="3044707"/>
                  <a:pt x="1924730" y="2981045"/>
                </a:cubicBezTo>
                <a:cubicBezTo>
                  <a:pt x="1042701" y="3101311"/>
                  <a:pt x="166332" y="2392475"/>
                  <a:pt x="20616" y="1712167"/>
                </a:cubicBezTo>
                <a:cubicBezTo>
                  <a:pt x="-198077" y="950566"/>
                  <a:pt x="722905" y="223138"/>
                  <a:pt x="1568147" y="18735"/>
                </a:cubicBezTo>
                <a:cubicBezTo>
                  <a:pt x="2454955" y="-219813"/>
                  <a:pt x="3266071" y="162204"/>
                  <a:pt x="3618956" y="995160"/>
                </a:cubicBezTo>
                <a:cubicBezTo>
                  <a:pt x="3867548" y="979822"/>
                  <a:pt x="4023741" y="1000270"/>
                  <a:pt x="4206632" y="1012738"/>
                </a:cubicBezTo>
                <a:cubicBezTo>
                  <a:pt x="4389523" y="1025206"/>
                  <a:pt x="4605691" y="1008104"/>
                  <a:pt x="4852429" y="1032055"/>
                </a:cubicBezTo>
                <a:cubicBezTo>
                  <a:pt x="5099167" y="1056006"/>
                  <a:pt x="5251848" y="1058845"/>
                  <a:pt x="5556348" y="1053110"/>
                </a:cubicBezTo>
                <a:close/>
              </a:path>
              <a:path w="3724943" h="2981878" stroke="0" extrusionOk="0">
                <a:moveTo>
                  <a:pt x="5556348" y="1053110"/>
                </a:moveTo>
                <a:cubicBezTo>
                  <a:pt x="5282301" y="1131000"/>
                  <a:pt x="5155426" y="1192297"/>
                  <a:pt x="4981917" y="1211307"/>
                </a:cubicBezTo>
                <a:cubicBezTo>
                  <a:pt x="4808407" y="1230317"/>
                  <a:pt x="4544508" y="1340983"/>
                  <a:pt x="4389153" y="1374552"/>
                </a:cubicBezTo>
                <a:cubicBezTo>
                  <a:pt x="4233798" y="1408121"/>
                  <a:pt x="3935728" y="1467777"/>
                  <a:pt x="3723058" y="1557993"/>
                </a:cubicBezTo>
                <a:cubicBezTo>
                  <a:pt x="3610186" y="2113402"/>
                  <a:pt x="2735276" y="2780763"/>
                  <a:pt x="1924730" y="2981045"/>
                </a:cubicBezTo>
                <a:cubicBezTo>
                  <a:pt x="999243" y="3109827"/>
                  <a:pt x="229916" y="2377052"/>
                  <a:pt x="20616" y="1712167"/>
                </a:cubicBezTo>
                <a:cubicBezTo>
                  <a:pt x="-97418" y="1049434"/>
                  <a:pt x="376522" y="290978"/>
                  <a:pt x="1568147" y="18735"/>
                </a:cubicBezTo>
                <a:cubicBezTo>
                  <a:pt x="2543723" y="-138368"/>
                  <a:pt x="3295944" y="202326"/>
                  <a:pt x="3618956" y="995160"/>
                </a:cubicBezTo>
                <a:cubicBezTo>
                  <a:pt x="3743539" y="1003563"/>
                  <a:pt x="3957187" y="1035182"/>
                  <a:pt x="4226005" y="1013318"/>
                </a:cubicBezTo>
                <a:cubicBezTo>
                  <a:pt x="4494823" y="991454"/>
                  <a:pt x="4542465" y="1004112"/>
                  <a:pt x="4833055" y="1031475"/>
                </a:cubicBezTo>
                <a:cubicBezTo>
                  <a:pt x="5123645" y="1058839"/>
                  <a:pt x="5219919" y="1048441"/>
                  <a:pt x="5556348" y="1053110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99166"/>
                      <a:gd name="adj2" fmla="val -146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8799E2A1-8A11-D334-85C2-3EF9735E37D1}"/>
              </a:ext>
            </a:extLst>
          </p:cNvPr>
          <p:cNvSpPr txBox="1"/>
          <p:nvPr/>
        </p:nvSpPr>
        <p:spPr>
          <a:xfrm>
            <a:off x="916437" y="2845873"/>
            <a:ext cx="3223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Pa-ri.</a:t>
            </a:r>
            <a:endParaRPr lang="en-US" sz="24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20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" y="-299968"/>
            <a:ext cx="11992156" cy="7303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1618A7-82AD-042D-9E11-3B2E279CAE57}"/>
              </a:ext>
            </a:extLst>
          </p:cNvPr>
          <p:cNvSpPr/>
          <p:nvPr/>
        </p:nvSpPr>
        <p:spPr>
          <a:xfrm>
            <a:off x="919266" y="4068566"/>
            <a:ext cx="3149299" cy="1243173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Pa-ri.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7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23" y="554657"/>
            <a:ext cx="4719348" cy="2874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AE1BD89-9DA7-C0F4-26CA-7D09E79DEDEB}"/>
              </a:ext>
            </a:extLst>
          </p:cNvPr>
          <p:cNvSpPr/>
          <p:nvPr/>
        </p:nvSpPr>
        <p:spPr>
          <a:xfrm>
            <a:off x="6255884" y="3459051"/>
            <a:ext cx="3724943" cy="2508526"/>
          </a:xfrm>
          <a:custGeom>
            <a:avLst/>
            <a:gdLst>
              <a:gd name="connsiteX0" fmla="*/ -1047640 w 3724943"/>
              <a:gd name="connsiteY0" fmla="*/ -349162 h 2508526"/>
              <a:gd name="connsiteX1" fmla="*/ -525863 w 3724943"/>
              <a:gd name="connsiteY1" fmla="*/ -155468 h 2508526"/>
              <a:gd name="connsiteX2" fmla="*/ 81921 w 3724943"/>
              <a:gd name="connsiteY2" fmla="*/ 70154 h 2508526"/>
              <a:gd name="connsiteX3" fmla="*/ 672504 w 3724943"/>
              <a:gd name="connsiteY3" fmla="*/ 289391 h 2508526"/>
              <a:gd name="connsiteX4" fmla="*/ 2638946 w 3724943"/>
              <a:gd name="connsiteY4" fmla="*/ 114201 h 2508526"/>
              <a:gd name="connsiteX5" fmla="*/ 3288981 w 3724943"/>
              <a:gd name="connsiteY5" fmla="*/ 2060670 h 2508526"/>
              <a:gd name="connsiteX6" fmla="*/ 1311382 w 3724943"/>
              <a:gd name="connsiteY6" fmla="*/ 2452362 h 2508526"/>
              <a:gd name="connsiteX7" fmla="*/ 222434 w 3724943"/>
              <a:gd name="connsiteY7" fmla="*/ 659848 h 2508526"/>
              <a:gd name="connsiteX8" fmla="*/ -162822 w 3724943"/>
              <a:gd name="connsiteY8" fmla="*/ 353782 h 2508526"/>
              <a:gd name="connsiteX9" fmla="*/ -586180 w 3724943"/>
              <a:gd name="connsiteY9" fmla="*/ 17445 h 2508526"/>
              <a:gd name="connsiteX10" fmla="*/ -1047640 w 3724943"/>
              <a:gd name="connsiteY10" fmla="*/ -349162 h 25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24943" h="2508526" fill="none" extrusionOk="0">
                <a:moveTo>
                  <a:pt x="-1047640" y="-349162"/>
                </a:moveTo>
                <a:cubicBezTo>
                  <a:pt x="-810330" y="-249355"/>
                  <a:pt x="-708279" y="-207328"/>
                  <a:pt x="-525863" y="-155468"/>
                </a:cubicBezTo>
                <a:cubicBezTo>
                  <a:pt x="-343447" y="-103608"/>
                  <a:pt x="-78224" y="-2843"/>
                  <a:pt x="81921" y="70154"/>
                </a:cubicBezTo>
                <a:cubicBezTo>
                  <a:pt x="242066" y="143151"/>
                  <a:pt x="523399" y="260231"/>
                  <a:pt x="672504" y="289391"/>
                </a:cubicBezTo>
                <a:cubicBezTo>
                  <a:pt x="1184473" y="-113117"/>
                  <a:pt x="1998543" y="15260"/>
                  <a:pt x="2638946" y="114201"/>
                </a:cubicBezTo>
                <a:cubicBezTo>
                  <a:pt x="3864633" y="622185"/>
                  <a:pt x="4092766" y="1259717"/>
                  <a:pt x="3288981" y="2060670"/>
                </a:cubicBezTo>
                <a:cubicBezTo>
                  <a:pt x="2674778" y="2540121"/>
                  <a:pt x="2058597" y="2616036"/>
                  <a:pt x="1311382" y="2452362"/>
                </a:cubicBezTo>
                <a:cubicBezTo>
                  <a:pt x="190279" y="2117751"/>
                  <a:pt x="-361000" y="1275139"/>
                  <a:pt x="222434" y="659848"/>
                </a:cubicBezTo>
                <a:cubicBezTo>
                  <a:pt x="131601" y="573790"/>
                  <a:pt x="-58117" y="424856"/>
                  <a:pt x="-162822" y="353782"/>
                </a:cubicBezTo>
                <a:cubicBezTo>
                  <a:pt x="-267527" y="282708"/>
                  <a:pt x="-461811" y="136281"/>
                  <a:pt x="-586180" y="17445"/>
                </a:cubicBezTo>
                <a:cubicBezTo>
                  <a:pt x="-710549" y="-101391"/>
                  <a:pt x="-889442" y="-241038"/>
                  <a:pt x="-1047640" y="-349162"/>
                </a:cubicBezTo>
                <a:close/>
              </a:path>
              <a:path w="3724943" h="2508526" stroke="0" extrusionOk="0">
                <a:moveTo>
                  <a:pt x="-1047640" y="-349162"/>
                </a:moveTo>
                <a:cubicBezTo>
                  <a:pt x="-846960" y="-286617"/>
                  <a:pt x="-612255" y="-213249"/>
                  <a:pt x="-508662" y="-149082"/>
                </a:cubicBezTo>
                <a:cubicBezTo>
                  <a:pt x="-405069" y="-84915"/>
                  <a:pt x="-94544" y="4915"/>
                  <a:pt x="47518" y="57383"/>
                </a:cubicBezTo>
                <a:cubicBezTo>
                  <a:pt x="189580" y="109851"/>
                  <a:pt x="534716" y="217244"/>
                  <a:pt x="672504" y="289391"/>
                </a:cubicBezTo>
                <a:cubicBezTo>
                  <a:pt x="1173742" y="-178277"/>
                  <a:pt x="1946276" y="-132023"/>
                  <a:pt x="2638946" y="114201"/>
                </a:cubicBezTo>
                <a:cubicBezTo>
                  <a:pt x="3764028" y="498602"/>
                  <a:pt x="4189585" y="1292957"/>
                  <a:pt x="3288981" y="2060670"/>
                </a:cubicBezTo>
                <a:cubicBezTo>
                  <a:pt x="2836228" y="2574851"/>
                  <a:pt x="1934473" y="2674535"/>
                  <a:pt x="1311382" y="2452362"/>
                </a:cubicBezTo>
                <a:cubicBezTo>
                  <a:pt x="283859" y="2172952"/>
                  <a:pt x="-343394" y="1305912"/>
                  <a:pt x="222434" y="659848"/>
                </a:cubicBezTo>
                <a:cubicBezTo>
                  <a:pt x="52469" y="529892"/>
                  <a:pt x="-45122" y="449674"/>
                  <a:pt x="-175523" y="343692"/>
                </a:cubicBezTo>
                <a:cubicBezTo>
                  <a:pt x="-305923" y="237710"/>
                  <a:pt x="-438664" y="165947"/>
                  <a:pt x="-573479" y="27535"/>
                </a:cubicBezTo>
                <a:cubicBezTo>
                  <a:pt x="-708294" y="-110877"/>
                  <a:pt x="-882001" y="-253599"/>
                  <a:pt x="-1047640" y="-349162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78125"/>
                      <a:gd name="adj2" fmla="val -6391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1B98F6-2214-F56B-E4CE-C1E391AAAA39}"/>
              </a:ext>
            </a:extLst>
          </p:cNvPr>
          <p:cNvSpPr/>
          <p:nvPr/>
        </p:nvSpPr>
        <p:spPr>
          <a:xfrm>
            <a:off x="2768600" y="2286468"/>
            <a:ext cx="1375888" cy="494832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Pa-ri.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19C29-9CB1-04B1-0125-5671451ABD61}"/>
              </a:ext>
            </a:extLst>
          </p:cNvPr>
          <p:cNvSpPr txBox="1"/>
          <p:nvPr/>
        </p:nvSpPr>
        <p:spPr>
          <a:xfrm>
            <a:off x="6511982" y="3733931"/>
            <a:ext cx="32127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đưa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Hà Nội trở về thời kì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 đá.</a:t>
            </a:r>
            <a:endParaRPr lang="en-US" sz="32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06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" y="-299968"/>
            <a:ext cx="11992156" cy="7303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9D49CA-0E6B-A08A-DDA6-464604E16C56}"/>
              </a:ext>
            </a:extLst>
          </p:cNvPr>
          <p:cNvSpPr/>
          <p:nvPr/>
        </p:nvSpPr>
        <p:spPr>
          <a:xfrm>
            <a:off x="4652273" y="5178177"/>
            <a:ext cx="3207457" cy="974332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đưa Hà Nội trở về thời kì đồ đá.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8A2B5-49B9-19DC-7F7B-0948626C8369}"/>
              </a:ext>
            </a:extLst>
          </p:cNvPr>
          <p:cNvSpPr/>
          <p:nvPr/>
        </p:nvSpPr>
        <p:spPr>
          <a:xfrm>
            <a:off x="985520" y="4068566"/>
            <a:ext cx="3083045" cy="1255274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Par-i.</a:t>
            </a:r>
            <a:endParaRPr lang="en-US" sz="2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29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aircraft, airplane">
            <a:extLst>
              <a:ext uri="{FF2B5EF4-FFF2-40B4-BE49-F238E27FC236}">
                <a16:creationId xmlns:a16="http://schemas.microsoft.com/office/drawing/2014/main" id="{C6F810CF-FB9F-342A-E457-15FD06AF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63" y="1991828"/>
            <a:ext cx="4719348" cy="2874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AE1BD89-9DA7-C0F4-26CA-7D09E79DEDEB}"/>
              </a:ext>
            </a:extLst>
          </p:cNvPr>
          <p:cNvSpPr/>
          <p:nvPr/>
        </p:nvSpPr>
        <p:spPr>
          <a:xfrm>
            <a:off x="7048364" y="1044008"/>
            <a:ext cx="3785366" cy="3185092"/>
          </a:xfrm>
          <a:custGeom>
            <a:avLst/>
            <a:gdLst>
              <a:gd name="connsiteX0" fmla="*/ -970909 w 3785366"/>
              <a:gd name="connsiteY0" fmla="*/ 2330086 h 3185092"/>
              <a:gd name="connsiteX1" fmla="*/ -499864 w 3785366"/>
              <a:gd name="connsiteY1" fmla="*/ 2056226 h 3185092"/>
              <a:gd name="connsiteX2" fmla="*/ 10435 w 3785366"/>
              <a:gd name="connsiteY2" fmla="*/ 1759544 h 3185092"/>
              <a:gd name="connsiteX3" fmla="*/ 1619553 w 3785366"/>
              <a:gd name="connsiteY3" fmla="*/ 16669 h 3185092"/>
              <a:gd name="connsiteX4" fmla="*/ 3700764 w 3785366"/>
              <a:gd name="connsiteY4" fmla="*/ 1121730 h 3185092"/>
              <a:gd name="connsiteX5" fmla="*/ 2429243 w 3785366"/>
              <a:gd name="connsiteY5" fmla="*/ 3119757 h 3185092"/>
              <a:gd name="connsiteX6" fmla="*/ 221842 w 3785366"/>
              <a:gd name="connsiteY6" fmla="*/ 2340673 h 3185092"/>
              <a:gd name="connsiteX7" fmla="*/ -338751 w 3785366"/>
              <a:gd name="connsiteY7" fmla="*/ 2335697 h 3185092"/>
              <a:gd name="connsiteX8" fmla="*/ -970909 w 3785366"/>
              <a:gd name="connsiteY8" fmla="*/ 2330086 h 318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66" h="3185092" fill="none" extrusionOk="0">
                <a:moveTo>
                  <a:pt x="-970909" y="2330086"/>
                </a:moveTo>
                <a:cubicBezTo>
                  <a:pt x="-726505" y="2217847"/>
                  <a:pt x="-633100" y="2118087"/>
                  <a:pt x="-499864" y="2056226"/>
                </a:cubicBezTo>
                <a:cubicBezTo>
                  <a:pt x="-366628" y="1994365"/>
                  <a:pt x="-87542" y="1835666"/>
                  <a:pt x="10435" y="1759544"/>
                </a:cubicBezTo>
                <a:cubicBezTo>
                  <a:pt x="-83279" y="943863"/>
                  <a:pt x="646841" y="168158"/>
                  <a:pt x="1619553" y="16669"/>
                </a:cubicBezTo>
                <a:cubicBezTo>
                  <a:pt x="2665703" y="-221380"/>
                  <a:pt x="3444698" y="292975"/>
                  <a:pt x="3700764" y="1121730"/>
                </a:cubicBezTo>
                <a:cubicBezTo>
                  <a:pt x="4006873" y="1920334"/>
                  <a:pt x="3499988" y="2720502"/>
                  <a:pt x="2429243" y="3119757"/>
                </a:cubicBezTo>
                <a:cubicBezTo>
                  <a:pt x="1723842" y="3398748"/>
                  <a:pt x="619786" y="2976285"/>
                  <a:pt x="221842" y="2340673"/>
                </a:cubicBezTo>
                <a:cubicBezTo>
                  <a:pt x="6104" y="2357101"/>
                  <a:pt x="-206516" y="2316792"/>
                  <a:pt x="-338751" y="2335697"/>
                </a:cubicBezTo>
                <a:cubicBezTo>
                  <a:pt x="-470986" y="2354602"/>
                  <a:pt x="-764010" y="2356950"/>
                  <a:pt x="-970909" y="2330086"/>
                </a:cubicBezTo>
                <a:close/>
              </a:path>
              <a:path w="3785366" h="3185092" stroke="0" extrusionOk="0">
                <a:moveTo>
                  <a:pt x="-970909" y="2330086"/>
                </a:moveTo>
                <a:cubicBezTo>
                  <a:pt x="-863619" y="2244122"/>
                  <a:pt x="-700302" y="2197298"/>
                  <a:pt x="-499864" y="2056226"/>
                </a:cubicBezTo>
                <a:cubicBezTo>
                  <a:pt x="-299426" y="1915154"/>
                  <a:pt x="-115528" y="1824882"/>
                  <a:pt x="10435" y="1759544"/>
                </a:cubicBezTo>
                <a:cubicBezTo>
                  <a:pt x="-274680" y="1000247"/>
                  <a:pt x="584401" y="266774"/>
                  <a:pt x="1619553" y="16669"/>
                </a:cubicBezTo>
                <a:cubicBezTo>
                  <a:pt x="2521342" y="-288381"/>
                  <a:pt x="3391477" y="236327"/>
                  <a:pt x="3700764" y="1121730"/>
                </a:cubicBezTo>
                <a:cubicBezTo>
                  <a:pt x="3931128" y="1962138"/>
                  <a:pt x="3271387" y="2789011"/>
                  <a:pt x="2429243" y="3119757"/>
                </a:cubicBezTo>
                <a:cubicBezTo>
                  <a:pt x="1510772" y="3314719"/>
                  <a:pt x="736069" y="2975434"/>
                  <a:pt x="221842" y="2340673"/>
                </a:cubicBezTo>
                <a:cubicBezTo>
                  <a:pt x="98482" y="2358744"/>
                  <a:pt x="-140469" y="2344786"/>
                  <a:pt x="-362606" y="2335485"/>
                </a:cubicBezTo>
                <a:cubicBezTo>
                  <a:pt x="-584743" y="2326184"/>
                  <a:pt x="-775186" y="2341276"/>
                  <a:pt x="-970909" y="2330086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75649"/>
                      <a:gd name="adj2" fmla="val 2315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AE5BB-230C-CB74-FF9D-8C382FC1222E}"/>
              </a:ext>
            </a:extLst>
          </p:cNvPr>
          <p:cNvSpPr/>
          <p:nvPr/>
        </p:nvSpPr>
        <p:spPr>
          <a:xfrm>
            <a:off x="1892300" y="3734268"/>
            <a:ext cx="1375888" cy="494832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Pa-ri.</a:t>
            </a:r>
            <a:endParaRPr lang="en-US" sz="9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7A0AB-F49A-4E37-2B10-1AFB6D346B6F}"/>
              </a:ext>
            </a:extLst>
          </p:cNvPr>
          <p:cNvSpPr/>
          <p:nvPr/>
        </p:nvSpPr>
        <p:spPr>
          <a:xfrm>
            <a:off x="3451925" y="4111377"/>
            <a:ext cx="1304027" cy="422523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36000" rIns="72000" bIns="36000" rtlCol="0" anchor="ctr">
            <a:scene3d>
              <a:camera prst="orthographicFront">
                <a:rot lat="2400000" lon="0" rev="0"/>
              </a:camera>
              <a:lightRig rig="threePt" dir="t"/>
            </a:scene3d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đưa Hà Nội trở về thời kì đồ đá.</a:t>
            </a:r>
            <a:endParaRPr lang="en-US" sz="105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05873-182F-CCBB-C71E-17F24F7755A3}"/>
              </a:ext>
            </a:extLst>
          </p:cNvPr>
          <p:cNvSpPr txBox="1"/>
          <p:nvPr/>
        </p:nvSpPr>
        <p:spPr>
          <a:xfrm>
            <a:off x="7108788" y="1759391"/>
            <a:ext cx="37249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 sự chi viện cho chiến trường miền Nam </a:t>
            </a:r>
            <a:endParaRPr lang="en-US" sz="3600" b="1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20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6F86DA2-7AE9-0634-C5AA-228365C80C3D}"/>
              </a:ext>
            </a:extLst>
          </p:cNvPr>
          <p:cNvGrpSpPr/>
          <p:nvPr/>
        </p:nvGrpSpPr>
        <p:grpSpPr>
          <a:xfrm>
            <a:off x="99922" y="-299968"/>
            <a:ext cx="11992156" cy="7303884"/>
            <a:chOff x="99922" y="-299968"/>
            <a:chExt cx="11992156" cy="7303884"/>
          </a:xfrm>
        </p:grpSpPr>
        <p:pic>
          <p:nvPicPr>
            <p:cNvPr id="4" name="Picture 3" descr="A picture containing text, aircraft, airplane">
              <a:extLst>
                <a:ext uri="{FF2B5EF4-FFF2-40B4-BE49-F238E27FC236}">
                  <a16:creationId xmlns:a16="http://schemas.microsoft.com/office/drawing/2014/main" id="{C6F810CF-FB9F-342A-E457-15FD06AFA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2" y="-299968"/>
              <a:ext cx="11992156" cy="730388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51618A7-82AD-042D-9E11-3B2E279CAE57}"/>
                </a:ext>
              </a:extLst>
            </p:cNvPr>
            <p:cNvSpPr/>
            <p:nvPr/>
          </p:nvSpPr>
          <p:spPr>
            <a:xfrm>
              <a:off x="919266" y="3666164"/>
              <a:ext cx="3477636" cy="2112066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>
              <a:scene3d>
                <a:camera prst="orthographicFront">
                  <a:rot lat="6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Ép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khoản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Pa-ri.</a:t>
              </a:r>
              <a:endParaRPr lang="en-US" sz="28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89D49CA-0E6B-A08A-DDA6-464604E16C56}"/>
                </a:ext>
              </a:extLst>
            </p:cNvPr>
            <p:cNvSpPr/>
            <p:nvPr/>
          </p:nvSpPr>
          <p:spPr>
            <a:xfrm>
              <a:off x="4691183" y="5038927"/>
              <a:ext cx="3207457" cy="1171947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6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 đưa Hà Nội trở về thời kì đồ đá.</a:t>
              </a:r>
              <a:endParaRPr lang="en-US" sz="28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49A788-9C9E-68FF-5F61-5931DE947030}"/>
                </a:ext>
              </a:extLst>
            </p:cNvPr>
            <p:cNvSpPr/>
            <p:nvPr/>
          </p:nvSpPr>
          <p:spPr>
            <a:xfrm>
              <a:off x="8589070" y="2530286"/>
              <a:ext cx="3149299" cy="1380232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6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 sự chi viện cho chiến trường miền Nam </a:t>
              </a:r>
              <a:endParaRPr lang="en-US" sz="28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298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35" y="4772379"/>
            <a:ext cx="542925" cy="9810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3703" y="3460280"/>
            <a:ext cx="723398" cy="81181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35" y="33655"/>
            <a:ext cx="9326245" cy="49784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23" y="2120441"/>
            <a:ext cx="857250" cy="838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77" y="400074"/>
            <a:ext cx="857250" cy="962025"/>
          </a:xfrm>
          <a:prstGeom prst="rect">
            <a:avLst/>
          </a:prstGeom>
        </p:spPr>
      </p:pic>
      <p:pic>
        <p:nvPicPr>
          <p:cNvPr id="16" name="Picture 15" descr="Shape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26" b="90000" l="10000" r="90000">
                        <a14:foregroundMark x1="43100" y1="5926" x2="55300" y2="6204"/>
                        <a14:foregroundMark x1="23900" y1="19907" x2="38100" y2="20648"/>
                        <a14:foregroundMark x1="42800" y1="35741" x2="71700" y2="34352"/>
                        <a14:foregroundMark x1="71700" y1="34352" x2="72000" y2="34352"/>
                        <a14:foregroundMark x1="65500" y1="13241" x2="67200" y2="16296"/>
                        <a14:foregroundMark x1="43200" y1="31019" x2="46900" y2="33889"/>
                        <a14:foregroundMark x1="62100" y1="30185" x2="65000" y2="32500"/>
                        <a14:foregroundMark x1="67700" y1="13241" x2="66900" y2="18519"/>
                        <a14:foregroundMark x1="52200" y1="42500" x2="55900" y2="43148"/>
                        <a14:foregroundMark x1="46900" y1="55463" x2="50600" y2="5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4730" y="2458829"/>
            <a:ext cx="4284352" cy="4627099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14"/>
          <a:srcRect l="22016" t="7194" r="18536" b="14373"/>
          <a:stretch>
            <a:fillRect/>
          </a:stretch>
        </p:blipFill>
        <p:spPr>
          <a:xfrm>
            <a:off x="3317875" y="1082040"/>
            <a:ext cx="5181600" cy="2914650"/>
          </a:xfrm>
          <a:prstGeom prst="rect">
            <a:avLst/>
          </a:prstGeom>
        </p:spPr>
      </p:pic>
      <p:pic>
        <p:nvPicPr>
          <p:cNvPr id="1026" name="Picture 2" descr="Online learning concept with cartoon character Vector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6690"/>
            <a:ext cx="30480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1423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6953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311910" y="62166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161405" y="61150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70930" y="63881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FC8FBBF2-86AF-51DE-4B87-7FC53E12C18C}"/>
              </a:ext>
            </a:extLst>
          </p:cNvPr>
          <p:cNvSpPr txBox="1"/>
          <p:nvPr/>
        </p:nvSpPr>
        <p:spPr>
          <a:xfrm>
            <a:off x="1468230" y="897790"/>
            <a:ext cx="42702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1: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BỨC TRANH TỬ THẦN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27B8F0-0334-8BDC-161F-965F3A82CC42}"/>
              </a:ext>
            </a:extLst>
          </p:cNvPr>
          <p:cNvGrpSpPr/>
          <p:nvPr/>
        </p:nvGrpSpPr>
        <p:grpSpPr>
          <a:xfrm>
            <a:off x="1889760" y="2407920"/>
            <a:ext cx="3646031" cy="2866035"/>
            <a:chOff x="2147777" y="2417739"/>
            <a:chExt cx="3603914" cy="28562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9C5FB2-E0EC-C42C-F650-38FB2119DF95}"/>
                </a:ext>
              </a:extLst>
            </p:cNvPr>
            <p:cNvSpPr/>
            <p:nvPr/>
          </p:nvSpPr>
          <p:spPr>
            <a:xfrm>
              <a:off x="2374801" y="2417739"/>
              <a:ext cx="2856216" cy="285621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7D1DC3-ECD0-55A5-241A-D25AD610EC34}"/>
                </a:ext>
              </a:extLst>
            </p:cNvPr>
            <p:cNvSpPr/>
            <p:nvPr/>
          </p:nvSpPr>
          <p:spPr>
            <a:xfrm>
              <a:off x="2728408" y="2787670"/>
              <a:ext cx="2127230" cy="21272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DCAA69F-8DD2-3242-C0F9-3C15139DC414}"/>
                </a:ext>
              </a:extLst>
            </p:cNvPr>
            <p:cNvSpPr/>
            <p:nvPr/>
          </p:nvSpPr>
          <p:spPr>
            <a:xfrm>
              <a:off x="2449890" y="2497988"/>
              <a:ext cx="2705162" cy="270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ACE72F2-4485-37DC-7483-36B54977E7C5}"/>
                </a:ext>
              </a:extLst>
            </p:cNvPr>
            <p:cNvSpPr/>
            <p:nvPr/>
          </p:nvSpPr>
          <p:spPr>
            <a:xfrm>
              <a:off x="2813072" y="2870194"/>
              <a:ext cx="1980000" cy="198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2A6633-FA3B-AD75-288D-BB2FEDB8956D}"/>
                </a:ext>
              </a:extLst>
            </p:cNvPr>
            <p:cNvSpPr/>
            <p:nvPr/>
          </p:nvSpPr>
          <p:spPr>
            <a:xfrm rot="19925612">
              <a:off x="2147777" y="3423501"/>
              <a:ext cx="3224652" cy="913176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C61EC9-43B1-856B-E86E-55B9A65B9636}"/>
                </a:ext>
              </a:extLst>
            </p:cNvPr>
            <p:cNvSpPr txBox="1"/>
            <p:nvPr/>
          </p:nvSpPr>
          <p:spPr>
            <a:xfrm rot="19917505">
              <a:off x="2403690" y="3407243"/>
              <a:ext cx="3348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HOÀN THÀNH</a:t>
              </a:r>
              <a:endParaRPr lang="en-US" sz="32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545-A7CA-3162-592B-6054573A80F7}"/>
              </a:ext>
            </a:extLst>
          </p:cNvPr>
          <p:cNvGrpSpPr/>
          <p:nvPr/>
        </p:nvGrpSpPr>
        <p:grpSpPr>
          <a:xfrm rot="493460">
            <a:off x="6536417" y="1621597"/>
            <a:ext cx="4267835" cy="2599347"/>
            <a:chOff x="6801304" y="1001112"/>
            <a:chExt cx="4267835" cy="2599347"/>
          </a:xfrm>
        </p:grpSpPr>
        <p:pic>
          <p:nvPicPr>
            <p:cNvPr id="18" name="Picture 17" descr="A picture containing text, aircraft, airplane">
              <a:extLst>
                <a:ext uri="{FF2B5EF4-FFF2-40B4-BE49-F238E27FC236}">
                  <a16:creationId xmlns:a16="http://schemas.microsoft.com/office/drawing/2014/main" id="{4DB99078-5AB1-81F1-863D-646274E3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304" y="1001112"/>
              <a:ext cx="4267835" cy="259934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A20A43E-B816-AC82-F64F-8C7C71206332}"/>
                </a:ext>
              </a:extLst>
            </p:cNvPr>
            <p:cNvSpPr/>
            <p:nvPr/>
          </p:nvSpPr>
          <p:spPr>
            <a:xfrm>
              <a:off x="6801305" y="2566500"/>
              <a:ext cx="1504496" cy="476079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24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Ép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chấp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khoản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Pari.</a:t>
              </a:r>
              <a:endParaRPr lang="en-US" sz="10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42701F-ED22-364A-A56A-F7269203F574}"/>
                </a:ext>
              </a:extLst>
            </p:cNvPr>
            <p:cNvSpPr/>
            <p:nvPr/>
          </p:nvSpPr>
          <p:spPr>
            <a:xfrm>
              <a:off x="8412934" y="2937866"/>
              <a:ext cx="1196733" cy="381017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24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Muốn đưa Hà Nội trở về thời kì đồ đá.</a:t>
              </a:r>
              <a:endParaRPr lang="en-US" sz="10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A504E6-5AA1-A77A-9D5A-110A2B4EE6CD}"/>
                </a:ext>
              </a:extLst>
            </p:cNvPr>
            <p:cNvSpPr/>
            <p:nvPr/>
          </p:nvSpPr>
          <p:spPr>
            <a:xfrm>
              <a:off x="9783331" y="2064846"/>
              <a:ext cx="1174194" cy="352893"/>
            </a:xfrm>
            <a:prstGeom prst="rect">
              <a:avLst/>
            </a:prstGeom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2400000" lon="0" rev="0"/>
                </a:camera>
                <a:lightRig rig="threePt" dir="t"/>
              </a:scene3d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 sự chi viện cho chiến trường miền Nam </a:t>
              </a:r>
              <a:endParaRPr lang="en-US" sz="100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629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1931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461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353185" y="60261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212205" y="61150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21730" y="62865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20540693-FD44-88A2-BAA5-CB1AD3C6A26F}"/>
              </a:ext>
            </a:extLst>
          </p:cNvPr>
          <p:cNvSpPr txBox="1"/>
          <p:nvPr/>
        </p:nvSpPr>
        <p:spPr>
          <a:xfrm>
            <a:off x="1589126" y="584064"/>
            <a:ext cx="4038254" cy="26161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2: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XƯƠNG CÁ THỜI GIAN</a:t>
            </a:r>
          </a:p>
          <a:p>
            <a:pPr algn="ctr"/>
            <a:endParaRPr lang="vi-VN" altLang="en-US" sz="2400" dirty="0"/>
          </a:p>
          <a:p>
            <a:r>
              <a:rPr lang="vi-VN" altLang="en-US" sz="2400" dirty="0"/>
              <a:t>    </a:t>
            </a:r>
            <a:r>
              <a:rPr lang="vi-VN" altLang="en-US" sz="2400" dirty="0">
                <a:solidFill>
                  <a:schemeClr val="accent2">
                    <a:lumMod val="75000"/>
                  </a:schemeClr>
                </a:solidFill>
              </a:rPr>
              <a:t>Hãy xem đoạn clip sau và hoàn thành trò chơi </a:t>
            </a:r>
            <a:r>
              <a:rPr lang="vi-VN" altLang="en-US" sz="2400" b="1" dirty="0">
                <a:solidFill>
                  <a:schemeClr val="accent2">
                    <a:lumMod val="75000"/>
                  </a:schemeClr>
                </a:solidFill>
              </a:rPr>
              <a:t>“Xương cá thời gian”</a:t>
            </a: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A011F52A-15BC-0469-4540-D6E0D95578BA}"/>
              </a:ext>
            </a:extLst>
          </p:cNvPr>
          <p:cNvSpPr/>
          <p:nvPr/>
        </p:nvSpPr>
        <p:spPr>
          <a:xfrm>
            <a:off x="7318656" y="889527"/>
            <a:ext cx="3724943" cy="2508526"/>
          </a:xfrm>
          <a:custGeom>
            <a:avLst/>
            <a:gdLst>
              <a:gd name="connsiteX0" fmla="*/ 445876 w 3724943"/>
              <a:gd name="connsiteY0" fmla="*/ 2769965 h 2508526"/>
              <a:gd name="connsiteX1" fmla="*/ 587840 w 3724943"/>
              <a:gd name="connsiteY1" fmla="*/ 2168782 h 2508526"/>
              <a:gd name="connsiteX2" fmla="*/ 902657 w 3724943"/>
              <a:gd name="connsiteY2" fmla="*/ 179380 h 2508526"/>
              <a:gd name="connsiteX3" fmla="*/ 2831429 w 3724943"/>
              <a:gd name="connsiteY3" fmla="*/ 183107 h 2508526"/>
              <a:gd name="connsiteX4" fmla="*/ 3127884 w 3724943"/>
              <a:gd name="connsiteY4" fmla="*/ 2174570 h 2508526"/>
              <a:gd name="connsiteX5" fmla="*/ 1189363 w 3724943"/>
              <a:gd name="connsiteY5" fmla="*/ 2423748 h 2508526"/>
              <a:gd name="connsiteX6" fmla="*/ 817620 w 3724943"/>
              <a:gd name="connsiteY6" fmla="*/ 2596857 h 2508526"/>
              <a:gd name="connsiteX7" fmla="*/ 445876 w 3724943"/>
              <a:gd name="connsiteY7" fmla="*/ 2769965 h 25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4943" h="2508526" fill="none" extrusionOk="0">
                <a:moveTo>
                  <a:pt x="445876" y="2769965"/>
                </a:moveTo>
                <a:cubicBezTo>
                  <a:pt x="491665" y="2522906"/>
                  <a:pt x="534048" y="2330862"/>
                  <a:pt x="587840" y="2168782"/>
                </a:cubicBezTo>
                <a:cubicBezTo>
                  <a:pt x="-268953" y="1593645"/>
                  <a:pt x="-166128" y="631931"/>
                  <a:pt x="902657" y="179380"/>
                </a:cubicBezTo>
                <a:cubicBezTo>
                  <a:pt x="1519651" y="-87087"/>
                  <a:pt x="2270703" y="23983"/>
                  <a:pt x="2831429" y="183107"/>
                </a:cubicBezTo>
                <a:cubicBezTo>
                  <a:pt x="3994444" y="708543"/>
                  <a:pt x="4113481" y="1529612"/>
                  <a:pt x="3127884" y="2174570"/>
                </a:cubicBezTo>
                <a:cubicBezTo>
                  <a:pt x="2613575" y="2467627"/>
                  <a:pt x="1835829" y="2447540"/>
                  <a:pt x="1189363" y="2423748"/>
                </a:cubicBezTo>
                <a:cubicBezTo>
                  <a:pt x="1039693" y="2476883"/>
                  <a:pt x="909210" y="2536411"/>
                  <a:pt x="817620" y="2596857"/>
                </a:cubicBezTo>
                <a:cubicBezTo>
                  <a:pt x="726030" y="2657302"/>
                  <a:pt x="612493" y="2695264"/>
                  <a:pt x="445876" y="2769965"/>
                </a:cubicBezTo>
                <a:close/>
              </a:path>
              <a:path w="3724943" h="2508526" stroke="0" extrusionOk="0">
                <a:moveTo>
                  <a:pt x="445876" y="2769965"/>
                </a:moveTo>
                <a:cubicBezTo>
                  <a:pt x="477624" y="2537812"/>
                  <a:pt x="561551" y="2348637"/>
                  <a:pt x="587840" y="2168782"/>
                </a:cubicBezTo>
                <a:cubicBezTo>
                  <a:pt x="-342960" y="1757205"/>
                  <a:pt x="-4256" y="759763"/>
                  <a:pt x="902657" y="179380"/>
                </a:cubicBezTo>
                <a:cubicBezTo>
                  <a:pt x="1445368" y="83029"/>
                  <a:pt x="2192035" y="-212341"/>
                  <a:pt x="2831429" y="183107"/>
                </a:cubicBezTo>
                <a:cubicBezTo>
                  <a:pt x="3733729" y="450122"/>
                  <a:pt x="4062783" y="1756552"/>
                  <a:pt x="3127884" y="2174570"/>
                </a:cubicBezTo>
                <a:cubicBezTo>
                  <a:pt x="2647816" y="2449012"/>
                  <a:pt x="1888251" y="2749781"/>
                  <a:pt x="1189363" y="2423748"/>
                </a:cubicBezTo>
                <a:cubicBezTo>
                  <a:pt x="1113187" y="2481782"/>
                  <a:pt x="940755" y="2559791"/>
                  <a:pt x="810185" y="2600319"/>
                </a:cubicBezTo>
                <a:cubicBezTo>
                  <a:pt x="679615" y="2640847"/>
                  <a:pt x="540714" y="2728827"/>
                  <a:pt x="445876" y="2769965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38030"/>
                      <a:gd name="adj2" fmla="val 604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3AC45FF1-C19E-97C4-BF5A-5BE953C9F06D}"/>
              </a:ext>
            </a:extLst>
          </p:cNvPr>
          <p:cNvSpPr txBox="1"/>
          <p:nvPr/>
        </p:nvSpPr>
        <p:spPr>
          <a:xfrm>
            <a:off x="7607416" y="1254817"/>
            <a:ext cx="3223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hỏi: </a:t>
            </a:r>
            <a:r>
              <a:rPr lang="vi-VN" altLang="en-US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 tóm tắt ngắn gọn các sự kiện xảy ra trong các mốc thời gian của biểu đồ.</a:t>
            </a:r>
            <a:endParaRPr lang="vi-VN" altLang="en-US" sz="20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923CC6-A405-E50A-FFCB-2F42E29D2C6C}"/>
              </a:ext>
            </a:extLst>
          </p:cNvPr>
          <p:cNvGrpSpPr/>
          <p:nvPr/>
        </p:nvGrpSpPr>
        <p:grpSpPr>
          <a:xfrm>
            <a:off x="2157893" y="3059979"/>
            <a:ext cx="8070524" cy="3015879"/>
            <a:chOff x="2146233" y="3059042"/>
            <a:chExt cx="8070524" cy="30158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AD8EF-7F7F-A757-5E51-51F4DC70AC4A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4" name="Right Triangle 3">
                <a:extLst>
                  <a:ext uri="{FF2B5EF4-FFF2-40B4-BE49-F238E27FC236}">
                    <a16:creationId xmlns:a16="http://schemas.microsoft.com/office/drawing/2014/main" id="{4230F005-AB93-4128-C2D9-CB30FD14681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50862C58-D6FF-F9AF-BF70-E5FB90CBCCCC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rgbClr val="FFEFC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D389368-55A2-918C-1882-0AF638529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Partial Circle 20">
                <a:extLst>
                  <a:ext uri="{FF2B5EF4-FFF2-40B4-BE49-F238E27FC236}">
                    <a16:creationId xmlns:a16="http://schemas.microsoft.com/office/drawing/2014/main" id="{CE965484-69DC-122E-0341-4E586F6D7F0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71C0369-91ED-4ED3-9A9A-650E200DAEC8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C2B9F92-90E3-3968-5853-645E9931E8A1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A803D47-A1F7-D1EA-7995-61A2F7CE7A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C2FE864-9006-39C8-7F9F-0D63061BDEDB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988CBC7-594B-5D26-A43D-1E41A136FD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Rectangle: Folded Corner 30">
                <a:extLst>
                  <a:ext uri="{FF2B5EF4-FFF2-40B4-BE49-F238E27FC236}">
                    <a16:creationId xmlns:a16="http://schemas.microsoft.com/office/drawing/2014/main" id="{B9F11779-E22C-35C4-297D-82597DB8CF6D}"/>
                  </a:ext>
                </a:extLst>
              </p:cNvPr>
              <p:cNvSpPr/>
              <p:nvPr/>
            </p:nvSpPr>
            <p:spPr>
              <a:xfrm>
                <a:off x="3650615" y="329838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: Folded Corner 31">
                <a:extLst>
                  <a:ext uri="{FF2B5EF4-FFF2-40B4-BE49-F238E27FC236}">
                    <a16:creationId xmlns:a16="http://schemas.microsoft.com/office/drawing/2014/main" id="{189F73AE-7EB5-E6F1-EEBE-6067F38514D4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B23F5F8D-4DBA-1975-D808-A622CBA8F0AA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F7A24241-60FA-B30C-B411-1FDFBB05F6D1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73E12E-238B-6F91-B00B-3E55001AE6A0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318F6B-82D8-E1EA-7D47-8625DE2ABE15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EDCFDD-8635-1E7E-0AF9-3450ECBB8F51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7EE626-5D62-48C2-A6EA-1081046E54FD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A4DCC09-8027-D40A-E884-CF6C87F03A62}"/>
              </a:ext>
            </a:extLst>
          </p:cNvPr>
          <p:cNvSpPr/>
          <p:nvPr/>
        </p:nvSpPr>
        <p:spPr>
          <a:xfrm>
            <a:off x="6747156" y="292627"/>
            <a:ext cx="3724943" cy="2508526"/>
          </a:xfrm>
          <a:custGeom>
            <a:avLst/>
            <a:gdLst>
              <a:gd name="connsiteX0" fmla="*/ 445876 w 3724943"/>
              <a:gd name="connsiteY0" fmla="*/ 2769965 h 2508526"/>
              <a:gd name="connsiteX1" fmla="*/ 587840 w 3724943"/>
              <a:gd name="connsiteY1" fmla="*/ 2168782 h 2508526"/>
              <a:gd name="connsiteX2" fmla="*/ 902657 w 3724943"/>
              <a:gd name="connsiteY2" fmla="*/ 179380 h 2508526"/>
              <a:gd name="connsiteX3" fmla="*/ 2831429 w 3724943"/>
              <a:gd name="connsiteY3" fmla="*/ 183107 h 2508526"/>
              <a:gd name="connsiteX4" fmla="*/ 3127884 w 3724943"/>
              <a:gd name="connsiteY4" fmla="*/ 2174570 h 2508526"/>
              <a:gd name="connsiteX5" fmla="*/ 1189363 w 3724943"/>
              <a:gd name="connsiteY5" fmla="*/ 2423748 h 2508526"/>
              <a:gd name="connsiteX6" fmla="*/ 817620 w 3724943"/>
              <a:gd name="connsiteY6" fmla="*/ 2596857 h 2508526"/>
              <a:gd name="connsiteX7" fmla="*/ 445876 w 3724943"/>
              <a:gd name="connsiteY7" fmla="*/ 2769965 h 25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4943" h="2508526" fill="none" extrusionOk="0">
                <a:moveTo>
                  <a:pt x="445876" y="2769965"/>
                </a:moveTo>
                <a:cubicBezTo>
                  <a:pt x="491665" y="2522906"/>
                  <a:pt x="534048" y="2330862"/>
                  <a:pt x="587840" y="2168782"/>
                </a:cubicBezTo>
                <a:cubicBezTo>
                  <a:pt x="-268953" y="1593645"/>
                  <a:pt x="-166128" y="631931"/>
                  <a:pt x="902657" y="179380"/>
                </a:cubicBezTo>
                <a:cubicBezTo>
                  <a:pt x="1519651" y="-87087"/>
                  <a:pt x="2270703" y="23983"/>
                  <a:pt x="2831429" y="183107"/>
                </a:cubicBezTo>
                <a:cubicBezTo>
                  <a:pt x="3994444" y="708543"/>
                  <a:pt x="4113481" y="1529612"/>
                  <a:pt x="3127884" y="2174570"/>
                </a:cubicBezTo>
                <a:cubicBezTo>
                  <a:pt x="2613575" y="2467627"/>
                  <a:pt x="1835829" y="2447540"/>
                  <a:pt x="1189363" y="2423748"/>
                </a:cubicBezTo>
                <a:cubicBezTo>
                  <a:pt x="1039693" y="2476883"/>
                  <a:pt x="909210" y="2536411"/>
                  <a:pt x="817620" y="2596857"/>
                </a:cubicBezTo>
                <a:cubicBezTo>
                  <a:pt x="726030" y="2657302"/>
                  <a:pt x="612493" y="2695264"/>
                  <a:pt x="445876" y="2769965"/>
                </a:cubicBezTo>
                <a:close/>
              </a:path>
              <a:path w="3724943" h="2508526" stroke="0" extrusionOk="0">
                <a:moveTo>
                  <a:pt x="445876" y="2769965"/>
                </a:moveTo>
                <a:cubicBezTo>
                  <a:pt x="477624" y="2537812"/>
                  <a:pt x="561551" y="2348637"/>
                  <a:pt x="587840" y="2168782"/>
                </a:cubicBezTo>
                <a:cubicBezTo>
                  <a:pt x="-342960" y="1757205"/>
                  <a:pt x="-4256" y="759763"/>
                  <a:pt x="902657" y="179380"/>
                </a:cubicBezTo>
                <a:cubicBezTo>
                  <a:pt x="1445368" y="83029"/>
                  <a:pt x="2192035" y="-212341"/>
                  <a:pt x="2831429" y="183107"/>
                </a:cubicBezTo>
                <a:cubicBezTo>
                  <a:pt x="3733729" y="450122"/>
                  <a:pt x="4062783" y="1756552"/>
                  <a:pt x="3127884" y="2174570"/>
                </a:cubicBezTo>
                <a:cubicBezTo>
                  <a:pt x="2647816" y="2449012"/>
                  <a:pt x="1888251" y="2749781"/>
                  <a:pt x="1189363" y="2423748"/>
                </a:cubicBezTo>
                <a:cubicBezTo>
                  <a:pt x="1113187" y="2481782"/>
                  <a:pt x="940755" y="2559791"/>
                  <a:pt x="810185" y="2600319"/>
                </a:cubicBezTo>
                <a:cubicBezTo>
                  <a:pt x="679615" y="2640847"/>
                  <a:pt x="540714" y="2728827"/>
                  <a:pt x="445876" y="2769965"/>
                </a:cubicBezTo>
                <a:close/>
              </a:path>
            </a:pathLst>
          </a:cu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="" xmlns:ask="http://schemas.microsoft.com/office/drawing/2018/sketchyshapes" sd="4063550108">
                  <a:prstGeom prst="wedgeEllipseCallout">
                    <a:avLst>
                      <a:gd name="adj1" fmla="val -38030"/>
                      <a:gd name="adj2" fmla="val 6042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F5440DC2-2B65-EC98-30CC-83044412F6D7}"/>
              </a:ext>
            </a:extLst>
          </p:cNvPr>
          <p:cNvSpPr txBox="1"/>
          <p:nvPr/>
        </p:nvSpPr>
        <p:spPr>
          <a:xfrm>
            <a:off x="7035916" y="657917"/>
            <a:ext cx="3223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hỏi: </a:t>
            </a:r>
            <a:r>
              <a:rPr lang="vi-VN" altLang="en-US" sz="2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 tóm tắt ngắn gọn các sự kiện xảy ra trong các mốc thời gian của biểu đồ.</a:t>
            </a:r>
            <a:endParaRPr lang="vi-VN" altLang="en-US" sz="20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1609253" y="2369099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838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8782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379813" y="2369099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1492796" y="1229965"/>
            <a:ext cx="4091056" cy="1653763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24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</p:txBody>
      </p:sp>
    </p:spTree>
    <p:extLst>
      <p:ext uri="{BB962C8B-B14F-4D97-AF65-F5344CB8AC3E}">
        <p14:creationId xmlns:p14="http://schemas.microsoft.com/office/powerpoint/2010/main" val="271968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379813" y="2369099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421345" y="2126750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</p:txBody>
      </p:sp>
    </p:spTree>
    <p:extLst>
      <p:ext uri="{BB962C8B-B14F-4D97-AF65-F5344CB8AC3E}">
        <p14:creationId xmlns:p14="http://schemas.microsoft.com/office/powerpoint/2010/main" val="8855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15908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3485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1355613" y="3897006"/>
            <a:ext cx="4725158" cy="1614148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24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</p:spTree>
    <p:extLst>
      <p:ext uri="{BB962C8B-B14F-4D97-AF65-F5344CB8AC3E}">
        <p14:creationId xmlns:p14="http://schemas.microsoft.com/office/powerpoint/2010/main" val="45614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15908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3485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3667225" y="3897006"/>
            <a:ext cx="2413546" cy="740192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</p:spTree>
    <p:extLst>
      <p:ext uri="{BB962C8B-B14F-4D97-AF65-F5344CB8AC3E}">
        <p14:creationId xmlns:p14="http://schemas.microsoft.com/office/powerpoint/2010/main" val="317964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20480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8057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3667225" y="4354206"/>
            <a:ext cx="2413546" cy="740192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6643D5E-DD79-DF0C-F8D4-9AD17983CAC6}"/>
              </a:ext>
            </a:extLst>
          </p:cNvPr>
          <p:cNvSpPr/>
          <p:nvPr/>
        </p:nvSpPr>
        <p:spPr>
          <a:xfrm>
            <a:off x="5875519" y="1061715"/>
            <a:ext cx="3239606" cy="1465343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18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24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 Nội đánh thắng trận cuối cùng, bắn rơi thêm 1 chiếc B52</a:t>
            </a:r>
          </a:p>
        </p:txBody>
      </p:sp>
    </p:spTree>
    <p:extLst>
      <p:ext uri="{BB962C8B-B14F-4D97-AF65-F5344CB8AC3E}">
        <p14:creationId xmlns:p14="http://schemas.microsoft.com/office/powerpoint/2010/main" val="2509061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20480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8057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3667225" y="4354206"/>
            <a:ext cx="2413546" cy="740192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6643D5E-DD79-DF0C-F8D4-9AD17983CAC6}"/>
              </a:ext>
            </a:extLst>
          </p:cNvPr>
          <p:cNvSpPr/>
          <p:nvPr/>
        </p:nvSpPr>
        <p:spPr>
          <a:xfrm>
            <a:off x="5875520" y="1805737"/>
            <a:ext cx="2229696" cy="721321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18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 Nội đánh thắng trận cuối cùng, bắn rơi thêm 1 chiếc B52</a:t>
            </a:r>
          </a:p>
        </p:txBody>
      </p:sp>
    </p:spTree>
    <p:extLst>
      <p:ext uri="{BB962C8B-B14F-4D97-AF65-F5344CB8AC3E}">
        <p14:creationId xmlns:p14="http://schemas.microsoft.com/office/powerpoint/2010/main" val="73905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20480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8057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3667225" y="4354206"/>
            <a:ext cx="2413546" cy="740192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6643D5E-DD79-DF0C-F8D4-9AD17983CAC6}"/>
              </a:ext>
            </a:extLst>
          </p:cNvPr>
          <p:cNvSpPr/>
          <p:nvPr/>
        </p:nvSpPr>
        <p:spPr>
          <a:xfrm>
            <a:off x="5875520" y="1805737"/>
            <a:ext cx="2229696" cy="721321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18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 Nội đánh thắng trận cuối cùng, bắn rơi thêm 1 chiếc B52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61057CFD-FE22-5BB0-9DB6-B461FE488847}"/>
              </a:ext>
            </a:extLst>
          </p:cNvPr>
          <p:cNvSpPr/>
          <p:nvPr/>
        </p:nvSpPr>
        <p:spPr>
          <a:xfrm>
            <a:off x="6571532" y="4387606"/>
            <a:ext cx="3474168" cy="1242791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24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24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Ních-xơn tuyên bố ngừng ném bom bắn phá miền Bắc</a:t>
            </a:r>
          </a:p>
        </p:txBody>
      </p:sp>
    </p:spTree>
    <p:extLst>
      <p:ext uri="{BB962C8B-B14F-4D97-AF65-F5344CB8AC3E}">
        <p14:creationId xmlns:p14="http://schemas.microsoft.com/office/powerpoint/2010/main" val="172453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pic>
        <p:nvPicPr>
          <p:cNvPr id="4" name="Nhac-nen-vui-ve-song-dong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BFFC7F9-D07D-C47D-790F-F50EB6984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54888" y="638362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F42EA4-0930-2938-8FD7-CE3EBBB3F5F2}"/>
              </a:ext>
            </a:extLst>
          </p:cNvPr>
          <p:cNvGrpSpPr/>
          <p:nvPr/>
        </p:nvGrpSpPr>
        <p:grpSpPr>
          <a:xfrm>
            <a:off x="2060738" y="2048086"/>
            <a:ext cx="8070524" cy="3015879"/>
            <a:chOff x="2146233" y="3059042"/>
            <a:chExt cx="8070524" cy="30158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CD8B5C-85EB-536D-2462-5BA2AF7F8DA6}"/>
                </a:ext>
              </a:extLst>
            </p:cNvPr>
            <p:cNvGrpSpPr/>
            <p:nvPr/>
          </p:nvGrpSpPr>
          <p:grpSpPr>
            <a:xfrm>
              <a:off x="2146233" y="3079860"/>
              <a:ext cx="8070524" cy="2793005"/>
              <a:chOff x="2214058" y="3293865"/>
              <a:chExt cx="8070524" cy="2793005"/>
            </a:xfrm>
          </p:grpSpPr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00F5372F-5170-AE78-4721-3C54D4D8669E}"/>
                  </a:ext>
                </a:extLst>
              </p:cNvPr>
              <p:cNvSpPr/>
              <p:nvPr/>
            </p:nvSpPr>
            <p:spPr>
              <a:xfrm rot="13674683">
                <a:off x="2261487" y="4008565"/>
                <a:ext cx="1476000" cy="1476000"/>
              </a:xfrm>
              <a:prstGeom prst="rtTriangl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ight Triangle 5">
                <a:extLst>
                  <a:ext uri="{FF2B5EF4-FFF2-40B4-BE49-F238E27FC236}">
                    <a16:creationId xmlns:a16="http://schemas.microsoft.com/office/drawing/2014/main" id="{41C2B086-8188-1C00-9BF7-73498C4D468D}"/>
                  </a:ext>
                </a:extLst>
              </p:cNvPr>
              <p:cNvSpPr/>
              <p:nvPr/>
            </p:nvSpPr>
            <p:spPr>
              <a:xfrm rot="13723786">
                <a:off x="2186436" y="3962420"/>
                <a:ext cx="1581008" cy="1525764"/>
              </a:xfrm>
              <a:custGeom>
                <a:avLst/>
                <a:gdLst>
                  <a:gd name="connsiteX0" fmla="*/ 0 w 1581008"/>
                  <a:gd name="connsiteY0" fmla="*/ 1525764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0 w 1581008"/>
                  <a:gd name="connsiteY3" fmla="*/ 1525764 h 1525764"/>
                  <a:gd name="connsiteX0" fmla="*/ 471795 w 1581008"/>
                  <a:gd name="connsiteY0" fmla="*/ 1027772 h 1525764"/>
                  <a:gd name="connsiteX1" fmla="*/ 0 w 1581008"/>
                  <a:gd name="connsiteY1" fmla="*/ 0 h 1525764"/>
                  <a:gd name="connsiteX2" fmla="*/ 1581008 w 1581008"/>
                  <a:gd name="connsiteY2" fmla="*/ 1525764 h 1525764"/>
                  <a:gd name="connsiteX3" fmla="*/ 471795 w 1581008"/>
                  <a:gd name="connsiteY3" fmla="*/ 1027772 h 1525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1008" h="1525764">
                    <a:moveTo>
                      <a:pt x="471795" y="1027772"/>
                    </a:moveTo>
                    <a:lnTo>
                      <a:pt x="0" y="0"/>
                    </a:lnTo>
                    <a:lnTo>
                      <a:pt x="1581008" y="1525764"/>
                    </a:lnTo>
                    <a:lnTo>
                      <a:pt x="471795" y="10277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3E0D104-24EA-943E-48D0-A96AB06BA1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6578" y="4788291"/>
                <a:ext cx="4993249" cy="0"/>
              </a:xfrm>
              <a:prstGeom prst="line">
                <a:avLst/>
              </a:prstGeom>
              <a:ln w="762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Partial Circle 20">
                <a:extLst>
                  <a:ext uri="{FF2B5EF4-FFF2-40B4-BE49-F238E27FC236}">
                    <a16:creationId xmlns:a16="http://schemas.microsoft.com/office/drawing/2014/main" id="{A7D8448D-3934-CAD7-78F0-846040DC60C6}"/>
                  </a:ext>
                </a:extLst>
              </p:cNvPr>
              <p:cNvSpPr/>
              <p:nvPr/>
            </p:nvSpPr>
            <p:spPr>
              <a:xfrm rot="20149073">
                <a:off x="8663808" y="3715789"/>
                <a:ext cx="1620774" cy="1833685"/>
              </a:xfrm>
              <a:custGeom>
                <a:avLst/>
                <a:gdLst>
                  <a:gd name="connsiteX0" fmla="*/ 215541 w 1800000"/>
                  <a:gd name="connsiteY0" fmla="*/ 1484394 h 1800000"/>
                  <a:gd name="connsiteX1" fmla="*/ 82701 w 1800000"/>
                  <a:gd name="connsiteY1" fmla="*/ 523141 h 1800000"/>
                  <a:gd name="connsiteX2" fmla="*/ 900000 w 1800000"/>
                  <a:gd name="connsiteY2" fmla="*/ 0 h 1800000"/>
                  <a:gd name="connsiteX3" fmla="*/ 900000 w 1800000"/>
                  <a:gd name="connsiteY3" fmla="*/ 900000 h 1800000"/>
                  <a:gd name="connsiteX4" fmla="*/ 215541 w 1800000"/>
                  <a:gd name="connsiteY4" fmla="*/ 1484394 h 1800000"/>
                  <a:gd name="connsiteX0" fmla="*/ 215553 w 1653004"/>
                  <a:gd name="connsiteY0" fmla="*/ 1484394 h 1484394"/>
                  <a:gd name="connsiteX1" fmla="*/ 82713 w 1653004"/>
                  <a:gd name="connsiteY1" fmla="*/ 523141 h 1484394"/>
                  <a:gd name="connsiteX2" fmla="*/ 900012 w 1653004"/>
                  <a:gd name="connsiteY2" fmla="*/ 0 h 1484394"/>
                  <a:gd name="connsiteX3" fmla="*/ 1653004 w 1653004"/>
                  <a:gd name="connsiteY3" fmla="*/ 1256024 h 1484394"/>
                  <a:gd name="connsiteX4" fmla="*/ 215553 w 1653004"/>
                  <a:gd name="connsiteY4" fmla="*/ 1484394 h 1484394"/>
                  <a:gd name="connsiteX0" fmla="*/ 295993 w 1599999"/>
                  <a:gd name="connsiteY0" fmla="*/ 1705410 h 1705410"/>
                  <a:gd name="connsiteX1" fmla="*/ 29708 w 1599999"/>
                  <a:gd name="connsiteY1" fmla="*/ 523141 h 1705410"/>
                  <a:gd name="connsiteX2" fmla="*/ 847007 w 1599999"/>
                  <a:gd name="connsiteY2" fmla="*/ 0 h 1705410"/>
                  <a:gd name="connsiteX3" fmla="*/ 1599999 w 1599999"/>
                  <a:gd name="connsiteY3" fmla="*/ 1256024 h 1705410"/>
                  <a:gd name="connsiteX4" fmla="*/ 295993 w 1599999"/>
                  <a:gd name="connsiteY4" fmla="*/ 1705410 h 1705410"/>
                  <a:gd name="connsiteX0" fmla="*/ 283839 w 1587845"/>
                  <a:gd name="connsiteY0" fmla="*/ 1968078 h 1968078"/>
                  <a:gd name="connsiteX1" fmla="*/ 17554 w 1587845"/>
                  <a:gd name="connsiteY1" fmla="*/ 785809 h 1968078"/>
                  <a:gd name="connsiteX2" fmla="*/ 648514 w 1587845"/>
                  <a:gd name="connsiteY2" fmla="*/ 0 h 1968078"/>
                  <a:gd name="connsiteX3" fmla="*/ 1587845 w 1587845"/>
                  <a:gd name="connsiteY3" fmla="*/ 1518692 h 1968078"/>
                  <a:gd name="connsiteX4" fmla="*/ 283839 w 1587845"/>
                  <a:gd name="connsiteY4" fmla="*/ 1968078 h 1968078"/>
                  <a:gd name="connsiteX0" fmla="*/ 105117 w 1763584"/>
                  <a:gd name="connsiteY0" fmla="*/ 1880506 h 1880506"/>
                  <a:gd name="connsiteX1" fmla="*/ 193293 w 1763584"/>
                  <a:gd name="connsiteY1" fmla="*/ 785809 h 1880506"/>
                  <a:gd name="connsiteX2" fmla="*/ 824253 w 1763584"/>
                  <a:gd name="connsiteY2" fmla="*/ 0 h 1880506"/>
                  <a:gd name="connsiteX3" fmla="*/ 1763584 w 1763584"/>
                  <a:gd name="connsiteY3" fmla="*/ 1518692 h 1880506"/>
                  <a:gd name="connsiteX4" fmla="*/ 105117 w 1763584"/>
                  <a:gd name="connsiteY4" fmla="*/ 1880506 h 1880506"/>
                  <a:gd name="connsiteX0" fmla="*/ 206301 w 1864768"/>
                  <a:gd name="connsiteY0" fmla="*/ 1880506 h 1880506"/>
                  <a:gd name="connsiteX1" fmla="*/ 69523 w 1864768"/>
                  <a:gd name="connsiteY1" fmla="*/ 648997 h 1880506"/>
                  <a:gd name="connsiteX2" fmla="*/ 925437 w 1864768"/>
                  <a:gd name="connsiteY2" fmla="*/ 0 h 1880506"/>
                  <a:gd name="connsiteX3" fmla="*/ 1864768 w 1864768"/>
                  <a:gd name="connsiteY3" fmla="*/ 1518692 h 1880506"/>
                  <a:gd name="connsiteX4" fmla="*/ 206301 w 1864768"/>
                  <a:gd name="connsiteY4" fmla="*/ 1880506 h 1880506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916130"/>
                  <a:gd name="connsiteY0" fmla="*/ 1833685 h 1833685"/>
                  <a:gd name="connsiteX1" fmla="*/ 120885 w 1916130"/>
                  <a:gd name="connsiteY1" fmla="*/ 648997 h 1833685"/>
                  <a:gd name="connsiteX2" fmla="*/ 976799 w 1916130"/>
                  <a:gd name="connsiteY2" fmla="*/ 0 h 1833685"/>
                  <a:gd name="connsiteX3" fmla="*/ 1916130 w 1916130"/>
                  <a:gd name="connsiteY3" fmla="*/ 1518692 h 1833685"/>
                  <a:gd name="connsiteX4" fmla="*/ 153393 w 1916130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  <a:gd name="connsiteX0" fmla="*/ 153393 w 1620774"/>
                  <a:gd name="connsiteY0" fmla="*/ 1833685 h 1833685"/>
                  <a:gd name="connsiteX1" fmla="*/ 120885 w 1620774"/>
                  <a:gd name="connsiteY1" fmla="*/ 648997 h 1833685"/>
                  <a:gd name="connsiteX2" fmla="*/ 976799 w 1620774"/>
                  <a:gd name="connsiteY2" fmla="*/ 0 h 1833685"/>
                  <a:gd name="connsiteX3" fmla="*/ 1620774 w 1620774"/>
                  <a:gd name="connsiteY3" fmla="*/ 1375371 h 1833685"/>
                  <a:gd name="connsiteX4" fmla="*/ 153393 w 1620774"/>
                  <a:gd name="connsiteY4" fmla="*/ 1833685 h 1833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0774" h="1833685">
                    <a:moveTo>
                      <a:pt x="153393" y="1833685"/>
                    </a:moveTo>
                    <a:cubicBezTo>
                      <a:pt x="-74626" y="1566622"/>
                      <a:pt x="-16349" y="954611"/>
                      <a:pt x="120885" y="648997"/>
                    </a:cubicBezTo>
                    <a:cubicBezTo>
                      <a:pt x="258119" y="343383"/>
                      <a:pt x="625636" y="0"/>
                      <a:pt x="976799" y="0"/>
                    </a:cubicBezTo>
                    <a:cubicBezTo>
                      <a:pt x="1191457" y="458457"/>
                      <a:pt x="1402225" y="865549"/>
                      <a:pt x="1620774" y="1375371"/>
                    </a:cubicBezTo>
                    <a:cubicBezTo>
                      <a:pt x="1392621" y="1570169"/>
                      <a:pt x="421062" y="1710330"/>
                      <a:pt x="153393" y="1833685"/>
                    </a:cubicBez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A7AB55C-CFAC-24E7-5AF6-9FB10AA8D32F}"/>
                  </a:ext>
                </a:extLst>
              </p:cNvPr>
              <p:cNvSpPr/>
              <p:nvPr/>
            </p:nvSpPr>
            <p:spPr>
              <a:xfrm>
                <a:off x="9112518" y="4098468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53BE843-BCE5-2AC3-B297-47A01913EA82}"/>
                  </a:ext>
                </a:extLst>
              </p:cNvPr>
              <p:cNvCxnSpPr/>
              <p:nvPr/>
            </p:nvCxnSpPr>
            <p:spPr>
              <a:xfrm flipH="1" flipV="1">
                <a:off x="4320595" y="3606483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513185-91CB-D340-4A3A-0F02F24281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8460" y="4763026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C7D1131-9724-581C-5B18-CEAD618B3BA5}"/>
                  </a:ext>
                </a:extLst>
              </p:cNvPr>
              <p:cNvCxnSpPr/>
              <p:nvPr/>
            </p:nvCxnSpPr>
            <p:spPr>
              <a:xfrm flipH="1" flipV="1">
                <a:off x="6754866" y="3620007"/>
                <a:ext cx="674249" cy="11400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5FCF04E-F311-A2BB-95DC-FC9AF32E5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9115" y="4746565"/>
                <a:ext cx="978210" cy="1025882"/>
              </a:xfrm>
              <a:prstGeom prst="line">
                <a:avLst/>
              </a:prstGeom>
              <a:ln w="3810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: Folded Corner 32">
                <a:extLst>
                  <a:ext uri="{FF2B5EF4-FFF2-40B4-BE49-F238E27FC236}">
                    <a16:creationId xmlns:a16="http://schemas.microsoft.com/office/drawing/2014/main" id="{2091606C-5757-DE3E-2268-9F3D334589EE}"/>
                  </a:ext>
                </a:extLst>
              </p:cNvPr>
              <p:cNvSpPr/>
              <p:nvPr/>
            </p:nvSpPr>
            <p:spPr>
              <a:xfrm>
                <a:off x="3650615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Folded Corner 33">
                <a:extLst>
                  <a:ext uri="{FF2B5EF4-FFF2-40B4-BE49-F238E27FC236}">
                    <a16:creationId xmlns:a16="http://schemas.microsoft.com/office/drawing/2014/main" id="{60626859-F055-1730-B7E5-BB4AC6474348}"/>
                  </a:ext>
                </a:extLst>
              </p:cNvPr>
              <p:cNvSpPr/>
              <p:nvPr/>
            </p:nvSpPr>
            <p:spPr>
              <a:xfrm>
                <a:off x="6736661" y="5639090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Folded Corner 34">
                <a:extLst>
                  <a:ext uri="{FF2B5EF4-FFF2-40B4-BE49-F238E27FC236}">
                    <a16:creationId xmlns:a16="http://schemas.microsoft.com/office/drawing/2014/main" id="{CB7EE590-924C-8729-771C-2CFE7B85D7B1}"/>
                  </a:ext>
                </a:extLst>
              </p:cNvPr>
              <p:cNvSpPr/>
              <p:nvPr/>
            </p:nvSpPr>
            <p:spPr>
              <a:xfrm>
                <a:off x="6028839" y="3293865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CDD15816-9FDB-E9E1-F444-14DCC74D6BCA}"/>
                  </a:ext>
                </a:extLst>
              </p:cNvPr>
              <p:cNvSpPr/>
              <p:nvPr/>
            </p:nvSpPr>
            <p:spPr>
              <a:xfrm>
                <a:off x="4580033" y="5581459"/>
                <a:ext cx="1587845" cy="447780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CCAC1D-8AFC-C970-DE25-3604ECBBB089}"/>
                </a:ext>
              </a:extLst>
            </p:cNvPr>
            <p:cNvSpPr txBox="1"/>
            <p:nvPr/>
          </p:nvSpPr>
          <p:spPr>
            <a:xfrm rot="3616451">
              <a:off x="3818262" y="4584614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18 – 12 - 1972</a:t>
              </a:r>
              <a:endParaRPr lang="en-US" sz="12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BB6A5-3E8A-3D9E-F227-F3BDF056FE71}"/>
                </a:ext>
              </a:extLst>
            </p:cNvPr>
            <p:cNvSpPr txBox="1"/>
            <p:nvPr/>
          </p:nvSpPr>
          <p:spPr>
            <a:xfrm rot="18844765">
              <a:off x="4807891" y="4263390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26 – 12 - 1972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AAAA0-EEC5-CC8F-D3AF-DBB63A916D84}"/>
                </a:ext>
              </a:extLst>
            </p:cNvPr>
            <p:cNvSpPr txBox="1"/>
            <p:nvPr/>
          </p:nvSpPr>
          <p:spPr>
            <a:xfrm rot="3552120">
              <a:off x="6258333" y="4577707"/>
              <a:ext cx="2717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/>
                <a:t>29 – 12- 1972</a:t>
              </a:r>
              <a:endParaRPr lang="en-US" sz="12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F06F3-29E0-8DB8-9395-BA4D6337F8B4}"/>
                </a:ext>
              </a:extLst>
            </p:cNvPr>
            <p:cNvSpPr txBox="1"/>
            <p:nvPr/>
          </p:nvSpPr>
          <p:spPr>
            <a:xfrm rot="18844765">
              <a:off x="6929947" y="4312993"/>
              <a:ext cx="268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/>
                <a:t>30 – 12 - 1972</a:t>
              </a:r>
              <a:endParaRPr lang="en-US" sz="1200" b="1" dirty="0"/>
            </a:p>
          </p:txBody>
        </p:sp>
      </p:grpSp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47243E0-E9B5-796C-B046-A99B2AE874EB}"/>
              </a:ext>
            </a:extLst>
          </p:cNvPr>
          <p:cNvSpPr/>
          <p:nvPr/>
        </p:nvSpPr>
        <p:spPr>
          <a:xfrm>
            <a:off x="3102270" y="1805737"/>
            <a:ext cx="2084686" cy="756977"/>
          </a:xfrm>
          <a:prstGeom prst="foldedCorner">
            <a:avLst>
              <a:gd name="adj" fmla="val 21548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1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Mĩ huy động hàng chục tốp máy bay B52 ném bom Hà Nội, mở đầu 12 ngày đêm ném bom hủy diệt.</a:t>
            </a:r>
          </a:p>
          <a:p>
            <a:pPr algn="ctr"/>
            <a:endParaRPr lang="vi-VN" altLang="en-US" sz="11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27764986-16BD-069E-1200-8EB796F05046}"/>
              </a:ext>
            </a:extLst>
          </p:cNvPr>
          <p:cNvSpPr/>
          <p:nvPr/>
        </p:nvSpPr>
        <p:spPr>
          <a:xfrm>
            <a:off x="3667225" y="4354206"/>
            <a:ext cx="2413546" cy="740192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Địch tập trung số lượng B52 lớn nhất hòng hủy diệt Hà Nội. Quân ta kiên cường đánh trả.</a:t>
            </a: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6643D5E-DD79-DF0C-F8D4-9AD17983CAC6}"/>
              </a:ext>
            </a:extLst>
          </p:cNvPr>
          <p:cNvSpPr/>
          <p:nvPr/>
        </p:nvSpPr>
        <p:spPr>
          <a:xfrm>
            <a:off x="5875520" y="1805737"/>
            <a:ext cx="2229696" cy="721321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18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 Nội đánh thắng trận cuối cùng, bắn rơi thêm 1 chiếc B52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61057CFD-FE22-5BB0-9DB6-B461FE488847}"/>
              </a:ext>
            </a:extLst>
          </p:cNvPr>
          <p:cNvSpPr/>
          <p:nvPr/>
        </p:nvSpPr>
        <p:spPr>
          <a:xfrm>
            <a:off x="6571532" y="4387607"/>
            <a:ext cx="1774668" cy="740191"/>
          </a:xfrm>
          <a:prstGeom prst="foldedCorner">
            <a:avLst>
              <a:gd name="adj" fmla="val 38943"/>
            </a:avLst>
          </a:prstGeom>
          <a:ln w="19050"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24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altLang="en-US" sz="1200" b="1" i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Ních-xơn tuyên bố ngừng ném bom bắn phá miền Bắc</a:t>
            </a:r>
          </a:p>
        </p:txBody>
      </p:sp>
    </p:spTree>
    <p:extLst>
      <p:ext uri="{BB962C8B-B14F-4D97-AF65-F5344CB8AC3E}">
        <p14:creationId xmlns:p14="http://schemas.microsoft.com/office/powerpoint/2010/main" val="248003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5EC7717-35A0-53A7-B56D-E9A1A14A912B}"/>
              </a:ext>
            </a:extLst>
          </p:cNvPr>
          <p:cNvGrpSpPr/>
          <p:nvPr/>
        </p:nvGrpSpPr>
        <p:grpSpPr>
          <a:xfrm>
            <a:off x="-1059235" y="151372"/>
            <a:ext cx="12861439" cy="6687953"/>
            <a:chOff x="-1059235" y="151372"/>
            <a:chExt cx="12861439" cy="6687953"/>
          </a:xfrm>
        </p:grpSpPr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18B8577C-7D6C-BA5D-CF4C-B19886A7F87D}"/>
                </a:ext>
              </a:extLst>
            </p:cNvPr>
            <p:cNvSpPr/>
            <p:nvPr/>
          </p:nvSpPr>
          <p:spPr>
            <a:xfrm rot="13674683">
              <a:off x="-846405" y="2150952"/>
              <a:ext cx="2368028" cy="226246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33DF80-457A-BB53-A38A-98A7AF0C78B5}"/>
                </a:ext>
              </a:extLst>
            </p:cNvPr>
            <p:cNvGrpSpPr/>
            <p:nvPr/>
          </p:nvGrpSpPr>
          <p:grpSpPr>
            <a:xfrm>
              <a:off x="-1059235" y="151372"/>
              <a:ext cx="12861439" cy="6687953"/>
              <a:chOff x="2060738" y="1905341"/>
              <a:chExt cx="7989359" cy="3416860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2DF42EA4-0930-2938-8FD7-CE3EBBB3F5F2}"/>
                  </a:ext>
                </a:extLst>
              </p:cNvPr>
              <p:cNvGrpSpPr/>
              <p:nvPr/>
            </p:nvGrpSpPr>
            <p:grpSpPr>
              <a:xfrm>
                <a:off x="2060738" y="1905341"/>
                <a:ext cx="7989359" cy="3416860"/>
                <a:chOff x="2146233" y="2916297"/>
                <a:chExt cx="7989359" cy="3416860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FDCD8B5C-85EB-536D-2462-5BA2AF7F8DA6}"/>
                    </a:ext>
                  </a:extLst>
                </p:cNvPr>
                <p:cNvGrpSpPr/>
                <p:nvPr/>
              </p:nvGrpSpPr>
              <p:grpSpPr>
                <a:xfrm>
                  <a:off x="2146233" y="3079860"/>
                  <a:ext cx="7989359" cy="2793005"/>
                  <a:chOff x="2214058" y="3293865"/>
                  <a:chExt cx="7989359" cy="2793005"/>
                </a:xfrm>
              </p:grpSpPr>
              <p:sp>
                <p:nvSpPr>
                  <p:cNvPr id="25" name="Right Triangle 5">
                    <a:extLst>
                      <a:ext uri="{FF2B5EF4-FFF2-40B4-BE49-F238E27FC236}">
                        <a16:creationId xmlns:a16="http://schemas.microsoft.com/office/drawing/2014/main" id="{41C2B086-8188-1C00-9BF7-73498C4D468D}"/>
                      </a:ext>
                    </a:extLst>
                  </p:cNvPr>
                  <p:cNvSpPr/>
                  <p:nvPr/>
                </p:nvSpPr>
                <p:spPr>
                  <a:xfrm rot="13723786">
                    <a:off x="2186436" y="3962420"/>
                    <a:ext cx="1581008" cy="1525764"/>
                  </a:xfrm>
                  <a:custGeom>
                    <a:avLst/>
                    <a:gdLst>
                      <a:gd name="connsiteX0" fmla="*/ 0 w 1581008"/>
                      <a:gd name="connsiteY0" fmla="*/ 1525764 h 1525764"/>
                      <a:gd name="connsiteX1" fmla="*/ 0 w 1581008"/>
                      <a:gd name="connsiteY1" fmla="*/ 0 h 1525764"/>
                      <a:gd name="connsiteX2" fmla="*/ 1581008 w 1581008"/>
                      <a:gd name="connsiteY2" fmla="*/ 1525764 h 1525764"/>
                      <a:gd name="connsiteX3" fmla="*/ 0 w 1581008"/>
                      <a:gd name="connsiteY3" fmla="*/ 1525764 h 1525764"/>
                      <a:gd name="connsiteX0" fmla="*/ 471795 w 1581008"/>
                      <a:gd name="connsiteY0" fmla="*/ 1027772 h 1525764"/>
                      <a:gd name="connsiteX1" fmla="*/ 0 w 1581008"/>
                      <a:gd name="connsiteY1" fmla="*/ 0 h 1525764"/>
                      <a:gd name="connsiteX2" fmla="*/ 1581008 w 1581008"/>
                      <a:gd name="connsiteY2" fmla="*/ 1525764 h 1525764"/>
                      <a:gd name="connsiteX3" fmla="*/ 471795 w 1581008"/>
                      <a:gd name="connsiteY3" fmla="*/ 1027772 h 1525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1008" h="1525764">
                        <a:moveTo>
                          <a:pt x="471795" y="1027772"/>
                        </a:moveTo>
                        <a:lnTo>
                          <a:pt x="0" y="0"/>
                        </a:lnTo>
                        <a:lnTo>
                          <a:pt x="1581008" y="1525764"/>
                        </a:lnTo>
                        <a:lnTo>
                          <a:pt x="471795" y="10277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13E0D104-24EA-943E-48D0-A96AB06BA1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6578" y="4788291"/>
                    <a:ext cx="4993249" cy="0"/>
                  </a:xfrm>
                  <a:prstGeom prst="line">
                    <a:avLst/>
                  </a:prstGeom>
                  <a:ln w="762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Partial Circle 20">
                    <a:extLst>
                      <a:ext uri="{FF2B5EF4-FFF2-40B4-BE49-F238E27FC236}">
                        <a16:creationId xmlns:a16="http://schemas.microsoft.com/office/drawing/2014/main" id="{A7D8448D-3934-CAD7-78F0-846040DC60C6}"/>
                      </a:ext>
                    </a:extLst>
                  </p:cNvPr>
                  <p:cNvSpPr/>
                  <p:nvPr/>
                </p:nvSpPr>
                <p:spPr>
                  <a:xfrm rot="20149073">
                    <a:off x="8519004" y="3767255"/>
                    <a:ext cx="1684413" cy="1496556"/>
                  </a:xfrm>
                  <a:custGeom>
                    <a:avLst/>
                    <a:gdLst>
                      <a:gd name="connsiteX0" fmla="*/ 215541 w 1800000"/>
                      <a:gd name="connsiteY0" fmla="*/ 1484394 h 1800000"/>
                      <a:gd name="connsiteX1" fmla="*/ 82701 w 1800000"/>
                      <a:gd name="connsiteY1" fmla="*/ 523141 h 1800000"/>
                      <a:gd name="connsiteX2" fmla="*/ 900000 w 1800000"/>
                      <a:gd name="connsiteY2" fmla="*/ 0 h 1800000"/>
                      <a:gd name="connsiteX3" fmla="*/ 900000 w 1800000"/>
                      <a:gd name="connsiteY3" fmla="*/ 900000 h 1800000"/>
                      <a:gd name="connsiteX4" fmla="*/ 215541 w 1800000"/>
                      <a:gd name="connsiteY4" fmla="*/ 1484394 h 1800000"/>
                      <a:gd name="connsiteX0" fmla="*/ 215553 w 1653004"/>
                      <a:gd name="connsiteY0" fmla="*/ 1484394 h 1484394"/>
                      <a:gd name="connsiteX1" fmla="*/ 82713 w 1653004"/>
                      <a:gd name="connsiteY1" fmla="*/ 523141 h 1484394"/>
                      <a:gd name="connsiteX2" fmla="*/ 900012 w 1653004"/>
                      <a:gd name="connsiteY2" fmla="*/ 0 h 1484394"/>
                      <a:gd name="connsiteX3" fmla="*/ 1653004 w 1653004"/>
                      <a:gd name="connsiteY3" fmla="*/ 1256024 h 1484394"/>
                      <a:gd name="connsiteX4" fmla="*/ 215553 w 1653004"/>
                      <a:gd name="connsiteY4" fmla="*/ 1484394 h 1484394"/>
                      <a:gd name="connsiteX0" fmla="*/ 295993 w 1599999"/>
                      <a:gd name="connsiteY0" fmla="*/ 1705410 h 1705410"/>
                      <a:gd name="connsiteX1" fmla="*/ 29708 w 1599999"/>
                      <a:gd name="connsiteY1" fmla="*/ 523141 h 1705410"/>
                      <a:gd name="connsiteX2" fmla="*/ 847007 w 1599999"/>
                      <a:gd name="connsiteY2" fmla="*/ 0 h 1705410"/>
                      <a:gd name="connsiteX3" fmla="*/ 1599999 w 1599999"/>
                      <a:gd name="connsiteY3" fmla="*/ 1256024 h 1705410"/>
                      <a:gd name="connsiteX4" fmla="*/ 295993 w 1599999"/>
                      <a:gd name="connsiteY4" fmla="*/ 1705410 h 1705410"/>
                      <a:gd name="connsiteX0" fmla="*/ 283839 w 1587845"/>
                      <a:gd name="connsiteY0" fmla="*/ 1968078 h 1968078"/>
                      <a:gd name="connsiteX1" fmla="*/ 17554 w 1587845"/>
                      <a:gd name="connsiteY1" fmla="*/ 785809 h 1968078"/>
                      <a:gd name="connsiteX2" fmla="*/ 648514 w 1587845"/>
                      <a:gd name="connsiteY2" fmla="*/ 0 h 1968078"/>
                      <a:gd name="connsiteX3" fmla="*/ 1587845 w 1587845"/>
                      <a:gd name="connsiteY3" fmla="*/ 1518692 h 1968078"/>
                      <a:gd name="connsiteX4" fmla="*/ 283839 w 1587845"/>
                      <a:gd name="connsiteY4" fmla="*/ 1968078 h 1968078"/>
                      <a:gd name="connsiteX0" fmla="*/ 105117 w 1763584"/>
                      <a:gd name="connsiteY0" fmla="*/ 1880506 h 1880506"/>
                      <a:gd name="connsiteX1" fmla="*/ 193293 w 1763584"/>
                      <a:gd name="connsiteY1" fmla="*/ 785809 h 1880506"/>
                      <a:gd name="connsiteX2" fmla="*/ 824253 w 1763584"/>
                      <a:gd name="connsiteY2" fmla="*/ 0 h 1880506"/>
                      <a:gd name="connsiteX3" fmla="*/ 1763584 w 1763584"/>
                      <a:gd name="connsiteY3" fmla="*/ 1518692 h 1880506"/>
                      <a:gd name="connsiteX4" fmla="*/ 105117 w 1763584"/>
                      <a:gd name="connsiteY4" fmla="*/ 1880506 h 1880506"/>
                      <a:gd name="connsiteX0" fmla="*/ 206301 w 1864768"/>
                      <a:gd name="connsiteY0" fmla="*/ 1880506 h 1880506"/>
                      <a:gd name="connsiteX1" fmla="*/ 69523 w 1864768"/>
                      <a:gd name="connsiteY1" fmla="*/ 648997 h 1880506"/>
                      <a:gd name="connsiteX2" fmla="*/ 925437 w 1864768"/>
                      <a:gd name="connsiteY2" fmla="*/ 0 h 1880506"/>
                      <a:gd name="connsiteX3" fmla="*/ 1864768 w 1864768"/>
                      <a:gd name="connsiteY3" fmla="*/ 1518692 h 1880506"/>
                      <a:gd name="connsiteX4" fmla="*/ 206301 w 1864768"/>
                      <a:gd name="connsiteY4" fmla="*/ 1880506 h 1880506"/>
                      <a:gd name="connsiteX0" fmla="*/ 153393 w 1916130"/>
                      <a:gd name="connsiteY0" fmla="*/ 1833685 h 1833685"/>
                      <a:gd name="connsiteX1" fmla="*/ 120885 w 1916130"/>
                      <a:gd name="connsiteY1" fmla="*/ 648997 h 1833685"/>
                      <a:gd name="connsiteX2" fmla="*/ 976799 w 1916130"/>
                      <a:gd name="connsiteY2" fmla="*/ 0 h 1833685"/>
                      <a:gd name="connsiteX3" fmla="*/ 1916130 w 1916130"/>
                      <a:gd name="connsiteY3" fmla="*/ 1518692 h 1833685"/>
                      <a:gd name="connsiteX4" fmla="*/ 153393 w 1916130"/>
                      <a:gd name="connsiteY4" fmla="*/ 1833685 h 1833685"/>
                      <a:gd name="connsiteX0" fmla="*/ 153393 w 1916130"/>
                      <a:gd name="connsiteY0" fmla="*/ 1833685 h 1833685"/>
                      <a:gd name="connsiteX1" fmla="*/ 120885 w 1916130"/>
                      <a:gd name="connsiteY1" fmla="*/ 648997 h 1833685"/>
                      <a:gd name="connsiteX2" fmla="*/ 976799 w 1916130"/>
                      <a:gd name="connsiteY2" fmla="*/ 0 h 1833685"/>
                      <a:gd name="connsiteX3" fmla="*/ 1916130 w 1916130"/>
                      <a:gd name="connsiteY3" fmla="*/ 1518692 h 1833685"/>
                      <a:gd name="connsiteX4" fmla="*/ 153393 w 1916130"/>
                      <a:gd name="connsiteY4" fmla="*/ 1833685 h 1833685"/>
                      <a:gd name="connsiteX0" fmla="*/ 153393 w 1620774"/>
                      <a:gd name="connsiteY0" fmla="*/ 1833685 h 1833685"/>
                      <a:gd name="connsiteX1" fmla="*/ 120885 w 1620774"/>
                      <a:gd name="connsiteY1" fmla="*/ 648997 h 1833685"/>
                      <a:gd name="connsiteX2" fmla="*/ 976799 w 1620774"/>
                      <a:gd name="connsiteY2" fmla="*/ 0 h 1833685"/>
                      <a:gd name="connsiteX3" fmla="*/ 1620774 w 1620774"/>
                      <a:gd name="connsiteY3" fmla="*/ 1375371 h 1833685"/>
                      <a:gd name="connsiteX4" fmla="*/ 153393 w 1620774"/>
                      <a:gd name="connsiteY4" fmla="*/ 1833685 h 1833685"/>
                      <a:gd name="connsiteX0" fmla="*/ 153393 w 1620774"/>
                      <a:gd name="connsiteY0" fmla="*/ 1833685 h 1833685"/>
                      <a:gd name="connsiteX1" fmla="*/ 120885 w 1620774"/>
                      <a:gd name="connsiteY1" fmla="*/ 648997 h 1833685"/>
                      <a:gd name="connsiteX2" fmla="*/ 976799 w 1620774"/>
                      <a:gd name="connsiteY2" fmla="*/ 0 h 1833685"/>
                      <a:gd name="connsiteX3" fmla="*/ 1620774 w 1620774"/>
                      <a:gd name="connsiteY3" fmla="*/ 1375371 h 1833685"/>
                      <a:gd name="connsiteX4" fmla="*/ 153393 w 1620774"/>
                      <a:gd name="connsiteY4" fmla="*/ 1833685 h 183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0774" h="1833685">
                        <a:moveTo>
                          <a:pt x="153393" y="1833685"/>
                        </a:moveTo>
                        <a:cubicBezTo>
                          <a:pt x="-74626" y="1566622"/>
                          <a:pt x="-16349" y="954611"/>
                          <a:pt x="120885" y="648997"/>
                        </a:cubicBezTo>
                        <a:cubicBezTo>
                          <a:pt x="258119" y="343383"/>
                          <a:pt x="625636" y="0"/>
                          <a:pt x="976799" y="0"/>
                        </a:cubicBezTo>
                        <a:cubicBezTo>
                          <a:pt x="1191457" y="458457"/>
                          <a:pt x="1402225" y="865549"/>
                          <a:pt x="1620774" y="1375371"/>
                        </a:cubicBezTo>
                        <a:cubicBezTo>
                          <a:pt x="1392621" y="1570169"/>
                          <a:pt x="421062" y="1710330"/>
                          <a:pt x="153393" y="1833685"/>
                        </a:cubicBezTo>
                        <a:close/>
                      </a:path>
                    </a:pathLst>
                  </a:cu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2A7AB55C-CFAC-24E7-5AF6-9FB10AA8D32F}"/>
                      </a:ext>
                    </a:extLst>
                  </p:cNvPr>
                  <p:cNvSpPr/>
                  <p:nvPr/>
                </p:nvSpPr>
                <p:spPr>
                  <a:xfrm>
                    <a:off x="9112518" y="4098468"/>
                    <a:ext cx="288000" cy="288000"/>
                  </a:xfrm>
                  <a:prstGeom prst="ellipse">
                    <a:avLst/>
                  </a:prstGeom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753BE843-BCE5-2AC3-B297-47A01913EA82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20595" y="3606483"/>
                    <a:ext cx="674249" cy="11400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F8513185-91CB-D340-4A3A-0F02F24281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8460" y="4763026"/>
                    <a:ext cx="978210" cy="10258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EC7D1131-9724-581C-5B18-CEAD618B3BA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54866" y="3620007"/>
                    <a:ext cx="674249" cy="11400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05FCF04E-F311-A2BB-95DC-FC9AF32E50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29115" y="4746565"/>
                    <a:ext cx="978210" cy="10258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Rectangle: Folded Corner 32">
                    <a:extLst>
                      <a:ext uri="{FF2B5EF4-FFF2-40B4-BE49-F238E27FC236}">
                        <a16:creationId xmlns:a16="http://schemas.microsoft.com/office/drawing/2014/main" id="{2091606C-5757-DE3E-2268-9F3D334589EE}"/>
                      </a:ext>
                    </a:extLst>
                  </p:cNvPr>
                  <p:cNvSpPr/>
                  <p:nvPr/>
                </p:nvSpPr>
                <p:spPr>
                  <a:xfrm>
                    <a:off x="3650615" y="3293865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Rectangle: Folded Corner 33">
                    <a:extLst>
                      <a:ext uri="{FF2B5EF4-FFF2-40B4-BE49-F238E27FC236}">
                        <a16:creationId xmlns:a16="http://schemas.microsoft.com/office/drawing/2014/main" id="{60626859-F055-1730-B7E5-BB4AC6474348}"/>
                      </a:ext>
                    </a:extLst>
                  </p:cNvPr>
                  <p:cNvSpPr/>
                  <p:nvPr/>
                </p:nvSpPr>
                <p:spPr>
                  <a:xfrm>
                    <a:off x="6736661" y="5639090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" name="Rectangle: Folded Corner 34">
                    <a:extLst>
                      <a:ext uri="{FF2B5EF4-FFF2-40B4-BE49-F238E27FC236}">
                        <a16:creationId xmlns:a16="http://schemas.microsoft.com/office/drawing/2014/main" id="{CB7EE590-924C-8729-771C-2CFE7B85D7B1}"/>
                      </a:ext>
                    </a:extLst>
                  </p:cNvPr>
                  <p:cNvSpPr/>
                  <p:nvPr/>
                </p:nvSpPr>
                <p:spPr>
                  <a:xfrm>
                    <a:off x="6028839" y="3293865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" name="Rectangle: Folded Corner 35">
                    <a:extLst>
                      <a:ext uri="{FF2B5EF4-FFF2-40B4-BE49-F238E27FC236}">
                        <a16:creationId xmlns:a16="http://schemas.microsoft.com/office/drawing/2014/main" id="{CDD15816-9FDB-E9E1-F444-14DCC74D6BCA}"/>
                      </a:ext>
                    </a:extLst>
                  </p:cNvPr>
                  <p:cNvSpPr/>
                  <p:nvPr/>
                </p:nvSpPr>
                <p:spPr>
                  <a:xfrm>
                    <a:off x="4580033" y="5581459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CCAC1D-8AFC-C970-DE25-3604ECBBB089}"/>
                    </a:ext>
                  </a:extLst>
                </p:cNvPr>
                <p:cNvSpPr txBox="1"/>
                <p:nvPr/>
              </p:nvSpPr>
              <p:spPr>
                <a:xfrm rot="3825157">
                  <a:off x="3909773" y="4802580"/>
                  <a:ext cx="2685696" cy="248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000" b="1" dirty="0"/>
                    <a:t>18 – 12 - 1972</a:t>
                  </a:r>
                  <a:endParaRPr lang="en-US" sz="2000" b="1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DFBB6A5-3E8A-3D9E-F227-F3BDF056FE71}"/>
                    </a:ext>
                  </a:extLst>
                </p:cNvPr>
                <p:cNvSpPr txBox="1"/>
                <p:nvPr/>
              </p:nvSpPr>
              <p:spPr>
                <a:xfrm rot="18455607">
                  <a:off x="4970403" y="4134873"/>
                  <a:ext cx="2685696" cy="248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000" b="1" dirty="0"/>
                    <a:t>26 – 12 - 1972</a:t>
                  </a:r>
                  <a:endParaRPr lang="en-US" sz="2000" b="1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57AAAA0-EEC5-CC8F-D3AF-DBB63A916D84}"/>
                    </a:ext>
                  </a:extLst>
                </p:cNvPr>
                <p:cNvSpPr txBox="1"/>
                <p:nvPr/>
              </p:nvSpPr>
              <p:spPr>
                <a:xfrm rot="3836133">
                  <a:off x="6343535" y="4859731"/>
                  <a:ext cx="2717429" cy="229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b="1" dirty="0"/>
                    <a:t>29 – 12- 1972</a:t>
                  </a:r>
                  <a:endParaRPr lang="en-US" b="1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12F06F3-29E0-8DB8-9395-BA4D6337F8B4}"/>
                    </a:ext>
                  </a:extLst>
                </p:cNvPr>
                <p:cNvSpPr txBox="1"/>
                <p:nvPr/>
              </p:nvSpPr>
              <p:spPr>
                <a:xfrm rot="18461720">
                  <a:off x="7136638" y="4137760"/>
                  <a:ext cx="2685696" cy="248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000" b="1"/>
                    <a:t>30 – 12 - 1972</a:t>
                  </a:r>
                  <a:endParaRPr lang="en-US" sz="2000" b="1" dirty="0"/>
                </a:p>
              </p:txBody>
            </p:sp>
          </p:grpSp>
          <p:sp>
            <p:nvSpPr>
              <p:cNvPr id="4" name="Rectangle: Folded Corner 3">
                <a:extLst>
                  <a:ext uri="{FF2B5EF4-FFF2-40B4-BE49-F238E27FC236}">
                    <a16:creationId xmlns:a16="http://schemas.microsoft.com/office/drawing/2014/main" id="{847243E0-E9B5-796C-B046-A99B2AE874EB}"/>
                  </a:ext>
                </a:extLst>
              </p:cNvPr>
              <p:cNvSpPr/>
              <p:nvPr/>
            </p:nvSpPr>
            <p:spPr>
              <a:xfrm>
                <a:off x="3102270" y="1930320"/>
                <a:ext cx="2453121" cy="756977"/>
              </a:xfrm>
              <a:prstGeom prst="foldedCorner">
                <a:avLst>
                  <a:gd name="adj" fmla="val 21548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22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Mĩ huy động hàng chục tốp máy bay B52 ném bom Hà Nội, mở đầu 12 ngày đêm ném bom hủy diệt.</a:t>
                </a:r>
              </a:p>
              <a:p>
                <a:pPr algn="ctr"/>
                <a:endParaRPr lang="vi-VN" altLang="en-US" sz="11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" name="Rectangle: Folded Corner 4">
                <a:extLst>
                  <a:ext uri="{FF2B5EF4-FFF2-40B4-BE49-F238E27FC236}">
                    <a16:creationId xmlns:a16="http://schemas.microsoft.com/office/drawing/2014/main" id="{27764986-16BD-069E-1200-8EB796F05046}"/>
                  </a:ext>
                </a:extLst>
              </p:cNvPr>
              <p:cNvSpPr/>
              <p:nvPr/>
            </p:nvSpPr>
            <p:spPr>
              <a:xfrm>
                <a:off x="3667225" y="4354206"/>
                <a:ext cx="2413546" cy="740192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endParaRPr lang="vi-VN" altLang="en-US" sz="22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22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Địch tập trung số lượng B52 lớn nhất hòng hủy diệt Hà Nội. Quân ta kiên cường đánh trả.</a:t>
                </a:r>
              </a:p>
            </p:txBody>
          </p:sp>
          <p:sp>
            <p:nvSpPr>
              <p:cNvPr id="6" name="Rectangle: Folded Corner 5">
                <a:extLst>
                  <a:ext uri="{FF2B5EF4-FFF2-40B4-BE49-F238E27FC236}">
                    <a16:creationId xmlns:a16="http://schemas.microsoft.com/office/drawing/2014/main" id="{46643D5E-DD79-DF0C-F8D4-9AD17983CAC6}"/>
                  </a:ext>
                </a:extLst>
              </p:cNvPr>
              <p:cNvSpPr/>
              <p:nvPr/>
            </p:nvSpPr>
            <p:spPr>
              <a:xfrm>
                <a:off x="5875520" y="1935506"/>
                <a:ext cx="2229696" cy="721321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sz="18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endParaRPr lang="vi-VN" altLang="en-US" sz="24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22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Hà Nội đánh thắng trận cuối cùng, bắn rơi thêm 1 chiếc B52</a:t>
                </a:r>
              </a:p>
            </p:txBody>
          </p:sp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id="{61057CFD-FE22-5BB0-9DB6-B461FE488847}"/>
                  </a:ext>
                </a:extLst>
              </p:cNvPr>
              <p:cNvSpPr/>
              <p:nvPr/>
            </p:nvSpPr>
            <p:spPr>
              <a:xfrm>
                <a:off x="6571532" y="4387607"/>
                <a:ext cx="1774668" cy="740191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sz="24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22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Ních-xơn tuyên bố ngừng ném bom bắn phá miền Bắc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357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59899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5429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149985" y="603490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009005" y="61150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18530" y="63881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20540693-FD44-88A2-BAA5-CB1AD3C6A26F}"/>
              </a:ext>
            </a:extLst>
          </p:cNvPr>
          <p:cNvSpPr txBox="1"/>
          <p:nvPr/>
        </p:nvSpPr>
        <p:spPr>
          <a:xfrm>
            <a:off x="1385926" y="668415"/>
            <a:ext cx="4038254" cy="18774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2: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XƯƠNG CÁ THỜI GIAN</a:t>
            </a:r>
          </a:p>
          <a:p>
            <a:pPr algn="ctr"/>
            <a:endParaRPr lang="vi-VN" altLang="en-US" sz="2400" dirty="0"/>
          </a:p>
          <a:p>
            <a:r>
              <a:rPr lang="vi-VN" altLang="en-US" sz="2400" dirty="0"/>
              <a:t>    </a:t>
            </a:r>
            <a:endParaRPr lang="vi-V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EAD7F9-9312-50D8-CA8A-F8C37C3E14C6}"/>
              </a:ext>
            </a:extLst>
          </p:cNvPr>
          <p:cNvGrpSpPr/>
          <p:nvPr/>
        </p:nvGrpSpPr>
        <p:grpSpPr>
          <a:xfrm>
            <a:off x="558801" y="1930152"/>
            <a:ext cx="8712722" cy="4045268"/>
            <a:chOff x="-1059235" y="-42277"/>
            <a:chExt cx="12861439" cy="6838660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AD1B1559-578F-1A2E-FD4F-6E0C25EFA1F5}"/>
                </a:ext>
              </a:extLst>
            </p:cNvPr>
            <p:cNvSpPr/>
            <p:nvPr/>
          </p:nvSpPr>
          <p:spPr>
            <a:xfrm rot="13674683">
              <a:off x="-846405" y="2150952"/>
              <a:ext cx="2368028" cy="226246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45582C-10EA-BC2C-B082-97695BDB5131}"/>
                </a:ext>
              </a:extLst>
            </p:cNvPr>
            <p:cNvGrpSpPr/>
            <p:nvPr/>
          </p:nvGrpSpPr>
          <p:grpSpPr>
            <a:xfrm>
              <a:off x="-1059235" y="-42277"/>
              <a:ext cx="12861439" cy="6838660"/>
              <a:chOff x="2060738" y="1806406"/>
              <a:chExt cx="7989359" cy="3493856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DE6BAAC-E056-60C3-5A1A-5CAC04F4CA1D}"/>
                  </a:ext>
                </a:extLst>
              </p:cNvPr>
              <p:cNvGrpSpPr/>
              <p:nvPr/>
            </p:nvGrpSpPr>
            <p:grpSpPr>
              <a:xfrm>
                <a:off x="2060738" y="1916309"/>
                <a:ext cx="7989359" cy="3383953"/>
                <a:chOff x="2146233" y="2927265"/>
                <a:chExt cx="7989359" cy="3383953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C7619420-8052-B925-494C-3FCCAE67E582}"/>
                    </a:ext>
                  </a:extLst>
                </p:cNvPr>
                <p:cNvGrpSpPr/>
                <p:nvPr/>
              </p:nvGrpSpPr>
              <p:grpSpPr>
                <a:xfrm>
                  <a:off x="2146233" y="3079860"/>
                  <a:ext cx="7989359" cy="2793005"/>
                  <a:chOff x="2214058" y="3293865"/>
                  <a:chExt cx="7989359" cy="2793005"/>
                </a:xfrm>
              </p:grpSpPr>
              <p:sp>
                <p:nvSpPr>
                  <p:cNvPr id="45" name="Right Triangle 5">
                    <a:extLst>
                      <a:ext uri="{FF2B5EF4-FFF2-40B4-BE49-F238E27FC236}">
                        <a16:creationId xmlns:a16="http://schemas.microsoft.com/office/drawing/2014/main" id="{2CE6E963-2B49-BF1C-2803-6B1F520C6DCC}"/>
                      </a:ext>
                    </a:extLst>
                  </p:cNvPr>
                  <p:cNvSpPr/>
                  <p:nvPr/>
                </p:nvSpPr>
                <p:spPr>
                  <a:xfrm rot="13723786">
                    <a:off x="2186436" y="3962420"/>
                    <a:ext cx="1581008" cy="1525764"/>
                  </a:xfrm>
                  <a:custGeom>
                    <a:avLst/>
                    <a:gdLst>
                      <a:gd name="connsiteX0" fmla="*/ 0 w 1581008"/>
                      <a:gd name="connsiteY0" fmla="*/ 1525764 h 1525764"/>
                      <a:gd name="connsiteX1" fmla="*/ 0 w 1581008"/>
                      <a:gd name="connsiteY1" fmla="*/ 0 h 1525764"/>
                      <a:gd name="connsiteX2" fmla="*/ 1581008 w 1581008"/>
                      <a:gd name="connsiteY2" fmla="*/ 1525764 h 1525764"/>
                      <a:gd name="connsiteX3" fmla="*/ 0 w 1581008"/>
                      <a:gd name="connsiteY3" fmla="*/ 1525764 h 1525764"/>
                      <a:gd name="connsiteX0" fmla="*/ 471795 w 1581008"/>
                      <a:gd name="connsiteY0" fmla="*/ 1027772 h 1525764"/>
                      <a:gd name="connsiteX1" fmla="*/ 0 w 1581008"/>
                      <a:gd name="connsiteY1" fmla="*/ 0 h 1525764"/>
                      <a:gd name="connsiteX2" fmla="*/ 1581008 w 1581008"/>
                      <a:gd name="connsiteY2" fmla="*/ 1525764 h 1525764"/>
                      <a:gd name="connsiteX3" fmla="*/ 471795 w 1581008"/>
                      <a:gd name="connsiteY3" fmla="*/ 1027772 h 1525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1008" h="1525764">
                        <a:moveTo>
                          <a:pt x="471795" y="1027772"/>
                        </a:moveTo>
                        <a:lnTo>
                          <a:pt x="0" y="0"/>
                        </a:lnTo>
                        <a:lnTo>
                          <a:pt x="1581008" y="1525764"/>
                        </a:lnTo>
                        <a:lnTo>
                          <a:pt x="471795" y="10277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4ED60A71-D1DD-0988-C8D5-35D3DC8FF7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6578" y="4788291"/>
                    <a:ext cx="4993249" cy="0"/>
                  </a:xfrm>
                  <a:prstGeom prst="line">
                    <a:avLst/>
                  </a:prstGeom>
                  <a:ln w="762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Partial Circle 20">
                    <a:extLst>
                      <a:ext uri="{FF2B5EF4-FFF2-40B4-BE49-F238E27FC236}">
                        <a16:creationId xmlns:a16="http://schemas.microsoft.com/office/drawing/2014/main" id="{EBB26FC4-E29C-C567-7D56-07165421049E}"/>
                      </a:ext>
                    </a:extLst>
                  </p:cNvPr>
                  <p:cNvSpPr/>
                  <p:nvPr/>
                </p:nvSpPr>
                <p:spPr>
                  <a:xfrm rot="20149073">
                    <a:off x="8519004" y="3767255"/>
                    <a:ext cx="1684413" cy="1496556"/>
                  </a:xfrm>
                  <a:custGeom>
                    <a:avLst/>
                    <a:gdLst>
                      <a:gd name="connsiteX0" fmla="*/ 215541 w 1800000"/>
                      <a:gd name="connsiteY0" fmla="*/ 1484394 h 1800000"/>
                      <a:gd name="connsiteX1" fmla="*/ 82701 w 1800000"/>
                      <a:gd name="connsiteY1" fmla="*/ 523141 h 1800000"/>
                      <a:gd name="connsiteX2" fmla="*/ 900000 w 1800000"/>
                      <a:gd name="connsiteY2" fmla="*/ 0 h 1800000"/>
                      <a:gd name="connsiteX3" fmla="*/ 900000 w 1800000"/>
                      <a:gd name="connsiteY3" fmla="*/ 900000 h 1800000"/>
                      <a:gd name="connsiteX4" fmla="*/ 215541 w 1800000"/>
                      <a:gd name="connsiteY4" fmla="*/ 1484394 h 1800000"/>
                      <a:gd name="connsiteX0" fmla="*/ 215553 w 1653004"/>
                      <a:gd name="connsiteY0" fmla="*/ 1484394 h 1484394"/>
                      <a:gd name="connsiteX1" fmla="*/ 82713 w 1653004"/>
                      <a:gd name="connsiteY1" fmla="*/ 523141 h 1484394"/>
                      <a:gd name="connsiteX2" fmla="*/ 900012 w 1653004"/>
                      <a:gd name="connsiteY2" fmla="*/ 0 h 1484394"/>
                      <a:gd name="connsiteX3" fmla="*/ 1653004 w 1653004"/>
                      <a:gd name="connsiteY3" fmla="*/ 1256024 h 1484394"/>
                      <a:gd name="connsiteX4" fmla="*/ 215553 w 1653004"/>
                      <a:gd name="connsiteY4" fmla="*/ 1484394 h 1484394"/>
                      <a:gd name="connsiteX0" fmla="*/ 295993 w 1599999"/>
                      <a:gd name="connsiteY0" fmla="*/ 1705410 h 1705410"/>
                      <a:gd name="connsiteX1" fmla="*/ 29708 w 1599999"/>
                      <a:gd name="connsiteY1" fmla="*/ 523141 h 1705410"/>
                      <a:gd name="connsiteX2" fmla="*/ 847007 w 1599999"/>
                      <a:gd name="connsiteY2" fmla="*/ 0 h 1705410"/>
                      <a:gd name="connsiteX3" fmla="*/ 1599999 w 1599999"/>
                      <a:gd name="connsiteY3" fmla="*/ 1256024 h 1705410"/>
                      <a:gd name="connsiteX4" fmla="*/ 295993 w 1599999"/>
                      <a:gd name="connsiteY4" fmla="*/ 1705410 h 1705410"/>
                      <a:gd name="connsiteX0" fmla="*/ 283839 w 1587845"/>
                      <a:gd name="connsiteY0" fmla="*/ 1968078 h 1968078"/>
                      <a:gd name="connsiteX1" fmla="*/ 17554 w 1587845"/>
                      <a:gd name="connsiteY1" fmla="*/ 785809 h 1968078"/>
                      <a:gd name="connsiteX2" fmla="*/ 648514 w 1587845"/>
                      <a:gd name="connsiteY2" fmla="*/ 0 h 1968078"/>
                      <a:gd name="connsiteX3" fmla="*/ 1587845 w 1587845"/>
                      <a:gd name="connsiteY3" fmla="*/ 1518692 h 1968078"/>
                      <a:gd name="connsiteX4" fmla="*/ 283839 w 1587845"/>
                      <a:gd name="connsiteY4" fmla="*/ 1968078 h 1968078"/>
                      <a:gd name="connsiteX0" fmla="*/ 105117 w 1763584"/>
                      <a:gd name="connsiteY0" fmla="*/ 1880506 h 1880506"/>
                      <a:gd name="connsiteX1" fmla="*/ 193293 w 1763584"/>
                      <a:gd name="connsiteY1" fmla="*/ 785809 h 1880506"/>
                      <a:gd name="connsiteX2" fmla="*/ 824253 w 1763584"/>
                      <a:gd name="connsiteY2" fmla="*/ 0 h 1880506"/>
                      <a:gd name="connsiteX3" fmla="*/ 1763584 w 1763584"/>
                      <a:gd name="connsiteY3" fmla="*/ 1518692 h 1880506"/>
                      <a:gd name="connsiteX4" fmla="*/ 105117 w 1763584"/>
                      <a:gd name="connsiteY4" fmla="*/ 1880506 h 1880506"/>
                      <a:gd name="connsiteX0" fmla="*/ 206301 w 1864768"/>
                      <a:gd name="connsiteY0" fmla="*/ 1880506 h 1880506"/>
                      <a:gd name="connsiteX1" fmla="*/ 69523 w 1864768"/>
                      <a:gd name="connsiteY1" fmla="*/ 648997 h 1880506"/>
                      <a:gd name="connsiteX2" fmla="*/ 925437 w 1864768"/>
                      <a:gd name="connsiteY2" fmla="*/ 0 h 1880506"/>
                      <a:gd name="connsiteX3" fmla="*/ 1864768 w 1864768"/>
                      <a:gd name="connsiteY3" fmla="*/ 1518692 h 1880506"/>
                      <a:gd name="connsiteX4" fmla="*/ 206301 w 1864768"/>
                      <a:gd name="connsiteY4" fmla="*/ 1880506 h 1880506"/>
                      <a:gd name="connsiteX0" fmla="*/ 153393 w 1916130"/>
                      <a:gd name="connsiteY0" fmla="*/ 1833685 h 1833685"/>
                      <a:gd name="connsiteX1" fmla="*/ 120885 w 1916130"/>
                      <a:gd name="connsiteY1" fmla="*/ 648997 h 1833685"/>
                      <a:gd name="connsiteX2" fmla="*/ 976799 w 1916130"/>
                      <a:gd name="connsiteY2" fmla="*/ 0 h 1833685"/>
                      <a:gd name="connsiteX3" fmla="*/ 1916130 w 1916130"/>
                      <a:gd name="connsiteY3" fmla="*/ 1518692 h 1833685"/>
                      <a:gd name="connsiteX4" fmla="*/ 153393 w 1916130"/>
                      <a:gd name="connsiteY4" fmla="*/ 1833685 h 1833685"/>
                      <a:gd name="connsiteX0" fmla="*/ 153393 w 1916130"/>
                      <a:gd name="connsiteY0" fmla="*/ 1833685 h 1833685"/>
                      <a:gd name="connsiteX1" fmla="*/ 120885 w 1916130"/>
                      <a:gd name="connsiteY1" fmla="*/ 648997 h 1833685"/>
                      <a:gd name="connsiteX2" fmla="*/ 976799 w 1916130"/>
                      <a:gd name="connsiteY2" fmla="*/ 0 h 1833685"/>
                      <a:gd name="connsiteX3" fmla="*/ 1916130 w 1916130"/>
                      <a:gd name="connsiteY3" fmla="*/ 1518692 h 1833685"/>
                      <a:gd name="connsiteX4" fmla="*/ 153393 w 1916130"/>
                      <a:gd name="connsiteY4" fmla="*/ 1833685 h 1833685"/>
                      <a:gd name="connsiteX0" fmla="*/ 153393 w 1620774"/>
                      <a:gd name="connsiteY0" fmla="*/ 1833685 h 1833685"/>
                      <a:gd name="connsiteX1" fmla="*/ 120885 w 1620774"/>
                      <a:gd name="connsiteY1" fmla="*/ 648997 h 1833685"/>
                      <a:gd name="connsiteX2" fmla="*/ 976799 w 1620774"/>
                      <a:gd name="connsiteY2" fmla="*/ 0 h 1833685"/>
                      <a:gd name="connsiteX3" fmla="*/ 1620774 w 1620774"/>
                      <a:gd name="connsiteY3" fmla="*/ 1375371 h 1833685"/>
                      <a:gd name="connsiteX4" fmla="*/ 153393 w 1620774"/>
                      <a:gd name="connsiteY4" fmla="*/ 1833685 h 1833685"/>
                      <a:gd name="connsiteX0" fmla="*/ 153393 w 1620774"/>
                      <a:gd name="connsiteY0" fmla="*/ 1833685 h 1833685"/>
                      <a:gd name="connsiteX1" fmla="*/ 120885 w 1620774"/>
                      <a:gd name="connsiteY1" fmla="*/ 648997 h 1833685"/>
                      <a:gd name="connsiteX2" fmla="*/ 976799 w 1620774"/>
                      <a:gd name="connsiteY2" fmla="*/ 0 h 1833685"/>
                      <a:gd name="connsiteX3" fmla="*/ 1620774 w 1620774"/>
                      <a:gd name="connsiteY3" fmla="*/ 1375371 h 1833685"/>
                      <a:gd name="connsiteX4" fmla="*/ 153393 w 1620774"/>
                      <a:gd name="connsiteY4" fmla="*/ 1833685 h 183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0774" h="1833685">
                        <a:moveTo>
                          <a:pt x="153393" y="1833685"/>
                        </a:moveTo>
                        <a:cubicBezTo>
                          <a:pt x="-74626" y="1566622"/>
                          <a:pt x="-16349" y="954611"/>
                          <a:pt x="120885" y="648997"/>
                        </a:cubicBezTo>
                        <a:cubicBezTo>
                          <a:pt x="258119" y="343383"/>
                          <a:pt x="625636" y="0"/>
                          <a:pt x="976799" y="0"/>
                        </a:cubicBezTo>
                        <a:cubicBezTo>
                          <a:pt x="1191457" y="458457"/>
                          <a:pt x="1402225" y="865549"/>
                          <a:pt x="1620774" y="1375371"/>
                        </a:cubicBezTo>
                        <a:cubicBezTo>
                          <a:pt x="1392621" y="1570169"/>
                          <a:pt x="421062" y="1710330"/>
                          <a:pt x="153393" y="1833685"/>
                        </a:cubicBezTo>
                        <a:close/>
                      </a:path>
                    </a:pathLst>
                  </a:cu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FFE29B14-FF90-7832-DDDF-E7FCC092E946}"/>
                      </a:ext>
                    </a:extLst>
                  </p:cNvPr>
                  <p:cNvSpPr/>
                  <p:nvPr/>
                </p:nvSpPr>
                <p:spPr>
                  <a:xfrm>
                    <a:off x="9112518" y="4098468"/>
                    <a:ext cx="288000" cy="288000"/>
                  </a:xfrm>
                  <a:prstGeom prst="ellipse">
                    <a:avLst/>
                  </a:prstGeom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D984DE3E-80B1-5D57-6A89-1C9815FD5BE7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20595" y="3606483"/>
                    <a:ext cx="674249" cy="11400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8AF654A5-BDB8-4145-74F4-575A2459D8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238460" y="4763026"/>
                    <a:ext cx="978210" cy="10258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64FAF9BF-8CAA-679D-96D8-8373E1B5A3F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54866" y="3620007"/>
                    <a:ext cx="674249" cy="11400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4153BDAF-09AD-7CDD-FA4C-7B1D85E875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429115" y="4746565"/>
                    <a:ext cx="978210" cy="1025882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Rectangle: Folded Corner 52">
                    <a:extLst>
                      <a:ext uri="{FF2B5EF4-FFF2-40B4-BE49-F238E27FC236}">
                        <a16:creationId xmlns:a16="http://schemas.microsoft.com/office/drawing/2014/main" id="{95E99DE2-987D-9BEB-69B0-916012D7402C}"/>
                      </a:ext>
                    </a:extLst>
                  </p:cNvPr>
                  <p:cNvSpPr/>
                  <p:nvPr/>
                </p:nvSpPr>
                <p:spPr>
                  <a:xfrm>
                    <a:off x="3650615" y="3293865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Rectangle: Folded Corner 53">
                    <a:extLst>
                      <a:ext uri="{FF2B5EF4-FFF2-40B4-BE49-F238E27FC236}">
                        <a16:creationId xmlns:a16="http://schemas.microsoft.com/office/drawing/2014/main" id="{484BA6A2-6490-0F03-1C0E-4FBCE1B8600E}"/>
                      </a:ext>
                    </a:extLst>
                  </p:cNvPr>
                  <p:cNvSpPr/>
                  <p:nvPr/>
                </p:nvSpPr>
                <p:spPr>
                  <a:xfrm>
                    <a:off x="6736661" y="5639090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5" name="Rectangle: Folded Corner 54">
                    <a:extLst>
                      <a:ext uri="{FF2B5EF4-FFF2-40B4-BE49-F238E27FC236}">
                        <a16:creationId xmlns:a16="http://schemas.microsoft.com/office/drawing/2014/main" id="{33503EF5-9C49-4E1C-CAB5-549ED932F30F}"/>
                      </a:ext>
                    </a:extLst>
                  </p:cNvPr>
                  <p:cNvSpPr/>
                  <p:nvPr/>
                </p:nvSpPr>
                <p:spPr>
                  <a:xfrm>
                    <a:off x="6028839" y="3293865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Rectangle: Folded Corner 55">
                    <a:extLst>
                      <a:ext uri="{FF2B5EF4-FFF2-40B4-BE49-F238E27FC236}">
                        <a16:creationId xmlns:a16="http://schemas.microsoft.com/office/drawing/2014/main" id="{6B97CB7C-4A1A-3415-E36F-8D87F5F15215}"/>
                      </a:ext>
                    </a:extLst>
                  </p:cNvPr>
                  <p:cNvSpPr/>
                  <p:nvPr/>
                </p:nvSpPr>
                <p:spPr>
                  <a:xfrm>
                    <a:off x="4580033" y="5581459"/>
                    <a:ext cx="1587845" cy="447780"/>
                  </a:xfrm>
                  <a:prstGeom prst="foldedCorner">
                    <a:avLst>
                      <a:gd name="adj" fmla="val 38943"/>
                    </a:avLst>
                  </a:prstGeom>
                  <a:ln w="19050">
                    <a:prstDash val="lgDashDotDot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C21ABD6-F4E5-82A0-B656-0A8F0D2677EC}"/>
                    </a:ext>
                  </a:extLst>
                </p:cNvPr>
                <p:cNvSpPr txBox="1"/>
                <p:nvPr/>
              </p:nvSpPr>
              <p:spPr>
                <a:xfrm rot="3825157">
                  <a:off x="3898127" y="4776570"/>
                  <a:ext cx="2685696" cy="234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200" b="1" dirty="0"/>
                    <a:t>18 – 12 - 1972</a:t>
                  </a:r>
                  <a:endParaRPr lang="en-US" sz="1200" b="1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95831DBC-211B-C2AF-2806-73E497F56498}"/>
                    </a:ext>
                  </a:extLst>
                </p:cNvPr>
                <p:cNvSpPr txBox="1"/>
                <p:nvPr/>
              </p:nvSpPr>
              <p:spPr>
                <a:xfrm rot="18659671">
                  <a:off x="4947111" y="4143112"/>
                  <a:ext cx="2685696" cy="254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200" b="1" dirty="0"/>
                    <a:t>26 – 12 - 1972</a:t>
                  </a:r>
                  <a:endParaRPr lang="en-US" sz="1200" b="1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AB8698B-0E6E-4B46-38DA-28299E96BAF6}"/>
                    </a:ext>
                  </a:extLst>
                </p:cNvPr>
                <p:cNvSpPr txBox="1"/>
                <p:nvPr/>
              </p:nvSpPr>
              <p:spPr>
                <a:xfrm rot="3836133">
                  <a:off x="6285306" y="4825503"/>
                  <a:ext cx="2717429" cy="254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200" b="1" dirty="0"/>
                    <a:t>29 – 12- 1972</a:t>
                  </a:r>
                  <a:endParaRPr lang="en-US" sz="1200" b="1" dirty="0"/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E88B1B9-AC0E-BA21-F8B9-E54BCEE3C559}"/>
                    </a:ext>
                  </a:extLst>
                </p:cNvPr>
                <p:cNvSpPr txBox="1"/>
                <p:nvPr/>
              </p:nvSpPr>
              <p:spPr>
                <a:xfrm rot="18734622">
                  <a:off x="7020182" y="4244719"/>
                  <a:ext cx="2685696" cy="2540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200" b="1" dirty="0"/>
                    <a:t>30 – 12 - 1972</a:t>
                  </a:r>
                  <a:endParaRPr lang="en-US" sz="1200" b="1" dirty="0"/>
                </a:p>
              </p:txBody>
            </p:sp>
          </p:grpSp>
          <p:sp>
            <p:nvSpPr>
              <p:cNvPr id="36" name="Rectangle: Folded Corner 35">
                <a:extLst>
                  <a:ext uri="{FF2B5EF4-FFF2-40B4-BE49-F238E27FC236}">
                    <a16:creationId xmlns:a16="http://schemas.microsoft.com/office/drawing/2014/main" id="{8445C725-4048-A386-830E-D8BAA4970164}"/>
                  </a:ext>
                </a:extLst>
              </p:cNvPr>
              <p:cNvSpPr/>
              <p:nvPr/>
            </p:nvSpPr>
            <p:spPr>
              <a:xfrm>
                <a:off x="3102270" y="1806406"/>
                <a:ext cx="2453121" cy="880891"/>
              </a:xfrm>
              <a:prstGeom prst="foldedCorner">
                <a:avLst>
                  <a:gd name="adj" fmla="val 21548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sz="1200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14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Mĩ huy động hàng chục tốp máy bay B52 ném bom Hà Nội, mở đầu 12 ngày đêm ném bom hủy diệt.</a:t>
                </a:r>
              </a:p>
            </p:txBody>
          </p:sp>
          <p:sp>
            <p:nvSpPr>
              <p:cNvPr id="37" name="Rectangle: Folded Corner 36">
                <a:extLst>
                  <a:ext uri="{FF2B5EF4-FFF2-40B4-BE49-F238E27FC236}">
                    <a16:creationId xmlns:a16="http://schemas.microsoft.com/office/drawing/2014/main" id="{D4705749-7EA7-2D52-B040-F40F5668A010}"/>
                  </a:ext>
                </a:extLst>
              </p:cNvPr>
              <p:cNvSpPr/>
              <p:nvPr/>
            </p:nvSpPr>
            <p:spPr>
              <a:xfrm>
                <a:off x="3667225" y="4354206"/>
                <a:ext cx="2413546" cy="914052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16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Địch tập trung số lượng B52 lớn nhất hòng hủy diệt Hà Nội. Quân ta kiên cường đánh trả.</a:t>
                </a:r>
              </a:p>
            </p:txBody>
          </p:sp>
          <p:sp>
            <p:nvSpPr>
              <p:cNvPr id="38" name="Rectangle: Folded Corner 37">
                <a:extLst>
                  <a:ext uri="{FF2B5EF4-FFF2-40B4-BE49-F238E27FC236}">
                    <a16:creationId xmlns:a16="http://schemas.microsoft.com/office/drawing/2014/main" id="{21A558AB-2D7F-E1D4-8028-A22E9154D405}"/>
                  </a:ext>
                </a:extLst>
              </p:cNvPr>
              <p:cNvSpPr/>
              <p:nvPr/>
            </p:nvSpPr>
            <p:spPr>
              <a:xfrm>
                <a:off x="5875520" y="1806406"/>
                <a:ext cx="2229696" cy="850421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sz="18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Hà Nội đánh thắng trận cuối cùng, bắn rơi thêm 1 chiếc B52</a:t>
                </a:r>
              </a:p>
            </p:txBody>
          </p:sp>
          <p:sp>
            <p:nvSpPr>
              <p:cNvPr id="39" name="Rectangle: Folded Corner 38">
                <a:extLst>
                  <a:ext uri="{FF2B5EF4-FFF2-40B4-BE49-F238E27FC236}">
                    <a16:creationId xmlns:a16="http://schemas.microsoft.com/office/drawing/2014/main" id="{3D7ECF1E-7ECC-6A07-44FD-542C470D1904}"/>
                  </a:ext>
                </a:extLst>
              </p:cNvPr>
              <p:cNvSpPr/>
              <p:nvPr/>
            </p:nvSpPr>
            <p:spPr>
              <a:xfrm>
                <a:off x="6571532" y="4387607"/>
                <a:ext cx="1774668" cy="740191"/>
              </a:xfrm>
              <a:prstGeom prst="foldedCorner">
                <a:avLst>
                  <a:gd name="adj" fmla="val 38943"/>
                </a:avLst>
              </a:prstGeom>
              <a:ln w="19050">
                <a:prstDash val="lgDashDot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altLang="en-US" sz="2400" b="1" i="1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algn="ctr"/>
                <a:r>
                  <a:rPr lang="vi-VN" altLang="en-US" sz="1400" b="1" i="1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Ních-xơn tuyên bố ngừng ném bom bắn phá miền Bắc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C3FBA1-3359-A564-600D-9C53250FAA9C}"/>
              </a:ext>
            </a:extLst>
          </p:cNvPr>
          <p:cNvGrpSpPr/>
          <p:nvPr/>
        </p:nvGrpSpPr>
        <p:grpSpPr>
          <a:xfrm>
            <a:off x="7354021" y="893558"/>
            <a:ext cx="3646031" cy="2866035"/>
            <a:chOff x="2147777" y="2417739"/>
            <a:chExt cx="3603914" cy="285621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EE7FAA8-A8BE-3FCA-5E79-9C7895C22E65}"/>
                </a:ext>
              </a:extLst>
            </p:cNvPr>
            <p:cNvSpPr/>
            <p:nvPr/>
          </p:nvSpPr>
          <p:spPr>
            <a:xfrm>
              <a:off x="2374801" y="2417739"/>
              <a:ext cx="2856216" cy="285621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8833A8-C78F-EB67-9555-525AB78F6FAB}"/>
                </a:ext>
              </a:extLst>
            </p:cNvPr>
            <p:cNvSpPr/>
            <p:nvPr/>
          </p:nvSpPr>
          <p:spPr>
            <a:xfrm>
              <a:off x="2728408" y="2787670"/>
              <a:ext cx="2127230" cy="21272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EAFA08-BE54-F842-9E6A-C0C302C2A6A3}"/>
                </a:ext>
              </a:extLst>
            </p:cNvPr>
            <p:cNvSpPr/>
            <p:nvPr/>
          </p:nvSpPr>
          <p:spPr>
            <a:xfrm>
              <a:off x="2449890" y="2497988"/>
              <a:ext cx="2705162" cy="270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D171266-8106-E088-AC13-D3CA12CDBDEF}"/>
                </a:ext>
              </a:extLst>
            </p:cNvPr>
            <p:cNvSpPr/>
            <p:nvPr/>
          </p:nvSpPr>
          <p:spPr>
            <a:xfrm>
              <a:off x="2813072" y="2870194"/>
              <a:ext cx="1980000" cy="198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FFDB1C-31B6-8949-1DB2-F9BE9795B080}"/>
                </a:ext>
              </a:extLst>
            </p:cNvPr>
            <p:cNvSpPr/>
            <p:nvPr/>
          </p:nvSpPr>
          <p:spPr>
            <a:xfrm rot="19925612">
              <a:off x="2147777" y="3423501"/>
              <a:ext cx="3224652" cy="913176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4BBA46-8B37-E534-9029-F5ED2ECACA19}"/>
                </a:ext>
              </a:extLst>
            </p:cNvPr>
            <p:cNvSpPr txBox="1"/>
            <p:nvPr/>
          </p:nvSpPr>
          <p:spPr>
            <a:xfrm rot="19917505">
              <a:off x="2403690" y="3407243"/>
              <a:ext cx="3348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HOÀN THÀNH</a:t>
              </a:r>
              <a:endParaRPr lang="en-US" sz="32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74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16200000">
            <a:off x="2717563" y="-2717482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0915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6445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251585" y="592455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116956" y="580634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20130" y="63881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20540693-FD44-88A2-BAA5-CB1AD3C6A26F}"/>
              </a:ext>
            </a:extLst>
          </p:cNvPr>
          <p:cNvSpPr txBox="1"/>
          <p:nvPr/>
        </p:nvSpPr>
        <p:spPr>
          <a:xfrm>
            <a:off x="1711046" y="808115"/>
            <a:ext cx="4038254" cy="335476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3: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CÂY Ý NGHĨA</a:t>
            </a:r>
          </a:p>
          <a:p>
            <a:pPr algn="ctr"/>
            <a:endParaRPr lang="vi-VN" altLang="en-US" sz="2400" dirty="0"/>
          </a:p>
          <a:p>
            <a:r>
              <a:rPr lang="vi-VN" altLang="en-US" sz="2400" dirty="0">
                <a:solidFill>
                  <a:schemeClr val="accent6">
                    <a:lumMod val="75000"/>
                  </a:schemeClr>
                </a:solidFill>
              </a:rPr>
              <a:t>    Các bạn hãy xem đoạn kết của chiến dịch “Điện Biên Phủ trên không” và hoàn thành trò chơi cuối cùng </a:t>
            </a:r>
            <a:r>
              <a:rPr lang="vi-VN" altLang="en-US" sz="2400" b="1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vi-VN" altLang="en-US" sz="2400" b="1">
                <a:solidFill>
                  <a:schemeClr val="accent6">
                    <a:lumMod val="75000"/>
                  </a:schemeClr>
                </a:solidFill>
              </a:rPr>
              <a:t>Cây ý nghĩa”</a:t>
            </a:r>
            <a:endParaRPr lang="vi-VN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AutoShape 4" descr="Vector lá cờ quốc kỳ Viêt Nam">
            <a:extLst>
              <a:ext uri="{FF2B5EF4-FFF2-40B4-BE49-F238E27FC236}">
                <a16:creationId xmlns:a16="http://schemas.microsoft.com/office/drawing/2014/main" id="{C22D38D3-E0AF-0324-BB24-81F943E5A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69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Vector lá cờ quốc kỳ Viêt Nam">
            <a:extLst>
              <a:ext uri="{FF2B5EF4-FFF2-40B4-BE49-F238E27FC236}">
                <a16:creationId xmlns:a16="http://schemas.microsoft.com/office/drawing/2014/main" id="{51BD22B8-B783-80D9-7655-81550A4787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93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0161AF-0733-AC95-AEA9-89BC2C45D6C1}"/>
              </a:ext>
            </a:extLst>
          </p:cNvPr>
          <p:cNvGrpSpPr/>
          <p:nvPr/>
        </p:nvGrpSpPr>
        <p:grpSpPr>
          <a:xfrm>
            <a:off x="6798243" y="650473"/>
            <a:ext cx="3869356" cy="5303554"/>
            <a:chOff x="7064943" y="650473"/>
            <a:chExt cx="3869356" cy="53035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AB5D5D-1023-C15F-778E-16A98A9A1209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2050" name="Picture 2" descr="Sơ đồ hình cây đẹp">
                <a:extLst>
                  <a:ext uri="{FF2B5EF4-FFF2-40B4-BE49-F238E27FC236}">
                    <a16:creationId xmlns:a16="http://schemas.microsoft.com/office/drawing/2014/main" id="{741B0A73-958A-DCF2-1DC5-E0AF58DCC4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8EEF4D9-65EE-5507-25EF-51D99DE70251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2E4796EA-71E4-0D66-2CE1-1D62D6CEBCA9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DC2D5A2-5C49-6326-808D-D41F7BFD1715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00D8AFEE-A679-DE37-902A-486AB148AA29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4BAC056-35A3-17DC-3229-4343C428885C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5ADB21-E599-3F23-38E0-9A857F85F7EF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4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95B8B287-D56C-EF8F-CF6D-A5CCACC91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7BFE111F-CE50-0EBB-17FB-2D57054D1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86AD51AC-7200-5A02-FD8A-81501BB308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558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96118D-57A0-469C-1CDB-5ACEF1693537}"/>
              </a:ext>
            </a:extLst>
          </p:cNvPr>
          <p:cNvGrpSpPr/>
          <p:nvPr/>
        </p:nvGrpSpPr>
        <p:grpSpPr>
          <a:xfrm>
            <a:off x="3538821" y="185536"/>
            <a:ext cx="5114357" cy="6486927"/>
            <a:chOff x="7064943" y="650473"/>
            <a:chExt cx="3869356" cy="53035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7475E3-9A48-5B3E-604A-3C4F2F9D77C5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10" name="Picture 2" descr="Sơ đồ hình cây đẹp">
                <a:extLst>
                  <a:ext uri="{FF2B5EF4-FFF2-40B4-BE49-F238E27FC236}">
                    <a16:creationId xmlns:a16="http://schemas.microsoft.com/office/drawing/2014/main" id="{1413B8E9-4A8D-8079-65CB-07408B05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BAF77B-E498-67FF-8C9C-9BF5FA8EBB62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9BCF722-AADF-85AC-A1CE-B8685FFB080E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390A2A-83CE-211B-D186-1870D2765309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B6C0821-CEDC-1217-76E5-28BADA7870D2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E7B6D9-E1C5-4009-DBBE-6D20B2E0780A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EBDCA0-4CAB-054E-9A9E-E19C5C5FF277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55695C8F-3838-DBCE-95E4-0B6C9EAA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0E5A0F98-E516-74E2-96EA-8C4C681B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DEECC6B3-B6AA-C4B3-B2C1-098D95CF5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243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96118D-57A0-469C-1CDB-5ACEF1693537}"/>
              </a:ext>
            </a:extLst>
          </p:cNvPr>
          <p:cNvGrpSpPr/>
          <p:nvPr/>
        </p:nvGrpSpPr>
        <p:grpSpPr>
          <a:xfrm>
            <a:off x="6096000" y="124576"/>
            <a:ext cx="5114357" cy="6486927"/>
            <a:chOff x="7064943" y="650473"/>
            <a:chExt cx="3869356" cy="53035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7475E3-9A48-5B3E-604A-3C4F2F9D77C5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10" name="Picture 2" descr="Sơ đồ hình cây đẹp">
                <a:extLst>
                  <a:ext uri="{FF2B5EF4-FFF2-40B4-BE49-F238E27FC236}">
                    <a16:creationId xmlns:a16="http://schemas.microsoft.com/office/drawing/2014/main" id="{1413B8E9-4A8D-8079-65CB-07408B05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BAF77B-E498-67FF-8C9C-9BF5FA8EBB62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9BCF722-AADF-85AC-A1CE-B8685FFB080E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390A2A-83CE-211B-D186-1870D2765309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B6C0821-CEDC-1217-76E5-28BADA7870D2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E7B6D9-E1C5-4009-DBBE-6D20B2E0780A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EBDCA0-4CAB-054E-9A9E-E19C5C5FF277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55695C8F-3838-DBCE-95E4-0B6C9EAA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0E5A0F98-E516-74E2-96EA-8C4C681B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DEECC6B3-B6AA-C4B3-B2C1-098D95CF5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2A4A4E6-3DAE-EF7A-A28E-B3BE38ED9054}"/>
              </a:ext>
            </a:extLst>
          </p:cNvPr>
          <p:cNvSpPr/>
          <p:nvPr/>
        </p:nvSpPr>
        <p:spPr>
          <a:xfrm>
            <a:off x="553550" y="1403958"/>
            <a:ext cx="4331562" cy="3835400"/>
          </a:xfrm>
          <a:custGeom>
            <a:avLst/>
            <a:gdLst>
              <a:gd name="connsiteX0" fmla="*/ 6174772 w 4331562"/>
              <a:gd name="connsiteY0" fmla="*/ 2516406 h 3835400"/>
              <a:gd name="connsiteX1" fmla="*/ 5553953 w 4331562"/>
              <a:gd name="connsiteY1" fmla="*/ 2539965 h 3835400"/>
              <a:gd name="connsiteX2" fmla="*/ 4893507 w 4331562"/>
              <a:gd name="connsiteY2" fmla="*/ 2565028 h 3835400"/>
              <a:gd name="connsiteX3" fmla="*/ 4193434 w 4331562"/>
              <a:gd name="connsiteY3" fmla="*/ 2591594 h 3835400"/>
              <a:gd name="connsiteX4" fmla="*/ 1716358 w 4331562"/>
              <a:gd name="connsiteY4" fmla="*/ 3793658 h 3835400"/>
              <a:gd name="connsiteX5" fmla="*/ 30634 w 4331562"/>
              <a:gd name="connsiteY5" fmla="*/ 1596295 h 3835400"/>
              <a:gd name="connsiteX6" fmla="*/ 2287872 w 4331562"/>
              <a:gd name="connsiteY6" fmla="*/ 3051 h 3835400"/>
              <a:gd name="connsiteX7" fmla="*/ 4330890 w 4331562"/>
              <a:gd name="connsiteY7" fmla="*/ 1869958 h 3835400"/>
              <a:gd name="connsiteX8" fmla="*/ 4945517 w 4331562"/>
              <a:gd name="connsiteY8" fmla="*/ 2085441 h 3835400"/>
              <a:gd name="connsiteX9" fmla="*/ 5560145 w 4331562"/>
              <a:gd name="connsiteY9" fmla="*/ 2300923 h 3835400"/>
              <a:gd name="connsiteX10" fmla="*/ 6174772 w 4331562"/>
              <a:gd name="connsiteY10" fmla="*/ 2516406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31562" h="3835400" fill="none" extrusionOk="0">
                <a:moveTo>
                  <a:pt x="6174772" y="2516406"/>
                </a:moveTo>
                <a:cubicBezTo>
                  <a:pt x="5896704" y="2517510"/>
                  <a:pt x="5789031" y="2549288"/>
                  <a:pt x="5553953" y="2539965"/>
                </a:cubicBezTo>
                <a:cubicBezTo>
                  <a:pt x="5318875" y="2530642"/>
                  <a:pt x="5077075" y="2590293"/>
                  <a:pt x="4893507" y="2565028"/>
                </a:cubicBezTo>
                <a:cubicBezTo>
                  <a:pt x="4709939" y="2539763"/>
                  <a:pt x="4387876" y="2615005"/>
                  <a:pt x="4193434" y="2591594"/>
                </a:cubicBezTo>
                <a:cubicBezTo>
                  <a:pt x="3668722" y="3668648"/>
                  <a:pt x="2777026" y="3942974"/>
                  <a:pt x="1716358" y="3793658"/>
                </a:cubicBezTo>
                <a:cubicBezTo>
                  <a:pt x="638110" y="3591199"/>
                  <a:pt x="-255751" y="2554731"/>
                  <a:pt x="30634" y="1596295"/>
                </a:cubicBezTo>
                <a:cubicBezTo>
                  <a:pt x="53429" y="414870"/>
                  <a:pt x="1260465" y="-38774"/>
                  <a:pt x="2287872" y="3051"/>
                </a:cubicBezTo>
                <a:cubicBezTo>
                  <a:pt x="3470455" y="300512"/>
                  <a:pt x="4433498" y="1005328"/>
                  <a:pt x="4330890" y="1869958"/>
                </a:cubicBezTo>
                <a:cubicBezTo>
                  <a:pt x="4504877" y="1940666"/>
                  <a:pt x="4829454" y="2019153"/>
                  <a:pt x="4945517" y="2085441"/>
                </a:cubicBezTo>
                <a:cubicBezTo>
                  <a:pt x="5061580" y="2151728"/>
                  <a:pt x="5362110" y="2245783"/>
                  <a:pt x="5560145" y="2300923"/>
                </a:cubicBezTo>
                <a:cubicBezTo>
                  <a:pt x="5758180" y="2356063"/>
                  <a:pt x="5971135" y="2419177"/>
                  <a:pt x="6174772" y="2516406"/>
                </a:cubicBezTo>
                <a:close/>
              </a:path>
              <a:path w="4331562" h="3835400" stroke="0" extrusionOk="0">
                <a:moveTo>
                  <a:pt x="6174772" y="2516406"/>
                </a:moveTo>
                <a:cubicBezTo>
                  <a:pt x="6046300" y="2543981"/>
                  <a:pt x="5756087" y="2506820"/>
                  <a:pt x="5534139" y="2540717"/>
                </a:cubicBezTo>
                <a:cubicBezTo>
                  <a:pt x="5312190" y="2574614"/>
                  <a:pt x="5185856" y="2581780"/>
                  <a:pt x="4873693" y="2565779"/>
                </a:cubicBezTo>
                <a:cubicBezTo>
                  <a:pt x="4561529" y="2549779"/>
                  <a:pt x="4353659" y="2576197"/>
                  <a:pt x="4193434" y="2591594"/>
                </a:cubicBezTo>
                <a:cubicBezTo>
                  <a:pt x="3584993" y="3372988"/>
                  <a:pt x="2680566" y="3783067"/>
                  <a:pt x="1716358" y="3793658"/>
                </a:cubicBezTo>
                <a:cubicBezTo>
                  <a:pt x="540762" y="3717867"/>
                  <a:pt x="-253295" y="2724782"/>
                  <a:pt x="30634" y="1596295"/>
                </a:cubicBezTo>
                <a:cubicBezTo>
                  <a:pt x="135396" y="897123"/>
                  <a:pt x="1236092" y="-14796"/>
                  <a:pt x="2287872" y="3051"/>
                </a:cubicBezTo>
                <a:cubicBezTo>
                  <a:pt x="3587535" y="200235"/>
                  <a:pt x="4398164" y="705453"/>
                  <a:pt x="4330890" y="1869958"/>
                </a:cubicBezTo>
                <a:cubicBezTo>
                  <a:pt x="4522893" y="1953859"/>
                  <a:pt x="4649377" y="2010212"/>
                  <a:pt x="4945517" y="2085441"/>
                </a:cubicBezTo>
                <a:cubicBezTo>
                  <a:pt x="5241657" y="2160670"/>
                  <a:pt x="5401801" y="2221978"/>
                  <a:pt x="5578583" y="2307388"/>
                </a:cubicBezTo>
                <a:cubicBezTo>
                  <a:pt x="5755365" y="2392798"/>
                  <a:pt x="6032307" y="2493976"/>
                  <a:pt x="6174772" y="2516406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2145914445">
                  <a:prstGeom prst="wedgeEllipseCallout">
                    <a:avLst>
                      <a:gd name="adj1" fmla="val 92553"/>
                      <a:gd name="adj2" fmla="val 1561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6AA2B-77E2-4E96-9299-BEDD659D12CF}"/>
              </a:ext>
            </a:extLst>
          </p:cNvPr>
          <p:cNvSpPr txBox="1"/>
          <p:nvPr/>
        </p:nvSpPr>
        <p:spPr>
          <a:xfrm>
            <a:off x="1146626" y="1871166"/>
            <a:ext cx="33828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Buộc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Mĩ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hiệp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Pa-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dứt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2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96118D-57A0-469C-1CDB-5ACEF1693537}"/>
              </a:ext>
            </a:extLst>
          </p:cNvPr>
          <p:cNvGrpSpPr/>
          <p:nvPr/>
        </p:nvGrpSpPr>
        <p:grpSpPr>
          <a:xfrm>
            <a:off x="6096000" y="124576"/>
            <a:ext cx="5114357" cy="6486927"/>
            <a:chOff x="7064943" y="650473"/>
            <a:chExt cx="3869356" cy="53035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7475E3-9A48-5B3E-604A-3C4F2F9D77C5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10" name="Picture 2" descr="Sơ đồ hình cây đẹp">
                <a:extLst>
                  <a:ext uri="{FF2B5EF4-FFF2-40B4-BE49-F238E27FC236}">
                    <a16:creationId xmlns:a16="http://schemas.microsoft.com/office/drawing/2014/main" id="{1413B8E9-4A8D-8079-65CB-07408B05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BAF77B-E498-67FF-8C9C-9BF5FA8EBB62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9BCF722-AADF-85AC-A1CE-B8685FFB080E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390A2A-83CE-211B-D186-1870D2765309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B6C0821-CEDC-1217-76E5-28BADA7870D2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E7B6D9-E1C5-4009-DBBE-6D20B2E0780A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EBDCA0-4CAB-054E-9A9E-E19C5C5FF277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55695C8F-3838-DBCE-95E4-0B6C9EAA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0E5A0F98-E516-74E2-96EA-8C4C681B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DEECC6B3-B6AA-C4B3-B2C1-098D95CF5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A6AA2B-77E2-4E96-9299-BEDD659D12CF}"/>
              </a:ext>
            </a:extLst>
          </p:cNvPr>
          <p:cNvSpPr txBox="1"/>
          <p:nvPr/>
        </p:nvSpPr>
        <p:spPr>
          <a:xfrm>
            <a:off x="6594702" y="3258487"/>
            <a:ext cx="18357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Buộc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hiệp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Pa-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ri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dứt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Nam.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532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96118D-57A0-469C-1CDB-5ACEF1693537}"/>
              </a:ext>
            </a:extLst>
          </p:cNvPr>
          <p:cNvGrpSpPr/>
          <p:nvPr/>
        </p:nvGrpSpPr>
        <p:grpSpPr>
          <a:xfrm>
            <a:off x="6096000" y="134736"/>
            <a:ext cx="5114357" cy="6486927"/>
            <a:chOff x="7064943" y="650473"/>
            <a:chExt cx="3869356" cy="53035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7475E3-9A48-5B3E-604A-3C4F2F9D77C5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10" name="Picture 2" descr="Sơ đồ hình cây đẹp">
                <a:extLst>
                  <a:ext uri="{FF2B5EF4-FFF2-40B4-BE49-F238E27FC236}">
                    <a16:creationId xmlns:a16="http://schemas.microsoft.com/office/drawing/2014/main" id="{1413B8E9-4A8D-8079-65CB-07408B05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BAF77B-E498-67FF-8C9C-9BF5FA8EBB62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9BCF722-AADF-85AC-A1CE-B8685FFB080E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Buộc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Mĩ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kí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hiệp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Pa-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ri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chấm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dứt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chiến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tranh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ở </a:t>
                  </a:r>
                  <a:endParaRPr lang="vi-VN" sz="18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Việt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vi-VN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Nam.</a:t>
                  </a:r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390A2A-83CE-211B-D186-1870D2765309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B6C0821-CEDC-1217-76E5-28BADA7870D2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E7B6D9-E1C5-4009-DBBE-6D20B2E0780A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EBDCA0-4CAB-054E-9A9E-E19C5C5FF277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55695C8F-3838-DBCE-95E4-0B6C9EAA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0E5A0F98-E516-74E2-96EA-8C4C681B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DEECC6B3-B6AA-C4B3-B2C1-098D95CF5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52A4A4E6-3DAE-EF7A-A28E-B3BE38ED9054}"/>
              </a:ext>
            </a:extLst>
          </p:cNvPr>
          <p:cNvSpPr/>
          <p:nvPr/>
        </p:nvSpPr>
        <p:spPr>
          <a:xfrm>
            <a:off x="889214" y="656098"/>
            <a:ext cx="4331562" cy="3835400"/>
          </a:xfrm>
          <a:custGeom>
            <a:avLst/>
            <a:gdLst>
              <a:gd name="connsiteX0" fmla="*/ 6708160 w 4331562"/>
              <a:gd name="connsiteY0" fmla="*/ 865420 h 3835400"/>
              <a:gd name="connsiteX1" fmla="*/ 6089095 w 4331562"/>
              <a:gd name="connsiteY1" fmla="*/ 1107171 h 3835400"/>
              <a:gd name="connsiteX2" fmla="*/ 5517651 w 4331562"/>
              <a:gd name="connsiteY2" fmla="*/ 1330327 h 3835400"/>
              <a:gd name="connsiteX3" fmla="*/ 4922396 w 4331562"/>
              <a:gd name="connsiteY3" fmla="*/ 1562780 h 3835400"/>
              <a:gd name="connsiteX4" fmla="*/ 4327141 w 4331562"/>
              <a:gd name="connsiteY4" fmla="*/ 1795233 h 3835400"/>
              <a:gd name="connsiteX5" fmla="*/ 2439689 w 4331562"/>
              <a:gd name="connsiteY5" fmla="*/ 3820002 h 3835400"/>
              <a:gd name="connsiteX6" fmla="*/ 71603 w 4331562"/>
              <a:gd name="connsiteY6" fmla="*/ 2406732 h 3835400"/>
              <a:gd name="connsiteX7" fmla="*/ 1563861 w 4331562"/>
              <a:gd name="connsiteY7" fmla="*/ 75551 h 3835400"/>
              <a:gd name="connsiteX8" fmla="*/ 4117946 w 4331562"/>
              <a:gd name="connsiteY8" fmla="*/ 1087235 h 3835400"/>
              <a:gd name="connsiteX9" fmla="*/ 4687793 w 4331562"/>
              <a:gd name="connsiteY9" fmla="*/ 1038436 h 3835400"/>
              <a:gd name="connsiteX10" fmla="*/ 5309444 w 4331562"/>
              <a:gd name="connsiteY10" fmla="*/ 985200 h 3835400"/>
              <a:gd name="connsiteX11" fmla="*/ 5982900 w 4331562"/>
              <a:gd name="connsiteY11" fmla="*/ 927528 h 3835400"/>
              <a:gd name="connsiteX12" fmla="*/ 6708160 w 4331562"/>
              <a:gd name="connsiteY12" fmla="*/ 865420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31562" h="3835400" fill="none" extrusionOk="0">
                <a:moveTo>
                  <a:pt x="6708160" y="865420"/>
                </a:moveTo>
                <a:cubicBezTo>
                  <a:pt x="6558219" y="909891"/>
                  <a:pt x="6360844" y="974025"/>
                  <a:pt x="6089095" y="1107171"/>
                </a:cubicBezTo>
                <a:cubicBezTo>
                  <a:pt x="5817347" y="1240318"/>
                  <a:pt x="5671333" y="1274593"/>
                  <a:pt x="5517651" y="1330327"/>
                </a:cubicBezTo>
                <a:cubicBezTo>
                  <a:pt x="5363969" y="1386060"/>
                  <a:pt x="5158856" y="1456508"/>
                  <a:pt x="4922396" y="1562780"/>
                </a:cubicBezTo>
                <a:cubicBezTo>
                  <a:pt x="4685936" y="1669052"/>
                  <a:pt x="4495256" y="1700358"/>
                  <a:pt x="4327141" y="1795233"/>
                </a:cubicBezTo>
                <a:cubicBezTo>
                  <a:pt x="4413974" y="2888816"/>
                  <a:pt x="3632872" y="3755627"/>
                  <a:pt x="2439689" y="3820002"/>
                </a:cubicBezTo>
                <a:cubicBezTo>
                  <a:pt x="1492088" y="4059092"/>
                  <a:pt x="458357" y="3126001"/>
                  <a:pt x="71603" y="2406732"/>
                </a:cubicBezTo>
                <a:cubicBezTo>
                  <a:pt x="-306715" y="1493218"/>
                  <a:pt x="528063" y="426517"/>
                  <a:pt x="1563861" y="75551"/>
                </a:cubicBezTo>
                <a:cubicBezTo>
                  <a:pt x="2703026" y="-259570"/>
                  <a:pt x="3542562" y="310450"/>
                  <a:pt x="4117946" y="1087235"/>
                </a:cubicBezTo>
                <a:cubicBezTo>
                  <a:pt x="4336800" y="1053563"/>
                  <a:pt x="4534704" y="1069685"/>
                  <a:pt x="4687793" y="1038436"/>
                </a:cubicBezTo>
                <a:cubicBezTo>
                  <a:pt x="4840882" y="1007187"/>
                  <a:pt x="5023587" y="1007668"/>
                  <a:pt x="5309444" y="985200"/>
                </a:cubicBezTo>
                <a:cubicBezTo>
                  <a:pt x="5595301" y="962732"/>
                  <a:pt x="5754075" y="934603"/>
                  <a:pt x="5982900" y="927528"/>
                </a:cubicBezTo>
                <a:cubicBezTo>
                  <a:pt x="6211725" y="920453"/>
                  <a:pt x="6435314" y="862093"/>
                  <a:pt x="6708160" y="865420"/>
                </a:cubicBezTo>
                <a:close/>
              </a:path>
              <a:path w="4331562" h="3835400" stroke="0" extrusionOk="0">
                <a:moveTo>
                  <a:pt x="6708160" y="865420"/>
                </a:moveTo>
                <a:cubicBezTo>
                  <a:pt x="6494606" y="942650"/>
                  <a:pt x="6396998" y="1014439"/>
                  <a:pt x="6136715" y="1088575"/>
                </a:cubicBezTo>
                <a:cubicBezTo>
                  <a:pt x="5876432" y="1162711"/>
                  <a:pt x="5810246" y="1226120"/>
                  <a:pt x="5541461" y="1321028"/>
                </a:cubicBezTo>
                <a:cubicBezTo>
                  <a:pt x="5272676" y="1415936"/>
                  <a:pt x="5223238" y="1469303"/>
                  <a:pt x="4946206" y="1553482"/>
                </a:cubicBezTo>
                <a:cubicBezTo>
                  <a:pt x="4669174" y="1637661"/>
                  <a:pt x="4471434" y="1739551"/>
                  <a:pt x="4327141" y="1795233"/>
                </a:cubicBezTo>
                <a:cubicBezTo>
                  <a:pt x="4158015" y="2754081"/>
                  <a:pt x="3535295" y="3911346"/>
                  <a:pt x="2439689" y="3820002"/>
                </a:cubicBezTo>
                <a:cubicBezTo>
                  <a:pt x="1358676" y="3880389"/>
                  <a:pt x="252634" y="3518400"/>
                  <a:pt x="71603" y="2406732"/>
                </a:cubicBezTo>
                <a:cubicBezTo>
                  <a:pt x="-390852" y="1362267"/>
                  <a:pt x="407449" y="406492"/>
                  <a:pt x="1563861" y="75551"/>
                </a:cubicBezTo>
                <a:cubicBezTo>
                  <a:pt x="2509927" y="-28518"/>
                  <a:pt x="3667605" y="292628"/>
                  <a:pt x="4117946" y="1087235"/>
                </a:cubicBezTo>
                <a:cubicBezTo>
                  <a:pt x="4382371" y="1080859"/>
                  <a:pt x="4643490" y="1057098"/>
                  <a:pt x="4791402" y="1029563"/>
                </a:cubicBezTo>
                <a:cubicBezTo>
                  <a:pt x="4939314" y="1002028"/>
                  <a:pt x="5190049" y="1000977"/>
                  <a:pt x="5387151" y="978546"/>
                </a:cubicBezTo>
                <a:cubicBezTo>
                  <a:pt x="5584253" y="956115"/>
                  <a:pt x="5825710" y="916349"/>
                  <a:pt x="5982900" y="927528"/>
                </a:cubicBezTo>
                <a:cubicBezTo>
                  <a:pt x="6140090" y="938707"/>
                  <a:pt x="6432198" y="881415"/>
                  <a:pt x="6708160" y="865420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2145914445">
                  <a:prstGeom prst="wedgeEllipseCallout">
                    <a:avLst>
                      <a:gd name="adj1" fmla="val 104867"/>
                      <a:gd name="adj2" fmla="val -2743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0AB4A-2137-63A6-AA96-EAB1E5A1CDD9}"/>
              </a:ext>
            </a:extLst>
          </p:cNvPr>
          <p:cNvSpPr txBox="1"/>
          <p:nvPr/>
        </p:nvSpPr>
        <p:spPr>
          <a:xfrm>
            <a:off x="1672583" y="1264063"/>
            <a:ext cx="30820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Mĩ phải rút quân về nước, mở ra bước ngoặc mới cho sự nghiệp kháng chiến chống Mĩ cứu nước.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453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96118D-57A0-469C-1CDB-5ACEF1693537}"/>
              </a:ext>
            </a:extLst>
          </p:cNvPr>
          <p:cNvGrpSpPr/>
          <p:nvPr/>
        </p:nvGrpSpPr>
        <p:grpSpPr>
          <a:xfrm>
            <a:off x="6096000" y="134736"/>
            <a:ext cx="5114357" cy="6486927"/>
            <a:chOff x="7064943" y="650473"/>
            <a:chExt cx="3869356" cy="53035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7475E3-9A48-5B3E-604A-3C4F2F9D77C5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10" name="Picture 2" descr="Sơ đồ hình cây đẹp">
                <a:extLst>
                  <a:ext uri="{FF2B5EF4-FFF2-40B4-BE49-F238E27FC236}">
                    <a16:creationId xmlns:a16="http://schemas.microsoft.com/office/drawing/2014/main" id="{1413B8E9-4A8D-8079-65CB-07408B051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BAF77B-E498-67FF-8C9C-9BF5FA8EBB62}"/>
                  </a:ext>
                </a:extLst>
              </p:cNvPr>
              <p:cNvGrpSpPr/>
              <p:nvPr/>
            </p:nvGrpSpPr>
            <p:grpSpPr>
              <a:xfrm>
                <a:off x="7150953" y="1253966"/>
                <a:ext cx="3270467" cy="4320676"/>
                <a:chOff x="7150953" y="1203166"/>
                <a:chExt cx="3270467" cy="4320676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9BCF722-AADF-85AC-A1CE-B8685FFB080E}"/>
                    </a:ext>
                  </a:extLst>
                </p:cNvPr>
                <p:cNvSpPr/>
                <p:nvPr/>
              </p:nvSpPr>
              <p:spPr>
                <a:xfrm>
                  <a:off x="7150953" y="2809410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Buộc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Mĩ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kí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hiệp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Pa-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ri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chấm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dứt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chiến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tranh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ở </a:t>
                  </a:r>
                  <a:endParaRPr lang="vi-VN" sz="18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8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Việt</a:t>
                  </a:r>
                  <a:r>
                    <a: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vi-VN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Nam.</a:t>
                  </a:r>
                  <a:endParaRPr lang="en-US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7390A2A-83CE-211B-D186-1870D2765309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B6C0821-CEDC-1217-76E5-28BADA7870D2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DE7B6D9-E1C5-4009-DBBE-6D20B2E0780A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EBDCA0-4CAB-054E-9A9E-E19C5C5FF277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55695C8F-3838-DBCE-95E4-0B6C9EAA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0E5A0F98-E516-74E2-96EA-8C4C681B4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DEECC6B3-B6AA-C4B3-B2C1-098D95CF53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10AB4A-2137-63A6-AA96-EAB1E5A1CDD9}"/>
              </a:ext>
            </a:extLst>
          </p:cNvPr>
          <p:cNvSpPr txBox="1"/>
          <p:nvPr/>
        </p:nvSpPr>
        <p:spPr>
          <a:xfrm>
            <a:off x="7304737" y="1288140"/>
            <a:ext cx="1818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Mĩ phải rút quân về nước, mở ra bước ngoặc mới cho sự nghiệp kháng chiến chống Mĩ cứu nước.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583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233CD-ED28-92A9-BE29-72EEF708E56E}"/>
              </a:ext>
            </a:extLst>
          </p:cNvPr>
          <p:cNvGrpSpPr/>
          <p:nvPr/>
        </p:nvGrpSpPr>
        <p:grpSpPr>
          <a:xfrm>
            <a:off x="981643" y="185536"/>
            <a:ext cx="5114357" cy="6486927"/>
            <a:chOff x="6096000" y="134736"/>
            <a:chExt cx="5114357" cy="64869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96118D-57A0-469C-1CDB-5ACEF1693537}"/>
                </a:ext>
              </a:extLst>
            </p:cNvPr>
            <p:cNvGrpSpPr/>
            <p:nvPr/>
          </p:nvGrpSpPr>
          <p:grpSpPr>
            <a:xfrm>
              <a:off x="6096000" y="134736"/>
              <a:ext cx="5114357" cy="6486927"/>
              <a:chOff x="7064943" y="650473"/>
              <a:chExt cx="3869356" cy="530355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E7475E3-9A48-5B3E-604A-3C4F2F9D77C5}"/>
                  </a:ext>
                </a:extLst>
              </p:cNvPr>
              <p:cNvGrpSpPr/>
              <p:nvPr/>
            </p:nvGrpSpPr>
            <p:grpSpPr>
              <a:xfrm>
                <a:off x="7064943" y="1208772"/>
                <a:ext cx="3869356" cy="4745255"/>
                <a:chOff x="6950139" y="1056372"/>
                <a:chExt cx="3869356" cy="4745255"/>
              </a:xfrm>
            </p:grpSpPr>
            <p:pic>
              <p:nvPicPr>
                <p:cNvPr id="10" name="Picture 2" descr="Sơ đồ hình cây đẹp">
                  <a:extLst>
                    <a:ext uri="{FF2B5EF4-FFF2-40B4-BE49-F238E27FC236}">
                      <a16:creationId xmlns:a16="http://schemas.microsoft.com/office/drawing/2014/main" id="{1413B8E9-4A8D-8079-65CB-07408B051F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16" t="7277" r="6963" b="5889"/>
                <a:stretch/>
              </p:blipFill>
              <p:spPr bwMode="auto">
                <a:xfrm>
                  <a:off x="6950139" y="1056372"/>
                  <a:ext cx="3869356" cy="474525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6BAF77B-E498-67FF-8C9C-9BF5FA8EBB62}"/>
                    </a:ext>
                  </a:extLst>
                </p:cNvPr>
                <p:cNvGrpSpPr/>
                <p:nvPr/>
              </p:nvGrpSpPr>
              <p:grpSpPr>
                <a:xfrm>
                  <a:off x="7150953" y="1253966"/>
                  <a:ext cx="3270467" cy="4320676"/>
                  <a:chOff x="7150953" y="1203166"/>
                  <a:chExt cx="3270467" cy="4320676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59BCF722-AADF-85AC-A1CE-B8685FFB080E}"/>
                      </a:ext>
                    </a:extLst>
                  </p:cNvPr>
                  <p:cNvSpPr/>
                  <p:nvPr/>
                </p:nvSpPr>
                <p:spPr>
                  <a:xfrm>
                    <a:off x="7150953" y="2809410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Buộc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Mĩ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phải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kí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hiệp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định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Pa-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ri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chấm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dứt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chiến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tranh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ở </a:t>
                    </a:r>
                    <a:endParaRPr lang="vi-VN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Việt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Nam.</a:t>
                    </a:r>
                    <a:endParaRPr lang="en-US" dirty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A7390A2A-83CE-211B-D186-1870D2765309}"/>
                      </a:ext>
                    </a:extLst>
                  </p:cNvPr>
                  <p:cNvSpPr/>
                  <p:nvPr/>
                </p:nvSpPr>
                <p:spPr>
                  <a:xfrm>
                    <a:off x="8765340" y="2477361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CB6C0821-CEDC-1217-76E5-28BADA7870D2}"/>
                      </a:ext>
                    </a:extLst>
                  </p:cNvPr>
                  <p:cNvSpPr/>
                  <p:nvPr/>
                </p:nvSpPr>
                <p:spPr>
                  <a:xfrm>
                    <a:off x="7645082" y="1203166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DE7B6D9-E1C5-4009-DBBE-6D20B2E0780A}"/>
                      </a:ext>
                    </a:extLst>
                  </p:cNvPr>
                  <p:cNvSpPr txBox="1"/>
                  <p:nvPr/>
                </p:nvSpPr>
                <p:spPr>
                  <a:xfrm>
                    <a:off x="8017935" y="4814623"/>
                    <a:ext cx="1507065" cy="709219"/>
                  </a:xfrm>
                  <a:prstGeom prst="rect">
                    <a:avLst/>
                  </a:prstGeom>
                  <a:noFill/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wrap="square" tIns="36000" rIns="144000" bIns="108000" rtlCol="0">
                    <a:prstTxWarp prst="textCanUp">
                      <a:avLst>
                        <a:gd name="adj" fmla="val 82132"/>
                      </a:avLst>
                    </a:prstTxWarp>
                    <a:spAutoFit/>
                  </a:bodyPr>
                  <a:lstStyle/>
                  <a:p>
                    <a:r>
                      <a:rPr lang="vi-VN" altLang="en-US" sz="1400" dirty="0"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Ý nghĩa lịch sử</a:t>
                    </a:r>
                  </a:p>
                  <a:p>
                    <a:endParaRPr lang="en-US" dirty="0"/>
                  </a:p>
                </p:txBody>
              </p:sp>
            </p:grp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EBDCA0-4CAB-054E-9A9E-E19C5C5FF277}"/>
                  </a:ext>
                </a:extLst>
              </p:cNvPr>
              <p:cNvSpPr txBox="1"/>
              <p:nvPr/>
            </p:nvSpPr>
            <p:spPr>
              <a:xfrm>
                <a:off x="7150428" y="650473"/>
                <a:ext cx="37838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Chiến dịch </a:t>
                </a:r>
              </a:p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“Điện Biên Phủ trên không” </a:t>
                </a:r>
                <a:endParaRPr lang="en-US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" name="Picture 10" descr="Hà Nội-Điện Biên Phủ trên không”- bản anh hùng ca vang mãi">
                <a:extLst>
                  <a:ext uri="{FF2B5EF4-FFF2-40B4-BE49-F238E27FC236}">
                    <a16:creationId xmlns:a16="http://schemas.microsoft.com/office/drawing/2014/main" id="{55695C8F-3838-DBCE-95E4-0B6C9EAA23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337586" y="1951136"/>
                <a:ext cx="951130" cy="82535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2" descr="Chiến thắng “Điện Biên Phủ trên không” với sự nghiệp xây dựng và bảo vệ Tổ  quốc - Tạp chí Xây dựng Đảng">
                <a:extLst>
                  <a:ext uri="{FF2B5EF4-FFF2-40B4-BE49-F238E27FC236}">
                    <a16:creationId xmlns:a16="http://schemas.microsoft.com/office/drawing/2014/main" id="{0E5A0F98-E516-74E2-96EA-8C4C681B4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339" y="2313821"/>
                <a:ext cx="770779" cy="769441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4" descr="Huyền thoại Hà Nội - Điện Biên phủ trên không">
                <a:extLst>
                  <a:ext uri="{FF2B5EF4-FFF2-40B4-BE49-F238E27FC236}">
                    <a16:creationId xmlns:a16="http://schemas.microsoft.com/office/drawing/2014/main" id="{DEECC6B3-B6AA-C4B3-B2C1-098D95CF5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893" b="15390"/>
              <a:stretch/>
            </p:blipFill>
            <p:spPr bwMode="auto">
              <a:xfrm>
                <a:off x="10163618" y="2425374"/>
                <a:ext cx="720798" cy="872182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10AB4A-2137-63A6-AA96-EAB1E5A1CDD9}"/>
                </a:ext>
              </a:extLst>
            </p:cNvPr>
            <p:cNvSpPr txBox="1"/>
            <p:nvPr/>
          </p:nvSpPr>
          <p:spPr>
            <a:xfrm>
              <a:off x="7304737" y="1288140"/>
              <a:ext cx="181894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6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Mĩ phải rút quân về nước, mở ra bước ngoặc mới cho sự nghiệp kháng chiến chống Mĩ cứu nước.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34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Đêm 30 Tết Mậu Thân 1968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Sáng 29 Tết Mậu Thân 1968 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Đêm 29 Tết Mậu Thân 1968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Sáng 30 Tết Mậu Thân 1968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207" y="161108"/>
            <a:ext cx="11079711" cy="2009400"/>
            <a:chOff x="150128" y="102542"/>
            <a:chExt cx="11079711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059303" y="247676"/>
              <a:ext cx="10170536" cy="1863939"/>
              <a:chOff x="1058203" y="247675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8203" y="247675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Cuộc tiến công vào Sứ quán Mĩ của quân giải phóng miền Nam xảy ra trong thời gian nào?</a:t>
                </a:r>
                <a:endParaRPr lang="en-US" sz="3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233CD-ED28-92A9-BE29-72EEF708E56E}"/>
              </a:ext>
            </a:extLst>
          </p:cNvPr>
          <p:cNvGrpSpPr/>
          <p:nvPr/>
        </p:nvGrpSpPr>
        <p:grpSpPr>
          <a:xfrm>
            <a:off x="981643" y="185536"/>
            <a:ext cx="5114357" cy="6486927"/>
            <a:chOff x="6096000" y="134736"/>
            <a:chExt cx="5114357" cy="64869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96118D-57A0-469C-1CDB-5ACEF1693537}"/>
                </a:ext>
              </a:extLst>
            </p:cNvPr>
            <p:cNvGrpSpPr/>
            <p:nvPr/>
          </p:nvGrpSpPr>
          <p:grpSpPr>
            <a:xfrm>
              <a:off x="6096000" y="134736"/>
              <a:ext cx="5114357" cy="6486927"/>
              <a:chOff x="7064943" y="650473"/>
              <a:chExt cx="3869356" cy="530355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E7475E3-9A48-5B3E-604A-3C4F2F9D77C5}"/>
                  </a:ext>
                </a:extLst>
              </p:cNvPr>
              <p:cNvGrpSpPr/>
              <p:nvPr/>
            </p:nvGrpSpPr>
            <p:grpSpPr>
              <a:xfrm>
                <a:off x="7064943" y="1208772"/>
                <a:ext cx="3869356" cy="4745255"/>
                <a:chOff x="6950139" y="1056372"/>
                <a:chExt cx="3869356" cy="4745255"/>
              </a:xfrm>
            </p:grpSpPr>
            <p:pic>
              <p:nvPicPr>
                <p:cNvPr id="10" name="Picture 2" descr="Sơ đồ hình cây đẹp">
                  <a:extLst>
                    <a:ext uri="{FF2B5EF4-FFF2-40B4-BE49-F238E27FC236}">
                      <a16:creationId xmlns:a16="http://schemas.microsoft.com/office/drawing/2014/main" id="{1413B8E9-4A8D-8079-65CB-07408B051F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16" t="7277" r="6963" b="5889"/>
                <a:stretch/>
              </p:blipFill>
              <p:spPr bwMode="auto">
                <a:xfrm>
                  <a:off x="6950139" y="1056372"/>
                  <a:ext cx="3869356" cy="474525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6BAF77B-E498-67FF-8C9C-9BF5FA8EBB62}"/>
                    </a:ext>
                  </a:extLst>
                </p:cNvPr>
                <p:cNvGrpSpPr/>
                <p:nvPr/>
              </p:nvGrpSpPr>
              <p:grpSpPr>
                <a:xfrm>
                  <a:off x="7150953" y="1253966"/>
                  <a:ext cx="3270467" cy="4320676"/>
                  <a:chOff x="7150953" y="1203166"/>
                  <a:chExt cx="3270467" cy="4320676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59BCF722-AADF-85AC-A1CE-B8685FFB080E}"/>
                      </a:ext>
                    </a:extLst>
                  </p:cNvPr>
                  <p:cNvSpPr/>
                  <p:nvPr/>
                </p:nvSpPr>
                <p:spPr>
                  <a:xfrm>
                    <a:off x="7150953" y="2809410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Buộc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Mĩ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phải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kí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hiệp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định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Pa-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ri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chấm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dứt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chiến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tranh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ở </a:t>
                    </a:r>
                    <a:endParaRPr lang="vi-VN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Việt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Nam.</a:t>
                    </a:r>
                    <a:endParaRPr lang="en-US" dirty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A7390A2A-83CE-211B-D186-1870D2765309}"/>
                      </a:ext>
                    </a:extLst>
                  </p:cNvPr>
                  <p:cNvSpPr/>
                  <p:nvPr/>
                </p:nvSpPr>
                <p:spPr>
                  <a:xfrm>
                    <a:off x="8765340" y="2477361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CB6C0821-CEDC-1217-76E5-28BADA7870D2}"/>
                      </a:ext>
                    </a:extLst>
                  </p:cNvPr>
                  <p:cNvSpPr/>
                  <p:nvPr/>
                </p:nvSpPr>
                <p:spPr>
                  <a:xfrm>
                    <a:off x="7645082" y="1203166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DE7B6D9-E1C5-4009-DBBE-6D20B2E0780A}"/>
                      </a:ext>
                    </a:extLst>
                  </p:cNvPr>
                  <p:cNvSpPr txBox="1"/>
                  <p:nvPr/>
                </p:nvSpPr>
                <p:spPr>
                  <a:xfrm>
                    <a:off x="8017935" y="4814623"/>
                    <a:ext cx="1507065" cy="709219"/>
                  </a:xfrm>
                  <a:prstGeom prst="rect">
                    <a:avLst/>
                  </a:prstGeom>
                  <a:noFill/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wrap="square" tIns="36000" rIns="144000" bIns="108000" rtlCol="0">
                    <a:prstTxWarp prst="textCanUp">
                      <a:avLst>
                        <a:gd name="adj" fmla="val 82132"/>
                      </a:avLst>
                    </a:prstTxWarp>
                    <a:spAutoFit/>
                  </a:bodyPr>
                  <a:lstStyle/>
                  <a:p>
                    <a:r>
                      <a:rPr lang="vi-VN" altLang="en-US" sz="1400" dirty="0"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Ý nghĩa lịch sử</a:t>
                    </a:r>
                  </a:p>
                  <a:p>
                    <a:endParaRPr lang="en-US" dirty="0"/>
                  </a:p>
                </p:txBody>
              </p:sp>
            </p:grp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EBDCA0-4CAB-054E-9A9E-E19C5C5FF277}"/>
                  </a:ext>
                </a:extLst>
              </p:cNvPr>
              <p:cNvSpPr txBox="1"/>
              <p:nvPr/>
            </p:nvSpPr>
            <p:spPr>
              <a:xfrm>
                <a:off x="7150428" y="650473"/>
                <a:ext cx="37838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Chiến dịch </a:t>
                </a:r>
              </a:p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“Điện Biên Phủ trên không” </a:t>
                </a:r>
                <a:endParaRPr lang="en-US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" name="Picture 10" descr="Hà Nội-Điện Biên Phủ trên không”- bản anh hùng ca vang mãi">
                <a:extLst>
                  <a:ext uri="{FF2B5EF4-FFF2-40B4-BE49-F238E27FC236}">
                    <a16:creationId xmlns:a16="http://schemas.microsoft.com/office/drawing/2014/main" id="{55695C8F-3838-DBCE-95E4-0B6C9EAA23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337586" y="1951136"/>
                <a:ext cx="951130" cy="82535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2" descr="Chiến thắng “Điện Biên Phủ trên không” với sự nghiệp xây dựng và bảo vệ Tổ  quốc - Tạp chí Xây dựng Đảng">
                <a:extLst>
                  <a:ext uri="{FF2B5EF4-FFF2-40B4-BE49-F238E27FC236}">
                    <a16:creationId xmlns:a16="http://schemas.microsoft.com/office/drawing/2014/main" id="{0E5A0F98-E516-74E2-96EA-8C4C681B4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339" y="2313821"/>
                <a:ext cx="770779" cy="769441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4" descr="Huyền thoại Hà Nội - Điện Biên phủ trên không">
                <a:extLst>
                  <a:ext uri="{FF2B5EF4-FFF2-40B4-BE49-F238E27FC236}">
                    <a16:creationId xmlns:a16="http://schemas.microsoft.com/office/drawing/2014/main" id="{DEECC6B3-B6AA-C4B3-B2C1-098D95CF5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893" b="15390"/>
              <a:stretch/>
            </p:blipFill>
            <p:spPr bwMode="auto">
              <a:xfrm>
                <a:off x="10163618" y="2425374"/>
                <a:ext cx="720798" cy="872182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10AB4A-2137-63A6-AA96-EAB1E5A1CDD9}"/>
                </a:ext>
              </a:extLst>
            </p:cNvPr>
            <p:cNvSpPr txBox="1"/>
            <p:nvPr/>
          </p:nvSpPr>
          <p:spPr>
            <a:xfrm>
              <a:off x="7304737" y="1288140"/>
              <a:ext cx="181894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6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Mĩ phải rút quân về nước, mở ra bước ngoặc mới cho sự nghiệp kháng chiến chống Mĩ cứu nước.</a:t>
              </a:r>
              <a:endParaRPr lang="en-US" sz="1600" dirty="0"/>
            </a:p>
          </p:txBody>
        </p:sp>
      </p:grp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6D7D4CDB-CBF2-C3C5-EB19-739232EAA2C0}"/>
              </a:ext>
            </a:extLst>
          </p:cNvPr>
          <p:cNvSpPr/>
          <p:nvPr/>
        </p:nvSpPr>
        <p:spPr>
          <a:xfrm>
            <a:off x="7084215" y="1916765"/>
            <a:ext cx="4331562" cy="3835400"/>
          </a:xfrm>
          <a:custGeom>
            <a:avLst/>
            <a:gdLst>
              <a:gd name="connsiteX0" fmla="*/ -1813538 w 4331562"/>
              <a:gd name="connsiteY0" fmla="*/ 1932198 h 3835400"/>
              <a:gd name="connsiteX1" fmla="*/ -1233355 w 4331562"/>
              <a:gd name="connsiteY1" fmla="*/ 1815430 h 3835400"/>
              <a:gd name="connsiteX2" fmla="*/ -616140 w 4331562"/>
              <a:gd name="connsiteY2" fmla="*/ 1691209 h 3835400"/>
              <a:gd name="connsiteX3" fmla="*/ 38109 w 4331562"/>
              <a:gd name="connsiteY3" fmla="*/ 1559534 h 3835400"/>
              <a:gd name="connsiteX4" fmla="*/ 2322110 w 4331562"/>
              <a:gd name="connsiteY4" fmla="*/ 5002 h 3835400"/>
              <a:gd name="connsiteX5" fmla="*/ 4331544 w 4331562"/>
              <a:gd name="connsiteY5" fmla="*/ 1909747 h 3835400"/>
              <a:gd name="connsiteX6" fmla="*/ 2336175 w 4331562"/>
              <a:gd name="connsiteY6" fmla="*/ 3829455 h 3835400"/>
              <a:gd name="connsiteX7" fmla="*/ 41509 w 4331562"/>
              <a:gd name="connsiteY7" fmla="*/ 2291356 h 3835400"/>
              <a:gd name="connsiteX8" fmla="*/ -576840 w 4331562"/>
              <a:gd name="connsiteY8" fmla="*/ 2171637 h 3835400"/>
              <a:gd name="connsiteX9" fmla="*/ -1195189 w 4331562"/>
              <a:gd name="connsiteY9" fmla="*/ 2051917 h 3835400"/>
              <a:gd name="connsiteX10" fmla="*/ -1813538 w 4331562"/>
              <a:gd name="connsiteY10" fmla="*/ 1932198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31562" h="3835400" fill="none" extrusionOk="0">
                <a:moveTo>
                  <a:pt x="-1813538" y="1932198"/>
                </a:moveTo>
                <a:cubicBezTo>
                  <a:pt x="-1583989" y="1890734"/>
                  <a:pt x="-1414421" y="1843589"/>
                  <a:pt x="-1233355" y="1815430"/>
                </a:cubicBezTo>
                <a:cubicBezTo>
                  <a:pt x="-1052289" y="1787271"/>
                  <a:pt x="-763040" y="1746190"/>
                  <a:pt x="-616140" y="1691209"/>
                </a:cubicBezTo>
                <a:cubicBezTo>
                  <a:pt x="-469240" y="1636228"/>
                  <a:pt x="-210251" y="1620109"/>
                  <a:pt x="38109" y="1559534"/>
                </a:cubicBezTo>
                <a:cubicBezTo>
                  <a:pt x="222759" y="629530"/>
                  <a:pt x="1288224" y="-296540"/>
                  <a:pt x="2322110" y="5002"/>
                </a:cubicBezTo>
                <a:cubicBezTo>
                  <a:pt x="3557377" y="97423"/>
                  <a:pt x="4146341" y="797463"/>
                  <a:pt x="4331544" y="1909747"/>
                </a:cubicBezTo>
                <a:cubicBezTo>
                  <a:pt x="4311249" y="2879599"/>
                  <a:pt x="3663835" y="3786103"/>
                  <a:pt x="2336175" y="3829455"/>
                </a:cubicBezTo>
                <a:cubicBezTo>
                  <a:pt x="1251364" y="3947942"/>
                  <a:pt x="313676" y="3304587"/>
                  <a:pt x="41509" y="2291356"/>
                </a:cubicBezTo>
                <a:cubicBezTo>
                  <a:pt x="-127260" y="2256506"/>
                  <a:pt x="-311954" y="2248127"/>
                  <a:pt x="-576840" y="2171637"/>
                </a:cubicBezTo>
                <a:cubicBezTo>
                  <a:pt x="-841726" y="2095146"/>
                  <a:pt x="-965620" y="2102995"/>
                  <a:pt x="-1195189" y="2051917"/>
                </a:cubicBezTo>
                <a:cubicBezTo>
                  <a:pt x="-1424758" y="2000839"/>
                  <a:pt x="-1609072" y="1949486"/>
                  <a:pt x="-1813538" y="1932198"/>
                </a:cubicBezTo>
                <a:close/>
              </a:path>
              <a:path w="4331562" h="3835400" stroke="0" extrusionOk="0">
                <a:moveTo>
                  <a:pt x="-1813538" y="1932198"/>
                </a:moveTo>
                <a:cubicBezTo>
                  <a:pt x="-1543397" y="1893144"/>
                  <a:pt x="-1453258" y="1831159"/>
                  <a:pt x="-1214839" y="1811703"/>
                </a:cubicBezTo>
                <a:cubicBezTo>
                  <a:pt x="-976420" y="1792247"/>
                  <a:pt x="-827737" y="1713623"/>
                  <a:pt x="-597623" y="1687482"/>
                </a:cubicBezTo>
                <a:cubicBezTo>
                  <a:pt x="-367509" y="1661341"/>
                  <a:pt x="-271632" y="1592469"/>
                  <a:pt x="38109" y="1559534"/>
                </a:cubicBezTo>
                <a:cubicBezTo>
                  <a:pt x="10739" y="496300"/>
                  <a:pt x="1159111" y="-230040"/>
                  <a:pt x="2322110" y="5002"/>
                </a:cubicBezTo>
                <a:cubicBezTo>
                  <a:pt x="3434790" y="135222"/>
                  <a:pt x="4227020" y="1035255"/>
                  <a:pt x="4331544" y="1909747"/>
                </a:cubicBezTo>
                <a:cubicBezTo>
                  <a:pt x="4287802" y="3072755"/>
                  <a:pt x="3496642" y="3773653"/>
                  <a:pt x="2336175" y="3829455"/>
                </a:cubicBezTo>
                <a:cubicBezTo>
                  <a:pt x="1391064" y="4027348"/>
                  <a:pt x="280957" y="3200578"/>
                  <a:pt x="41509" y="2291356"/>
                </a:cubicBezTo>
                <a:cubicBezTo>
                  <a:pt x="-143289" y="2225686"/>
                  <a:pt x="-395381" y="2206650"/>
                  <a:pt x="-576840" y="2171637"/>
                </a:cubicBezTo>
                <a:cubicBezTo>
                  <a:pt x="-758299" y="2136624"/>
                  <a:pt x="-929756" y="2136073"/>
                  <a:pt x="-1213739" y="2048326"/>
                </a:cubicBezTo>
                <a:cubicBezTo>
                  <a:pt x="-1497722" y="1960579"/>
                  <a:pt x="-1683009" y="1978917"/>
                  <a:pt x="-1813538" y="1932198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="" xmlns:ask="http://schemas.microsoft.com/office/drawing/2018/sketchyshapes" sd="2145914445">
                  <a:prstGeom prst="wedgeEllipseCallout">
                    <a:avLst>
                      <a:gd name="adj1" fmla="val -91868"/>
                      <a:gd name="adj2" fmla="val 37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vi-VN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8A5A4-E2B0-7E93-CCEF-96B67A340F5C}"/>
              </a:ext>
            </a:extLst>
          </p:cNvPr>
          <p:cNvSpPr txBox="1"/>
          <p:nvPr/>
        </p:nvSpPr>
        <p:spPr>
          <a:xfrm>
            <a:off x="7891150" y="2545785"/>
            <a:ext cx="31558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 tiền đề cho chiến dịch mùa xuân đại thắng năm 1975, thống nhất đất nước.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91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233CD-ED28-92A9-BE29-72EEF708E56E}"/>
              </a:ext>
            </a:extLst>
          </p:cNvPr>
          <p:cNvGrpSpPr/>
          <p:nvPr/>
        </p:nvGrpSpPr>
        <p:grpSpPr>
          <a:xfrm>
            <a:off x="981643" y="185536"/>
            <a:ext cx="5114357" cy="6486927"/>
            <a:chOff x="6096000" y="134736"/>
            <a:chExt cx="5114357" cy="64869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96118D-57A0-469C-1CDB-5ACEF1693537}"/>
                </a:ext>
              </a:extLst>
            </p:cNvPr>
            <p:cNvGrpSpPr/>
            <p:nvPr/>
          </p:nvGrpSpPr>
          <p:grpSpPr>
            <a:xfrm>
              <a:off x="6096000" y="134736"/>
              <a:ext cx="5114357" cy="6486927"/>
              <a:chOff x="7064943" y="650473"/>
              <a:chExt cx="3869356" cy="530355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E7475E3-9A48-5B3E-604A-3C4F2F9D77C5}"/>
                  </a:ext>
                </a:extLst>
              </p:cNvPr>
              <p:cNvGrpSpPr/>
              <p:nvPr/>
            </p:nvGrpSpPr>
            <p:grpSpPr>
              <a:xfrm>
                <a:off x="7064943" y="1208772"/>
                <a:ext cx="3869356" cy="4745255"/>
                <a:chOff x="6950139" y="1056372"/>
                <a:chExt cx="3869356" cy="4745255"/>
              </a:xfrm>
            </p:grpSpPr>
            <p:pic>
              <p:nvPicPr>
                <p:cNvPr id="10" name="Picture 2" descr="Sơ đồ hình cây đẹp">
                  <a:extLst>
                    <a:ext uri="{FF2B5EF4-FFF2-40B4-BE49-F238E27FC236}">
                      <a16:creationId xmlns:a16="http://schemas.microsoft.com/office/drawing/2014/main" id="{1413B8E9-4A8D-8079-65CB-07408B051F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16" t="7277" r="6963" b="5889"/>
                <a:stretch/>
              </p:blipFill>
              <p:spPr bwMode="auto">
                <a:xfrm>
                  <a:off x="6950139" y="1056372"/>
                  <a:ext cx="3869356" cy="4745255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6BAF77B-E498-67FF-8C9C-9BF5FA8EBB62}"/>
                    </a:ext>
                  </a:extLst>
                </p:cNvPr>
                <p:cNvGrpSpPr/>
                <p:nvPr/>
              </p:nvGrpSpPr>
              <p:grpSpPr>
                <a:xfrm>
                  <a:off x="7150953" y="1253966"/>
                  <a:ext cx="3270467" cy="4320676"/>
                  <a:chOff x="7150953" y="1203166"/>
                  <a:chExt cx="3270467" cy="4320676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59BCF722-AADF-85AC-A1CE-B8685FFB080E}"/>
                      </a:ext>
                    </a:extLst>
                  </p:cNvPr>
                  <p:cNvSpPr/>
                  <p:nvPr/>
                </p:nvSpPr>
                <p:spPr>
                  <a:xfrm>
                    <a:off x="7150953" y="2809410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Buộc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Mĩ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phải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kí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hiệp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định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Pa-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ri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chấm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dứt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chiến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tranh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ở </a:t>
                    </a:r>
                    <a:endParaRPr lang="vi-VN" sz="18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800" b="1" dirty="0" err="1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Việt</a:t>
                    </a: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vi-VN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Nam.</a:t>
                    </a:r>
                    <a:endParaRPr lang="en-US" dirty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A7390A2A-83CE-211B-D186-1870D2765309}"/>
                      </a:ext>
                    </a:extLst>
                  </p:cNvPr>
                  <p:cNvSpPr/>
                  <p:nvPr/>
                </p:nvSpPr>
                <p:spPr>
                  <a:xfrm>
                    <a:off x="8765340" y="2477361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CB6C0821-CEDC-1217-76E5-28BADA7870D2}"/>
                      </a:ext>
                    </a:extLst>
                  </p:cNvPr>
                  <p:cNvSpPr/>
                  <p:nvPr/>
                </p:nvSpPr>
                <p:spPr>
                  <a:xfrm>
                    <a:off x="7645082" y="1203166"/>
                    <a:ext cx="1656080" cy="1656080"/>
                  </a:xfrm>
                  <a:prstGeom prst="ellipse">
                    <a:avLst/>
                  </a:prstGeom>
                  <a:ln w="38100">
                    <a:prstDash val="sysDot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DE7B6D9-E1C5-4009-DBBE-6D20B2E0780A}"/>
                      </a:ext>
                    </a:extLst>
                  </p:cNvPr>
                  <p:cNvSpPr txBox="1"/>
                  <p:nvPr/>
                </p:nvSpPr>
                <p:spPr>
                  <a:xfrm>
                    <a:off x="8017935" y="4814623"/>
                    <a:ext cx="1507065" cy="709219"/>
                  </a:xfrm>
                  <a:prstGeom prst="rect">
                    <a:avLst/>
                  </a:prstGeom>
                  <a:noFill/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wrap="square" tIns="36000" rIns="144000" bIns="108000" rtlCol="0">
                    <a:prstTxWarp prst="textCanUp">
                      <a:avLst>
                        <a:gd name="adj" fmla="val 82132"/>
                      </a:avLst>
                    </a:prstTxWarp>
                    <a:spAutoFit/>
                  </a:bodyPr>
                  <a:lstStyle/>
                  <a:p>
                    <a:r>
                      <a:rPr lang="vi-VN" altLang="en-US" sz="1400" dirty="0"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Ý nghĩa lịch sử</a:t>
                    </a:r>
                  </a:p>
                  <a:p>
                    <a:endParaRPr lang="en-US" dirty="0"/>
                  </a:p>
                </p:txBody>
              </p:sp>
            </p:grp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EBDCA0-4CAB-054E-9A9E-E19C5C5FF277}"/>
                  </a:ext>
                </a:extLst>
              </p:cNvPr>
              <p:cNvSpPr txBox="1"/>
              <p:nvPr/>
            </p:nvSpPr>
            <p:spPr>
              <a:xfrm>
                <a:off x="7150428" y="650473"/>
                <a:ext cx="37838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Chiến dịch </a:t>
                </a:r>
              </a:p>
              <a:p>
                <a:pPr algn="ctr"/>
                <a:r>
                  <a:rPr lang="vi-VN" sz="2200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“Điện Biên Phủ trên không” </a:t>
                </a:r>
                <a:endParaRPr lang="en-US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7" name="Picture 10" descr="Hà Nội-Điện Biên Phủ trên không”- bản anh hùng ca vang mãi">
                <a:extLst>
                  <a:ext uri="{FF2B5EF4-FFF2-40B4-BE49-F238E27FC236}">
                    <a16:creationId xmlns:a16="http://schemas.microsoft.com/office/drawing/2014/main" id="{55695C8F-3838-DBCE-95E4-0B6C9EAA23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337586" y="1951136"/>
                <a:ext cx="951130" cy="82535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2" descr="Chiến thắng “Điện Biên Phủ trên không” với sự nghiệp xây dựng và bảo vệ Tổ  quốc - Tạp chí Xây dựng Đảng">
                <a:extLst>
                  <a:ext uri="{FF2B5EF4-FFF2-40B4-BE49-F238E27FC236}">
                    <a16:creationId xmlns:a16="http://schemas.microsoft.com/office/drawing/2014/main" id="{0E5A0F98-E516-74E2-96EA-8C4C681B49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7339" y="2313821"/>
                <a:ext cx="770779" cy="769441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4" descr="Huyền thoại Hà Nội - Điện Biên phủ trên không">
                <a:extLst>
                  <a:ext uri="{FF2B5EF4-FFF2-40B4-BE49-F238E27FC236}">
                    <a16:creationId xmlns:a16="http://schemas.microsoft.com/office/drawing/2014/main" id="{DEECC6B3-B6AA-C4B3-B2C1-098D95CF53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893" b="15390"/>
              <a:stretch/>
            </p:blipFill>
            <p:spPr bwMode="auto">
              <a:xfrm>
                <a:off x="10163618" y="2425374"/>
                <a:ext cx="720798" cy="872182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10AB4A-2137-63A6-AA96-EAB1E5A1CDD9}"/>
                </a:ext>
              </a:extLst>
            </p:cNvPr>
            <p:cNvSpPr txBox="1"/>
            <p:nvPr/>
          </p:nvSpPr>
          <p:spPr>
            <a:xfrm>
              <a:off x="7304737" y="1288140"/>
              <a:ext cx="181894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16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Mĩ phải rút quân về nước, mở ra bước ngoặc mới cho sự nghiệp kháng chiến chống Mĩ cứu nước.</a:t>
              </a:r>
              <a:endParaRPr lang="en-US" sz="1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D8A5A4-E2B0-7E93-CCEF-96B67A340F5C}"/>
              </a:ext>
            </a:extLst>
          </p:cNvPr>
          <p:cNvSpPr txBox="1"/>
          <p:nvPr/>
        </p:nvSpPr>
        <p:spPr>
          <a:xfrm>
            <a:off x="3565676" y="2969833"/>
            <a:ext cx="18189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 tiền đề cho chiến dịch mùa xuân đại thắng năm 1975, thống nhất đất nước.</a:t>
            </a:r>
            <a:endParaRPr lang="vi-VN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8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DA133C-0E26-DEF4-1792-43E69DEB0A1B}"/>
              </a:ext>
            </a:extLst>
          </p:cNvPr>
          <p:cNvPicPr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43BFF3-CACF-4AF1-64D6-C60DE18AE726}"/>
              </a:ext>
            </a:extLst>
          </p:cNvPr>
          <p:cNvGrpSpPr/>
          <p:nvPr/>
        </p:nvGrpSpPr>
        <p:grpSpPr>
          <a:xfrm>
            <a:off x="2052088" y="19597"/>
            <a:ext cx="8620714" cy="7062143"/>
            <a:chOff x="-231410" y="381721"/>
            <a:chExt cx="7526233" cy="64696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2D68CAB-30E7-9189-0D6F-DE6B2D100B8E}"/>
                </a:ext>
              </a:extLst>
            </p:cNvPr>
            <p:cNvGrpSpPr/>
            <p:nvPr/>
          </p:nvGrpSpPr>
          <p:grpSpPr>
            <a:xfrm>
              <a:off x="-231410" y="381721"/>
              <a:ext cx="7526233" cy="6469628"/>
              <a:chOff x="4882947" y="330921"/>
              <a:chExt cx="7526233" cy="646962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F92FE6B-B322-9729-E48F-69C767DB6282}"/>
                  </a:ext>
                </a:extLst>
              </p:cNvPr>
              <p:cNvGrpSpPr/>
              <p:nvPr/>
            </p:nvGrpSpPr>
            <p:grpSpPr>
              <a:xfrm>
                <a:off x="4882947" y="330921"/>
                <a:ext cx="7526233" cy="6469628"/>
                <a:chOff x="6147188" y="810869"/>
                <a:chExt cx="5694103" cy="528941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EE7979C-5498-E7B2-BC4A-2B03F50B29F4}"/>
                    </a:ext>
                  </a:extLst>
                </p:cNvPr>
                <p:cNvGrpSpPr/>
                <p:nvPr/>
              </p:nvGrpSpPr>
              <p:grpSpPr>
                <a:xfrm>
                  <a:off x="7000692" y="1106772"/>
                  <a:ext cx="4071784" cy="4993507"/>
                  <a:chOff x="6885888" y="954372"/>
                  <a:chExt cx="4071784" cy="4993507"/>
                </a:xfrm>
              </p:grpSpPr>
              <p:pic>
                <p:nvPicPr>
                  <p:cNvPr id="24" name="Picture 2" descr="Sơ đồ hình cây đẹp">
                    <a:extLst>
                      <a:ext uri="{FF2B5EF4-FFF2-40B4-BE49-F238E27FC236}">
                        <a16:creationId xmlns:a16="http://schemas.microsoft.com/office/drawing/2014/main" id="{4C6F2184-35DF-745D-AF4A-0284BA4C25A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616" t="7277" r="6963" b="5889"/>
                  <a:stretch/>
                </p:blipFill>
                <p:spPr bwMode="auto">
                  <a:xfrm>
                    <a:off x="6885888" y="954372"/>
                    <a:ext cx="4071784" cy="4993507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30500CDC-E3E9-3C6A-8D95-F4350382971C}"/>
                      </a:ext>
                    </a:extLst>
                  </p:cNvPr>
                  <p:cNvGrpSpPr/>
                  <p:nvPr/>
                </p:nvGrpSpPr>
                <p:grpSpPr>
                  <a:xfrm>
                    <a:off x="7078820" y="1039479"/>
                    <a:ext cx="3427583" cy="4535163"/>
                    <a:chOff x="7078820" y="988679"/>
                    <a:chExt cx="3427583" cy="4535163"/>
                  </a:xfrm>
                </p:grpSpPr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8055F979-4C3F-1C46-77E4-EE6E1AD59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8820" y="2781932"/>
                      <a:ext cx="1741063" cy="1741844"/>
                    </a:xfrm>
                    <a:prstGeom prst="ellipse">
                      <a:avLst/>
                    </a:prstGeom>
                    <a:ln w="38100">
                      <a:prstDash val="sysDot"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Pa-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Nam.</a:t>
                      </a:r>
                      <a:endParaRPr lang="en-US" dirty="0"/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7A419F93-6210-2DE0-F57C-475C5F883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5340" y="2477361"/>
                      <a:ext cx="1741063" cy="2046415"/>
                    </a:xfrm>
                    <a:prstGeom prst="ellipse">
                      <a:avLst/>
                    </a:prstGeom>
                    <a:ln w="38100">
                      <a:prstDash val="sysDot"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F3EC17E9-F4DB-9879-270A-9A7B55E78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5082" y="988679"/>
                      <a:ext cx="1833436" cy="1870567"/>
                    </a:xfrm>
                    <a:prstGeom prst="ellipse">
                      <a:avLst/>
                    </a:prstGeom>
                    <a:ln w="38100">
                      <a:prstDash val="sysDot"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14543889-AA9A-F46C-3CA8-6EA916EEE8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17935" y="4814623"/>
                      <a:ext cx="1507065" cy="709219"/>
                    </a:xfrm>
                    <a:prstGeom prst="rect">
                      <a:avLst/>
                    </a:prstGeom>
                    <a:noFill/>
                    <a:effectLst>
                      <a:glow rad="2286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</p:spPr>
                  <p:txBody>
                    <a:bodyPr wrap="square" tIns="36000" rIns="144000" bIns="108000" rtlCol="0">
                      <a:prstTxWarp prst="textCanUp">
                        <a:avLst>
                          <a:gd name="adj" fmla="val 82132"/>
                        </a:avLst>
                      </a:prstTxWarp>
                      <a:spAutoFit/>
                    </a:bodyPr>
                    <a:lstStyle/>
                    <a:p>
                      <a:r>
                        <a:rPr lang="vi-VN" altLang="en-US" sz="1400" dirty="0"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Ý nghĩa lịch sử</a:t>
                      </a:r>
                    </a:p>
                    <a:p>
                      <a:endParaRPr lang="en-US" dirty="0"/>
                    </a:p>
                  </p:txBody>
                </p:sp>
              </p:grp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601CD8-1194-3588-7B7A-DE3795B585C8}"/>
                    </a:ext>
                  </a:extLst>
                </p:cNvPr>
                <p:cNvSpPr txBox="1"/>
                <p:nvPr/>
              </p:nvSpPr>
              <p:spPr>
                <a:xfrm>
                  <a:off x="6147188" y="810869"/>
                  <a:ext cx="5694103" cy="322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2200" b="1" i="1" dirty="0">
                      <a:solidFill>
                        <a:srgbClr val="00B05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Chiến dịch  “Điện Biên Phủ trên không” </a:t>
                  </a:r>
                  <a:endParaRPr lang="en-US" sz="2200" b="1" i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21" name="Picture 10" descr="Hà Nội-Điện Biên Phủ trên không”- bản anh hùng ca vang mãi">
                  <a:extLst>
                    <a:ext uri="{FF2B5EF4-FFF2-40B4-BE49-F238E27FC236}">
                      <a16:creationId xmlns:a16="http://schemas.microsoft.com/office/drawing/2014/main" id="{E973D5FC-77D0-FC7C-3053-AD67D7810C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9427538" y="1980279"/>
                  <a:ext cx="951130" cy="825358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12" descr="Chiến thắng “Điện Biên Phủ trên không” với sự nghiệp xây dựng và bảo vệ Tổ  quốc - Tạp chí Xây dựng Đảng">
                  <a:extLst>
                    <a:ext uri="{FF2B5EF4-FFF2-40B4-BE49-F238E27FC236}">
                      <a16:creationId xmlns:a16="http://schemas.microsoft.com/office/drawing/2014/main" id="{4BFC64E9-CEFD-31C1-4409-3EA029F74D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97339" y="2313821"/>
                  <a:ext cx="770779" cy="769441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14" descr="Huyền thoại Hà Nội - Điện Biên phủ trên không">
                  <a:extLst>
                    <a:ext uri="{FF2B5EF4-FFF2-40B4-BE49-F238E27FC236}">
                      <a16:creationId xmlns:a16="http://schemas.microsoft.com/office/drawing/2014/main" id="{9ECF2D4E-B918-4B95-0D54-C2F16C97C0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893" b="15390"/>
                <a:stretch/>
              </p:blipFill>
              <p:spPr bwMode="auto">
                <a:xfrm>
                  <a:off x="10266418" y="2454517"/>
                  <a:ext cx="720798" cy="872182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49C35B-7681-B350-14D2-AEAC813C6CDC}"/>
                  </a:ext>
                </a:extLst>
              </p:cNvPr>
              <p:cNvSpPr txBox="1"/>
              <p:nvPr/>
            </p:nvSpPr>
            <p:spPr>
              <a:xfrm>
                <a:off x="7031978" y="954600"/>
                <a:ext cx="2305463" cy="1945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Mĩ phải </a:t>
                </a:r>
              </a:p>
              <a:p>
                <a:pPr algn="ctr"/>
                <a:r>
                  <a:rPr lang="vi-VN" sz="2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rút quân  về nước, mở ra bước ngoặc mới cho sự nghiệp kháng chiến chống Mĩ cứu nước.</a:t>
                </a:r>
                <a:endParaRPr lang="en-US" sz="2200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F046E1-65F9-30EB-6178-A5DBF925EF61}"/>
                </a:ext>
              </a:extLst>
            </p:cNvPr>
            <p:cNvSpPr txBox="1"/>
            <p:nvPr/>
          </p:nvSpPr>
          <p:spPr>
            <a:xfrm>
              <a:off x="3582661" y="3023308"/>
              <a:ext cx="2301266" cy="17763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 tiền đề cho chiến dịch mùa xuân đại thắng năm 1975, thống nhất đất nước.</a:t>
              </a:r>
              <a:endParaRPr lang="vi-VN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39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679463" y="-2717482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6129655" y="219710"/>
            <a:ext cx="5478780" cy="6419850"/>
            <a:chOff x="10013" y="346"/>
            <a:chExt cx="8628" cy="10110"/>
          </a:xfrm>
        </p:grpSpPr>
        <p:sp>
          <p:nvSpPr>
            <p:cNvPr id="113" name="Google Shape;113;g20e3d61ad04_0_0"/>
            <p:cNvSpPr/>
            <p:nvPr/>
          </p:nvSpPr>
          <p:spPr>
            <a:xfrm>
              <a:off x="10013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>
              <a:off x="10502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682625" y="200660"/>
            <a:ext cx="5478780" cy="6419850"/>
            <a:chOff x="1225" y="346"/>
            <a:chExt cx="8628" cy="10110"/>
          </a:xfrm>
        </p:grpSpPr>
        <p:sp>
          <p:nvSpPr>
            <p:cNvPr id="7" name="Google Shape;113;g20e3d61ad04_0_0"/>
            <p:cNvSpPr/>
            <p:nvPr/>
          </p:nvSpPr>
          <p:spPr>
            <a:xfrm>
              <a:off x="1225" y="346"/>
              <a:ext cx="8628" cy="1011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114;g20e3d61ad04_0_0"/>
            <p:cNvSpPr/>
            <p:nvPr/>
          </p:nvSpPr>
          <p:spPr>
            <a:xfrm>
              <a:off x="1593" y="558"/>
              <a:ext cx="7851" cy="96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1" name="Rectangles 10"/>
          <p:cNvSpPr/>
          <p:nvPr/>
        </p:nvSpPr>
        <p:spPr>
          <a:xfrm>
            <a:off x="1289684" y="580243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s 11"/>
          <p:cNvSpPr/>
          <p:nvPr/>
        </p:nvSpPr>
        <p:spPr>
          <a:xfrm>
            <a:off x="6155056" y="580634"/>
            <a:ext cx="4868545" cy="5522595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86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58230" y="638810"/>
            <a:ext cx="0" cy="5464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Box 15">
            <a:extLst>
              <a:ext uri="{FF2B5EF4-FFF2-40B4-BE49-F238E27FC236}">
                <a16:creationId xmlns:a16="http://schemas.microsoft.com/office/drawing/2014/main" id="{20540693-FD44-88A2-BAA5-CB1AD3C6A26F}"/>
              </a:ext>
            </a:extLst>
          </p:cNvPr>
          <p:cNvSpPr txBox="1"/>
          <p:nvPr/>
        </p:nvSpPr>
        <p:spPr>
          <a:xfrm>
            <a:off x="1749146" y="808115"/>
            <a:ext cx="4038254" cy="18774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180000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vi-VN" altLang="en-US" sz="2000" i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NHIỆM VỤ 3:</a:t>
            </a:r>
          </a:p>
          <a:p>
            <a:endParaRPr lang="vi-VN" altLang="en-US" sz="2400" dirty="0"/>
          </a:p>
          <a:p>
            <a:pPr algn="ctr"/>
            <a:r>
              <a:rPr lang="vi-VN" altLang="en-US" sz="2400" dirty="0"/>
              <a:t> </a:t>
            </a:r>
            <a:r>
              <a:rPr lang="vi-VN" alt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CÂY Ý NGHĨA</a:t>
            </a:r>
          </a:p>
          <a:p>
            <a:pPr algn="ctr"/>
            <a:endParaRPr lang="vi-VN" altLang="en-US" sz="2400" dirty="0"/>
          </a:p>
          <a:p>
            <a:r>
              <a:rPr lang="vi-VN" altLang="en-US" sz="2400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endParaRPr lang="vi-VN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AutoShape 4" descr="Vector lá cờ quốc kỳ Viêt Nam">
            <a:extLst>
              <a:ext uri="{FF2B5EF4-FFF2-40B4-BE49-F238E27FC236}">
                <a16:creationId xmlns:a16="http://schemas.microsoft.com/office/drawing/2014/main" id="{C22D38D3-E0AF-0324-BB24-81F943E5A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Vector lá cờ quốc kỳ Viêt Nam">
            <a:extLst>
              <a:ext uri="{FF2B5EF4-FFF2-40B4-BE49-F238E27FC236}">
                <a16:creationId xmlns:a16="http://schemas.microsoft.com/office/drawing/2014/main" id="{51BD22B8-B783-80D9-7655-81550A4787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674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815425-7FBD-E0EC-D01E-EB887E055802}"/>
              </a:ext>
            </a:extLst>
          </p:cNvPr>
          <p:cNvGrpSpPr/>
          <p:nvPr/>
        </p:nvGrpSpPr>
        <p:grpSpPr>
          <a:xfrm>
            <a:off x="6653784" y="808115"/>
            <a:ext cx="3887979" cy="4927410"/>
            <a:chOff x="7064943" y="650473"/>
            <a:chExt cx="3869356" cy="53035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15EEE75-9BEE-0E1C-88B3-AF46366BE90F}"/>
                </a:ext>
              </a:extLst>
            </p:cNvPr>
            <p:cNvGrpSpPr/>
            <p:nvPr/>
          </p:nvGrpSpPr>
          <p:grpSpPr>
            <a:xfrm>
              <a:off x="7064943" y="1208772"/>
              <a:ext cx="3869356" cy="4745255"/>
              <a:chOff x="6950139" y="1056372"/>
              <a:chExt cx="3869356" cy="4745255"/>
            </a:xfrm>
          </p:grpSpPr>
          <p:pic>
            <p:nvPicPr>
              <p:cNvPr id="34" name="Picture 2" descr="Sơ đồ hình cây đẹp">
                <a:extLst>
                  <a:ext uri="{FF2B5EF4-FFF2-40B4-BE49-F238E27FC236}">
                    <a16:creationId xmlns:a16="http://schemas.microsoft.com/office/drawing/2014/main" id="{041B749D-28B0-0B2A-725D-D1FB59D980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6" t="7277" r="6963" b="5889"/>
              <a:stretch/>
            </p:blipFill>
            <p:spPr bwMode="auto">
              <a:xfrm>
                <a:off x="6950139" y="1056372"/>
                <a:ext cx="3869356" cy="47452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552546A-BE0C-B61C-C3B2-7E1366D0AF09}"/>
                  </a:ext>
                </a:extLst>
              </p:cNvPr>
              <p:cNvGrpSpPr/>
              <p:nvPr/>
            </p:nvGrpSpPr>
            <p:grpSpPr>
              <a:xfrm>
                <a:off x="7151901" y="1253966"/>
                <a:ext cx="3269519" cy="4320676"/>
                <a:chOff x="7151901" y="1203166"/>
                <a:chExt cx="3269519" cy="4320676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6A258B1-D9E2-0BBD-6A85-D9301E3A5B31}"/>
                    </a:ext>
                  </a:extLst>
                </p:cNvPr>
                <p:cNvSpPr/>
                <p:nvPr/>
              </p:nvSpPr>
              <p:spPr>
                <a:xfrm>
                  <a:off x="7151901" y="2815249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Buộc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Mĩ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kí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hiệp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Pa-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ri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chấm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dứt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chiến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tranh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ở </a:t>
                  </a:r>
                  <a:endParaRPr lang="vi-VN" sz="1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200" b="1" dirty="0" err="1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Việt</a:t>
                  </a:r>
                  <a:r>
                    <a:rPr lang="en-US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vi-VN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Nam.</a:t>
                  </a:r>
                  <a:endParaRPr lang="en-US" sz="1200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7F9F0FA0-06AF-2525-0AE2-98F98C155924}"/>
                    </a:ext>
                  </a:extLst>
                </p:cNvPr>
                <p:cNvSpPr/>
                <p:nvPr/>
              </p:nvSpPr>
              <p:spPr>
                <a:xfrm>
                  <a:off x="8765340" y="2477361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1200" b="1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Là tiền đề cho chiến dịch mùa xuân đại thắng năm 1975, thống nhất đất nước.</a:t>
                  </a:r>
                  <a:endParaRPr lang="vi-VN" sz="1200" b="1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BF2228B3-1975-EB20-437C-87FE47D0156E}"/>
                    </a:ext>
                  </a:extLst>
                </p:cNvPr>
                <p:cNvSpPr/>
                <p:nvPr/>
              </p:nvSpPr>
              <p:spPr>
                <a:xfrm>
                  <a:off x="7645082" y="1203166"/>
                  <a:ext cx="1656080" cy="1656080"/>
                </a:xfrm>
                <a:prstGeom prst="ellipse">
                  <a:avLst/>
                </a:prstGeom>
                <a:ln w="38100">
                  <a:prstDash val="sys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89A68ED-603C-18D4-96EF-B9E947D5D2AC}"/>
                    </a:ext>
                  </a:extLst>
                </p:cNvPr>
                <p:cNvSpPr txBox="1"/>
                <p:nvPr/>
              </p:nvSpPr>
              <p:spPr>
                <a:xfrm>
                  <a:off x="8017935" y="4814623"/>
                  <a:ext cx="1507065" cy="709219"/>
                </a:xfrm>
                <a:prstGeom prst="rect">
                  <a:avLst/>
                </a:prstGeom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txBody>
                <a:bodyPr wrap="square" tIns="36000" rIns="144000" bIns="108000" rtlCol="0">
                  <a:prstTxWarp prst="textCanUp">
                    <a:avLst>
                      <a:gd name="adj" fmla="val 82132"/>
                    </a:avLst>
                  </a:prstTxWarp>
                  <a:spAutoFit/>
                </a:bodyPr>
                <a:lstStyle/>
                <a:p>
                  <a:r>
                    <a:rPr lang="vi-VN" altLang="en-US" sz="1400" dirty="0">
                      <a:effectLst>
                        <a:glow rad="228600">
                          <a:schemeClr val="accent6">
                            <a:satMod val="175000"/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Ý nghĩa lịch sử</a:t>
                  </a:r>
                </a:p>
                <a:p>
                  <a:endParaRPr lang="en-US" dirty="0"/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2263F2-4793-9883-0485-63BD66C05E3C}"/>
                </a:ext>
              </a:extLst>
            </p:cNvPr>
            <p:cNvSpPr txBox="1"/>
            <p:nvPr/>
          </p:nvSpPr>
          <p:spPr>
            <a:xfrm>
              <a:off x="7150428" y="650473"/>
              <a:ext cx="37838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Chiến dịch </a:t>
              </a:r>
            </a:p>
            <a:p>
              <a:pPr algn="ctr"/>
              <a:r>
                <a:rPr lang="vi-VN" sz="2200" i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“Điện Biên Phủ trên không” </a:t>
              </a:r>
              <a:endParaRPr lang="en-US" sz="22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Picture 10" descr="Hà Nội-Điện Biên Phủ trên không”- bản anh hùng ca vang mãi">
              <a:extLst>
                <a:ext uri="{FF2B5EF4-FFF2-40B4-BE49-F238E27FC236}">
                  <a16:creationId xmlns:a16="http://schemas.microsoft.com/office/drawing/2014/main" id="{74B2293B-4198-5EA2-1000-FB289643B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337586" y="1951136"/>
              <a:ext cx="951130" cy="8253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Chiến thắng “Điện Biên Phủ trên không” với sự nghiệp xây dựng và bảo vệ Tổ  quốc - Tạp chí Xây dựng Đảng">
              <a:extLst>
                <a:ext uri="{FF2B5EF4-FFF2-40B4-BE49-F238E27FC236}">
                  <a16:creationId xmlns:a16="http://schemas.microsoft.com/office/drawing/2014/main" id="{685A343E-0453-D182-2259-011556F80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339" y="2313821"/>
              <a:ext cx="770779" cy="769441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uyền thoại Hà Nội - Điện Biên phủ trên không">
              <a:extLst>
                <a:ext uri="{FF2B5EF4-FFF2-40B4-BE49-F238E27FC236}">
                  <a16:creationId xmlns:a16="http://schemas.microsoft.com/office/drawing/2014/main" id="{B1C1A5EF-1FC4-DAA7-FCAF-77AADEA54B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3" b="15390"/>
            <a:stretch/>
          </p:blipFill>
          <p:spPr bwMode="auto">
            <a:xfrm>
              <a:off x="10163618" y="2425374"/>
              <a:ext cx="720798" cy="872182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A939B1-1D08-9799-3045-A49B66E5BE25}"/>
              </a:ext>
            </a:extLst>
          </p:cNvPr>
          <p:cNvSpPr txBox="1"/>
          <p:nvPr/>
        </p:nvSpPr>
        <p:spPr>
          <a:xfrm>
            <a:off x="7575208" y="1700327"/>
            <a:ext cx="1467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Mĩ phải rút quân về nước, mở ra bước ngoặc mới cho sự nghiệp kháng chiến chống Mĩ cứu nước.</a:t>
            </a:r>
            <a:endParaRPr lang="en-US" sz="12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057C81E-3732-6823-8773-F2CC26470010}"/>
              </a:ext>
            </a:extLst>
          </p:cNvPr>
          <p:cNvGrpSpPr/>
          <p:nvPr/>
        </p:nvGrpSpPr>
        <p:grpSpPr>
          <a:xfrm>
            <a:off x="1889760" y="2407920"/>
            <a:ext cx="3646031" cy="2866035"/>
            <a:chOff x="2147777" y="2417739"/>
            <a:chExt cx="3603914" cy="285621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7B98CA4-EEBC-D134-A2B5-843A43AD47F0}"/>
                </a:ext>
              </a:extLst>
            </p:cNvPr>
            <p:cNvSpPr/>
            <p:nvPr/>
          </p:nvSpPr>
          <p:spPr>
            <a:xfrm>
              <a:off x="2374801" y="2417739"/>
              <a:ext cx="2856216" cy="285621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93F348-E635-BAC7-D617-F3F0D749BB3F}"/>
                </a:ext>
              </a:extLst>
            </p:cNvPr>
            <p:cNvSpPr/>
            <p:nvPr/>
          </p:nvSpPr>
          <p:spPr>
            <a:xfrm>
              <a:off x="2728408" y="2787670"/>
              <a:ext cx="2127230" cy="21272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D154FF5-35C8-ECE4-0DD0-83954A37C560}"/>
                </a:ext>
              </a:extLst>
            </p:cNvPr>
            <p:cNvSpPr/>
            <p:nvPr/>
          </p:nvSpPr>
          <p:spPr>
            <a:xfrm>
              <a:off x="2449890" y="2497988"/>
              <a:ext cx="2705162" cy="270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43A297E-CB22-9559-2FFC-626252C18E21}"/>
                </a:ext>
              </a:extLst>
            </p:cNvPr>
            <p:cNvSpPr/>
            <p:nvPr/>
          </p:nvSpPr>
          <p:spPr>
            <a:xfrm>
              <a:off x="2813072" y="2870194"/>
              <a:ext cx="1980000" cy="19800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1BD22BC-BD0F-E699-57AF-9FEBFE6BCBE8}"/>
                </a:ext>
              </a:extLst>
            </p:cNvPr>
            <p:cNvSpPr/>
            <p:nvPr/>
          </p:nvSpPr>
          <p:spPr>
            <a:xfrm rot="19925612">
              <a:off x="2147777" y="3423501"/>
              <a:ext cx="3224652" cy="913176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94FB949-F042-E201-B4E7-5614A5A4B2B2}"/>
                </a:ext>
              </a:extLst>
            </p:cNvPr>
            <p:cNvSpPr txBox="1"/>
            <p:nvPr/>
          </p:nvSpPr>
          <p:spPr>
            <a:xfrm rot="19917505">
              <a:off x="2403690" y="3407243"/>
              <a:ext cx="33480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HOÀN THÀNH</a:t>
              </a:r>
              <a:endParaRPr lang="en-US" sz="32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8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7EEBF2-B433-8CE5-9F73-28EC645C8E77}"/>
              </a:ext>
            </a:extLst>
          </p:cNvPr>
          <p:cNvGrpSpPr/>
          <p:nvPr/>
        </p:nvGrpSpPr>
        <p:grpSpPr>
          <a:xfrm>
            <a:off x="1144230" y="219075"/>
            <a:ext cx="5478779" cy="6419850"/>
            <a:chOff x="1144230" y="219075"/>
            <a:chExt cx="5478779" cy="6419850"/>
          </a:xfrm>
        </p:grpSpPr>
        <p:sp>
          <p:nvSpPr>
            <p:cNvPr id="113" name="Google Shape;113;g20e3d61ad04_0_0"/>
            <p:cNvSpPr/>
            <p:nvPr/>
          </p:nvSpPr>
          <p:spPr>
            <a:xfrm rot="10800000">
              <a:off x="1144230" y="219075"/>
              <a:ext cx="5478690" cy="6419850"/>
            </a:xfrm>
            <a:custGeom>
              <a:avLst/>
              <a:gdLst/>
              <a:ahLst/>
              <a:cxnLst/>
              <a:rect l="l" t="t" r="r" b="b"/>
              <a:pathLst>
                <a:path w="5479046" h="6419850" extrusionOk="0">
                  <a:moveTo>
                    <a:pt x="94561" y="0"/>
                  </a:moveTo>
                  <a:lnTo>
                    <a:pt x="364121" y="0"/>
                  </a:lnTo>
                  <a:lnTo>
                    <a:pt x="466330" y="0"/>
                  </a:lnTo>
                  <a:lnTo>
                    <a:pt x="5101190" y="0"/>
                  </a:lnTo>
                  <a:cubicBezTo>
                    <a:pt x="5309874" y="0"/>
                    <a:pt x="5479046" y="169172"/>
                    <a:pt x="5479046" y="377856"/>
                  </a:cubicBezTo>
                  <a:lnTo>
                    <a:pt x="5479046" y="6041994"/>
                  </a:lnTo>
                  <a:cubicBezTo>
                    <a:pt x="5479046" y="6250678"/>
                    <a:pt x="5309874" y="6419850"/>
                    <a:pt x="5101190" y="6419850"/>
                  </a:cubicBezTo>
                  <a:lnTo>
                    <a:pt x="466330" y="6419850"/>
                  </a:lnTo>
                  <a:lnTo>
                    <a:pt x="364121" y="6419850"/>
                  </a:lnTo>
                  <a:lnTo>
                    <a:pt x="94561" y="6419850"/>
                  </a:lnTo>
                  <a:cubicBezTo>
                    <a:pt x="42336" y="6419850"/>
                    <a:pt x="0" y="6377514"/>
                    <a:pt x="0" y="6325289"/>
                  </a:cubicBezTo>
                  <a:lnTo>
                    <a:pt x="0" y="94561"/>
                  </a:lnTo>
                  <a:cubicBezTo>
                    <a:pt x="0" y="42336"/>
                    <a:pt x="42336" y="0"/>
                    <a:pt x="94561" y="0"/>
                  </a:cubicBezTo>
                  <a:close/>
                </a:path>
              </a:pathLst>
            </a:custGeom>
            <a:blipFill rotWithShape="1">
              <a:blip r:embed="rId4"/>
              <a:stretch>
                <a:fillRect l="-37838" r="-378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g20e3d61ad04_0_0"/>
            <p:cNvSpPr/>
            <p:nvPr/>
          </p:nvSpPr>
          <p:spPr>
            <a:xfrm rot="10800000">
              <a:off x="1327163" y="408039"/>
              <a:ext cx="4985076" cy="6096000"/>
            </a:xfrm>
            <a:prstGeom prst="roundRect">
              <a:avLst>
                <a:gd name="adj" fmla="val 4382"/>
              </a:avLst>
            </a:prstGeom>
            <a:noFill/>
            <a:ln w="38100" cap="rnd" cmpd="sng">
              <a:solidFill>
                <a:srgbClr val="FFCC00"/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g20e3d61ad04_0_0"/>
            <p:cNvSpPr/>
            <p:nvPr/>
          </p:nvSpPr>
          <p:spPr>
            <a:xfrm rot="10800000">
              <a:off x="6275184" y="219225"/>
              <a:ext cx="77995" cy="6419700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151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g20e3d61ad04_0_0"/>
            <p:cNvSpPr/>
            <p:nvPr/>
          </p:nvSpPr>
          <p:spPr>
            <a:xfrm rot="16200000">
              <a:off x="6364871" y="5711766"/>
              <a:ext cx="168600" cy="347677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151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g20e3d61ad04_0_0"/>
            <p:cNvSpPr/>
            <p:nvPr/>
          </p:nvSpPr>
          <p:spPr>
            <a:xfrm rot="16200000">
              <a:off x="6267820" y="907191"/>
              <a:ext cx="362700" cy="347677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151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g20e3d61ad04_0_0"/>
            <p:cNvSpPr/>
            <p:nvPr/>
          </p:nvSpPr>
          <p:spPr>
            <a:xfrm rot="16200000">
              <a:off x="6364870" y="553925"/>
              <a:ext cx="168600" cy="347677"/>
            </a:xfrm>
            <a:prstGeom prst="rect">
              <a:avLst/>
            </a:prstGeom>
            <a:gradFill>
              <a:gsLst>
                <a:gs pos="0">
                  <a:srgbClr val="E0A92A"/>
                </a:gs>
                <a:gs pos="29000">
                  <a:srgbClr val="BF9000"/>
                </a:gs>
                <a:gs pos="64000">
                  <a:srgbClr val="FFCC00"/>
                </a:gs>
                <a:gs pos="91000">
                  <a:srgbClr val="7F6000"/>
                </a:gs>
                <a:gs pos="100000">
                  <a:srgbClr val="7F6000"/>
                </a:gs>
              </a:gsLst>
              <a:lin ang="15600151" scaled="0"/>
            </a:gra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E3084D-3597-E851-217B-51F1E55EE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61" b="-51"/>
            <a:stretch/>
          </p:blipFill>
          <p:spPr>
            <a:xfrm>
              <a:off x="1556730" y="649229"/>
              <a:ext cx="4539270" cy="2540000"/>
            </a:xfrm>
            <a:prstGeom prst="rect">
              <a:avLst/>
            </a:prstGeom>
            <a:ln>
              <a:noFill/>
            </a:ln>
            <a:effectLst>
              <a:reflection blurRad="6350" stA="50000" endA="300" endPos="90000" dist="50800" dir="5400000" sy="-100000" algn="bl" rotWithShape="0"/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8887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949805" y="2049757"/>
            <a:ext cx="84352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Các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thí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lần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lượt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vi-VN" sz="2600" b="1" dirty="0">
                <a:solidFill>
                  <a:srgbClr val="FFC000"/>
                </a:solidFill>
                <a:latin typeface="Montserrat" panose="00000500000000000000" pitchFamily="2" charset="0"/>
              </a:rPr>
              <a:t>05 câu</a:t>
            </a:r>
            <a:r>
              <a:rPr lang="fr-FR" sz="2600" b="1" dirty="0">
                <a:solidFill>
                  <a:srgbClr val="FFC000"/>
                </a:solidFill>
                <a:latin typeface="Montserrat" panose="00000500000000000000" pitchFamily="2" charset="0"/>
              </a:rPr>
              <a:t> </a:t>
            </a:r>
            <a:r>
              <a:rPr lang="vi-VN" sz="2600" b="1" dirty="0">
                <a:solidFill>
                  <a:srgbClr val="FFC000"/>
                </a:solidFill>
                <a:latin typeface="Montserrat" panose="00000500000000000000" pitchFamily="2" charset="0"/>
              </a:rPr>
              <a:t>hỏi.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Thí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vào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bảng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vi-VN" sz="2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Nếu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thì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Montserrat" panose="00000500000000000000" pitchFamily="2" charset="0"/>
              </a:rPr>
              <a:t>tiếp tục trả 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câu</a:t>
            </a:r>
            <a:r>
              <a:rPr lang="vi-VN" sz="2600" dirty="0">
                <a:solidFill>
                  <a:schemeClr val="bg1"/>
                </a:solidFill>
                <a:latin typeface="Montserrat" panose="00000500000000000000" pitchFamily="2" charset="0"/>
              </a:rPr>
              <a:t> hỏi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tiếp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theo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Nếu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sai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bị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loại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và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Montserrat" panose="00000500000000000000" pitchFamily="2" charset="0"/>
              </a:rPr>
              <a:t>phải dừng cuộc chơi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Thí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sinh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còn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lại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cuối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cùng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là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xuất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sắc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nhất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. </a:t>
            </a:r>
            <a:endParaRPr lang="vi-VN" sz="2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nào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trả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lời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đúng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câu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hỏi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cuối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cùng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là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người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chiến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thắng</a:t>
            </a:r>
            <a:r>
              <a:rPr lang="vi-VN" sz="2600" dirty="0">
                <a:solidFill>
                  <a:schemeClr val="bg1"/>
                </a:solidFill>
                <a:latin typeface="Montserrat" panose="00000500000000000000" pitchFamily="2" charset="0"/>
              </a:rPr>
              <a:t> thử thách cuối cùng và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rung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được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fr-FR" sz="2600" dirty="0" err="1">
                <a:solidFill>
                  <a:schemeClr val="bg1"/>
                </a:solidFill>
                <a:latin typeface="Montserrat" panose="00000500000000000000" pitchFamily="2" charset="0"/>
              </a:rPr>
              <a:t>chuông</a:t>
            </a:r>
            <a:r>
              <a:rPr lang="fr-FR" sz="2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Montserrat" panose="00000500000000000000" pitchFamily="2" charset="0"/>
              </a:rPr>
              <a:t>vàng.</a:t>
            </a:r>
            <a:endParaRPr lang="fr-FR" sz="2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2072563" y="547532"/>
            <a:ext cx="781771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54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01" y="-123663"/>
            <a:ext cx="2721429" cy="2721429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52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8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Chiến dịch “Điện Biên Phủ trên không” diễn ra vào thời gian nào</a:t>
            </a:r>
            <a:r>
              <a:rPr lang="en-US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5" y="408157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Đầu năm 1972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39084" y="519495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Đầu năm 1973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8" y="408157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Cuối năm 1972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7" y="519495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Cuối năm 1973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5A10B0C-9286-4B1F-92AC-26C620EC5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2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Gold Texture Background Image">
            <a:extLst>
              <a:ext uri="{FF2B5EF4-FFF2-40B4-BE49-F238E27FC236}">
                <a16:creationId xmlns:a16="http://schemas.microsoft.com/office/drawing/2014/main" id="{33CA634F-5CA0-45BA-8C87-6513EC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4800" b="1" dirty="0" err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4800" b="1" dirty="0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Chiến dịch “Điện Biên Phủ trên không” diễn ra vào thời gian nào</a:t>
            </a:r>
            <a:r>
              <a:rPr lang="en-US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39085" y="408157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Đầu năm 1972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39084" y="519495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Đầu năm 1973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02658" y="4081577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B. </a:t>
            </a:r>
            <a:r>
              <a:rPr lang="vi-VN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Cuối năm 1972</a:t>
            </a:r>
            <a:endParaRPr lang="fr-FR" sz="2800" dirty="0">
              <a:solidFill>
                <a:schemeClr val="accent4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02658" y="5156614"/>
            <a:ext cx="2688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Cuối năm 1973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2FC07847-87E6-40B0-BF1A-DEA598797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Chiến dịch “Điện Biên Phủ trên không” </a:t>
            </a:r>
            <a:r>
              <a:rPr lang="vi-VN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diễn ra trong bao lâu?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0" y="408157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599" y="519495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13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3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14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12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C97AE6C-C162-495B-867F-FFED908FB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Sài Gòn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Bến Tre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Cần Thơ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Đà Nẵng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Nơi đầu tiên diễn ra cuộc Tổng tiến công và </a:t>
                </a:r>
              </a:p>
              <a:p>
                <a:pPr algn="ctr"/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nổi dậy là ở đâu?</a:t>
                </a:r>
                <a:endParaRPr lang="en-US" sz="36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0AB3DFC0-6FF5-4661-AB1B-6CF6F7FC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Chiến dịch “Điện Biên Phủ trên không” </a:t>
            </a:r>
            <a:r>
              <a:rPr lang="vi-VN" sz="32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diễn ra trong bao lâu?</a:t>
            </a:r>
            <a:endParaRPr lang="fr-FR" sz="4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514600" y="408157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15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514599" y="5194957"/>
            <a:ext cx="261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13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212412" y="408157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4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14 ngày đêm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212412" y="5194957"/>
            <a:ext cx="267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4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12 ngày đêm</a:t>
            </a:r>
            <a:endParaRPr lang="fr-FR" sz="32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Gold Texture Background Image">
            <a:extLst>
              <a:ext uri="{FF2B5EF4-FFF2-40B4-BE49-F238E27FC236}">
                <a16:creationId xmlns:a16="http://schemas.microsoft.com/office/drawing/2014/main" id="{F360F1FC-7D27-42BB-9098-063073C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219813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Tên loại máy bay Mĩ sử dụng để ném bom Hà Nội và các thành phố lớn ở miền Bắc nước ta trong chiến dịch cuối năm 1972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89200" y="4081577"/>
            <a:ext cx="261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B50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89199" y="5194957"/>
            <a:ext cx="261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B52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52759" y="4081577"/>
            <a:ext cx="267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B51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40059" y="5194957"/>
            <a:ext cx="3327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1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382797B-5FF9-4C72-8337-E7D1BE6E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3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old Texture Background Image">
            <a:extLst>
              <a:ext uri="{FF2B5EF4-FFF2-40B4-BE49-F238E27FC236}">
                <a16:creationId xmlns:a16="http://schemas.microsoft.com/office/drawing/2014/main" id="{61A7070F-7C1B-4973-9F85-09D23512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Tên loại máy bay Mĩ sử dụng để ném bom Hà Nội và các thành phố lớn ở miền Bắc nước ta trong chiến dịch cuối năm 1972</a:t>
            </a:r>
            <a:r>
              <a:rPr lang="en-US" sz="2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489200" y="4081577"/>
            <a:ext cx="261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B50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489199" y="5194957"/>
            <a:ext cx="2612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C</a:t>
            </a:r>
            <a:r>
              <a:rPr lang="en-US" sz="20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rgbClr val="FFC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B52</a:t>
            </a:r>
            <a:endParaRPr lang="fr-FR" sz="28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140059" y="4081577"/>
            <a:ext cx="267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B51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140059" y="5194957"/>
            <a:ext cx="3327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</a:t>
            </a:r>
            <a:r>
              <a:rPr lang="en-US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. </a:t>
            </a:r>
            <a:r>
              <a:rPr lang="vi-VN" sz="20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B53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9FE8CAEE-BE8F-4263-99AB-F651C3F93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18E816BB-39D8-48FB-80C9-81AECA02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Ai là n</a:t>
            </a:r>
            <a:r>
              <a:rPr lang="vi-VN" sz="2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gười ra lệnh ném bom hòng hủy diệt Hà Nội và các thành phố lớn ở miền Bắc nước ta </a:t>
            </a:r>
            <a:r>
              <a:rPr lang="en-US" sz="2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924175" y="4081577"/>
            <a:ext cx="234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Ngô Đình Diệm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962274" y="5098915"/>
            <a:ext cx="234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Đờ Ca-xtơ-ri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00434" y="4067724"/>
            <a:ext cx="21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Ních-xơn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575035" y="5101160"/>
            <a:ext cx="243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Dương Văn Minh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13688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29542B-532D-4834-B558-60BA7B252F6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1BA109-D4B5-4BFC-A4B1-E6FFCC229C0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E537F9-9547-467B-80C1-EC56B87C81C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D6408-4FB1-490F-B96F-CCE77A91E01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2D3A4E-F1F2-478E-B3BE-661CB5C9F1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521F2E-C94D-47A3-AFE5-976348BFB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6139E7-3D5B-44DA-AD4D-BB9991C09A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EF4DF-FF04-464C-B8A6-A8F5F5B03B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FADA84-2D3E-4E78-8EF2-06111CEAB68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3DA3B0-04CE-4FFC-86A4-842B3E1EEFB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566024-1A45-41A1-B0C9-8E16E631BD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6D8AC4-2481-4A5D-8F36-1227014B64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296D05-3B93-4A38-865E-607B5BE082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F128B8E-A12D-4DEC-803C-D43F6A4E5B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E90961C-A8C4-40B6-B680-62F281B7B0E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A0D8A-3C13-496C-81A4-62C9025DA71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91D093-46CB-41AB-B498-CEDE571894B7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95DC0-0A82-49FD-8DEB-98C57C5F05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2643B0-F191-4486-8121-29DF328C8D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F763D-3E4A-49ED-9AD9-D9544193B2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49C61F5-C446-4CD2-9F9B-F6AC51A0151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61443C-440B-4DD2-BA20-9C987A06C4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331A891-12B2-407D-8A3D-62AF05FFD2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9CF8022-8970-449D-B6F2-CEFD91D042A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9C7397F-61C9-4BFD-BAF3-D991A5F25C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383793-3AC2-4F8D-A5BC-46031FF38C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B8BB83C-736F-44BA-9384-9489042BA2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AD6253F-5EE2-4E88-B91E-19EC60D537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D73763-44A4-4E10-859C-992D154F5E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B15DD-CE32-41C4-B625-F5913302832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3D5E0-439E-4E6F-8E4A-CAC77BD7C9F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2924E1-63AE-4187-AB38-AB6D3EDC032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BFBA60-BCE2-4146-A0BB-0B0C8B7791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147742-032A-45A6-ACEB-64EBBF08412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F36EB-A87A-40CF-A95C-1FBA74EA803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A85795-1CED-4BE6-9479-66D1ABFE1E5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0DC464-5FD7-4412-B586-B1A402A0263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D9C72F7-C87C-4D8D-B58E-D7B6FB95D8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DD1FE17-8F7D-4B78-B9C1-8795D5F4F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1181540-1E01-4492-B270-D6DB1A77385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1570E79-DA4B-4FDE-B06D-1FE5FA4F1E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B77FAAC-3DA3-4900-8A83-8C52EA63B71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965CFD8-03A4-4285-96F0-84C92B2715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DA4161-1707-43B8-8D99-C7CFA9420E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846DC6-9E91-4D51-85AB-7B19CBF355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EAF564A-7DAF-4F48-B069-248816357B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1EF8BBD-584D-4BD3-82FE-5E7DC11078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6E980B3-1C45-4724-8252-52D6ABE6BA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A72C4C7-BB6F-4CDB-9381-DF11DB4F8A6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E0A6C9-3A06-44DC-A749-E5C39BF6308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11662B-07F6-4CF7-AA45-FF6ED8C78FD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FB0E734-6D4C-4073-93E0-9B65105FC89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ED88A-146B-46D8-8774-7943AF498A2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6B55298-6509-42BF-8F92-E2BF6B756F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2EFAE7B-50CB-4E31-BC03-B8672325896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D0C7227-39A3-43E7-B16B-9ACFD363996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E694A0E-1FC1-4F6F-9EA4-5F594CDF2B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A14342D-C644-4A6F-82CF-FAC73251E4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54A391F-5E40-4861-AF61-D45E2B31D9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0EF8DA-8509-44A5-9E31-DF3AD4B8DB4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65AC569-AAC9-4224-B5E9-BAD1B71CE87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A30DC0-CBD8-4599-9F7C-DA76217B9E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4B8EE4-3CB0-4B4B-9AA3-10EF12DC19E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6AA95D-E3AD-4D24-BFC6-20D8FB4FA6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DB68A04-82B1-410A-90BE-E37FA38A552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4DD0225-C47B-4177-B15C-F420A2A818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A11210-3310-4352-A5C1-19A97B4B0C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402F294-7A1E-4279-BB27-D4F3A05D4E4D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C65460E-82E6-4399-A0E7-1D3CC562085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CB16D38-7880-496F-8956-CE6CD72422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D2F671D-2ECF-48CA-A0F4-211F8BF5AAA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0B0BA0-AFDB-4B34-8F63-9BB4924936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775BA64-C00D-415B-9057-86EAF55403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C9189D4-BB7D-44C2-B7FA-C6178FF7750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47B631B-B060-46CE-9CB0-EF3386AD2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4D71D9-FC53-4390-B470-D6891819455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CB3C5B-13AF-447C-8087-C3256ED555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FBA2E0-494C-4CE5-978E-33B96C271A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47A8E35-FB13-47AC-88C5-5D21A2FAD5B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2AFA1A-DE2D-46A3-B44A-19A43A60732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F4341F8-45FA-4B90-9E02-29A49C70E9F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7E2C87-6942-435A-9073-69323DB089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BD608AD-7711-446C-87B7-2743A04A52B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62CEEFD-3511-48F2-AFB1-1D013BC36DF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EB35369-AFE9-44AA-9533-183280DA58C2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79325DA-9C4F-4899-A39F-8485F2720E0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81DD89-2F2C-4D36-8EA9-060449C3274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037605-C1D2-48F3-9EC1-4D4C507F7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77D3EF-B8D7-440D-B4BC-FADA6574FD9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EEACB5-A03F-4EF7-A5D3-8A350C281EB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F4F2B93-1582-4EB3-A05D-56CC50008A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3F85FFB-0AD9-44EA-A2F3-8436B99F939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CB67EDF-5335-4521-BA12-34077EA16CA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5D2D40-B92B-400E-A00C-574C68B17E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CF52D94-988A-4573-936D-A3F8E90855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2B2BD55-A501-4279-BA9E-FF2769B7CAF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B0B31D3-533A-4C49-A132-BDF0C558669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BDB50A3-34AC-48F7-81A7-36B04D01F2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8CAA198-FEF6-43A9-AF16-8F8A55B92D1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17DE9-B25B-4292-B607-C3A9A2A462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80F725-8F8C-4E32-B2EC-FBB2DF0E47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3177CF9-CA83-4899-BCE6-C24C18F8045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808423-573D-46A6-9B9E-8E5BECE9B4D2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F5841B-1BEE-4455-840F-62D9B3CEAEF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F9366C4-8410-4569-93F4-0DF3D48D711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524FBE-00D3-4980-9577-E3873EA12C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F01904B-4A73-4544-8660-2C47E8937A3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7AF809F-A337-47F3-9452-F5D15305A4F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B2B71AE-D707-4C1B-AE57-63BC393DBA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90ECE2-90A9-44BC-8ED6-DB2A8FA4394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4BB529-E68C-421F-8172-FAEDB99D24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B85A25-9B95-4506-8853-FD25C1BE4D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5B3120-6EDC-4C68-AB39-3E3E1F2F41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BFE106-DB3F-48D7-886D-3B38D1A911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3D73FA2-973F-416F-B7FF-D681C6BA89A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EBA0A-F99E-4ACF-A3C1-62AC40F37D6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5C4B035-540E-4F69-866D-AB1B9D5BCC3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C34CF29-D323-4D5A-A0D9-57D8414363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980F11A-960F-4B31-960D-5A0799C4F33B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21ACF2-6304-467C-BB04-7FC527B71F1C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59A1C89-C874-410D-957E-CFAA59EA2F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11EE2B8-D1E2-4339-87E7-C91EAA3D189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54CDB27-1F9F-441E-871B-43DE8AAE0F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F472986-F750-45B8-8614-4408F38159A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249B30-3262-4CB1-BFD8-852B76C4F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13E6801-47F4-4FF1-A25D-0F55289C8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355ABB-81A5-4C5C-AA9F-0EC3C389336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EB6166B-69F9-4508-997E-B85DFE1DAD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913F608-9D35-4465-8030-4EEE2C48718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CA9A4E-A7F8-4C56-A24C-5949C69553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FF12C4EE-DEC3-4A10-8C1C-F584256A2F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B4FFB22-378D-4FED-B268-5C38422C2AB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A3FCF00-2124-4AAD-A3FC-572D8DDF1B6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51B7B0F-2731-48B3-9575-F8EFB3FC0B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8A8154D-28D3-416B-8D26-F9D1DC21CC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DA12B73-EDF3-42ED-8AD1-FB232F5B77CF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76F861-BA0D-43F7-A5AC-170A1F15C4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A65811-8BF3-47EB-957D-A612A31730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E30581B-619D-4A3C-B7A8-1146863EC3F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742462-391D-4B93-9E32-96E433AE12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F348EA7-4BB3-4735-92A7-9E6B4C2F4CC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8C268B-EDF8-409F-8E59-AB64EF98FD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C4A23D3-0C25-45F3-B666-CCDBEB655B6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BBE2EA0-4A34-423D-BDFB-2998ABB0A94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8F56C6B-A7FB-445C-B331-2D3E994036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67EF962-6E41-4C63-9F7A-6A5FFDB9506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FD2C2A2-B585-45E5-B695-8C7E4821AFC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7F93AB6-5AA7-48E6-B44B-3B9F0966D5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2832A56-1870-4E10-BBB3-D46B7DA302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048989F-07EA-4C6A-9FE6-4D33258A45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612A89D-6BFA-49D5-A9FF-76012D284C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9116D5D-66C2-4118-B0D4-601A1E9CA8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855B243-CC57-4247-8377-A593F0A1E46C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35EE75E-4D04-490D-9110-F1C9602CB97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0DD648-74A7-40E3-BB8F-58E1ED24A45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55A716-C71E-47D8-8359-2F93D45DD6D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78FFC16-A5E8-415E-A926-776B7DE4D06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924E3AE-628F-4486-A26D-0EE752F476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8D72510-2815-4770-9B98-350DD3B3808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B278D69-1D13-4846-AA3E-5D7A01D944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FDD5382-A0E6-4F64-8CC4-8F915826294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C6ACB5C-0939-4200-B309-254392634C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CCD6A7C-E808-4AA2-93E2-2B9391A47FE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94530E4-CA28-41A0-B5EE-C49708A14F3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C5BF4A7-E02E-4B58-BDFC-731724956A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35F988B-447F-4B63-BA8F-5C6649EE4D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2E85301-D50E-437B-A156-63111DF603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937F236-5FB1-4532-A916-EEDD08564E4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ED4B55E-B172-4BD8-9591-3F1CA06520D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914CE0A-D538-4D08-B516-1EFFAF7198AE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826268-6A88-4979-9E6C-184AD6592C68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38D6225-9740-49E6-8806-736FC909DA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D8A7326-7BF5-468B-B77F-E7804514FA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891F109-57DC-495C-8BA8-D416B9B337A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8B6B303-0918-4AFE-8B9B-CBE2AED354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73A370E-F2A8-4350-B2DB-BD7301CE1F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C2F64D9-1ACA-43FE-B7E3-4949A7373F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6CDFF22-CA24-4AD0-A13D-1B9C9E282D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7FF7BAA-3EAD-45E6-8036-FC810F33BE2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9CA5DCB-C0D3-45B9-A166-1EFE1FB7A94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27DE1A-343C-400C-BF6D-6305B8A8FF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28E4654-D0EF-4614-AC12-02151493E1C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F3F3B54-BCD9-4EA9-AB21-FB464361251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FF6AEFC-BCEA-44AA-A846-977082EFA35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A3ECF06-8CB8-461B-A4E4-080CD0DBF9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A256E05-1A3D-4EA6-9D69-C6FD021A2E5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6F277B4-58F0-41B7-86D3-6070810BA6D0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EB26661-C790-4DF3-A4CE-2FE0A89FC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4DD729C7-BA76-4EF2-ABE0-5051935E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181713"/>
            <a:ext cx="8433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Ai là n</a:t>
            </a:r>
            <a:r>
              <a:rPr lang="vi-VN" sz="2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gười ra lệnh ném bom hòng hủy diệt Hà Nội và các thành phố lớn ở miền Bắc nước ta </a:t>
            </a:r>
            <a:r>
              <a:rPr lang="en-US" sz="2800" b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?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933700" y="4081449"/>
            <a:ext cx="229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Ngô Đình Diệm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962274" y="5098915"/>
            <a:ext cx="234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Đờ Ca-xtơ-ri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549634" y="4066056"/>
            <a:ext cx="21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Ních-xơn</a:t>
            </a:r>
            <a:endParaRPr lang="fr-FR" sz="2800" dirty="0">
              <a:solidFill>
                <a:schemeClr val="accent4">
                  <a:lumMod val="60000"/>
                  <a:lumOff val="4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549635" y="5101160"/>
            <a:ext cx="243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Dương Văn Minh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13688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rgbClr val="FFC000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Gold Texture Background Image">
            <a:extLst>
              <a:ext uri="{FF2B5EF4-FFF2-40B4-BE49-F238E27FC236}">
                <a16:creationId xmlns:a16="http://schemas.microsoft.com/office/drawing/2014/main" id="{C6A1041F-910B-43B3-B5E9-D6FEE6F8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207113"/>
            <a:ext cx="843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Chiến dịch đánh dấu chiến thắng 12 ngày đêm cuối năm 1972 ở Hà Nội có tên là:</a:t>
            </a:r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fr-FR" sz="5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13075" y="4081577"/>
            <a:ext cx="234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 Khởi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3013074" y="5090596"/>
            <a:ext cx="234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Điện Biên Phủ trên không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63934" y="4081577"/>
            <a:ext cx="21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Điện Biên Phủ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655557" y="5105810"/>
            <a:ext cx="2432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Biên giới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136885" y="4068749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36885" y="5092897"/>
            <a:ext cx="527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DF9FDF-221E-4218-AAE1-E17C030F69FB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5D3484-4F59-4301-A86D-E0625D37DF9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637B29-3CCB-42A6-9340-DC2545907D1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0C51E9-52DF-407D-A064-40778DC8D06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2C9FE9D-039A-438C-98CB-7E2A10E25B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21EF826-62E7-4B0C-9C51-4C0536B2CF7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A1E040-9BEE-48BA-8826-748B643EE0B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AFC3916-5EAE-42B7-9B46-F8D281AAA9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D8BD2C-0862-4F1D-98C5-BC045A22B4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DB35C61-8A29-427F-B696-7B71DC21F70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7D5E5B4-97A2-4287-840C-A85FA65FB64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CD3891-7DAA-4867-8937-C6743EA0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49E6C69-EB6D-4D39-9040-A3C6FDC448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87EA26E-144F-420C-9539-DC45B230C4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4675C8-0CDF-431A-A46D-9C9012E553C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D3820F-6316-4A34-897F-6B7D7B49E05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ADB0BA-F26D-44B7-8584-3F8470A96DB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4C76CC-46CC-46F4-AFBF-2354FD9E0DE3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E4A3E8C-931C-4FA0-958B-D7458C1CDC9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0BD8489-688F-47DF-8484-B6673014795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9C4F39-DC90-4748-92F5-1171EC7EC2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1BEF2B-1039-4023-8E48-3DDEB45946C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9260783-74E5-4855-A9E9-0491D304DBF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C72DFBB-B8C3-4786-9BFE-4E9498F112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B4C81A6-07EF-4EE2-B741-1B9431E6D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6F626E9-DCFC-4D8C-9B25-099D84AEF34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79C9E0-18AC-4695-968A-D596F0659F1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F71CC6F-5DAB-4391-A639-CA5186CAA29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56E2638-9351-4946-937E-4FFB714067E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8555272-57FD-403F-837C-F250CC500C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1C3ECE-AC7D-4631-8A96-A63F68C4A1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7120593-741C-44AE-AE44-DD6F64D22F8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DC6E26-88D9-419C-95AF-ED3C18BDB31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57A625-8A43-4511-94BB-655F1F8464D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4EEC91-7BB3-4068-9071-71955F622F5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4783942-5C75-4C09-BDB9-7A1196C7ABE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6B8522C-0084-44B3-AB12-FDD8C384A9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FB325D-2E29-48FA-B3D9-C3987E7DB9F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BB3A66-8D90-4258-A50A-F3A5AB22E0B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1A1185E-8590-402C-9315-36C91695F2A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E8DD0B5-A5B5-4F85-9B35-919C824EA9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50BF40-EEC5-426E-95BF-92B11E47F5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96D130F-3D88-49E0-989A-6B1271E5221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7FC939E-B383-4180-B775-8CE53D32F50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ABB0AB-537F-44E9-BF32-05AC996F221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785C23-3E82-4920-BAF3-5127DACD480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64061BF-7E80-4C4D-8CA0-9185344D863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9204CBD-BA1B-4456-9A7B-20F21FF2C8D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15CD6F6-28D0-46E8-80B4-4F9A1F49D3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D3EE55-CE38-4396-BBFE-F4C609E882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2F8EB93-6D9E-4C44-85A2-F72BF59F7FF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F72581-7DB4-4C3D-8005-BF15A9715A7F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930E606-AC39-4389-9A05-EA42CEDD3ED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73A14E-413A-42D4-BF2B-8C92360714C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C50C564-6602-49A2-AC50-E859358E4AF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9122778-DDE9-4497-BEDC-51B2564552D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708734A-FEA4-4A5A-8A34-12873F69D3D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7580BAC-B7DE-40E8-8BD4-795B6083D1A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7C45B6-57D7-4F93-A400-D2DF7BA821F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C52F68D-0965-4D18-99CC-B06D45A944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A5CF2D5-0132-47BE-BEAE-CA69F9577A6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6350570-8AC4-4471-AB0B-1D5C4D94E9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B1041F3-FE39-4EDC-8BA4-9E1BFB3C37A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46C4D99-F9FC-4E52-889F-552D7ED25F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4E0B2B0-B366-4CB3-98F5-7424E733120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1A0136-71A5-4302-BC08-882F5A7F1E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6D320-74B0-4C66-A05C-CDD13FEAB14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B12DD4F-B86E-4DAE-9BD6-782167FC8D6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88B2D7-6129-4882-BC91-CE3841907980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E9B734-1FEB-4F20-BD31-71E1F071CA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3FC9F46-4EA6-45EA-9A63-8476D40CCC9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0C7E0C6-454F-4CAA-9B54-FC7BB5B693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A07285C-E90D-4BFF-9D0F-6A433F4ADB2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067A00B-5741-4D98-9DE4-85568D5274C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4854566-9407-4959-BDF2-81510D615AF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CF0942E-45C2-4D2F-9E73-5FFF83F67D0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810A239-FA86-416D-B527-18BCFDA9B42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FD76B15-BB04-4896-8C8E-186EF22B5A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6BB98C-A6B7-4E10-946B-854F8D0485D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D1D0C2B-2FBC-47B7-8917-16216AFA045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0B65D2B-A44D-4F2F-9E76-83F853C95D6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8EE7A7E-DFD8-4BF4-8D09-63D24C86B16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73F16C-736F-4617-BC1B-9AB2D7AFE20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E9B40AC-6519-44FA-9F67-3029B2765D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28E171F-066B-4933-8BF9-53F8184C1D83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BE8731E-655F-4615-95C4-EFEDED1FC487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FCA959D-0A96-4167-951F-4CD61D56FD4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21B4BA1-1E58-4F49-91B5-370BEC4023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121BC2A-F6A9-4DB7-950F-E9F7BD3B56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89A1465-4358-4923-B917-784EE17B8B8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4BD5855-D0CC-4B2E-BC55-403A6EC0FB9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CD6DAC7-355A-4009-9E29-CC9EA93364F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B0F7818-9494-442A-953A-588FF4451D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EA93B4C-0871-49D8-9DBB-4283622FBA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7B6AE4F-6E3D-4989-B140-D292DE40479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1F23C2D-C750-41EC-8C38-BD604C3516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5FDDC15-CE6C-484C-A302-633DD6A7D68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FA43064-5CB2-4F2A-8F28-0A0516167C2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D681EBA-0AD8-41F6-8AC6-59FE1B54340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C0D2C6B-D049-4C82-B28B-211590B357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C99D5E-747E-45F2-BF2F-82BE5850E0A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B2F9C2B-174E-4640-A5FD-066B953F45C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57681C3-7E63-41D6-95C3-440CBD1A136E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90B524F-A602-4A2C-B891-55E88186055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CBF42B9-072F-40C1-AB85-2AB29344A1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E5A67D1-91A2-4293-B00C-A50C7BA85BC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2CF2DE3-0157-4936-999D-520C2489845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2B530B-6E72-4F6B-8221-DDD35614B7C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18BB6CB-EE82-408C-82B2-DF7358076A9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F172604-5F98-4B44-BD31-2CF6B513207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F036E10-23AC-44BB-B023-49F9FC49C71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42FE3F3-5B3B-4E97-B091-DC32D7B3BE6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4D65EFE-CE81-46C1-A91B-B82CB0FC3C1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4491CE0-1580-4C5A-BB4A-C8D3FD5076F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2EF6434-FF02-4BE1-B472-0DE945AF3F4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DB61159-FC36-4340-A939-E686104C0B8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BA9AD09D-4180-47BB-A6FC-4522536766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4B6DFF5-972E-4768-ACC3-432231FB2BA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1D8B99E-7F50-4D0D-821B-ADA95A7A5EB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3A3DC91-3032-4955-B3B8-6CD83F3F1B3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CFDDC89-2615-47CD-BDD6-121185E030A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7763FE7-219F-42A9-8FFB-B59E76C66FC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40B9D9F-8BC9-470F-A444-E7E8B77BAC8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041D6D6-7BC6-4BB7-A128-80B4FD32B4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8EE5E36-4D7E-407D-BC5D-5508265815D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B3CD1E8-3567-4733-9803-9D38E02833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2B85BBB-BF31-4844-9361-27526A39EBF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F8BFEB53-CD7E-4FA0-B322-89717DF755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26F70EB-FB53-4D5B-8BDE-E48DD6EDFE6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87AF7BB-FD91-48E4-B8D9-05024B9B258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941A0BD-2007-434E-AF6C-7D536AD30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E4B76E2-0033-463C-B9D9-ADAED092C47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74B9B2C-F92F-4998-B76A-4ECAECBAC4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786580E-B590-40AC-8EC8-11166B2B6B3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C619718-71EB-4482-8132-EB3E6EFA3AA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8E8D186-677C-4BF8-AF02-AAB10E5C5C86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702D172-F206-4FB4-98A1-5A1ECE4C88BB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AE5F320-DFE6-4B35-A554-F329B753425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4177DE74-B808-4F23-B3E3-18D77BA36FF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54C246D-3CD4-44BE-A004-73A9CA02019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E9EBB89-9686-4D7B-A73F-D1FB426834B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8E239B9-415F-4BBA-BF10-A0FA621EE7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8F191D0E-0BA4-436C-BF7A-4021084BC24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C505B98-D894-4415-8788-A2C789D5490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657E300-08E1-48EA-A553-08FF7C6D0E3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52FC57D-D32F-4EED-9DC4-F19DE7A7AEB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6350964-4609-4B8A-A191-7FC3C405F94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1A1197B6-C41C-4336-B49B-840134FA1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8929E8D-8E5E-4ABD-A076-00E953ED375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BDAF833-E442-4F5D-AAD5-DEE1A71E031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E6ED1F2-81D9-4F3D-9098-D1B82DAD16C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09AD755-61F0-49BB-9785-AEB715A2D8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292A662-6505-4163-931F-BE7E41BA1F34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2C477F8-DA26-458C-AD11-6B936BD20065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FAB9B0C-606A-4049-BE36-8D9BBB08A4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608CDB4-2D73-42C7-8717-3B2512A86AC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A1B43EE-F0F1-48F2-9BB8-BC732D1EBF2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3F49B12-318B-4297-A41F-59DFE7AD9E7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F758A6C1-0D60-4334-B566-368BDB99B9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4150105-CEFE-4843-9051-92404BC1555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9E9A2DF-716F-4EE5-A359-660ACA35E5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2A9C3C5-3A69-4DED-A058-2B3CD278EB5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221EB65-4352-43AF-909A-18F9E03F03D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29284CA-529D-4299-9DC7-FAAE286ED8A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478D28F-66B5-4BEB-9FAA-E4624DBFED9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4D538CBF-17BF-4B8E-9D2D-E08526CC552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D1CE0B2-C6FC-4A82-80BC-A38B0B12CA3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B395D3BE-9E56-419E-99A3-3424B6B11CA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D275B6-DDCD-4F6F-AB45-F6A2C7E9E1B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1D6D890-826C-430B-9877-32361B310C31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51F422F-E16C-47DA-83F3-1D28ABF5C886}"/>
              </a:ext>
            </a:extLst>
          </p:cNvPr>
          <p:cNvGrpSpPr/>
          <p:nvPr/>
        </p:nvGrpSpPr>
        <p:grpSpPr>
          <a:xfrm>
            <a:off x="5232130" y="3967156"/>
            <a:ext cx="1780072" cy="1780072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7A462C9-A163-4AB1-802E-E6C359CD24A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521A506-DC47-43D3-8599-C51A98F7722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77E6C86-FEEB-4239-B031-CA29FC7A40B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ED4C1620-480B-425C-B8EB-E41CFA9599C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BECA0F1-4584-4C92-912C-C4F0EA7055D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F7573AF-EFBE-4803-873E-CFD4C76AEA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E8EE2A99-BA7B-4ABC-92C4-BBBB8C60A7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0773BF49-9720-4F13-A4F9-1B8C2FFA7B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126C2FD-2FAE-47BC-B563-A7E363567B5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3C42500-C903-416C-ABD6-179B23ABF1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4395F4B-CAD8-4781-A8D6-AC08476AF9F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3658B6E6-FD6F-4091-985A-621FD8823C6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9A6C6E0-8AA1-4C86-AA8E-0B5ED2ECAD5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A317202-F2E8-45DC-A1E1-94D67D193BD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F5820FE-CF8A-4AD7-85F3-B09DBEA56F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9253B4C-F61B-46D1-A603-366F28529128}"/>
                </a:ext>
              </a:extLst>
            </p:cNvPr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224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A84931F-76C4-470B-B61B-737C1576B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41905" y="169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6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5E538C83-BB67-4A1C-801F-61B59F12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333828" y="1584291"/>
            <a:ext cx="11524343" cy="484777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41800" y="852330"/>
            <a:ext cx="37592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fr-FR" sz="4800" b="1"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hỏi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03" y="280912"/>
            <a:ext cx="2473163" cy="2473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879365" y="2219813"/>
            <a:ext cx="843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Chiến dịch đánh dấu chiến thắng 12 ngày đêm cuối năm 1972 ở Hà Nội có tên là:</a:t>
            </a:r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fr-FR" sz="5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2022928" y="3740167"/>
            <a:ext cx="3438072" cy="1098063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6753843" y="3732601"/>
            <a:ext cx="3438072" cy="1098063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2028241" y="4853547"/>
            <a:ext cx="3438072" cy="1098063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6759156" y="4845981"/>
            <a:ext cx="3438072" cy="1098063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3013074" y="4081577"/>
            <a:ext cx="234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Đồng Khởi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974974" y="5115996"/>
            <a:ext cx="234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C000"/>
                </a:solidFill>
                <a:latin typeface="Montserrat" panose="00000500000000000000" pitchFamily="2" charset="0"/>
              </a:rPr>
              <a:t>Điện Biên Phủ trên không</a:t>
            </a:r>
            <a:endParaRPr lang="fr-FR" sz="2800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7663934" y="4081577"/>
            <a:ext cx="21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Điện Biên Phủ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7655557" y="5105810"/>
            <a:ext cx="243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Biên giới</a:t>
            </a:r>
            <a:endParaRPr lang="fr-FR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2486025" y="406874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2486025" y="5092897"/>
            <a:ext cx="52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rgbClr val="FFC000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7213086" y="4043348"/>
            <a:ext cx="52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7162286" y="5092897"/>
            <a:ext cx="59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FF446AA-CA8B-4E58-A41A-454B385D9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5162" y="833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0010A3B-A076-4F4E-B4CF-EB2607C0268B}"/>
              </a:ext>
            </a:extLst>
          </p:cNvPr>
          <p:cNvGrpSpPr/>
          <p:nvPr/>
        </p:nvGrpSpPr>
        <p:grpSpPr>
          <a:xfrm>
            <a:off x="3911592" y="1735646"/>
            <a:ext cx="7816400" cy="3232304"/>
            <a:chOff x="6455067" y="1202528"/>
            <a:chExt cx="5234590" cy="323230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345BBC-45C2-4177-8EB0-87EBD8BF9165}"/>
                </a:ext>
              </a:extLst>
            </p:cNvPr>
            <p:cNvSpPr txBox="1"/>
            <p:nvPr/>
          </p:nvSpPr>
          <p:spPr>
            <a:xfrm>
              <a:off x="6455067" y="1202528"/>
              <a:ext cx="5158573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2">
                      <a:lumMod val="75000"/>
                    </a:schemeClr>
                  </a:solidFill>
                  <a:latin typeface="HP001 4H" panose="020B0603050302020204" pitchFamily="34" charset="0"/>
                </a:rPr>
                <a:t>Thứ Ba, ngày 14 tháng 03 năm 2023</a:t>
              </a:r>
            </a:p>
            <a:p>
              <a:pPr algn="ctr"/>
              <a:r>
                <a:rPr lang="vi-VN" sz="3200" b="1" dirty="0">
                  <a:solidFill>
                    <a:schemeClr val="accent2">
                      <a:lumMod val="75000"/>
                    </a:schemeClr>
                  </a:solidFill>
                  <a:latin typeface="HP001 4H" panose="020B0603050302020204" pitchFamily="34" charset="0"/>
                </a:rPr>
                <a:t>Lịch sử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Chiến thắng</a:t>
              </a:r>
            </a:p>
            <a:p>
              <a:pPr algn="ctr"/>
              <a:r>
                <a:rPr lang="vi-V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 “Điện Biên Phủ trên không”</a:t>
              </a:r>
              <a:endPara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73E096-BB55-472B-BC17-90588069DAE9}"/>
                </a:ext>
              </a:extLst>
            </p:cNvPr>
            <p:cNvSpPr txBox="1"/>
            <p:nvPr/>
          </p:nvSpPr>
          <p:spPr>
            <a:xfrm>
              <a:off x="6546157" y="3726946"/>
              <a:ext cx="51435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FACDB0"/>
                  </a:solidFill>
                  <a:latin typeface="Tw Cen MT" panose="020B0602020104020603" pitchFamily="34" charset="0"/>
                </a:rPr>
                <a:t>CỦNG CỐ &amp; DẶN DÒ</a:t>
              </a:r>
              <a:endParaRPr lang="en-US" sz="4000" b="1" dirty="0">
                <a:solidFill>
                  <a:srgbClr val="FACDB0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22A125-AE2A-4E24-AEC3-D5CE82BD7E65}"/>
                </a:ext>
              </a:extLst>
            </p:cNvPr>
            <p:cNvSpPr txBox="1"/>
            <p:nvPr/>
          </p:nvSpPr>
          <p:spPr>
            <a:xfrm>
              <a:off x="6879612" y="3518100"/>
              <a:ext cx="3336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rgbClr val="FACDB0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7ECD8E-21C0-4877-BBB9-DF7908AD8DA0}"/>
                </a:ext>
              </a:extLst>
            </p:cNvPr>
            <p:cNvSpPr txBox="1"/>
            <p:nvPr/>
          </p:nvSpPr>
          <p:spPr>
            <a:xfrm>
              <a:off x="6879612" y="3979765"/>
              <a:ext cx="29422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ACDB0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68DA095-5AA6-45CB-914D-549D391484B4}"/>
              </a:ext>
            </a:extLst>
          </p:cNvPr>
          <p:cNvGrpSpPr/>
          <p:nvPr/>
        </p:nvGrpSpPr>
        <p:grpSpPr>
          <a:xfrm>
            <a:off x="-7003724" y="0"/>
            <a:ext cx="10729913" cy="6858000"/>
            <a:chOff x="10249606" y="0"/>
            <a:chExt cx="10729913" cy="68580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761E50-ACF4-4AEB-91B2-4D1260FF3876}"/>
                </a:ext>
              </a:extLst>
            </p:cNvPr>
            <p:cNvGrpSpPr/>
            <p:nvPr/>
          </p:nvGrpSpPr>
          <p:grpSpPr>
            <a:xfrm>
              <a:off x="10249606" y="0"/>
              <a:ext cx="10729913" cy="6858000"/>
              <a:chOff x="-4114800" y="0"/>
              <a:chExt cx="10729913" cy="6858000"/>
            </a:xfrm>
            <a:effectLst>
              <a:outerShdw blurRad="254000" dist="88900" algn="l" rotWithShape="0">
                <a:schemeClr val="tx1">
                  <a:lumMod val="95000"/>
                  <a:lumOff val="5000"/>
                  <a:alpha val="51000"/>
                </a:scheme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A82F37-F384-44AF-8D4D-8E5AB51F36CD}"/>
                  </a:ext>
                </a:extLst>
              </p:cNvPr>
              <p:cNvSpPr/>
              <p:nvPr/>
            </p:nvSpPr>
            <p:spPr>
              <a:xfrm>
                <a:off x="-4114800" y="0"/>
                <a:ext cx="9848850" cy="6858000"/>
              </a:xfrm>
              <a:prstGeom prst="rect">
                <a:avLst/>
              </a:prstGeom>
              <a:solidFill>
                <a:srgbClr val="C8C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4CE4060-9EA1-4A18-9D41-27A4057CDEAD}"/>
                  </a:ext>
                </a:extLst>
              </p:cNvPr>
              <p:cNvGrpSpPr/>
              <p:nvPr/>
            </p:nvGrpSpPr>
            <p:grpSpPr>
              <a:xfrm>
                <a:off x="5734050" y="2952212"/>
                <a:ext cx="881063" cy="923330"/>
                <a:chOff x="8401050" y="3607250"/>
                <a:chExt cx="881063" cy="923330"/>
              </a:xfrm>
            </p:grpSpPr>
            <p:sp>
              <p:nvSpPr>
                <p:cNvPr id="2" name="Rectangle: Top Corners Rounded 1">
                  <a:extLst>
                    <a:ext uri="{FF2B5EF4-FFF2-40B4-BE49-F238E27FC236}">
                      <a16:creationId xmlns:a16="http://schemas.microsoft.com/office/drawing/2014/main" id="{C5D1EB51-A0E9-4F9E-8E46-8B3E890D1A1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C8C7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7756F21-0986-45B4-9493-6206B3F28A7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5400" b="1" dirty="0">
                      <a:solidFill>
                        <a:srgbClr val="84AF9B"/>
                      </a:solidFill>
                      <a:latin typeface="DAGGERSQUARE" pitchFamily="50" charset="0"/>
                    </a:rPr>
                    <a:t>1</a:t>
                  </a:r>
                  <a:endParaRPr lang="en-US" sz="5400" b="1" dirty="0">
                    <a:solidFill>
                      <a:srgbClr val="84AF9B"/>
                    </a:solidFill>
                    <a:latin typeface="DAGGERSQUARE" pitchFamily="50" charset="0"/>
                  </a:endParaRPr>
                </a:p>
              </p:txBody>
            </p:sp>
          </p:grp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5D5122A-C246-4D14-A319-B2F43FE3C943}"/>
                </a:ext>
              </a:extLst>
            </p:cNvPr>
            <p:cNvGrpSpPr/>
            <p:nvPr/>
          </p:nvGrpSpPr>
          <p:grpSpPr>
            <a:xfrm>
              <a:off x="13168440" y="329480"/>
              <a:ext cx="6210109" cy="6255527"/>
              <a:chOff x="4442672" y="329480"/>
              <a:chExt cx="6210109" cy="625552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95F4D23-23FA-409E-A146-57262624239E}"/>
                  </a:ext>
                </a:extLst>
              </p:cNvPr>
              <p:cNvSpPr txBox="1"/>
              <p:nvPr/>
            </p:nvSpPr>
            <p:spPr>
              <a:xfrm>
                <a:off x="4713332" y="3045047"/>
                <a:ext cx="20987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GHI NHỚ</a:t>
                </a:r>
                <a:endPara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GGERSQUARE" pitchFamily="50" charset="0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6932D89-666B-488D-8353-C17D090F64F0}"/>
                  </a:ext>
                </a:extLst>
              </p:cNvPr>
              <p:cNvGrpSpPr/>
              <p:nvPr/>
            </p:nvGrpSpPr>
            <p:grpSpPr>
              <a:xfrm>
                <a:off x="4442672" y="329480"/>
                <a:ext cx="6210109" cy="6255527"/>
                <a:chOff x="4442672" y="329480"/>
                <a:chExt cx="6210109" cy="6255527"/>
              </a:xfrm>
            </p:grpSpPr>
            <p:sp>
              <p:nvSpPr>
                <p:cNvPr id="46" name="Circle: Hollow 45">
                  <a:extLst>
                    <a:ext uri="{FF2B5EF4-FFF2-40B4-BE49-F238E27FC236}">
                      <a16:creationId xmlns:a16="http://schemas.microsoft.com/office/drawing/2014/main" id="{5FB1EB76-8EA6-4A30-B695-C1783E9F4437}"/>
                    </a:ext>
                  </a:extLst>
                </p:cNvPr>
                <p:cNvSpPr/>
                <p:nvPr/>
              </p:nvSpPr>
              <p:spPr>
                <a:xfrm>
                  <a:off x="4459270" y="2046471"/>
                  <a:ext cx="2648562" cy="2648562"/>
                </a:xfrm>
                <a:prstGeom prst="donut">
                  <a:avLst>
                    <a:gd name="adj" fmla="val 12685"/>
                  </a:avLst>
                </a:prstGeom>
                <a:solidFill>
                  <a:srgbClr val="84AF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D68F025F-C472-493C-9128-B0777320969E}"/>
                    </a:ext>
                  </a:extLst>
                </p:cNvPr>
                <p:cNvGrpSpPr/>
                <p:nvPr/>
              </p:nvGrpSpPr>
              <p:grpSpPr>
                <a:xfrm>
                  <a:off x="4442672" y="329480"/>
                  <a:ext cx="6210109" cy="6255527"/>
                  <a:chOff x="4442672" y="329480"/>
                  <a:chExt cx="6210109" cy="6255527"/>
                </a:xfrm>
              </p:grpSpPr>
              <p:sp>
                <p:nvSpPr>
                  <p:cNvPr id="45" name="Block Arc 44">
                    <a:extLst>
                      <a:ext uri="{FF2B5EF4-FFF2-40B4-BE49-F238E27FC236}">
                        <a16:creationId xmlns:a16="http://schemas.microsoft.com/office/drawing/2014/main" id="{EB9E5A14-2189-4EBF-9440-46C245F45FF3}"/>
                      </a:ext>
                    </a:extLst>
                  </p:cNvPr>
                  <p:cNvSpPr/>
                  <p:nvPr/>
                </p:nvSpPr>
                <p:spPr>
                  <a:xfrm rot="17100000">
                    <a:off x="4470516" y="2049767"/>
                    <a:ext cx="2648562" cy="2648562"/>
                  </a:xfrm>
                  <a:prstGeom prst="blockArc">
                    <a:avLst>
                      <a:gd name="adj1" fmla="val 183959"/>
                      <a:gd name="adj2" fmla="val 10321606"/>
                      <a:gd name="adj3" fmla="val 12799"/>
                    </a:avLst>
                  </a:prstGeom>
                  <a:solidFill>
                    <a:srgbClr val="FF42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" name="Block Arc 46">
                    <a:extLst>
                      <a:ext uri="{FF2B5EF4-FFF2-40B4-BE49-F238E27FC236}">
                        <a16:creationId xmlns:a16="http://schemas.microsoft.com/office/drawing/2014/main" id="{81351FA8-951C-42BF-81AC-EB1E5E3F36CC}"/>
                      </a:ext>
                    </a:extLst>
                  </p:cNvPr>
                  <p:cNvSpPr/>
                  <p:nvPr/>
                </p:nvSpPr>
                <p:spPr>
                  <a:xfrm>
                    <a:off x="4442672" y="2036849"/>
                    <a:ext cx="2648562" cy="2648562"/>
                  </a:xfrm>
                  <a:prstGeom prst="blockArc">
                    <a:avLst>
                      <a:gd name="adj1" fmla="val 5324802"/>
                      <a:gd name="adj2" fmla="val 10321606"/>
                      <a:gd name="adj3" fmla="val 12799"/>
                    </a:avLst>
                  </a:prstGeom>
                  <a:solidFill>
                    <a:srgbClr val="FC9D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8" name="Block Arc 47">
                    <a:extLst>
                      <a:ext uri="{FF2B5EF4-FFF2-40B4-BE49-F238E27FC236}">
                        <a16:creationId xmlns:a16="http://schemas.microsoft.com/office/drawing/2014/main" id="{3410DE77-18AC-4B32-9ECA-658CCFAD8357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4442672" y="2036849"/>
                    <a:ext cx="2648562" cy="2648562"/>
                  </a:xfrm>
                  <a:prstGeom prst="blockArc">
                    <a:avLst>
                      <a:gd name="adj1" fmla="val 6907547"/>
                      <a:gd name="adj2" fmla="val 10321606"/>
                      <a:gd name="adj3" fmla="val 12799"/>
                    </a:avLst>
                  </a:prstGeom>
                  <a:solidFill>
                    <a:srgbClr val="FACDB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0FD9F39C-F3DD-4029-B090-9A195FE19D61}"/>
                      </a:ext>
                    </a:extLst>
                  </p:cNvPr>
                  <p:cNvSpPr/>
                  <p:nvPr/>
                </p:nvSpPr>
                <p:spPr>
                  <a:xfrm>
                    <a:off x="7233258" y="329480"/>
                    <a:ext cx="3258031" cy="6255527"/>
                  </a:xfrm>
                  <a:prstGeom prst="roundRect">
                    <a:avLst>
                      <a:gd name="adj" fmla="val 23823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58DDC6C3-E2AC-41D0-B309-C768DE73B1BF}"/>
                      </a:ext>
                    </a:extLst>
                  </p:cNvPr>
                  <p:cNvSpPr txBox="1"/>
                  <p:nvPr/>
                </p:nvSpPr>
                <p:spPr>
                  <a:xfrm>
                    <a:off x="7274701" y="645978"/>
                    <a:ext cx="3378080" cy="56938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vi-VN" sz="28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    </a:t>
                    </a:r>
                    <a:r>
                      <a:rPr lang="vi-VN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a:t>Trong 12 ngày đêm cuối năm 1972, Đế quốc Mĩ dùng máy bay B52 ném bom hòng hủy diệt Hà Nội và các thành phố lớn ở miền Bắc, âm mưu khuất phục nhân dân ta. Song, quân dân ta đã lập nên chiến thắng oanh liệt “Điện Biên Phủ trên không”.</a:t>
                    </a:r>
                    <a:endParaRPr lang="vi-VN" sz="2800" b="1" dirty="0">
                      <a:solidFill>
                        <a:schemeClr val="accent6">
                          <a:lumMod val="50000"/>
                        </a:schemeClr>
                      </a:solidFill>
                      <a:effectLst/>
                      <a:latin typeface="Calibri" panose="020F0502020204030204" pitchFamily="34" charset="0"/>
                      <a:ea typeface="SimSu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B071CDAD-FFC2-43F5-8FD5-36413D301EDA}"/>
                      </a:ext>
                    </a:extLst>
                  </p:cNvPr>
                  <p:cNvGrpSpPr/>
                  <p:nvPr/>
                </p:nvGrpSpPr>
                <p:grpSpPr>
                  <a:xfrm>
                    <a:off x="5990101" y="1574672"/>
                    <a:ext cx="1482810" cy="551336"/>
                    <a:chOff x="5990101" y="1574672"/>
                    <a:chExt cx="1482810" cy="551336"/>
                  </a:xfrm>
                </p:grpSpPr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7A4A44CA-AA68-44C8-8315-683C6BFA44A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993276" y="1574672"/>
                      <a:ext cx="0" cy="551336"/>
                    </a:xfrm>
                    <a:prstGeom prst="line">
                      <a:avLst/>
                    </a:prstGeom>
                    <a:ln>
                      <a:solidFill>
                        <a:srgbClr val="84AF9B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Arrow Connector 83">
                      <a:extLst>
                        <a:ext uri="{FF2B5EF4-FFF2-40B4-BE49-F238E27FC236}">
                          <a16:creationId xmlns:a16="http://schemas.microsoft.com/office/drawing/2014/main" id="{566D860F-2C61-4B2B-9DC2-CE57D3021BA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990101" y="1574672"/>
                      <a:ext cx="1482810" cy="0"/>
                    </a:xfrm>
                    <a:prstGeom prst="straightConnector1">
                      <a:avLst/>
                    </a:prstGeom>
                    <a:ln>
                      <a:solidFill>
                        <a:srgbClr val="84AF9B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E3A0C94-13E7-49D6-B11B-7824CA51F9B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383993" y="3360687"/>
                    <a:ext cx="407654" cy="0"/>
                  </a:xfrm>
                  <a:prstGeom prst="line">
                    <a:avLst/>
                  </a:prstGeom>
                  <a:ln>
                    <a:solidFill>
                      <a:srgbClr val="FACDB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BD0F8CB-278A-496F-BBAC-6FC9B9EC1783}"/>
              </a:ext>
            </a:extLst>
          </p:cNvPr>
          <p:cNvGrpSpPr/>
          <p:nvPr/>
        </p:nvGrpSpPr>
        <p:grpSpPr>
          <a:xfrm>
            <a:off x="-7554874" y="-272993"/>
            <a:ext cx="10729913" cy="6858000"/>
            <a:chOff x="0" y="0"/>
            <a:chExt cx="10729913" cy="68580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F87DD0-B660-4FD3-9876-F10CFF006B32}"/>
                </a:ext>
              </a:extLst>
            </p:cNvPr>
            <p:cNvGrpSpPr/>
            <p:nvPr/>
          </p:nvGrpSpPr>
          <p:grpSpPr>
            <a:xfrm>
              <a:off x="0" y="0"/>
              <a:ext cx="10729913" cy="6858000"/>
              <a:chOff x="-52197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75D813-8D64-4748-8D21-48563217B55D}"/>
                  </a:ext>
                </a:extLst>
              </p:cNvPr>
              <p:cNvSpPr/>
              <p:nvPr/>
            </p:nvSpPr>
            <p:spPr>
              <a:xfrm>
                <a:off x="-5219700" y="0"/>
                <a:ext cx="9848850" cy="6858000"/>
              </a:xfrm>
              <a:prstGeom prst="rect">
                <a:avLst/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C0D95A8-67B5-4055-9C4F-3DBEE1C07201}"/>
                  </a:ext>
                </a:extLst>
              </p:cNvPr>
              <p:cNvGrpSpPr/>
              <p:nvPr/>
            </p:nvGrpSpPr>
            <p:grpSpPr>
              <a:xfrm>
                <a:off x="4629150" y="2511334"/>
                <a:ext cx="881063" cy="923330"/>
                <a:chOff x="8401050" y="3607250"/>
                <a:chExt cx="881063" cy="923330"/>
              </a:xfrm>
            </p:grpSpPr>
            <p:sp>
              <p:nvSpPr>
                <p:cNvPr id="13" name="Rectangle: Top Corners Rounded 12">
                  <a:extLst>
                    <a:ext uri="{FF2B5EF4-FFF2-40B4-BE49-F238E27FC236}">
                      <a16:creationId xmlns:a16="http://schemas.microsoft.com/office/drawing/2014/main" id="{4398BEEC-1423-4336-B5D8-03839CBA6908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AC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456715B-D0FD-4499-8AFC-ED7C0F550A86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5400" b="1" dirty="0">
                      <a:solidFill>
                        <a:srgbClr val="C8C7A8"/>
                      </a:solidFill>
                      <a:latin typeface="DAGGERSQUARE" pitchFamily="50" charset="0"/>
                    </a:rPr>
                    <a:t>2</a:t>
                  </a:r>
                  <a:endParaRPr lang="en-US" sz="5400" b="1" dirty="0">
                    <a:solidFill>
                      <a:srgbClr val="C8C7A8"/>
                    </a:solidFill>
                    <a:latin typeface="DAGGERSQUARE" pitchFamily="50" charset="0"/>
                  </a:endParaRP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4B79D3-2A17-4D81-A029-C45B90DB89C4}"/>
                </a:ext>
              </a:extLst>
            </p:cNvPr>
            <p:cNvGrpSpPr/>
            <p:nvPr/>
          </p:nvGrpSpPr>
          <p:grpSpPr>
            <a:xfrm>
              <a:off x="2531634" y="166819"/>
              <a:ext cx="6680260" cy="6571947"/>
              <a:chOff x="2394320" y="166819"/>
              <a:chExt cx="6680260" cy="6571947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43B5457-F591-49E3-B0D8-BB4174F6F4C5}"/>
                  </a:ext>
                </a:extLst>
              </p:cNvPr>
              <p:cNvSpPr/>
              <p:nvPr/>
            </p:nvSpPr>
            <p:spPr>
              <a:xfrm>
                <a:off x="2394320" y="166819"/>
                <a:ext cx="3669184" cy="3484382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rgbClr val="84A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ABEFC38-8382-4DF4-B355-4E1D4DC22BDB}"/>
                  </a:ext>
                </a:extLst>
              </p:cNvPr>
              <p:cNvSpPr/>
              <p:nvPr/>
            </p:nvSpPr>
            <p:spPr>
              <a:xfrm flipV="1">
                <a:off x="2744459" y="4322463"/>
                <a:ext cx="3453710" cy="1533107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CDF3DEB-7949-4D79-8EB4-FF5B8C59D8E2}"/>
                  </a:ext>
                </a:extLst>
              </p:cNvPr>
              <p:cNvSpPr/>
              <p:nvPr/>
            </p:nvSpPr>
            <p:spPr>
              <a:xfrm flipH="1">
                <a:off x="6162262" y="770143"/>
                <a:ext cx="2622866" cy="2894935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F34204B-8D86-46FF-B35E-96293F071268}"/>
                  </a:ext>
                </a:extLst>
              </p:cNvPr>
              <p:cNvSpPr/>
              <p:nvPr/>
            </p:nvSpPr>
            <p:spPr>
              <a:xfrm flipH="1" flipV="1">
                <a:off x="6055756" y="3792758"/>
                <a:ext cx="3000223" cy="2946008"/>
              </a:xfrm>
              <a:custGeom>
                <a:avLst/>
                <a:gdLst>
                  <a:gd name="connsiteX0" fmla="*/ 168278 w 1847850"/>
                  <a:gd name="connsiteY0" fmla="*/ 0 h 1841500"/>
                  <a:gd name="connsiteX1" fmla="*/ 1679572 w 1847850"/>
                  <a:gd name="connsiteY1" fmla="*/ 0 h 1841500"/>
                  <a:gd name="connsiteX2" fmla="*/ 1847850 w 1847850"/>
                  <a:gd name="connsiteY2" fmla="*/ 168278 h 1841500"/>
                  <a:gd name="connsiteX3" fmla="*/ 1847850 w 1847850"/>
                  <a:gd name="connsiteY3" fmla="*/ 711200 h 1841500"/>
                  <a:gd name="connsiteX4" fmla="*/ 1847850 w 1847850"/>
                  <a:gd name="connsiteY4" fmla="*/ 841372 h 1841500"/>
                  <a:gd name="connsiteX5" fmla="*/ 1847410 w 1847850"/>
                  <a:gd name="connsiteY5" fmla="*/ 843554 h 1841500"/>
                  <a:gd name="connsiteX6" fmla="*/ 1844088 w 1847850"/>
                  <a:gd name="connsiteY6" fmla="*/ 1841500 h 1841500"/>
                  <a:gd name="connsiteX7" fmla="*/ 1440279 w 1847850"/>
                  <a:gd name="connsiteY7" fmla="*/ 1009650 h 1841500"/>
                  <a:gd name="connsiteX8" fmla="*/ 168278 w 1847850"/>
                  <a:gd name="connsiteY8" fmla="*/ 1009650 h 1841500"/>
                  <a:gd name="connsiteX9" fmla="*/ 0 w 1847850"/>
                  <a:gd name="connsiteY9" fmla="*/ 841372 h 1841500"/>
                  <a:gd name="connsiteX10" fmla="*/ 0 w 1847850"/>
                  <a:gd name="connsiteY10" fmla="*/ 168278 h 1841500"/>
                  <a:gd name="connsiteX11" fmla="*/ 168278 w 1847850"/>
                  <a:gd name="connsiteY11" fmla="*/ 0 h 184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7850" h="1841500">
                    <a:moveTo>
                      <a:pt x="168278" y="0"/>
                    </a:moveTo>
                    <a:lnTo>
                      <a:pt x="1679572" y="0"/>
                    </a:lnTo>
                    <a:cubicBezTo>
                      <a:pt x="1772509" y="0"/>
                      <a:pt x="1847850" y="75341"/>
                      <a:pt x="1847850" y="168278"/>
                    </a:cubicBezTo>
                    <a:lnTo>
                      <a:pt x="1847850" y="711200"/>
                    </a:lnTo>
                    <a:lnTo>
                      <a:pt x="1847850" y="841372"/>
                    </a:lnTo>
                    <a:lnTo>
                      <a:pt x="1847410" y="843554"/>
                    </a:lnTo>
                    <a:lnTo>
                      <a:pt x="1844088" y="1841500"/>
                    </a:lnTo>
                    <a:lnTo>
                      <a:pt x="1440279" y="1009650"/>
                    </a:lnTo>
                    <a:lnTo>
                      <a:pt x="168278" y="1009650"/>
                    </a:lnTo>
                    <a:cubicBezTo>
                      <a:pt x="75341" y="1009650"/>
                      <a:pt x="0" y="934309"/>
                      <a:pt x="0" y="841372"/>
                    </a:cubicBezTo>
                    <a:lnTo>
                      <a:pt x="0" y="168278"/>
                    </a:lnTo>
                    <a:cubicBezTo>
                      <a:pt x="0" y="75341"/>
                      <a:pt x="75341" y="0"/>
                      <a:pt x="168278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469AAC1-7343-4418-AD30-FED6DE56D3B3}"/>
                  </a:ext>
                </a:extLst>
              </p:cNvPr>
              <p:cNvSpPr txBox="1"/>
              <p:nvPr/>
            </p:nvSpPr>
            <p:spPr>
              <a:xfrm>
                <a:off x="2428057" y="306863"/>
                <a:ext cx="37647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Mĩ phải rút quân về nước, mở ra bước ngoặc mới cho sự nghiệp kháng chiến chống Mĩ cứu nước.</a:t>
                </a:r>
                <a:endParaRPr lang="vi-VN" sz="24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AC79F90-ADCC-4460-848A-BF47CA239878}"/>
                  </a:ext>
                </a:extLst>
              </p:cNvPr>
              <p:cNvSpPr txBox="1"/>
              <p:nvPr/>
            </p:nvSpPr>
            <p:spPr>
              <a:xfrm>
                <a:off x="6189357" y="774586"/>
                <a:ext cx="25636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Buộc Mĩ phải kí hiệp định Pa-ri chấm dứt chiến tranh ở Việt Nam.</a:t>
                </a:r>
                <a:endParaRPr lang="vi-VN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289CBEF-8F9F-465C-A267-20782384B6A8}"/>
                  </a:ext>
                </a:extLst>
              </p:cNvPr>
              <p:cNvSpPr txBox="1"/>
              <p:nvPr/>
            </p:nvSpPr>
            <p:spPr>
              <a:xfrm>
                <a:off x="2954961" y="2726996"/>
                <a:ext cx="363606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5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Ý </a:t>
                </a:r>
              </a:p>
              <a:p>
                <a:pPr algn="ctr"/>
                <a:r>
                  <a:rPr lang="vi-VN" sz="5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nghĩa </a:t>
                </a:r>
              </a:p>
              <a:p>
                <a:pPr algn="ctr"/>
                <a:r>
                  <a:rPr lang="vi-VN" sz="5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lịch</a:t>
                </a:r>
              </a:p>
              <a:p>
                <a:pPr algn="ctr"/>
                <a:r>
                  <a:rPr lang="vi-VN" sz="5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 sử</a:t>
                </a:r>
                <a:endParaRPr lang="en-US" sz="5400" b="1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GGERSQUARE" pitchFamily="50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CF0F378-15FC-4714-8428-1B63BC00294F}"/>
                  </a:ext>
                </a:extLst>
              </p:cNvPr>
              <p:cNvSpPr txBox="1"/>
              <p:nvPr/>
            </p:nvSpPr>
            <p:spPr>
              <a:xfrm>
                <a:off x="6070631" y="5025416"/>
                <a:ext cx="300394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b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Là tiền đề cho chiến dịch mùa xuân đại thắng năm 1975, thống nhất đất nước.</a:t>
                </a:r>
                <a:endParaRPr lang="en-US" sz="2000" b="1" dirty="0">
                  <a:solidFill>
                    <a:schemeClr val="accent2">
                      <a:lumMod val="50000"/>
                    </a:schemeClr>
                  </a:solidFill>
                  <a:latin typeface="DAGGERSQUARE" pitchFamily="50" charset="0"/>
                </a:endParaRPr>
              </a:p>
            </p:txBody>
          </p: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E63A556-ED80-4CB3-B3C4-7604C96C4387}"/>
              </a:ext>
            </a:extLst>
          </p:cNvPr>
          <p:cNvGrpSpPr/>
          <p:nvPr/>
        </p:nvGrpSpPr>
        <p:grpSpPr>
          <a:xfrm>
            <a:off x="-8200272" y="-518156"/>
            <a:ext cx="10729913" cy="6858000"/>
            <a:chOff x="-1201987" y="0"/>
            <a:chExt cx="10729913" cy="68580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AB1F5F-FC4D-4A86-A9E5-BBEB8A5FDA63}"/>
                </a:ext>
              </a:extLst>
            </p:cNvPr>
            <p:cNvGrpSpPr/>
            <p:nvPr/>
          </p:nvGrpSpPr>
          <p:grpSpPr>
            <a:xfrm>
              <a:off x="-1201987" y="0"/>
              <a:ext cx="10729913" cy="6858000"/>
              <a:chOff x="-6324600" y="0"/>
              <a:chExt cx="10729913" cy="6858000"/>
            </a:xfrm>
            <a:effectLst>
              <a:outerShdw blurRad="254000" dist="88900" algn="l" rotWithShape="0">
                <a:prstClr val="black">
                  <a:alpha val="51000"/>
                </a:prstClr>
              </a:outerShdw>
            </a:effectLst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E61F369-01B8-42C0-AB81-1CDAED90BB31}"/>
                  </a:ext>
                </a:extLst>
              </p:cNvPr>
              <p:cNvSpPr/>
              <p:nvPr/>
            </p:nvSpPr>
            <p:spPr>
              <a:xfrm>
                <a:off x="-6324600" y="0"/>
                <a:ext cx="9848850" cy="6858000"/>
              </a:xfrm>
              <a:prstGeom prst="rect">
                <a:avLst/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2B5E647-0CEC-423F-B558-37B9E35FDE29}"/>
                  </a:ext>
                </a:extLst>
              </p:cNvPr>
              <p:cNvGrpSpPr/>
              <p:nvPr/>
            </p:nvGrpSpPr>
            <p:grpSpPr>
              <a:xfrm>
                <a:off x="3524250" y="2049669"/>
                <a:ext cx="881063" cy="923330"/>
                <a:chOff x="8401050" y="3607250"/>
                <a:chExt cx="881063" cy="923330"/>
              </a:xfrm>
            </p:grpSpPr>
            <p:sp>
              <p:nvSpPr>
                <p:cNvPr id="16" name="Rectangle: Top Corners Rounded 15">
                  <a:extLst>
                    <a:ext uri="{FF2B5EF4-FFF2-40B4-BE49-F238E27FC236}">
                      <a16:creationId xmlns:a16="http://schemas.microsoft.com/office/drawing/2014/main" id="{8FBCEB8D-B1DF-412C-A248-C5E7E6FECF6F}"/>
                    </a:ext>
                  </a:extLst>
                </p:cNvPr>
                <p:cNvSpPr/>
                <p:nvPr/>
              </p:nvSpPr>
              <p:spPr>
                <a:xfrm rot="5400000">
                  <a:off x="8400703" y="3628384"/>
                  <a:ext cx="881757" cy="881063"/>
                </a:xfrm>
                <a:prstGeom prst="round2SameRect">
                  <a:avLst/>
                </a:prstGeom>
                <a:solidFill>
                  <a:srgbClr val="FC9D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547BC8A-CC83-433F-B204-2012A7E0FDD3}"/>
                    </a:ext>
                  </a:extLst>
                </p:cNvPr>
                <p:cNvSpPr txBox="1"/>
                <p:nvPr/>
              </p:nvSpPr>
              <p:spPr>
                <a:xfrm>
                  <a:off x="8513922" y="3607250"/>
                  <a:ext cx="67437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5400" b="1" dirty="0">
                      <a:solidFill>
                        <a:srgbClr val="FACDB0"/>
                      </a:solidFill>
                      <a:latin typeface="DAGGERSQUARE" pitchFamily="50" charset="0"/>
                    </a:rPr>
                    <a:t>3</a:t>
                  </a:r>
                  <a:endParaRPr lang="en-US" sz="5400" b="1" dirty="0">
                    <a:solidFill>
                      <a:srgbClr val="FACDB0"/>
                    </a:solidFill>
                    <a:latin typeface="DAGGERSQUARE" pitchFamily="50" charset="0"/>
                  </a:endParaRPr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186A4B54-1CEA-4CAA-A3EC-0EA505AB2A25}"/>
                </a:ext>
              </a:extLst>
            </p:cNvPr>
            <p:cNvGrpSpPr/>
            <p:nvPr/>
          </p:nvGrpSpPr>
          <p:grpSpPr>
            <a:xfrm>
              <a:off x="228427" y="1459594"/>
              <a:ext cx="7016016" cy="3899932"/>
              <a:chOff x="228427" y="1459594"/>
              <a:chExt cx="7016016" cy="3899932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AD794E1-758E-4C6B-A0AE-EF3F86D1FE3C}"/>
                  </a:ext>
                </a:extLst>
              </p:cNvPr>
              <p:cNvSpPr txBox="1"/>
              <p:nvPr/>
            </p:nvSpPr>
            <p:spPr>
              <a:xfrm>
                <a:off x="2836862" y="1459594"/>
                <a:ext cx="218583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DAGGERSQUARE" pitchFamily="50" charset="0"/>
                  </a:rPr>
                  <a:t>Dặn dò</a:t>
                </a:r>
                <a:endParaRPr lang="en-US" sz="4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AGGERSQUARE" pitchFamily="50" charset="0"/>
                </a:endParaRP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B882F211-3381-4614-9C5B-5BC5D9A309C1}"/>
                  </a:ext>
                </a:extLst>
              </p:cNvPr>
              <p:cNvSpPr txBox="1"/>
              <p:nvPr/>
            </p:nvSpPr>
            <p:spPr>
              <a:xfrm>
                <a:off x="228427" y="2153300"/>
                <a:ext cx="7016016" cy="2970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vi-VN" sz="3200" dirty="0">
                    <a:solidFill>
                      <a:schemeClr val="bg1"/>
                    </a:solidFill>
                    <a:latin typeface="DAGGERSQUARE" pitchFamily="50" charset="0"/>
                  </a:rPr>
                  <a:t>Xem lại  bài đã học hôm nay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200" i="1" dirty="0">
                    <a:solidFill>
                      <a:schemeClr val="bg1"/>
                    </a:solidFill>
                    <a:latin typeface="DAGGERSQUARE" pitchFamily="50" charset="0"/>
                  </a:rPr>
                  <a:t>Chiến thắng “Điện Biên Phủ trên không”</a:t>
                </a:r>
              </a:p>
              <a:p>
                <a:pPr marL="285750" indent="-285750">
                  <a:lnSpc>
                    <a:spcPct val="150000"/>
                  </a:lnSpc>
                  <a:buFontTx/>
                  <a:buChar char="-"/>
                </a:pPr>
                <a:r>
                  <a:rPr lang="vi-VN" sz="3200" dirty="0">
                    <a:solidFill>
                      <a:schemeClr val="bg1"/>
                    </a:solidFill>
                    <a:latin typeface="DAGGERSQUARE" pitchFamily="50" charset="0"/>
                  </a:rPr>
                  <a:t>Chuẩn bị bài tiếp theo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200" i="1" dirty="0">
                    <a:solidFill>
                      <a:schemeClr val="bg1"/>
                    </a:solidFill>
                    <a:latin typeface="DAGGERSQUARE" pitchFamily="50" charset="0"/>
                  </a:rPr>
                  <a:t>Lễ kí Hiệp định Pa-ri</a:t>
                </a: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53C2659-4AB2-43C7-9B3A-436D8755B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941" y="5160580"/>
                <a:ext cx="504868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EAB082E-D48B-47B8-B900-CC9750934F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5031" y="4275815"/>
                <a:ext cx="5069707" cy="304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D77A584-D6B0-438A-A0D1-80E0FD539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07" y="3635539"/>
                <a:ext cx="509072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7CD0BC4A-D169-4C5F-A9BE-19A1701E7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751" y="2839621"/>
                <a:ext cx="511514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9EB8AA43-882C-4A63-A77D-B9C6B36BAB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0223" y="2120394"/>
                <a:ext cx="2277237" cy="5046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E17CAEE-C5C9-4541-AF80-A7E06FE5DF0B}"/>
                  </a:ext>
                </a:extLst>
              </p:cNvPr>
              <p:cNvSpPr txBox="1"/>
              <p:nvPr/>
            </p:nvSpPr>
            <p:spPr>
              <a:xfrm>
                <a:off x="4696422" y="5020972"/>
                <a:ext cx="2703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dirty="0">
                  <a:solidFill>
                    <a:schemeClr val="bg1"/>
                  </a:solidFill>
                  <a:latin typeface="DAGGERSQUARE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7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54388 -3.7037E-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54739 -4.07407E-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55247 2.59259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50909" y="6866348"/>
            <a:ext cx="2916191" cy="93256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CẢM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ƠN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QUÝ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THẦY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CÔ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ĐÃ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THAM DỰ </a:t>
            </a:r>
          </a:p>
          <a:p>
            <a:pPr algn="ctr"/>
            <a:r>
              <a:rPr lang="vi-VN" altLang="en-US" sz="6000" b="1" dirty="0">
                <a:ln w="9525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 HỌC</a:t>
            </a:r>
          </a:p>
        </p:txBody>
      </p:sp>
      <p:pic>
        <p:nvPicPr>
          <p:cNvPr id="4" name="8273678604359903282">
            <a:hlinkClick r:id="" action="ppaction://media"/>
            <a:extLst>
              <a:ext uri="{FF2B5EF4-FFF2-40B4-BE49-F238E27FC236}">
                <a16:creationId xmlns:a16="http://schemas.microsoft.com/office/drawing/2014/main" id="{1D44578A-CFF1-A4EC-8A2A-2512095D7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4698" y="5911296"/>
            <a:ext cx="1370850" cy="633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1.48148E-6 L -0.02539 -2.5287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26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Chính quyền Sài Gòn tê liệt, lính Mĩ hoang mang, lo sợ.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Thôn, xã được giải phóng, Ủy ban nhân dân tự quản được thành lập.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Thất bại do lính Mĩ chống trả quyết liệt.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Tịch thu ruộng đất của địa chủ chia cho dân nghèo. 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 quả cuộc Tổng tiến công và nổi dậy </a:t>
                </a:r>
              </a:p>
              <a:p>
                <a:pPr algn="ctr"/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Tết Mậu Thân 1968 là:</a:t>
                </a:r>
                <a:endParaRPr lang="en-US" sz="36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2158" y="4652830"/>
            <a:ext cx="4582878" cy="1863941"/>
            <a:chOff x="232159" y="2465040"/>
            <a:chExt cx="4582878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232159" y="2465040"/>
              <a:ext cx="4396608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Buộc phải kí hiệp định </a:t>
              </a:r>
            </a:p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Giơ-ne-vơ chấm dứt chiến tranh, lập lại hòa bình tại </a:t>
              </a:r>
            </a:p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Việt Nam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Mĩ buộc phải thừa nhận thất bại một phần tại Việt Nam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Chấp nhận đàm phán tại Pa-ri về chấm dứt chiến tranh ở Việt </a:t>
              </a:r>
              <a:endParaRPr lang="en-US" sz="28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520460" cy="1902660"/>
            <a:chOff x="7386970" y="4651605"/>
            <a:chExt cx="4520460" cy="1902660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637769" y="4710156"/>
              <a:ext cx="426966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Nhân dân yêu chuộng hòa bình ở Mĩ yêu cầu Chính phủ Mĩ phải rút quân khỏi Việt Nam trong thời gian </a:t>
              </a:r>
            </a:p>
            <a:p>
              <a:pPr algn="ctr"/>
              <a:r>
                <a:rPr lang="vi-VN" sz="2400" b="1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ngắn nhất.</a:t>
              </a:r>
              <a:endParaRPr lang="en-US" sz="2400" b="1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Ý nào sau đây KHÔNG đúng với ý nghĩ của cuộc Tổng tiến công và nổi dậy Tết Mậu Thân 1968? </a:t>
                </a:r>
                <a:endParaRPr lang="en-US" sz="36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  <a:endParaRPr lang="en-US" sz="42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50" name="Group 649"/>
          <p:cNvGrpSpPr/>
          <p:nvPr/>
        </p:nvGrpSpPr>
        <p:grpSpPr>
          <a:xfrm>
            <a:off x="-183515" y="36830"/>
            <a:ext cx="12586335" cy="7009765"/>
            <a:chOff x="-289" y="58"/>
            <a:chExt cx="19821" cy="11039"/>
          </a:xfrm>
        </p:grpSpPr>
        <p:sp>
          <p:nvSpPr>
            <p:cNvPr id="4" name="Rectangles 3"/>
            <p:cNvSpPr/>
            <p:nvPr/>
          </p:nvSpPr>
          <p:spPr>
            <a:xfrm>
              <a:off x="-289" y="58"/>
              <a:ext cx="9911" cy="55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s 4"/>
            <p:cNvSpPr/>
            <p:nvPr/>
          </p:nvSpPr>
          <p:spPr>
            <a:xfrm>
              <a:off x="9622" y="5549"/>
              <a:ext cx="9911" cy="554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6" name="Freeform 5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9" name="Rectangles 8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s 10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s 11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s 12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s 13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s 1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s 15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s 16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s 17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s 18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s 19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s 21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s 22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s 23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s 24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2023</a:t>
              </a: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291" name="Freeform 29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293" name="Rectangles 29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s 29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s 29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s 29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s 29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s 29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s 29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s 29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s 30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s 30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s 30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s 30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s 30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s 30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s 30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8" name="Oval 30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Text Box 30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2013</a:t>
              </a:r>
            </a:p>
          </p:txBody>
        </p:sp>
      </p:grpSp>
      <p:grpSp>
        <p:nvGrpSpPr>
          <p:cNvPr id="310" name="Group 30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311" name="Freeform 31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313" name="Rectangles 31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s 31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s 31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s 31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Rectangles 31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s 31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ectangles 31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s 31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s 32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s 32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s 32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s 32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s 32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s 32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s 32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8" name="Oval 32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Text Box 32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2003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331" name="Freeform 33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32" name="Group 33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333" name="Rectangles 33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s 33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s 33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s 33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s 33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s 33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s 33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s 33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s 34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s 34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Rectangles 34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s 34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ectangles 34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s 34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s 34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8" name="Oval 34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Text Box 34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1993</a:t>
              </a:r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351" name="Freeform 35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2" name="Group 35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353" name="Rectangles 35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s 35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Rectangles 35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Rectangles 35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Rectangles 35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s 35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s 35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s 35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s 36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s 36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s 36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s 36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s 36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s 36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Rectangles 36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8" name="Oval 36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Text Box 36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1983</a:t>
              </a: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371" name="Freeform 37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72" name="Group 37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373" name="Rectangles 37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ectangles 37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s 37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s 37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Rectangles 37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Rectangles 37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Rectangles 37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s 37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s 38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s 38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s 38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s 38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s 38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Rectangles 38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s 38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8" name="Oval 38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Text Box 38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1973</a:t>
              </a:r>
            </a:p>
          </p:txBody>
        </p:sp>
      </p:grpSp>
      <p:grpSp>
        <p:nvGrpSpPr>
          <p:cNvPr id="390" name="Group 389"/>
          <p:cNvGrpSpPr/>
          <p:nvPr/>
        </p:nvGrpSpPr>
        <p:grpSpPr>
          <a:xfrm>
            <a:off x="3327400" y="617220"/>
            <a:ext cx="5505450" cy="5601970"/>
            <a:chOff x="5265" y="989"/>
            <a:chExt cx="8670" cy="8822"/>
          </a:xfrm>
        </p:grpSpPr>
        <p:sp>
          <p:nvSpPr>
            <p:cNvPr id="391" name="Freeform 390"/>
            <p:cNvSpPr/>
            <p:nvPr/>
          </p:nvSpPr>
          <p:spPr>
            <a:xfrm>
              <a:off x="5265" y="989"/>
              <a:ext cx="8670" cy="882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70" h="8822">
                  <a:moveTo>
                    <a:pt x="4320" y="499"/>
                  </a:moveTo>
                  <a:cubicBezTo>
                    <a:pt x="2168" y="499"/>
                    <a:pt x="424" y="2257"/>
                    <a:pt x="424" y="4426"/>
                  </a:cubicBezTo>
                  <a:cubicBezTo>
                    <a:pt x="424" y="6594"/>
                    <a:pt x="2168" y="8352"/>
                    <a:pt x="4320" y="8352"/>
                  </a:cubicBezTo>
                  <a:cubicBezTo>
                    <a:pt x="6472" y="8352"/>
                    <a:pt x="8216" y="6594"/>
                    <a:pt x="8216" y="4426"/>
                  </a:cubicBezTo>
                  <a:cubicBezTo>
                    <a:pt x="8216" y="2257"/>
                    <a:pt x="6472" y="499"/>
                    <a:pt x="4320" y="499"/>
                  </a:cubicBezTo>
                  <a:close/>
                  <a:moveTo>
                    <a:pt x="4335" y="0"/>
                  </a:moveTo>
                  <a:cubicBezTo>
                    <a:pt x="6729" y="0"/>
                    <a:pt x="8670" y="1975"/>
                    <a:pt x="8670" y="4411"/>
                  </a:cubicBezTo>
                  <a:cubicBezTo>
                    <a:pt x="8670" y="6847"/>
                    <a:pt x="6729" y="8822"/>
                    <a:pt x="4335" y="8822"/>
                  </a:cubicBezTo>
                  <a:cubicBezTo>
                    <a:pt x="1941" y="8822"/>
                    <a:pt x="0" y="6847"/>
                    <a:pt x="0" y="4411"/>
                  </a:cubicBezTo>
                  <a:cubicBezTo>
                    <a:pt x="0" y="1975"/>
                    <a:pt x="1941" y="0"/>
                    <a:pt x="4335" y="0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5481" y="1284"/>
              <a:ext cx="8266" cy="8256"/>
              <a:chOff x="5481" y="1284"/>
              <a:chExt cx="8266" cy="8256"/>
            </a:xfrm>
            <a:solidFill>
              <a:schemeClr val="bg1"/>
            </a:solidFill>
          </p:grpSpPr>
          <p:sp>
            <p:nvSpPr>
              <p:cNvPr id="393" name="Rectangles 392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s 393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s 394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s 395"/>
              <p:cNvSpPr/>
              <p:nvPr/>
            </p:nvSpPr>
            <p:spPr>
              <a:xfrm rot="18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s 396"/>
              <p:cNvSpPr/>
              <p:nvPr/>
            </p:nvSpPr>
            <p:spPr>
              <a:xfrm rot="20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Rectangles 397"/>
              <p:cNvSpPr/>
              <p:nvPr/>
            </p:nvSpPr>
            <p:spPr>
              <a:xfrm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s 398"/>
              <p:cNvSpPr/>
              <p:nvPr/>
            </p:nvSpPr>
            <p:spPr>
              <a:xfrm rot="9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s 399"/>
              <p:cNvSpPr/>
              <p:nvPr/>
            </p:nvSpPr>
            <p:spPr>
              <a:xfrm rot="27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Rectangles 400"/>
              <p:cNvSpPr/>
              <p:nvPr/>
            </p:nvSpPr>
            <p:spPr>
              <a:xfrm rot="36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s 401"/>
              <p:cNvSpPr/>
              <p:nvPr/>
            </p:nvSpPr>
            <p:spPr>
              <a:xfrm rot="45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Rectangles 402"/>
              <p:cNvSpPr/>
              <p:nvPr/>
            </p:nvSpPr>
            <p:spPr>
              <a:xfrm rot="9000000">
                <a:off x="9473" y="129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s 403"/>
              <p:cNvSpPr/>
              <p:nvPr/>
            </p:nvSpPr>
            <p:spPr>
              <a:xfrm rot="72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s 404"/>
              <p:cNvSpPr/>
              <p:nvPr/>
            </p:nvSpPr>
            <p:spPr>
              <a:xfrm rot="6300000">
                <a:off x="9463" y="1285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s 405"/>
              <p:cNvSpPr/>
              <p:nvPr/>
            </p:nvSpPr>
            <p:spPr>
              <a:xfrm rot="1800000">
                <a:off x="9463" y="128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s 406"/>
              <p:cNvSpPr/>
              <p:nvPr/>
            </p:nvSpPr>
            <p:spPr>
              <a:xfrm rot="5400000">
                <a:off x="9453" y="1274"/>
                <a:ext cx="303" cy="8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8" name="Oval 407"/>
            <p:cNvSpPr/>
            <p:nvPr/>
          </p:nvSpPr>
          <p:spPr>
            <a:xfrm>
              <a:off x="6108" y="1929"/>
              <a:ext cx="6914" cy="68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Text Box 408"/>
            <p:cNvSpPr txBox="1"/>
            <p:nvPr/>
          </p:nvSpPr>
          <p:spPr>
            <a:xfrm>
              <a:off x="6364" y="3664"/>
              <a:ext cx="6576" cy="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1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charset="0"/>
                  <a:cs typeface="Agency FB" panose="020B0503020202020204" charset="0"/>
                </a:rPr>
                <a:t>1972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 rot="16200000">
            <a:off x="2717800" y="-2717165"/>
            <a:ext cx="6858000" cy="1229296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356610" y="219710"/>
            <a:ext cx="5478780" cy="6419850"/>
            <a:chOff x="9599" y="385"/>
            <a:chExt cx="8628" cy="10110"/>
          </a:xfrm>
        </p:grpSpPr>
        <p:grpSp>
          <p:nvGrpSpPr>
            <p:cNvPr id="112" name="Google Shape;112;g20e3d61ad04_0_0"/>
            <p:cNvGrpSpPr/>
            <p:nvPr/>
          </p:nvGrpSpPr>
          <p:grpSpPr>
            <a:xfrm>
              <a:off x="9599" y="385"/>
              <a:ext cx="8628" cy="10110"/>
              <a:chOff x="6095993" y="219075"/>
              <a:chExt cx="5479056" cy="6419850"/>
            </a:xfrm>
          </p:grpSpPr>
          <p:sp>
            <p:nvSpPr>
              <p:cNvPr id="113" name="Google Shape;113;g20e3d61ad04_0_0"/>
              <p:cNvSpPr/>
              <p:nvPr/>
            </p:nvSpPr>
            <p:spPr>
              <a:xfrm>
                <a:off x="6096003" y="219075"/>
                <a:ext cx="5479046" cy="6419850"/>
              </a:xfrm>
              <a:custGeom>
                <a:avLst/>
                <a:gdLst/>
                <a:ahLst/>
                <a:cxnLst/>
                <a:rect l="l" t="t" r="r" b="b"/>
                <a:pathLst>
                  <a:path w="5479046" h="6419850" extrusionOk="0">
                    <a:moveTo>
                      <a:pt x="94561" y="0"/>
                    </a:moveTo>
                    <a:lnTo>
                      <a:pt x="364121" y="0"/>
                    </a:lnTo>
                    <a:lnTo>
                      <a:pt x="466330" y="0"/>
                    </a:lnTo>
                    <a:lnTo>
                      <a:pt x="5101190" y="0"/>
                    </a:lnTo>
                    <a:cubicBezTo>
                      <a:pt x="5309874" y="0"/>
                      <a:pt x="5479046" y="169172"/>
                      <a:pt x="5479046" y="377856"/>
                    </a:cubicBezTo>
                    <a:lnTo>
                      <a:pt x="5479046" y="6041994"/>
                    </a:lnTo>
                    <a:cubicBezTo>
                      <a:pt x="5479046" y="6250678"/>
                      <a:pt x="5309874" y="6419850"/>
                      <a:pt x="5101190" y="6419850"/>
                    </a:cubicBezTo>
                    <a:lnTo>
                      <a:pt x="466330" y="6419850"/>
                    </a:lnTo>
                    <a:lnTo>
                      <a:pt x="364121" y="6419850"/>
                    </a:lnTo>
                    <a:lnTo>
                      <a:pt x="94561" y="6419850"/>
                    </a:lnTo>
                    <a:cubicBezTo>
                      <a:pt x="42336" y="6419850"/>
                      <a:pt x="0" y="6377514"/>
                      <a:pt x="0" y="6325289"/>
                    </a:cubicBezTo>
                    <a:lnTo>
                      <a:pt x="0" y="94561"/>
                    </a:lnTo>
                    <a:cubicBezTo>
                      <a:pt x="0" y="42336"/>
                      <a:pt x="42336" y="0"/>
                      <a:pt x="94561" y="0"/>
                    </a:cubicBezTo>
                    <a:close/>
                  </a:path>
                </a:pathLst>
              </a:custGeom>
              <a:blipFill rotWithShape="1">
                <a:blip r:embed="rId5"/>
                <a:stretch>
                  <a:fillRect l="-37838" r="-37828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4" name="Google Shape;114;g20e3d61ad04_0_0"/>
              <p:cNvSpPr/>
              <p:nvPr/>
            </p:nvSpPr>
            <p:spPr>
              <a:xfrm>
                <a:off x="6406784" y="353961"/>
                <a:ext cx="4985400" cy="6096000"/>
              </a:xfrm>
              <a:prstGeom prst="roundRect">
                <a:avLst>
                  <a:gd name="adj" fmla="val 4382"/>
                </a:avLst>
              </a:prstGeom>
              <a:noFill/>
              <a:ln w="38100" cap="rnd" cmpd="sng">
                <a:solidFill>
                  <a:srgbClr val="FFCC00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5" name="Google Shape;115;g20e3d61ad04_0_0"/>
              <p:cNvSpPr/>
              <p:nvPr/>
            </p:nvSpPr>
            <p:spPr>
              <a:xfrm>
                <a:off x="6365842" y="219075"/>
                <a:ext cx="78000" cy="6419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8" name="Google Shape;118;g20e3d61ad04_0_0"/>
              <p:cNvSpPr/>
              <p:nvPr/>
            </p:nvSpPr>
            <p:spPr>
              <a:xfrm rot="5400000">
                <a:off x="6185543" y="798545"/>
                <a:ext cx="1686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9" name="Google Shape;119;g20e3d61ad04_0_0"/>
              <p:cNvSpPr/>
              <p:nvPr/>
            </p:nvSpPr>
            <p:spPr>
              <a:xfrm rot="5400000">
                <a:off x="6088494" y="5603120"/>
                <a:ext cx="3627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0" name="Google Shape;120;g20e3d61ad04_0_0"/>
              <p:cNvSpPr/>
              <p:nvPr/>
            </p:nvSpPr>
            <p:spPr>
              <a:xfrm rot="5400000">
                <a:off x="6185544" y="5956386"/>
                <a:ext cx="168600" cy="3477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1" name="Google Shape;121;g20e3d61ad04_0_0"/>
              <p:cNvSpPr/>
              <p:nvPr/>
            </p:nvSpPr>
            <p:spPr>
              <a:xfrm>
                <a:off x="6979702" y="4850964"/>
                <a:ext cx="3981600" cy="45600"/>
              </a:xfrm>
              <a:prstGeom prst="rect">
                <a:avLst/>
              </a:prstGeom>
              <a:gradFill>
                <a:gsLst>
                  <a:gs pos="0">
                    <a:srgbClr val="E0A92A"/>
                  </a:gs>
                  <a:gs pos="29000">
                    <a:srgbClr val="BF9000"/>
                  </a:gs>
                  <a:gs pos="64000">
                    <a:srgbClr val="FFCC00"/>
                  </a:gs>
                  <a:gs pos="91000">
                    <a:srgbClr val="7F6000"/>
                  </a:gs>
                  <a:gs pos="100000">
                    <a:srgbClr val="7F6000"/>
                  </a:gs>
                </a:gsLst>
                <a:lin ang="15600151" scaled="0"/>
              </a:gradFill>
              <a:ln>
                <a:noFill/>
              </a:ln>
              <a:effectLst>
                <a:outerShdw blurRad="50800" dist="50800" dir="5400000" sx="102000" sy="102000" algn="t" rotWithShape="0">
                  <a:srgbClr val="000000">
                    <a:alpha val="6667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3" name="Rectangles 2"/>
            <p:cNvSpPr/>
            <p:nvPr/>
          </p:nvSpPr>
          <p:spPr>
            <a:xfrm>
              <a:off x="12479" y="2514"/>
              <a:ext cx="3135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altLang="en-US" sz="32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Lịch sử 5</a:t>
              </a:r>
            </a:p>
          </p:txBody>
        </p:sp>
        <p:sp>
          <p:nvSpPr>
            <p:cNvPr id="5" name="Rectangles 0"/>
            <p:cNvSpPr/>
            <p:nvPr/>
          </p:nvSpPr>
          <p:spPr>
            <a:xfrm>
              <a:off x="10796" y="3915"/>
              <a:ext cx="6516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Chiến thắng </a:t>
              </a:r>
            </a:p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“Điện Biên Phủ</a:t>
              </a:r>
            </a:p>
            <a:p>
              <a:pPr algn="ctr"/>
              <a:r>
                <a:rPr lang="vi-VN" altLang="en-US" sz="4000" b="1">
                  <a:ln w="6600">
                    <a:solidFill>
                      <a:srgbClr val="FFFF00"/>
                    </a:solidFill>
                    <a:prstDash val="solid"/>
                  </a:ln>
                  <a:blipFill>
                    <a:blip r:embed="rId6"/>
                    <a:stretch>
                      <a:fillRect/>
                    </a:stretch>
                  </a:blip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trên không”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2898</Words>
  <Application>Microsoft Macintosh PowerPoint</Application>
  <PresentationFormat>Widescreen</PresentationFormat>
  <Paragraphs>454</Paragraphs>
  <Slides>58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8" baseType="lpstr">
      <vt:lpstr>宋体</vt:lpstr>
      <vt:lpstr>宋体</vt:lpstr>
      <vt:lpstr>.VnTime</vt:lpstr>
      <vt:lpstr>Agency FB</vt:lpstr>
      <vt:lpstr>Arial</vt:lpstr>
      <vt:lpstr>Calibri</vt:lpstr>
      <vt:lpstr>Calibri Light</vt:lpstr>
      <vt:lpstr>DAGGERSQUARE</vt:lpstr>
      <vt:lpstr>HP001 4H</vt:lpstr>
      <vt:lpstr>iCiel Cadena</vt:lpstr>
      <vt:lpstr>Ink Free</vt:lpstr>
      <vt:lpstr>Montserrat</vt:lpstr>
      <vt:lpstr>Open Sans Extrabold</vt:lpstr>
      <vt:lpstr>Snap ITC</vt:lpstr>
      <vt:lpstr>Tahoma</vt:lpstr>
      <vt:lpstr>Times New Roman</vt:lpstr>
      <vt:lpstr>Tw Cen MT</vt:lpstr>
      <vt:lpstr>Wingdings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Microsoft Office User</cp:lastModifiedBy>
  <cp:revision>50</cp:revision>
  <dcterms:created xsi:type="dcterms:W3CDTF">2023-02-17T15:19:00Z</dcterms:created>
  <dcterms:modified xsi:type="dcterms:W3CDTF">2023-03-29T17:00:48Z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312DA318ADC5494380A094F8675D521F</vt:lpwstr>
  </property>
  <property fmtid="{D5CDD505-2E9C-101B-9397-08002B2CF9AE}" pid="3" name="KSOProductBuildVer">
    <vt:lpwstr>1033-11.2.0.11440</vt:lpwstr>
  </property>
</Properties>
</file>