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Helvetica Neue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hKuc5eL1LtA8rwyVUWS44UDQFL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12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&#10;文本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spd="slow">
    <p:randomBar dir="vert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/>
          </a:p>
        </p:txBody>
      </p:sp>
      <p:sp>
        <p:nvSpPr>
          <p:cNvPr id="11" name="Google Shape;11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spd="slow">
    <p:randomBar dir="vert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3.jpg"/><Relationship Id="rId5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38.png"/><Relationship Id="rId5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37.png"/><Relationship Id="rId5" Type="http://schemas.openxmlformats.org/officeDocument/2006/relationships/image" Target="../media/image4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37.png"/><Relationship Id="rId5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Relationship Id="rId4" Type="http://schemas.openxmlformats.org/officeDocument/2006/relationships/image" Target="../media/image39.jpg"/><Relationship Id="rId5" Type="http://schemas.openxmlformats.org/officeDocument/2006/relationships/image" Target="../media/image48.gif"/><Relationship Id="rId6" Type="http://schemas.openxmlformats.org/officeDocument/2006/relationships/slide" Target="/ppt/slides/slide12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Relationship Id="rId4" Type="http://schemas.openxmlformats.org/officeDocument/2006/relationships/image" Target="../media/image39.jpg"/><Relationship Id="rId5" Type="http://schemas.openxmlformats.org/officeDocument/2006/relationships/image" Target="../media/image48.gif"/><Relationship Id="rId6" Type="http://schemas.openxmlformats.org/officeDocument/2006/relationships/slide" Target="/ppt/slides/slide1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45.png"/><Relationship Id="rId11" Type="http://schemas.openxmlformats.org/officeDocument/2006/relationships/image" Target="../media/image25.jpg"/><Relationship Id="rId10" Type="http://schemas.openxmlformats.org/officeDocument/2006/relationships/image" Target="../media/image50.png"/><Relationship Id="rId9" Type="http://schemas.openxmlformats.org/officeDocument/2006/relationships/image" Target="../media/image30.png"/><Relationship Id="rId5" Type="http://schemas.openxmlformats.org/officeDocument/2006/relationships/image" Target="../media/image53.png"/><Relationship Id="rId6" Type="http://schemas.openxmlformats.org/officeDocument/2006/relationships/image" Target="../media/image56.png"/><Relationship Id="rId7" Type="http://schemas.openxmlformats.org/officeDocument/2006/relationships/image" Target="../media/image15.png"/><Relationship Id="rId8" Type="http://schemas.openxmlformats.org/officeDocument/2006/relationships/image" Target="../media/image5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3.jp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5.png"/><Relationship Id="rId5" Type="http://schemas.openxmlformats.org/officeDocument/2006/relationships/image" Target="../media/image30.png"/><Relationship Id="rId6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20.png"/><Relationship Id="rId5" Type="http://schemas.openxmlformats.org/officeDocument/2006/relationships/image" Target="../media/image17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8.jp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3.jpg"/><Relationship Id="rId5" Type="http://schemas.openxmlformats.org/officeDocument/2006/relationships/image" Target="../media/image28.jpg"/><Relationship Id="rId6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3.jpg"/><Relationship Id="rId5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3"/>
            <a:ext cx="12194978" cy="6856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0450" y="5648360"/>
            <a:ext cx="6509282" cy="136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4">
            <a:alphaModFix/>
          </a:blip>
          <a:srcRect b="0" l="11303" r="9238" t="82807"/>
          <a:stretch/>
        </p:blipFill>
        <p:spPr>
          <a:xfrm>
            <a:off x="-2107091" y="-316761"/>
            <a:ext cx="3574944" cy="116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4">
            <a:alphaModFix/>
          </a:blip>
          <a:srcRect b="0" l="11303" r="9238" t="82807"/>
          <a:stretch/>
        </p:blipFill>
        <p:spPr>
          <a:xfrm>
            <a:off x="10972800" y="-316761"/>
            <a:ext cx="3623434" cy="117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40034" y="5648360"/>
            <a:ext cx="6509282" cy="1361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oc2" id="245" name="Google Shape;24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3368" y="1762466"/>
            <a:ext cx="8331200" cy="1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1"/>
          <p:cNvSpPr/>
          <p:nvPr/>
        </p:nvSpPr>
        <p:spPr>
          <a:xfrm>
            <a:off x="2099164" y="127341"/>
            <a:ext cx="1605267" cy="1603731"/>
          </a:xfrm>
          <a:prstGeom prst="ellipse">
            <a:avLst/>
          </a:prstGeom>
          <a:solidFill>
            <a:srgbClr val="00CC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/>
          <p:nvPr/>
        </p:nvSpPr>
        <p:spPr>
          <a:xfrm>
            <a:off x="2086768" y="127341"/>
            <a:ext cx="1605267" cy="1603731"/>
          </a:xfrm>
          <a:prstGeom prst="ellipse">
            <a:avLst/>
          </a:prstGeom>
          <a:solidFill>
            <a:srgbClr val="00CCF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8" name="Google Shape;248;p11"/>
          <p:cNvCxnSpPr/>
          <p:nvPr/>
        </p:nvCxnSpPr>
        <p:spPr>
          <a:xfrm>
            <a:off x="2904896" y="1638192"/>
            <a:ext cx="0" cy="106812"/>
          </a:xfrm>
          <a:prstGeom prst="straightConnector1">
            <a:avLst/>
          </a:prstGeom>
          <a:solidFill>
            <a:srgbClr val="00CCFF"/>
          </a:solidFill>
          <a:ln cap="flat" cmpd="sng" w="317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11"/>
          <p:cNvSpPr txBox="1"/>
          <p:nvPr/>
        </p:nvSpPr>
        <p:spPr>
          <a:xfrm>
            <a:off x="2718958" y="1241903"/>
            <a:ext cx="3718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7255972" y="38027"/>
            <a:ext cx="1605267" cy="1603731"/>
          </a:xfrm>
          <a:prstGeom prst="ellipse">
            <a:avLst/>
          </a:prstGeom>
          <a:solidFill>
            <a:srgbClr val="00CC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7268368" y="47464"/>
            <a:ext cx="1605267" cy="1603731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2" name="Google Shape;252;p11"/>
          <p:cNvCxnSpPr/>
          <p:nvPr/>
        </p:nvCxnSpPr>
        <p:spPr>
          <a:xfrm>
            <a:off x="8086496" y="1638192"/>
            <a:ext cx="0" cy="106812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11"/>
          <p:cNvSpPr txBox="1"/>
          <p:nvPr/>
        </p:nvSpPr>
        <p:spPr>
          <a:xfrm>
            <a:off x="7900558" y="1241903"/>
            <a:ext cx="3718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cxnSp>
        <p:nvCxnSpPr>
          <p:cNvPr id="254" name="Google Shape;254;p11"/>
          <p:cNvCxnSpPr/>
          <p:nvPr/>
        </p:nvCxnSpPr>
        <p:spPr>
          <a:xfrm>
            <a:off x="8093868" y="1778341"/>
            <a:ext cx="0" cy="1676400"/>
          </a:xfrm>
          <a:prstGeom prst="straightConnector1">
            <a:avLst/>
          </a:prstGeom>
          <a:noFill/>
          <a:ln cap="flat" cmpd="sng" w="12700">
            <a:solidFill>
              <a:srgbClr val="FF66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11"/>
          <p:cNvCxnSpPr/>
          <p:nvPr/>
        </p:nvCxnSpPr>
        <p:spPr>
          <a:xfrm>
            <a:off x="2899568" y="1778341"/>
            <a:ext cx="0" cy="1676400"/>
          </a:xfrm>
          <a:prstGeom prst="straightConnector1">
            <a:avLst/>
          </a:prstGeom>
          <a:noFill/>
          <a:ln cap="flat" cmpd="sng" w="12700">
            <a:solidFill>
              <a:srgbClr val="FF66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11"/>
          <p:cNvCxnSpPr/>
          <p:nvPr/>
        </p:nvCxnSpPr>
        <p:spPr>
          <a:xfrm>
            <a:off x="3001168" y="3238841"/>
            <a:ext cx="5181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57" name="Google Shape;257;p11"/>
          <p:cNvSpPr txBox="1"/>
          <p:nvPr/>
        </p:nvSpPr>
        <p:spPr>
          <a:xfrm>
            <a:off x="3167035" y="3321083"/>
            <a:ext cx="51054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 vi hình tròn bán kính 2 cm</a:t>
            </a:r>
            <a:endParaRPr/>
          </a:p>
        </p:txBody>
      </p:sp>
      <p:sp>
        <p:nvSpPr>
          <p:cNvPr id="258" name="Google Shape;258;p11"/>
          <p:cNvSpPr txBox="1"/>
          <p:nvPr/>
        </p:nvSpPr>
        <p:spPr>
          <a:xfrm>
            <a:off x="2934973" y="2707838"/>
            <a:ext cx="53139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 dài của đường tròn bán kính 2 cm</a:t>
            </a:r>
            <a:endParaRPr/>
          </a:p>
        </p:txBody>
      </p:sp>
      <p:sp>
        <p:nvSpPr>
          <p:cNvPr id="259" name="Google Shape;259;p11"/>
          <p:cNvSpPr txBox="1"/>
          <p:nvPr/>
        </p:nvSpPr>
        <p:spPr>
          <a:xfrm>
            <a:off x="1362868" y="4077908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Hình tròn có bán kính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cm</a:t>
            </a:r>
            <a:r>
              <a:rPr b="1" lang="en-US" sz="24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có chu vi  </a:t>
            </a:r>
            <a:endParaRPr/>
          </a:p>
        </p:txBody>
      </p:sp>
      <p:sp>
        <p:nvSpPr>
          <p:cNvPr id="260" name="Google Shape;260;p11"/>
          <p:cNvSpPr txBox="1"/>
          <p:nvPr/>
        </p:nvSpPr>
        <p:spPr>
          <a:xfrm>
            <a:off x="106980" y="4952864"/>
            <a:ext cx="502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 :</a:t>
            </a:r>
            <a:r>
              <a:rPr b="1"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Hình tròn có đường kính </a:t>
            </a:r>
            <a:endParaRPr/>
          </a:p>
        </p:txBody>
      </p:sp>
      <p:sp>
        <p:nvSpPr>
          <p:cNvPr id="261" name="Google Shape;261;p11"/>
          <p:cNvSpPr txBox="1"/>
          <p:nvPr/>
        </p:nvSpPr>
        <p:spPr>
          <a:xfrm>
            <a:off x="5483107" y="4936842"/>
            <a:ext cx="8610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chu vi trong khoảng 12,5 cm đến 12,6 cm.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6924230" y="3713049"/>
            <a:ext cx="52677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trong khoảng 12,5 cm đến 12,6 cm.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6925468" y="411320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</p:txBody>
      </p:sp>
      <p:sp>
        <p:nvSpPr>
          <p:cNvPr id="264" name="Google Shape;264;p11"/>
          <p:cNvSpPr txBox="1"/>
          <p:nvPr/>
        </p:nvSpPr>
        <p:spPr>
          <a:xfrm>
            <a:off x="4772543" y="5027212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</p:txBody>
      </p:sp>
      <p:sp>
        <p:nvSpPr>
          <p:cNvPr id="265" name="Google Shape;265;p11"/>
          <p:cNvSpPr txBox="1"/>
          <p:nvPr/>
        </p:nvSpPr>
        <p:spPr>
          <a:xfrm>
            <a:off x="4759207" y="4954491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cm</a:t>
            </a: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56622" y="4937165"/>
            <a:ext cx="12854292" cy="268853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2"/>
          <p:cNvSpPr/>
          <p:nvPr/>
        </p:nvSpPr>
        <p:spPr>
          <a:xfrm>
            <a:off x="1282236" y="698873"/>
            <a:ext cx="3143122" cy="3143122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1288586" y="711573"/>
            <a:ext cx="3143122" cy="3143122"/>
          </a:xfrm>
          <a:prstGeom prst="ellipse">
            <a:avLst/>
          </a:prstGeom>
          <a:noFill/>
          <a:ln cap="flat" cmpd="sng" w="317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4" name="Google Shape;274;p12"/>
          <p:cNvCxnSpPr/>
          <p:nvPr/>
        </p:nvCxnSpPr>
        <p:spPr>
          <a:xfrm>
            <a:off x="1290827" y="2292428"/>
            <a:ext cx="3133867" cy="2467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" name="Google Shape;275;p12"/>
          <p:cNvSpPr txBox="1"/>
          <p:nvPr/>
        </p:nvSpPr>
        <p:spPr>
          <a:xfrm>
            <a:off x="2470707" y="1778840"/>
            <a:ext cx="14805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cm</a:t>
            </a:r>
            <a:endParaRPr/>
          </a:p>
        </p:txBody>
      </p:sp>
      <p:sp>
        <p:nvSpPr>
          <p:cNvPr id="276" name="Google Shape;276;p12"/>
          <p:cNvSpPr/>
          <p:nvPr/>
        </p:nvSpPr>
        <p:spPr>
          <a:xfrm>
            <a:off x="2793705" y="2246855"/>
            <a:ext cx="107957" cy="107958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2"/>
          <p:cNvSpPr/>
          <p:nvPr/>
        </p:nvSpPr>
        <p:spPr>
          <a:xfrm flipH="1" rot="-5400000">
            <a:off x="2621100" y="997290"/>
            <a:ext cx="444172" cy="3109200"/>
          </a:xfrm>
          <a:prstGeom prst="rightBrace">
            <a:avLst>
              <a:gd fmla="val 58333" name="adj1"/>
              <a:gd fmla="val 50000" name="adj2"/>
            </a:avLst>
          </a:prstGeom>
          <a:noFill/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5391539" y="636615"/>
            <a:ext cx="595373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chu vi hình tròn có đường kính 4 cm. 	</a:t>
            </a:r>
            <a:endParaRPr/>
          </a:p>
        </p:txBody>
      </p:sp>
      <p:sp>
        <p:nvSpPr>
          <p:cNvPr id="279" name="Google Shape;279;p12"/>
          <p:cNvSpPr txBox="1"/>
          <p:nvPr/>
        </p:nvSpPr>
        <p:spPr>
          <a:xfrm>
            <a:off x="6531559" y="351257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x 3,14 =</a:t>
            </a:r>
            <a:endParaRPr/>
          </a:p>
        </p:txBody>
      </p:sp>
      <p:sp>
        <p:nvSpPr>
          <p:cNvPr id="280" name="Google Shape;280;p12"/>
          <p:cNvSpPr txBox="1"/>
          <p:nvPr/>
        </p:nvSpPr>
        <p:spPr>
          <a:xfrm>
            <a:off x="8267989" y="3516591"/>
            <a:ext cx="2514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12,56 (cm)</a:t>
            </a:r>
            <a:endParaRPr/>
          </a:p>
        </p:txBody>
      </p:sp>
      <p:sp>
        <p:nvSpPr>
          <p:cNvPr id="281" name="Google Shape;281;p12"/>
          <p:cNvSpPr txBox="1"/>
          <p:nvPr/>
        </p:nvSpPr>
        <p:spPr>
          <a:xfrm>
            <a:off x="4595571" y="2885656"/>
            <a:ext cx="75964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 vi hình tròn có đường kính 4 cm là:	</a:t>
            </a:r>
            <a:endParaRPr b="1" sz="3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7473542" y="4193285"/>
            <a:ext cx="33848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số 12,56 cm </a:t>
            </a:r>
            <a:endParaRPr b="1"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3" name="Google Shape;283;p12"/>
          <p:cNvGrpSpPr/>
          <p:nvPr/>
        </p:nvGrpSpPr>
        <p:grpSpPr>
          <a:xfrm>
            <a:off x="164609" y="4177412"/>
            <a:ext cx="4686300" cy="3174433"/>
            <a:chOff x="5974725" y="2222205"/>
            <a:chExt cx="5877033" cy="3981019"/>
          </a:xfrm>
        </p:grpSpPr>
        <p:pic>
          <p:nvPicPr>
            <p:cNvPr id="284" name="Google Shape;284;p12"/>
            <p:cNvPicPr preferRelativeResize="0"/>
            <p:nvPr/>
          </p:nvPicPr>
          <p:blipFill rotWithShape="1">
            <a:blip r:embed="rId4">
              <a:alphaModFix/>
            </a:blip>
            <a:srcRect b="21287" l="0" r="0" t="3205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2"/>
            <p:cNvPicPr preferRelativeResize="0"/>
            <p:nvPr/>
          </p:nvPicPr>
          <p:blipFill rotWithShape="1">
            <a:blip r:embed="rId5">
              <a:alphaModFix/>
            </a:blip>
            <a:srcRect b="10649" l="15233" r="13827" t="14238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500">
        <p14:window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/>
          <p:cNvSpPr/>
          <p:nvPr/>
        </p:nvSpPr>
        <p:spPr>
          <a:xfrm>
            <a:off x="2692400" y="5055146"/>
            <a:ext cx="3600450" cy="72140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13"/>
          <p:cNvSpPr/>
          <p:nvPr/>
        </p:nvSpPr>
        <p:spPr>
          <a:xfrm>
            <a:off x="3673859" y="1670858"/>
            <a:ext cx="2975211" cy="8618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13"/>
          <p:cNvSpPr txBox="1"/>
          <p:nvPr/>
        </p:nvSpPr>
        <p:spPr>
          <a:xfrm>
            <a:off x="445168" y="663993"/>
            <a:ext cx="116064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Muốn tính chu vi của hình tròn ta lấy đường kính nhân với số 3,14.</a:t>
            </a:r>
            <a:endParaRPr/>
          </a:p>
        </p:txBody>
      </p:sp>
      <p:sp>
        <p:nvSpPr>
          <p:cNvPr id="293" name="Google Shape;293;p13"/>
          <p:cNvSpPr/>
          <p:nvPr/>
        </p:nvSpPr>
        <p:spPr>
          <a:xfrm flipH="1" rot="-5400000">
            <a:off x="2690553" y="747726"/>
            <a:ext cx="75347" cy="971645"/>
          </a:xfrm>
          <a:prstGeom prst="rightBrace">
            <a:avLst>
              <a:gd fmla="val 66667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13"/>
          <p:cNvSpPr txBox="1"/>
          <p:nvPr/>
        </p:nvSpPr>
        <p:spPr>
          <a:xfrm>
            <a:off x="2238675" y="65533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 vi</a:t>
            </a:r>
            <a:endParaRPr/>
          </a:p>
        </p:txBody>
      </p:sp>
      <p:sp>
        <p:nvSpPr>
          <p:cNvPr id="295" name="Google Shape;295;p13"/>
          <p:cNvSpPr txBox="1"/>
          <p:nvPr/>
        </p:nvSpPr>
        <p:spPr>
          <a:xfrm>
            <a:off x="6324250" y="655331"/>
            <a:ext cx="23774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kính</a:t>
            </a: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13"/>
          <p:cNvSpPr/>
          <p:nvPr/>
        </p:nvSpPr>
        <p:spPr>
          <a:xfrm flipH="1" rot="-5400000">
            <a:off x="7176803" y="304115"/>
            <a:ext cx="182562" cy="1884717"/>
          </a:xfrm>
          <a:prstGeom prst="rightBrace">
            <a:avLst>
              <a:gd fmla="val 91667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13"/>
          <p:cNvSpPr txBox="1"/>
          <p:nvPr/>
        </p:nvSpPr>
        <p:spPr>
          <a:xfrm>
            <a:off x="2537726" y="1275860"/>
            <a:ext cx="381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298" name="Google Shape;298;p13"/>
          <p:cNvSpPr txBox="1"/>
          <p:nvPr/>
        </p:nvSpPr>
        <p:spPr>
          <a:xfrm>
            <a:off x="7077584" y="1275860"/>
            <a:ext cx="381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299" name="Google Shape;299;p13"/>
          <p:cNvSpPr txBox="1"/>
          <p:nvPr/>
        </p:nvSpPr>
        <p:spPr>
          <a:xfrm>
            <a:off x="3769936" y="1822617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= </a:t>
            </a:r>
            <a:endParaRPr/>
          </a:p>
        </p:txBody>
      </p:sp>
      <p:sp>
        <p:nvSpPr>
          <p:cNvPr id="300" name="Google Shape;300;p13"/>
          <p:cNvSpPr txBox="1"/>
          <p:nvPr/>
        </p:nvSpPr>
        <p:spPr>
          <a:xfrm>
            <a:off x="4667870" y="1815086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x 3,14 </a:t>
            </a:r>
            <a:endParaRPr/>
          </a:p>
        </p:txBody>
      </p:sp>
      <p:sp>
        <p:nvSpPr>
          <p:cNvPr id="301" name="Google Shape;301;p13"/>
          <p:cNvSpPr txBox="1"/>
          <p:nvPr/>
        </p:nvSpPr>
        <p:spPr>
          <a:xfrm>
            <a:off x="618785" y="2821855"/>
            <a:ext cx="228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endParaRPr/>
          </a:p>
        </p:txBody>
      </p:sp>
      <p:sp>
        <p:nvSpPr>
          <p:cNvPr id="302" name="Google Shape;302;p13"/>
          <p:cNvSpPr txBox="1"/>
          <p:nvPr/>
        </p:nvSpPr>
        <p:spPr>
          <a:xfrm>
            <a:off x="4594443" y="2934472"/>
            <a:ext cx="4114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đường kính hình tròn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/>
          </a:p>
        </p:txBody>
      </p:sp>
      <p:sp>
        <p:nvSpPr>
          <p:cNvPr id="303" name="Google Shape;303;p13"/>
          <p:cNvSpPr txBox="1"/>
          <p:nvPr/>
        </p:nvSpPr>
        <p:spPr>
          <a:xfrm>
            <a:off x="1296349" y="2933891"/>
            <a:ext cx="3835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chu vi của hình tròn,</a:t>
            </a:r>
            <a:endParaRPr/>
          </a:p>
        </p:txBody>
      </p:sp>
      <p:sp>
        <p:nvSpPr>
          <p:cNvPr id="304" name="Google Shape;304;p13"/>
          <p:cNvSpPr/>
          <p:nvPr/>
        </p:nvSpPr>
        <p:spPr>
          <a:xfrm>
            <a:off x="9555422" y="2821855"/>
            <a:ext cx="2220591" cy="2220591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13"/>
          <p:cNvSpPr/>
          <p:nvPr/>
        </p:nvSpPr>
        <p:spPr>
          <a:xfrm>
            <a:off x="9561772" y="2834555"/>
            <a:ext cx="2220591" cy="2220591"/>
          </a:xfrm>
          <a:prstGeom prst="ellipse">
            <a:avLst/>
          </a:prstGeom>
          <a:noFill/>
          <a:ln cap="flat" cmpd="sng" w="317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13"/>
          <p:cNvSpPr txBox="1"/>
          <p:nvPr/>
        </p:nvSpPr>
        <p:spPr>
          <a:xfrm>
            <a:off x="10466290" y="4213043"/>
            <a:ext cx="496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307" name="Google Shape;307;p13"/>
          <p:cNvSpPr/>
          <p:nvPr/>
        </p:nvSpPr>
        <p:spPr>
          <a:xfrm>
            <a:off x="10638446" y="3926121"/>
            <a:ext cx="76271" cy="7627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13"/>
          <p:cNvSpPr/>
          <p:nvPr/>
        </p:nvSpPr>
        <p:spPr>
          <a:xfrm flipH="1" rot="-5400000">
            <a:off x="10490480" y="3067539"/>
            <a:ext cx="313803" cy="2196619"/>
          </a:xfrm>
          <a:prstGeom prst="rightBrace">
            <a:avLst>
              <a:gd fmla="val 58333" name="adj1"/>
              <a:gd fmla="val 50000" name="adj2"/>
            </a:avLst>
          </a:prstGeom>
          <a:noFill/>
          <a:ln cap="flat" cmpd="sng" w="127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13"/>
          <p:cNvSpPr txBox="1"/>
          <p:nvPr/>
        </p:nvSpPr>
        <p:spPr>
          <a:xfrm>
            <a:off x="500306" y="3713009"/>
            <a:ext cx="685848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 </a:t>
            </a:r>
            <a:r>
              <a:rPr b="1" i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1"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Muốn tính </a:t>
            </a:r>
            <a:r>
              <a:rPr b="1" i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 vi</a:t>
            </a:r>
            <a:r>
              <a:rPr b="1" i="1"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hình tròn ta lấy </a:t>
            </a:r>
            <a:r>
              <a:rPr b="1" i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lần bán kính</a:t>
            </a:r>
            <a:r>
              <a:rPr b="1" i="1"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nhân với số 3,14.</a:t>
            </a:r>
            <a:endParaRPr/>
          </a:p>
        </p:txBody>
      </p:sp>
      <p:sp>
        <p:nvSpPr>
          <p:cNvPr id="310" name="Google Shape;310;p13"/>
          <p:cNvSpPr/>
          <p:nvPr/>
        </p:nvSpPr>
        <p:spPr>
          <a:xfrm rot="5400000">
            <a:off x="9989074" y="3306228"/>
            <a:ext cx="244069" cy="1046009"/>
          </a:xfrm>
          <a:prstGeom prst="leftBrace">
            <a:avLst>
              <a:gd fmla="val 35714" name="adj1"/>
              <a:gd fmla="val 50000" name="adj2"/>
            </a:avLst>
          </a:prstGeom>
          <a:noFill/>
          <a:ln cap="flat" cmpd="sng" w="127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13"/>
          <p:cNvSpPr txBox="1"/>
          <p:nvPr/>
        </p:nvSpPr>
        <p:spPr>
          <a:xfrm>
            <a:off x="2895600" y="5135563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= </a:t>
            </a:r>
            <a:endParaRPr/>
          </a:p>
        </p:txBody>
      </p:sp>
      <p:sp>
        <p:nvSpPr>
          <p:cNvPr id="312" name="Google Shape;312;p13"/>
          <p:cNvSpPr txBox="1"/>
          <p:nvPr/>
        </p:nvSpPr>
        <p:spPr>
          <a:xfrm>
            <a:off x="3657600" y="5135563"/>
            <a:ext cx="2590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x 2 x 3,14 </a:t>
            </a:r>
            <a:endParaRPr/>
          </a:p>
        </p:txBody>
      </p:sp>
      <p:sp>
        <p:nvSpPr>
          <p:cNvPr id="313" name="Google Shape;313;p13"/>
          <p:cNvSpPr txBox="1"/>
          <p:nvPr/>
        </p:nvSpPr>
        <p:spPr>
          <a:xfrm>
            <a:off x="10552228" y="3498484"/>
            <a:ext cx="5230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b="1" sz="2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13"/>
          <p:cNvSpPr txBox="1"/>
          <p:nvPr/>
        </p:nvSpPr>
        <p:spPr>
          <a:xfrm>
            <a:off x="6033713" y="6065565"/>
            <a:ext cx="45185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bán kính hình tròn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/>
          </a:p>
        </p:txBody>
      </p:sp>
      <p:sp>
        <p:nvSpPr>
          <p:cNvPr id="315" name="Google Shape;315;p13"/>
          <p:cNvSpPr txBox="1"/>
          <p:nvPr/>
        </p:nvSpPr>
        <p:spPr>
          <a:xfrm>
            <a:off x="2314115" y="6065565"/>
            <a:ext cx="40546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 vi của hình tròn</a:t>
            </a:r>
            <a:r>
              <a:rPr i="1"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/>
          </a:p>
        </p:txBody>
      </p:sp>
      <p:sp>
        <p:nvSpPr>
          <p:cNvPr id="316" name="Google Shape;316;p13"/>
          <p:cNvSpPr txBox="1"/>
          <p:nvPr/>
        </p:nvSpPr>
        <p:spPr>
          <a:xfrm>
            <a:off x="1378952" y="6065565"/>
            <a:ext cx="15039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i="1"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17" name="Google Shape;317;p13"/>
          <p:cNvSpPr txBox="1"/>
          <p:nvPr/>
        </p:nvSpPr>
        <p:spPr>
          <a:xfrm>
            <a:off x="5384800" y="6065565"/>
            <a:ext cx="863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endParaRPr i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8" name="Google Shape;318;p13"/>
          <p:cNvCxnSpPr/>
          <p:nvPr/>
        </p:nvCxnSpPr>
        <p:spPr>
          <a:xfrm flipH="1" rot="10800000">
            <a:off x="9549944" y="4002392"/>
            <a:ext cx="2220591" cy="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13"/>
          <p:cNvCxnSpPr/>
          <p:nvPr/>
        </p:nvCxnSpPr>
        <p:spPr>
          <a:xfrm flipH="1" rot="10800000">
            <a:off x="9561772" y="3996246"/>
            <a:ext cx="1046009" cy="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0" name="Google Shape;320;p13"/>
          <p:cNvSpPr txBox="1"/>
          <p:nvPr/>
        </p:nvSpPr>
        <p:spPr>
          <a:xfrm>
            <a:off x="10066738" y="3357823"/>
            <a:ext cx="4184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ferris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"/>
          <p:cNvSpPr/>
          <p:nvPr/>
        </p:nvSpPr>
        <p:spPr>
          <a:xfrm>
            <a:off x="1299412" y="1203158"/>
            <a:ext cx="8373978" cy="4505826"/>
          </a:xfrm>
          <a:prstGeom prst="rect">
            <a:avLst/>
          </a:prstGeom>
          <a:noFill/>
          <a:ln cap="flat" cmpd="sng" w="76200">
            <a:solidFill>
              <a:srgbClr val="C07A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4"/>
          <p:cNvSpPr/>
          <p:nvPr/>
        </p:nvSpPr>
        <p:spPr>
          <a:xfrm>
            <a:off x="1326444" y="1277587"/>
            <a:ext cx="1989220" cy="1042737"/>
          </a:xfrm>
          <a:prstGeom prst="cloud">
            <a:avLst/>
          </a:prstGeom>
          <a:solidFill>
            <a:srgbClr val="ADDF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1225" y="0"/>
            <a:ext cx="2593976" cy="19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/>
          <p:nvPr/>
        </p:nvSpPr>
        <p:spPr>
          <a:xfrm>
            <a:off x="1493000" y="1360214"/>
            <a:ext cx="17780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Ví dụ 1 :</a:t>
            </a:r>
            <a:endParaRPr b="1"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2899918" y="1394985"/>
            <a:ext cx="619519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chu vi hình tròn có đường kính 6 cm.</a:t>
            </a:r>
            <a:endParaRPr/>
          </a:p>
        </p:txBody>
      </p:sp>
      <p:sp>
        <p:nvSpPr>
          <p:cNvPr id="333" name="Google Shape;333;p14"/>
          <p:cNvSpPr txBox="1"/>
          <p:nvPr/>
        </p:nvSpPr>
        <p:spPr>
          <a:xfrm>
            <a:off x="3273357" y="4008687"/>
            <a:ext cx="515310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x 3,14 = 18,84 (cm)</a:t>
            </a:r>
            <a:endParaRPr/>
          </a:p>
        </p:txBody>
      </p:sp>
      <p:sp>
        <p:nvSpPr>
          <p:cNvPr id="334" name="Google Shape;334;p14"/>
          <p:cNvSpPr txBox="1"/>
          <p:nvPr/>
        </p:nvSpPr>
        <p:spPr>
          <a:xfrm>
            <a:off x="2699214" y="3302702"/>
            <a:ext cx="515310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 vi hình tròn là :</a:t>
            </a:r>
            <a:endParaRPr/>
          </a:p>
        </p:txBody>
      </p:sp>
      <p:sp>
        <p:nvSpPr>
          <p:cNvPr id="335" name="Google Shape;335;p14"/>
          <p:cNvSpPr txBox="1"/>
          <p:nvPr/>
        </p:nvSpPr>
        <p:spPr>
          <a:xfrm>
            <a:off x="3431229" y="4714671"/>
            <a:ext cx="515310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số 18,84 cm</a:t>
            </a:r>
            <a:endParaRPr b="1"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14"/>
          <p:cNvSpPr txBox="1"/>
          <p:nvPr/>
        </p:nvSpPr>
        <p:spPr>
          <a:xfrm>
            <a:off x="4431708" y="2512714"/>
            <a:ext cx="22619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giải</a:t>
            </a:r>
            <a:endParaRPr b="1" sz="3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"/>
          <p:cNvSpPr/>
          <p:nvPr/>
        </p:nvSpPr>
        <p:spPr>
          <a:xfrm>
            <a:off x="336383" y="401713"/>
            <a:ext cx="11036967" cy="5356058"/>
          </a:xfrm>
          <a:prstGeom prst="rect">
            <a:avLst/>
          </a:prstGeom>
          <a:noFill/>
          <a:ln cap="flat" cmpd="sng" w="76200">
            <a:solidFill>
              <a:srgbClr val="2E75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5"/>
          <p:cNvPicPr preferRelativeResize="0"/>
          <p:nvPr/>
        </p:nvPicPr>
        <p:blipFill rotWithShape="1">
          <a:blip r:embed="rId3">
            <a:alphaModFix/>
          </a:blip>
          <a:srcRect b="-2" l="0" r="0" t="31084"/>
          <a:stretch/>
        </p:blipFill>
        <p:spPr>
          <a:xfrm>
            <a:off x="6562049" y="4444291"/>
            <a:ext cx="5629951" cy="236222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5"/>
          <p:cNvSpPr/>
          <p:nvPr/>
        </p:nvSpPr>
        <p:spPr>
          <a:xfrm>
            <a:off x="2380062" y="778760"/>
            <a:ext cx="86453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chu vi hình tròn có bán kính 5 cm.</a:t>
            </a:r>
            <a:endParaRPr/>
          </a:p>
        </p:txBody>
      </p:sp>
      <p:sp>
        <p:nvSpPr>
          <p:cNvPr id="345" name="Google Shape;345;p15"/>
          <p:cNvSpPr/>
          <p:nvPr/>
        </p:nvSpPr>
        <p:spPr>
          <a:xfrm>
            <a:off x="1098372" y="766163"/>
            <a:ext cx="17780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Ví dụ 2 :</a:t>
            </a:r>
            <a:endParaRPr b="1"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5"/>
          <p:cNvSpPr txBox="1"/>
          <p:nvPr/>
        </p:nvSpPr>
        <p:spPr>
          <a:xfrm>
            <a:off x="4300112" y="1643126"/>
            <a:ext cx="22619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giải</a:t>
            </a:r>
            <a:endParaRPr b="1" sz="3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15"/>
          <p:cNvSpPr txBox="1"/>
          <p:nvPr/>
        </p:nvSpPr>
        <p:spPr>
          <a:xfrm>
            <a:off x="3450566" y="3085873"/>
            <a:ext cx="515310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x 2 x 3,14 = 31,4 (cm)</a:t>
            </a:r>
            <a:endParaRPr/>
          </a:p>
        </p:txBody>
      </p:sp>
      <p:sp>
        <p:nvSpPr>
          <p:cNvPr id="348" name="Google Shape;348;p15"/>
          <p:cNvSpPr txBox="1"/>
          <p:nvPr/>
        </p:nvSpPr>
        <p:spPr>
          <a:xfrm>
            <a:off x="2876423" y="2416770"/>
            <a:ext cx="515310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 vi hình tròn là :</a:t>
            </a:r>
            <a:endParaRPr/>
          </a:p>
        </p:txBody>
      </p:sp>
      <p:sp>
        <p:nvSpPr>
          <p:cNvPr id="349" name="Google Shape;349;p15"/>
          <p:cNvSpPr txBox="1"/>
          <p:nvPr/>
        </p:nvSpPr>
        <p:spPr>
          <a:xfrm>
            <a:off x="3608438" y="3828739"/>
            <a:ext cx="515310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số: 31,4 cm</a:t>
            </a:r>
            <a:endParaRPr b="1"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0" name="Google Shape;350;p15"/>
          <p:cNvPicPr preferRelativeResize="0"/>
          <p:nvPr/>
        </p:nvPicPr>
        <p:blipFill rotWithShape="1">
          <a:blip r:embed="rId3">
            <a:alphaModFix/>
          </a:blip>
          <a:srcRect b="31299" l="69143" r="-1005" t="33909"/>
          <a:stretch/>
        </p:blipFill>
        <p:spPr>
          <a:xfrm flipH="1">
            <a:off x="-181135" y="1058551"/>
            <a:ext cx="2282865" cy="1286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6"/>
          <p:cNvPicPr preferRelativeResize="0"/>
          <p:nvPr/>
        </p:nvPicPr>
        <p:blipFill rotWithShape="1">
          <a:blip r:embed="rId5">
            <a:alphaModFix/>
          </a:blip>
          <a:srcRect b="58246" l="0" r="52892" t="0"/>
          <a:stretch/>
        </p:blipFill>
        <p:spPr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6"/>
          <p:cNvSpPr txBox="1"/>
          <p:nvPr/>
        </p:nvSpPr>
        <p:spPr>
          <a:xfrm>
            <a:off x="1826419" y="2333625"/>
            <a:ext cx="46148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b="1" sz="7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800">
        <p14:flythrough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"/>
          <p:cNvSpPr txBox="1"/>
          <p:nvPr/>
        </p:nvSpPr>
        <p:spPr>
          <a:xfrm>
            <a:off x="1080215" y="230138"/>
            <a:ext cx="91365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chu vi hình tròn có đường kính d:</a:t>
            </a:r>
            <a:endParaRPr b="1" sz="36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6" name="Google Shape;366;p17"/>
          <p:cNvGrpSpPr/>
          <p:nvPr/>
        </p:nvGrpSpPr>
        <p:grpSpPr>
          <a:xfrm>
            <a:off x="229424" y="200531"/>
            <a:ext cx="852416" cy="852416"/>
            <a:chOff x="4775095" y="366988"/>
            <a:chExt cx="1233859" cy="1233859"/>
          </a:xfrm>
        </p:grpSpPr>
        <p:sp>
          <p:nvSpPr>
            <p:cNvPr id="367" name="Google Shape;367;p17"/>
            <p:cNvSpPr/>
            <p:nvPr/>
          </p:nvSpPr>
          <p:spPr>
            <a:xfrm>
              <a:off x="4775095" y="366988"/>
              <a:ext cx="1233859" cy="1233859"/>
            </a:xfrm>
            <a:prstGeom prst="ellipse">
              <a:avLst/>
            </a:prstGeom>
            <a:solidFill>
              <a:srgbClr val="F07264">
                <a:alpha val="2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4872787" y="471879"/>
              <a:ext cx="1068186" cy="1068186"/>
            </a:xfrm>
            <a:prstGeom prst="ellipse">
              <a:avLst/>
            </a:prstGeom>
            <a:solidFill>
              <a:srgbClr val="F2F2F2">
                <a:alpha val="6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F07264">
                <a:alpha val="5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70" name="Google Shape;370;p17"/>
          <p:cNvSpPr txBox="1"/>
          <p:nvPr/>
        </p:nvSpPr>
        <p:spPr>
          <a:xfrm>
            <a:off x="413025" y="146855"/>
            <a:ext cx="93859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1"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17"/>
          <p:cNvSpPr txBox="1"/>
          <p:nvPr/>
        </p:nvSpPr>
        <p:spPr>
          <a:xfrm>
            <a:off x="760650" y="1333334"/>
            <a:ext cx="32513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d = 0,6 cm </a:t>
            </a:r>
            <a:endParaRPr/>
          </a:p>
        </p:txBody>
      </p:sp>
      <p:sp>
        <p:nvSpPr>
          <p:cNvPr id="372" name="Google Shape;372;p17"/>
          <p:cNvSpPr txBox="1"/>
          <p:nvPr/>
        </p:nvSpPr>
        <p:spPr>
          <a:xfrm>
            <a:off x="760650" y="2782669"/>
            <a:ext cx="30458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d = 2,5 dm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17"/>
          <p:cNvSpPr txBox="1"/>
          <p:nvPr/>
        </p:nvSpPr>
        <p:spPr>
          <a:xfrm>
            <a:off x="760649" y="4074299"/>
            <a:ext cx="3251389" cy="1068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226" l="-675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4" name="Google Shape;374;p17"/>
          <p:cNvSpPr txBox="1"/>
          <p:nvPr/>
        </p:nvSpPr>
        <p:spPr>
          <a:xfrm>
            <a:off x="4592817" y="1381892"/>
            <a:ext cx="51093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0,6 x 3,14 = 1,884 cm</a:t>
            </a:r>
            <a:endParaRPr/>
          </a:p>
        </p:txBody>
      </p:sp>
      <p:sp>
        <p:nvSpPr>
          <p:cNvPr id="375" name="Google Shape;375;p17"/>
          <p:cNvSpPr txBox="1"/>
          <p:nvPr/>
        </p:nvSpPr>
        <p:spPr>
          <a:xfrm>
            <a:off x="4592817" y="2844225"/>
            <a:ext cx="4786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2,5 x 3,14 = 7,85 dm</a:t>
            </a:r>
            <a:endParaRPr/>
          </a:p>
        </p:txBody>
      </p:sp>
      <p:sp>
        <p:nvSpPr>
          <p:cNvPr id="376" name="Google Shape;376;p17"/>
          <p:cNvSpPr txBox="1"/>
          <p:nvPr/>
        </p:nvSpPr>
        <p:spPr>
          <a:xfrm>
            <a:off x="4592817" y="4220877"/>
            <a:ext cx="3822008" cy="9233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wheel spokes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0404435" y="-549158"/>
            <a:ext cx="1950370" cy="2131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18"/>
          <p:cNvCxnSpPr/>
          <p:nvPr/>
        </p:nvCxnSpPr>
        <p:spPr>
          <a:xfrm>
            <a:off x="0" y="6215808"/>
            <a:ext cx="12192000" cy="0"/>
          </a:xfrm>
          <a:prstGeom prst="straightConnector1">
            <a:avLst/>
          </a:prstGeom>
          <a:noFill/>
          <a:ln cap="flat" cmpd="sng" w="120650">
            <a:solidFill>
              <a:srgbClr val="F19C1D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4" name="Google Shape;384;p18"/>
          <p:cNvSpPr/>
          <p:nvPr/>
        </p:nvSpPr>
        <p:spPr>
          <a:xfrm>
            <a:off x="707072" y="247252"/>
            <a:ext cx="1115877" cy="1115877"/>
          </a:xfrm>
          <a:prstGeom prst="ellipse">
            <a:avLst/>
          </a:prstGeom>
          <a:solidFill>
            <a:srgbClr val="BF9000">
              <a:alpha val="2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795423" y="342113"/>
            <a:ext cx="966045" cy="966045"/>
          </a:xfrm>
          <a:prstGeom prst="ellipse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18"/>
          <p:cNvSpPr/>
          <p:nvPr/>
        </p:nvSpPr>
        <p:spPr>
          <a:xfrm>
            <a:off x="861197" y="401377"/>
            <a:ext cx="807628" cy="807628"/>
          </a:xfrm>
          <a:prstGeom prst="ellipse">
            <a:avLst/>
          </a:prstGeom>
          <a:solidFill>
            <a:srgbClr val="C55A11">
              <a:alpha val="5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18"/>
          <p:cNvSpPr txBox="1"/>
          <p:nvPr/>
        </p:nvSpPr>
        <p:spPr>
          <a:xfrm>
            <a:off x="1006329" y="272718"/>
            <a:ext cx="66249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6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18"/>
          <p:cNvSpPr/>
          <p:nvPr/>
        </p:nvSpPr>
        <p:spPr>
          <a:xfrm>
            <a:off x="1787565" y="456813"/>
            <a:ext cx="75289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Tính chu vi hình tròn có bán kính r:</a:t>
            </a:r>
            <a:endParaRPr b="1" sz="3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18"/>
          <p:cNvSpPr txBox="1"/>
          <p:nvPr/>
        </p:nvSpPr>
        <p:spPr>
          <a:xfrm>
            <a:off x="809625" y="1522707"/>
            <a:ext cx="37575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2,75 cm</a:t>
            </a:r>
            <a:endParaRPr sz="36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18"/>
          <p:cNvSpPr txBox="1"/>
          <p:nvPr/>
        </p:nvSpPr>
        <p:spPr>
          <a:xfrm>
            <a:off x="809625" y="2839378"/>
            <a:ext cx="37575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6,5 dm</a:t>
            </a:r>
            <a:endParaRPr sz="36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18"/>
          <p:cNvSpPr txBox="1"/>
          <p:nvPr/>
        </p:nvSpPr>
        <p:spPr>
          <a:xfrm>
            <a:off x="874740" y="4067762"/>
            <a:ext cx="1896417" cy="92198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2" name="Google Shape;392;p18"/>
          <p:cNvSpPr txBox="1"/>
          <p:nvPr/>
        </p:nvSpPr>
        <p:spPr>
          <a:xfrm>
            <a:off x="4245428" y="1562733"/>
            <a:ext cx="56150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2,75 x 2 x 3,14 = 17,27 cm</a:t>
            </a:r>
            <a:endParaRPr/>
          </a:p>
        </p:txBody>
      </p:sp>
      <p:sp>
        <p:nvSpPr>
          <p:cNvPr id="393" name="Google Shape;393;p18"/>
          <p:cNvSpPr txBox="1"/>
          <p:nvPr/>
        </p:nvSpPr>
        <p:spPr>
          <a:xfrm>
            <a:off x="4399020" y="2844225"/>
            <a:ext cx="56150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6,5 x 2 x 3,14 = 40,82 dm</a:t>
            </a:r>
            <a:endParaRPr/>
          </a:p>
        </p:txBody>
      </p:sp>
      <p:sp>
        <p:nvSpPr>
          <p:cNvPr id="394" name="Google Shape;394;p18"/>
          <p:cNvSpPr txBox="1"/>
          <p:nvPr/>
        </p:nvSpPr>
        <p:spPr>
          <a:xfrm>
            <a:off x="4399020" y="4067762"/>
            <a:ext cx="4217950" cy="92198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9"/>
          <p:cNvGrpSpPr/>
          <p:nvPr/>
        </p:nvGrpSpPr>
        <p:grpSpPr>
          <a:xfrm>
            <a:off x="643269" y="1320140"/>
            <a:ext cx="4759842" cy="4282133"/>
            <a:chOff x="1024269" y="1167740"/>
            <a:chExt cx="4759842" cy="4282133"/>
          </a:xfrm>
        </p:grpSpPr>
        <p:sp>
          <p:nvSpPr>
            <p:cNvPr id="401" name="Google Shape;401;p19"/>
            <p:cNvSpPr/>
            <p:nvPr/>
          </p:nvSpPr>
          <p:spPr>
            <a:xfrm>
              <a:off x="1162493" y="1292092"/>
              <a:ext cx="4483395" cy="4033431"/>
            </a:xfrm>
            <a:prstGeom prst="rect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1024269" y="1167740"/>
              <a:ext cx="4759842" cy="4282133"/>
            </a:xfrm>
            <a:prstGeom prst="rect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3" name="Google Shape;403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79698" y="1433918"/>
              <a:ext cx="4048984" cy="37497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4" name="Google Shape;404;p19"/>
          <p:cNvSpPr/>
          <p:nvPr/>
        </p:nvSpPr>
        <p:spPr>
          <a:xfrm>
            <a:off x="1544750" y="133192"/>
            <a:ext cx="1032321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Một bánh xe ô tô có đường kính là 0,75m. Tính chu vi bánh xe đó. </a:t>
            </a:r>
            <a:endParaRPr/>
          </a:p>
        </p:txBody>
      </p:sp>
      <p:sp>
        <p:nvSpPr>
          <p:cNvPr id="405" name="Google Shape;405;p19"/>
          <p:cNvSpPr txBox="1"/>
          <p:nvPr/>
        </p:nvSpPr>
        <p:spPr>
          <a:xfrm>
            <a:off x="7288129" y="1488401"/>
            <a:ext cx="2114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giải</a:t>
            </a:r>
            <a:endParaRPr b="1" sz="32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19"/>
          <p:cNvSpPr/>
          <p:nvPr/>
        </p:nvSpPr>
        <p:spPr>
          <a:xfrm>
            <a:off x="6279657" y="2378501"/>
            <a:ext cx="56941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 vi bánh xe đó là:</a:t>
            </a:r>
            <a:endParaRPr/>
          </a:p>
        </p:txBody>
      </p:sp>
      <p:sp>
        <p:nvSpPr>
          <p:cNvPr id="407" name="Google Shape;407;p19"/>
          <p:cNvSpPr txBox="1"/>
          <p:nvPr/>
        </p:nvSpPr>
        <p:spPr>
          <a:xfrm>
            <a:off x="6788891" y="3167985"/>
            <a:ext cx="5867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0,75 x 3,14 = 2,355 (m)</a:t>
            </a:r>
            <a:endParaRPr/>
          </a:p>
        </p:txBody>
      </p:sp>
      <p:sp>
        <p:nvSpPr>
          <p:cNvPr id="408" name="Google Shape;408;p19"/>
          <p:cNvSpPr txBox="1"/>
          <p:nvPr/>
        </p:nvSpPr>
        <p:spPr>
          <a:xfrm>
            <a:off x="7782847" y="3957469"/>
            <a:ext cx="4191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Đáp số: 2,355 m</a:t>
            </a:r>
            <a:endParaRPr/>
          </a:p>
        </p:txBody>
      </p:sp>
      <p:grpSp>
        <p:nvGrpSpPr>
          <p:cNvPr id="409" name="Google Shape;409;p19"/>
          <p:cNvGrpSpPr/>
          <p:nvPr/>
        </p:nvGrpSpPr>
        <p:grpSpPr>
          <a:xfrm>
            <a:off x="308245" y="133192"/>
            <a:ext cx="1115877" cy="1115877"/>
            <a:chOff x="572490" y="467724"/>
            <a:chExt cx="852416" cy="852416"/>
          </a:xfrm>
        </p:grpSpPr>
        <p:sp>
          <p:nvSpPr>
            <p:cNvPr id="410" name="Google Shape;410;p19"/>
            <p:cNvSpPr/>
            <p:nvPr/>
          </p:nvSpPr>
          <p:spPr>
            <a:xfrm>
              <a:off x="572490" y="467724"/>
              <a:ext cx="852416" cy="852416"/>
            </a:xfrm>
            <a:prstGeom prst="ellipse">
              <a:avLst/>
            </a:prstGeom>
            <a:solidFill>
              <a:srgbClr val="BF9000">
                <a:alpha val="2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639981" y="540188"/>
              <a:ext cx="737960" cy="737960"/>
            </a:xfrm>
            <a:prstGeom prst="ellipse">
              <a:avLst/>
            </a:prstGeom>
            <a:solidFill>
              <a:srgbClr val="F2F2F2">
                <a:alpha val="6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690226" y="585460"/>
              <a:ext cx="616945" cy="616945"/>
            </a:xfrm>
            <a:prstGeom prst="ellipse">
              <a:avLst/>
            </a:prstGeom>
            <a:solidFill>
              <a:srgbClr val="BBD6EE">
                <a:alpha val="5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13" name="Google Shape;413;p19"/>
          <p:cNvSpPr txBox="1"/>
          <p:nvPr/>
        </p:nvSpPr>
        <p:spPr>
          <a:xfrm>
            <a:off x="548370" y="205754"/>
            <a:ext cx="66249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6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800">
        <p14:flythrough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0"/>
          <p:cNvPicPr preferRelativeResize="0"/>
          <p:nvPr/>
        </p:nvPicPr>
        <p:blipFill rotWithShape="1">
          <a:blip r:embed="rId5">
            <a:alphaModFix/>
          </a:blip>
          <a:srcRect b="58246" l="0" r="52892" t="0"/>
          <a:stretch/>
        </p:blipFill>
        <p:spPr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0"/>
          <p:cNvSpPr txBox="1"/>
          <p:nvPr/>
        </p:nvSpPr>
        <p:spPr>
          <a:xfrm>
            <a:off x="1651761" y="2133075"/>
            <a:ext cx="528326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Vận dụng</a:t>
            </a:r>
            <a:endParaRPr b="1" sz="8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337" y="1300502"/>
            <a:ext cx="1842836" cy="193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890211" y="1300502"/>
            <a:ext cx="1842836" cy="193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9085" y="1300502"/>
            <a:ext cx="1842836" cy="193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27959" y="1300502"/>
            <a:ext cx="1842836" cy="193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352549"/>
            <a:ext cx="121920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2836946" y="3234240"/>
            <a:ext cx="7344277" cy="1885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1F3864"/>
                    </a:gs>
                    <a:gs pos="50000">
                      <a:schemeClr val="accent5"/>
                    </a:gs>
                    <a:gs pos="100000">
                      <a:srgbClr val="8DA9DB"/>
                    </a:gs>
                  </a:gsLst>
                  <a:lin ang="5400000" scaled="0"/>
                </a:gradFill>
                <a:latin typeface="Calibri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67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99885" y="2308769"/>
            <a:ext cx="4335379" cy="454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899357" y="2320880"/>
            <a:ext cx="4335379" cy="4549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0" name="Google Shape;430;p21"/>
          <p:cNvGrpSpPr/>
          <p:nvPr/>
        </p:nvGrpSpPr>
        <p:grpSpPr>
          <a:xfrm>
            <a:off x="2832434" y="-545195"/>
            <a:ext cx="6603331" cy="2230618"/>
            <a:chOff x="2794334" y="464455"/>
            <a:chExt cx="6603331" cy="2230618"/>
          </a:xfrm>
        </p:grpSpPr>
        <p:pic>
          <p:nvPicPr>
            <p:cNvPr id="431" name="Google Shape;431;p21"/>
            <p:cNvPicPr preferRelativeResize="0"/>
            <p:nvPr/>
          </p:nvPicPr>
          <p:blipFill rotWithShape="1">
            <a:blip r:embed="rId5">
              <a:alphaModFix/>
            </a:blip>
            <a:srcRect b="0" l="32360" r="28165" t="92398"/>
            <a:stretch/>
          </p:blipFill>
          <p:spPr>
            <a:xfrm flipH="1" rot="10800000">
              <a:off x="2794334" y="1261266"/>
              <a:ext cx="6603331" cy="1433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21"/>
            <p:cNvPicPr preferRelativeResize="0"/>
            <p:nvPr/>
          </p:nvPicPr>
          <p:blipFill rotWithShape="1">
            <a:blip r:embed="rId5">
              <a:alphaModFix/>
            </a:blip>
            <a:srcRect b="5857" l="68423" r="9238" t="82807"/>
            <a:stretch/>
          </p:blipFill>
          <p:spPr>
            <a:xfrm rot="-1704435">
              <a:off x="5276494" y="781649"/>
              <a:ext cx="1652714" cy="12612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3" name="Google Shape;433;p21"/>
          <p:cNvSpPr txBox="1"/>
          <p:nvPr/>
        </p:nvSpPr>
        <p:spPr>
          <a:xfrm>
            <a:off x="2590799" y="1643193"/>
            <a:ext cx="748665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Trò chơi: </a:t>
            </a:r>
            <a:r>
              <a:rPr b="1" lang="en-US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Vượt qua thử thách </a:t>
            </a:r>
            <a:endParaRPr b="1" sz="4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1"/>
          <p:cNvSpPr/>
          <p:nvPr/>
        </p:nvSpPr>
        <p:spPr>
          <a:xfrm>
            <a:off x="2832434" y="2967557"/>
            <a:ext cx="6844966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Luật chơi :</a:t>
            </a:r>
            <a:endParaRPr/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- Trên màn hình sẽ hiện ra lần lượt 3 câu hỏi và bài tập với  những yêu cầu khác nhau.. </a:t>
            </a:r>
            <a:endParaRPr/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- Hãy chọn những đáp án đúng nhất - Khi có hiệu lệnh hết giờ tất cả cùng giơ bảng.</a:t>
            </a:r>
            <a:endParaRPr/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- Sau 3 lượt chơi ai là người đúng cả 3 lượt thì người đó là người chiến thắng.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window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67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2"/>
          <p:cNvSpPr/>
          <p:nvPr/>
        </p:nvSpPr>
        <p:spPr>
          <a:xfrm>
            <a:off x="3357563" y="590550"/>
            <a:ext cx="7239000" cy="1466850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Quy tắc tính chu vi hình tròn là: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0" name="Google Shape;440;p22"/>
          <p:cNvGrpSpPr/>
          <p:nvPr/>
        </p:nvGrpSpPr>
        <p:grpSpPr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441" name="Google Shape;441;p22"/>
            <p:cNvSpPr/>
            <p:nvPr/>
          </p:nvSpPr>
          <p:spPr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495B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44" name="Google Shape;444;p22"/>
          <p:cNvSpPr/>
          <p:nvPr/>
        </p:nvSpPr>
        <p:spPr>
          <a:xfrm>
            <a:off x="4087811" y="2405856"/>
            <a:ext cx="6200775" cy="1357313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ue_chapterlist" id="445" name="Google Shape;4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1" y="2921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rotWithShape="0" algn="ctr" dir="18900000" dist="107763">
              <a:srgbClr val="808080">
                <a:alpha val="49803"/>
              </a:srgbClr>
            </a:outerShdw>
          </a:effectLst>
        </p:spPr>
      </p:pic>
      <p:pic>
        <p:nvPicPr>
          <p:cNvPr descr="Classicmode" id="446" name="Google Shape;44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800" y="275113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rotWithShape="0" algn="ctr" dir="18900000" dist="107763">
              <a:srgbClr val="808080">
                <a:alpha val="49803"/>
              </a:srgbClr>
            </a:outerShdw>
          </a:effectLst>
        </p:spPr>
      </p:pic>
      <p:sp>
        <p:nvSpPr>
          <p:cNvPr id="447" name="Google Shape;447;p22"/>
          <p:cNvSpPr/>
          <p:nvPr/>
        </p:nvSpPr>
        <p:spPr>
          <a:xfrm>
            <a:off x="2667000" y="2814638"/>
            <a:ext cx="838200" cy="609600"/>
          </a:xfrm>
          <a:prstGeom prst="ellipse">
            <a:avLst/>
          </a:prstGeom>
          <a:gradFill>
            <a:gsLst>
              <a:gs pos="0">
                <a:srgbClr val="FF00FF">
                  <a:alpha val="53725"/>
                </a:srgbClr>
              </a:gs>
              <a:gs pos="100000">
                <a:srgbClr val="760076">
                  <a:alpha val="5882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2819401" y="2890838"/>
            <a:ext cx="460375" cy="387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Calibri"/>
              </a:rPr>
              <a:t>A</a:t>
            </a:r>
          </a:p>
        </p:txBody>
      </p:sp>
      <p:sp>
        <p:nvSpPr>
          <p:cNvPr id="449" name="Google Shape;449;p22"/>
          <p:cNvSpPr/>
          <p:nvPr/>
        </p:nvSpPr>
        <p:spPr>
          <a:xfrm>
            <a:off x="4038601" y="4376739"/>
            <a:ext cx="6200775" cy="1195387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 tính chu vi của hình tròn ta lấy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lần bán kính nhân với số 3,14.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ue_chapterlist" id="450" name="Google Shape;4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1" y="4635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rotWithShape="0" algn="ctr" dir="18900000" dist="107763">
              <a:srgbClr val="808080">
                <a:alpha val="49803"/>
              </a:srgbClr>
            </a:outerShdw>
          </a:effectLst>
        </p:spPr>
      </p:pic>
      <p:pic>
        <p:nvPicPr>
          <p:cNvPr descr="Classicmode" id="451" name="Google Shape;45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800" y="4413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rotWithShape="0" algn="ctr" dir="18900000" dist="107763">
              <a:srgbClr val="808080">
                <a:alpha val="49803"/>
              </a:srgbClr>
            </a:outerShdw>
          </a:effectLst>
        </p:spPr>
      </p:pic>
      <p:sp>
        <p:nvSpPr>
          <p:cNvPr id="452" name="Google Shape;452;p22"/>
          <p:cNvSpPr/>
          <p:nvPr/>
        </p:nvSpPr>
        <p:spPr>
          <a:xfrm>
            <a:off x="2667001" y="4529138"/>
            <a:ext cx="817563" cy="609600"/>
          </a:xfrm>
          <a:prstGeom prst="ellipse">
            <a:avLst/>
          </a:prstGeom>
          <a:gradFill>
            <a:gsLst>
              <a:gs pos="0">
                <a:srgbClr val="FF00FF">
                  <a:alpha val="53725"/>
                </a:srgbClr>
              </a:gs>
              <a:gs pos="100000">
                <a:srgbClr val="760076">
                  <a:alpha val="5882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Google Shape;453;p22"/>
          <p:cNvSpPr/>
          <p:nvPr/>
        </p:nvSpPr>
        <p:spPr>
          <a:xfrm>
            <a:off x="2892426" y="4598988"/>
            <a:ext cx="460375" cy="387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Calibri"/>
              </a:rPr>
              <a:t>B</a:t>
            </a:r>
          </a:p>
        </p:txBody>
      </p:sp>
      <p:sp>
        <p:nvSpPr>
          <p:cNvPr id="454" name="Google Shape;454;p22"/>
          <p:cNvSpPr/>
          <p:nvPr/>
        </p:nvSpPr>
        <p:spPr>
          <a:xfrm>
            <a:off x="2024063" y="785813"/>
            <a:ext cx="1295400" cy="1371600"/>
          </a:xfrm>
          <a:prstGeom prst="sun">
            <a:avLst>
              <a:gd fmla="val 19880" name="adj"/>
            </a:avLst>
          </a:prstGeom>
          <a:gradFill>
            <a:gsLst>
              <a:gs pos="0">
                <a:srgbClr val="FF0066"/>
              </a:gs>
              <a:gs pos="100000">
                <a:srgbClr val="E9EE10"/>
              </a:gs>
            </a:gsLst>
            <a:path path="circle">
              <a:fillToRect b="50%" l="50%" r="50%" t="50%"/>
            </a:path>
            <a:tileRect/>
          </a:gradFill>
          <a:ln cap="flat" cmpd="sng" w="222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2"/>
          <p:cNvSpPr/>
          <p:nvPr/>
        </p:nvSpPr>
        <p:spPr>
          <a:xfrm>
            <a:off x="2381250" y="1295400"/>
            <a:ext cx="533400" cy="381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00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Times New Roman"/>
              </a:rPr>
              <a:t>Câu 1</a:t>
            </a:r>
          </a:p>
        </p:txBody>
      </p:sp>
      <p:pic>
        <p:nvPicPr>
          <p:cNvPr descr="Picture1" id="456" name="Google Shape;45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7" name="Google Shape;457;p22"/>
          <p:cNvGrpSpPr/>
          <p:nvPr/>
        </p:nvGrpSpPr>
        <p:grpSpPr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458" name="Google Shape;458;p22"/>
            <p:cNvSpPr/>
            <p:nvPr/>
          </p:nvSpPr>
          <p:spPr>
            <a:xfrm>
              <a:off x="4320" y="2928"/>
              <a:ext cx="1104" cy="1104"/>
            </a:xfrm>
            <a:prstGeom prst="star32">
              <a:avLst>
                <a:gd fmla="val 37500" name="adj"/>
              </a:avLst>
            </a:prstGeom>
            <a:gradFill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Arial"/>
                <a:buNone/>
              </a:pPr>
              <a:r>
                <a:t/>
              </a:r>
              <a:endParaRPr b="1" sz="60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4563" y="3168"/>
              <a:ext cx="654" cy="50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0000"/>
                  </a:solidFill>
                  <a:latin typeface="Times New Roman"/>
                </a:rPr>
                <a:t>Hết giờ</a:t>
              </a:r>
            </a:p>
          </p:txBody>
        </p:sp>
      </p:grpSp>
      <p:sp>
        <p:nvSpPr>
          <p:cNvPr id="460" name="Google Shape;460;p22"/>
          <p:cNvSpPr/>
          <p:nvPr/>
        </p:nvSpPr>
        <p:spPr>
          <a:xfrm>
            <a:off x="6705600" y="5791200"/>
            <a:ext cx="666750" cy="7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Calibri"/>
              </a:rPr>
              <a:t>0</a:t>
            </a:r>
          </a:p>
        </p:txBody>
      </p:sp>
      <p:sp>
        <p:nvSpPr>
          <p:cNvPr id="461" name="Google Shape;461;p22"/>
          <p:cNvSpPr/>
          <p:nvPr/>
        </p:nvSpPr>
        <p:spPr>
          <a:xfrm>
            <a:off x="6724650" y="5791200"/>
            <a:ext cx="666750" cy="7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Calibri"/>
              </a:rPr>
              <a:t>1</a:t>
            </a:r>
          </a:p>
        </p:txBody>
      </p:sp>
      <p:sp>
        <p:nvSpPr>
          <p:cNvPr id="462" name="Google Shape;462;p22"/>
          <p:cNvSpPr/>
          <p:nvPr/>
        </p:nvSpPr>
        <p:spPr>
          <a:xfrm>
            <a:off x="6724650" y="5810250"/>
            <a:ext cx="666750" cy="7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Calibri"/>
              </a:rPr>
              <a:t>2</a:t>
            </a:r>
          </a:p>
        </p:txBody>
      </p:sp>
      <p:sp>
        <p:nvSpPr>
          <p:cNvPr id="463" name="Google Shape;463;p22"/>
          <p:cNvSpPr/>
          <p:nvPr/>
        </p:nvSpPr>
        <p:spPr>
          <a:xfrm>
            <a:off x="6724650" y="5791200"/>
            <a:ext cx="666750" cy="7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Calibri"/>
              </a:rPr>
              <a:t>3</a:t>
            </a:r>
          </a:p>
        </p:txBody>
      </p:sp>
      <p:sp>
        <p:nvSpPr>
          <p:cNvPr id="464" name="Google Shape;464;p22"/>
          <p:cNvSpPr/>
          <p:nvPr/>
        </p:nvSpPr>
        <p:spPr>
          <a:xfrm>
            <a:off x="6724650" y="5791200"/>
            <a:ext cx="666750" cy="7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Calibri"/>
              </a:rPr>
              <a:t>4</a:t>
            </a:r>
          </a:p>
        </p:txBody>
      </p:sp>
      <p:sp>
        <p:nvSpPr>
          <p:cNvPr id="465" name="Google Shape;465;p22"/>
          <p:cNvSpPr/>
          <p:nvPr/>
        </p:nvSpPr>
        <p:spPr>
          <a:xfrm>
            <a:off x="6705600" y="5791200"/>
            <a:ext cx="666750" cy="7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Calibri"/>
              </a:rPr>
              <a:t>5</a:t>
            </a:r>
          </a:p>
        </p:txBody>
      </p:sp>
      <p:sp>
        <p:nvSpPr>
          <p:cNvPr id="466" name="Google Shape;466;p22">
            <a:hlinkClick action="ppaction://hlinksldjump" r:id="rId6"/>
          </p:cNvPr>
          <p:cNvSpPr/>
          <p:nvPr/>
        </p:nvSpPr>
        <p:spPr>
          <a:xfrm>
            <a:off x="9310688" y="6143626"/>
            <a:ext cx="571500" cy="428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3750" y="37500"/>
                </a:moveTo>
                <a:lnTo>
                  <a:pt x="76875" y="15000"/>
                </a:lnTo>
                <a:lnTo>
                  <a:pt x="60000" y="37500"/>
                </a:lnTo>
                <a:lnTo>
                  <a:pt x="68438" y="37500"/>
                </a:lnTo>
                <a:lnTo>
                  <a:pt x="68438" y="71250"/>
                </a:lnTo>
                <a:cubicBezTo>
                  <a:pt x="68438" y="77463"/>
                  <a:pt x="64660" y="82500"/>
                  <a:pt x="60000" y="82500"/>
                </a:cubicBezTo>
                <a:lnTo>
                  <a:pt x="51563" y="82500"/>
                </a:lnTo>
                <a:cubicBezTo>
                  <a:pt x="46903" y="82500"/>
                  <a:pt x="43125" y="77463"/>
                  <a:pt x="43125" y="71250"/>
                </a:cubicBezTo>
                <a:lnTo>
                  <a:pt x="43125" y="37500"/>
                </a:lnTo>
                <a:lnTo>
                  <a:pt x="26250" y="37500"/>
                </a:lnTo>
                <a:lnTo>
                  <a:pt x="26250" y="71250"/>
                </a:lnTo>
                <a:cubicBezTo>
                  <a:pt x="26250" y="89890"/>
                  <a:pt x="37583" y="105000"/>
                  <a:pt x="51563" y="105000"/>
                </a:cubicBezTo>
                <a:lnTo>
                  <a:pt x="60000" y="105000"/>
                </a:lnTo>
                <a:cubicBezTo>
                  <a:pt x="73980" y="105000"/>
                  <a:pt x="85313" y="89890"/>
                  <a:pt x="85313" y="71250"/>
                </a:cubicBezTo>
                <a:lnTo>
                  <a:pt x="85313" y="37500"/>
                </a:lnTo>
                <a:close/>
              </a:path>
              <a:path extrusionOk="0" fill="darken" h="120000" w="120000">
                <a:moveTo>
                  <a:pt x="93750" y="37500"/>
                </a:moveTo>
                <a:lnTo>
                  <a:pt x="76875" y="15000"/>
                </a:lnTo>
                <a:lnTo>
                  <a:pt x="60000" y="37500"/>
                </a:lnTo>
                <a:lnTo>
                  <a:pt x="68438" y="37500"/>
                </a:lnTo>
                <a:lnTo>
                  <a:pt x="68438" y="71250"/>
                </a:lnTo>
                <a:cubicBezTo>
                  <a:pt x="68438" y="77463"/>
                  <a:pt x="64660" y="82500"/>
                  <a:pt x="60000" y="82500"/>
                </a:cubicBezTo>
                <a:lnTo>
                  <a:pt x="51563" y="82500"/>
                </a:lnTo>
                <a:cubicBezTo>
                  <a:pt x="46903" y="82500"/>
                  <a:pt x="43125" y="77463"/>
                  <a:pt x="43125" y="71250"/>
                </a:cubicBezTo>
                <a:lnTo>
                  <a:pt x="43125" y="37500"/>
                </a:lnTo>
                <a:lnTo>
                  <a:pt x="26250" y="37500"/>
                </a:lnTo>
                <a:lnTo>
                  <a:pt x="26250" y="71250"/>
                </a:lnTo>
                <a:cubicBezTo>
                  <a:pt x="26250" y="89890"/>
                  <a:pt x="37583" y="105000"/>
                  <a:pt x="51563" y="105000"/>
                </a:cubicBezTo>
                <a:lnTo>
                  <a:pt x="60000" y="105000"/>
                </a:lnTo>
                <a:cubicBezTo>
                  <a:pt x="73980" y="105000"/>
                  <a:pt x="85313" y="89890"/>
                  <a:pt x="85313" y="71250"/>
                </a:cubicBezTo>
                <a:lnTo>
                  <a:pt x="85313" y="37500"/>
                </a:lnTo>
                <a:close/>
              </a:path>
              <a:path extrusionOk="0" fill="none" h="120000" w="120000">
                <a:moveTo>
                  <a:pt x="93750" y="37500"/>
                </a:moveTo>
                <a:lnTo>
                  <a:pt x="85313" y="37500"/>
                </a:lnTo>
                <a:lnTo>
                  <a:pt x="85313" y="71250"/>
                </a:lnTo>
                <a:lnTo>
                  <a:pt x="85313" y="71250"/>
                </a:lnTo>
                <a:cubicBezTo>
                  <a:pt x="85313" y="89890"/>
                  <a:pt x="73980" y="105000"/>
                  <a:pt x="60000" y="105000"/>
                </a:cubicBezTo>
                <a:lnTo>
                  <a:pt x="51563" y="105000"/>
                </a:lnTo>
                <a:cubicBezTo>
                  <a:pt x="37583" y="105000"/>
                  <a:pt x="26250" y="89890"/>
                  <a:pt x="26250" y="71250"/>
                </a:cubicBezTo>
                <a:lnTo>
                  <a:pt x="26250" y="37500"/>
                </a:lnTo>
                <a:lnTo>
                  <a:pt x="43125" y="37500"/>
                </a:lnTo>
                <a:lnTo>
                  <a:pt x="43125" y="71250"/>
                </a:lnTo>
                <a:cubicBezTo>
                  <a:pt x="43125" y="77463"/>
                  <a:pt x="46903" y="82500"/>
                  <a:pt x="51563" y="82500"/>
                </a:cubicBezTo>
                <a:lnTo>
                  <a:pt x="60000" y="82500"/>
                </a:lnTo>
                <a:cubicBezTo>
                  <a:pt x="64660" y="82500"/>
                  <a:pt x="68438" y="77463"/>
                  <a:pt x="68438" y="71250"/>
                </a:cubicBezTo>
                <a:lnTo>
                  <a:pt x="68438" y="37500"/>
                </a:lnTo>
                <a:lnTo>
                  <a:pt x="60000" y="37500"/>
                </a:lnTo>
                <a:lnTo>
                  <a:pt x="76875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2"/>
          <p:cNvSpPr txBox="1"/>
          <p:nvPr/>
        </p:nvSpPr>
        <p:spPr>
          <a:xfrm>
            <a:off x="4024313" y="2684464"/>
            <a:ext cx="600075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 tính chu vi của hình tròn ta lấy đường kính nhân với số 3,14.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3"/>
          <p:cNvSpPr/>
          <p:nvPr/>
        </p:nvSpPr>
        <p:spPr>
          <a:xfrm>
            <a:off x="3581400" y="457200"/>
            <a:ext cx="7010400" cy="1042988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 thức tính chu vi hình tròn là:</a:t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23"/>
          <p:cNvGrpSpPr/>
          <p:nvPr/>
        </p:nvGrpSpPr>
        <p:grpSpPr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474" name="Google Shape;474;p23"/>
            <p:cNvSpPr/>
            <p:nvPr/>
          </p:nvSpPr>
          <p:spPr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495B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descr="Blue_chapterlist" id="477" name="Google Shape;47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1" y="210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rotWithShape="0" algn="ctr" dir="18900000" dist="107763">
              <a:srgbClr val="808080">
                <a:alpha val="49803"/>
              </a:srgbClr>
            </a:outerShdw>
          </a:effectLst>
        </p:spPr>
      </p:pic>
      <p:pic>
        <p:nvPicPr>
          <p:cNvPr descr="Classicmode" id="478" name="Google Shape;47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800" y="19304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rotWithShape="0" algn="ctr" dir="18900000" dist="107763">
              <a:srgbClr val="808080">
                <a:alpha val="49803"/>
              </a:srgbClr>
            </a:outerShdw>
          </a:effectLst>
        </p:spPr>
      </p:pic>
      <p:sp>
        <p:nvSpPr>
          <p:cNvPr id="479" name="Google Shape;479;p23"/>
          <p:cNvSpPr/>
          <p:nvPr/>
        </p:nvSpPr>
        <p:spPr>
          <a:xfrm>
            <a:off x="2667000" y="1993900"/>
            <a:ext cx="838200" cy="609600"/>
          </a:xfrm>
          <a:prstGeom prst="ellipse">
            <a:avLst/>
          </a:prstGeom>
          <a:gradFill>
            <a:gsLst>
              <a:gs pos="0">
                <a:srgbClr val="FF00FF">
                  <a:alpha val="53725"/>
                </a:srgbClr>
              </a:gs>
              <a:gs pos="100000">
                <a:srgbClr val="760076">
                  <a:alpha val="5882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23"/>
          <p:cNvSpPr/>
          <p:nvPr/>
        </p:nvSpPr>
        <p:spPr>
          <a:xfrm>
            <a:off x="2971801" y="2070100"/>
            <a:ext cx="384175" cy="387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Calibri"/>
              </a:rPr>
              <a:t>A</a:t>
            </a:r>
          </a:p>
        </p:txBody>
      </p:sp>
      <p:pic>
        <p:nvPicPr>
          <p:cNvPr descr="Blue_chapterlist" id="481" name="Google Shape;4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1" y="30083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rotWithShape="0" algn="ctr" dir="18900000" dist="107763">
              <a:srgbClr val="808080">
                <a:alpha val="49803"/>
              </a:srgbClr>
            </a:outerShdw>
          </a:effectLst>
        </p:spPr>
      </p:pic>
      <p:pic>
        <p:nvPicPr>
          <p:cNvPr descr="Classicmode" id="482" name="Google Shape;48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800" y="278606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rotWithShape="0" algn="ctr" dir="18900000" dist="107763">
              <a:srgbClr val="808080">
                <a:alpha val="49803"/>
              </a:srgbClr>
            </a:outerShdw>
          </a:effectLst>
        </p:spPr>
      </p:pic>
      <p:sp>
        <p:nvSpPr>
          <p:cNvPr id="483" name="Google Shape;483;p23"/>
          <p:cNvSpPr/>
          <p:nvPr/>
        </p:nvSpPr>
        <p:spPr>
          <a:xfrm>
            <a:off x="2667001" y="2901950"/>
            <a:ext cx="817563" cy="609600"/>
          </a:xfrm>
          <a:prstGeom prst="ellipse">
            <a:avLst/>
          </a:prstGeom>
          <a:gradFill>
            <a:gsLst>
              <a:gs pos="0">
                <a:srgbClr val="FF00FF">
                  <a:alpha val="53725"/>
                </a:srgbClr>
              </a:gs>
              <a:gs pos="100000">
                <a:srgbClr val="760076">
                  <a:alpha val="5882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Google Shape;484;p23"/>
          <p:cNvSpPr/>
          <p:nvPr/>
        </p:nvSpPr>
        <p:spPr>
          <a:xfrm>
            <a:off x="2892426" y="2971800"/>
            <a:ext cx="460375" cy="387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Calibri"/>
              </a:rPr>
              <a:t>B</a:t>
            </a:r>
          </a:p>
        </p:txBody>
      </p:sp>
      <p:pic>
        <p:nvPicPr>
          <p:cNvPr descr="Blue_chapterlist" id="485" name="Google Shape;4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1" y="4044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rotWithShape="0" algn="ctr" dir="18900000" dist="107763">
              <a:srgbClr val="808080">
                <a:alpha val="49803"/>
              </a:srgbClr>
            </a:outerShdw>
          </a:effectLst>
        </p:spPr>
      </p:pic>
      <p:pic>
        <p:nvPicPr>
          <p:cNvPr descr="Classicmode" id="486" name="Google Shape;48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800" y="3822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rotWithShape="0" algn="ctr" dir="18900000" dist="107763">
              <a:srgbClr val="808080">
                <a:alpha val="49803"/>
              </a:srgbClr>
            </a:outerShdw>
          </a:effectLst>
        </p:spPr>
      </p:pic>
      <p:sp>
        <p:nvSpPr>
          <p:cNvPr id="487" name="Google Shape;487;p23"/>
          <p:cNvSpPr/>
          <p:nvPr/>
        </p:nvSpPr>
        <p:spPr>
          <a:xfrm>
            <a:off x="2667001" y="3862389"/>
            <a:ext cx="817563" cy="612775"/>
          </a:xfrm>
          <a:prstGeom prst="ellipse">
            <a:avLst/>
          </a:prstGeom>
          <a:gradFill>
            <a:gsLst>
              <a:gs pos="0">
                <a:srgbClr val="FF00FF">
                  <a:alpha val="53725"/>
                </a:srgbClr>
              </a:gs>
              <a:gs pos="100000">
                <a:srgbClr val="760076">
                  <a:alpha val="5882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Google Shape;488;p23"/>
          <p:cNvSpPr/>
          <p:nvPr/>
        </p:nvSpPr>
        <p:spPr>
          <a:xfrm>
            <a:off x="2819401" y="4008438"/>
            <a:ext cx="460375" cy="387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Calibri"/>
              </a:rPr>
              <a:t>c</a:t>
            </a:r>
          </a:p>
        </p:txBody>
      </p:sp>
      <p:sp>
        <p:nvSpPr>
          <p:cNvPr id="489" name="Google Shape;489;p23"/>
          <p:cNvSpPr/>
          <p:nvPr/>
        </p:nvSpPr>
        <p:spPr>
          <a:xfrm>
            <a:off x="2209800" y="428625"/>
            <a:ext cx="1295400" cy="1371600"/>
          </a:xfrm>
          <a:prstGeom prst="sun">
            <a:avLst>
              <a:gd fmla="val 19880" name="adj"/>
            </a:avLst>
          </a:prstGeom>
          <a:gradFill>
            <a:gsLst>
              <a:gs pos="0">
                <a:srgbClr val="FF0066"/>
              </a:gs>
              <a:gs pos="100000">
                <a:srgbClr val="E9EE10"/>
              </a:gs>
            </a:gsLst>
            <a:path path="circle">
              <a:fillToRect b="50%" l="50%" r="50%" t="50%"/>
            </a:path>
            <a:tileRect/>
          </a:gradFill>
          <a:ln cap="flat" cmpd="sng" w="222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3"/>
          <p:cNvSpPr/>
          <p:nvPr/>
        </p:nvSpPr>
        <p:spPr>
          <a:xfrm>
            <a:off x="2590800" y="885825"/>
            <a:ext cx="533400" cy="381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00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Times New Roman"/>
              </a:rPr>
              <a:t>Câu 2</a:t>
            </a:r>
          </a:p>
        </p:txBody>
      </p:sp>
      <p:pic>
        <p:nvPicPr>
          <p:cNvPr descr="Picture1" id="491" name="Google Shape;49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2" name="Google Shape;492;p23"/>
          <p:cNvGrpSpPr/>
          <p:nvPr/>
        </p:nvGrpSpPr>
        <p:grpSpPr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493" name="Google Shape;493;p23"/>
            <p:cNvSpPr/>
            <p:nvPr/>
          </p:nvSpPr>
          <p:spPr>
            <a:xfrm>
              <a:off x="4320" y="2928"/>
              <a:ext cx="1104" cy="1104"/>
            </a:xfrm>
            <a:prstGeom prst="star32">
              <a:avLst>
                <a:gd fmla="val 37500" name="adj"/>
              </a:avLst>
            </a:prstGeom>
            <a:gradFill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Arial"/>
                <a:buNone/>
              </a:pPr>
              <a:r>
                <a:t/>
              </a:r>
              <a:endParaRPr b="1" sz="60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63" y="3168"/>
              <a:ext cx="654" cy="50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0000"/>
                  </a:solidFill>
                  <a:latin typeface="Times New Roman"/>
                </a:rPr>
                <a:t>Hết giờ</a:t>
              </a:r>
            </a:p>
          </p:txBody>
        </p:sp>
      </p:grpSp>
      <p:sp>
        <p:nvSpPr>
          <p:cNvPr id="495" name="Google Shape;495;p23"/>
          <p:cNvSpPr/>
          <p:nvPr/>
        </p:nvSpPr>
        <p:spPr>
          <a:xfrm>
            <a:off x="6705600" y="5791200"/>
            <a:ext cx="666750" cy="7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Calibri"/>
              </a:rPr>
              <a:t>0</a:t>
            </a:r>
          </a:p>
        </p:txBody>
      </p:sp>
      <p:sp>
        <p:nvSpPr>
          <p:cNvPr id="496" name="Google Shape;496;p23"/>
          <p:cNvSpPr/>
          <p:nvPr/>
        </p:nvSpPr>
        <p:spPr>
          <a:xfrm>
            <a:off x="6724650" y="5791200"/>
            <a:ext cx="666750" cy="7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Calibri"/>
              </a:rPr>
              <a:t>1</a:t>
            </a:r>
          </a:p>
        </p:txBody>
      </p:sp>
      <p:sp>
        <p:nvSpPr>
          <p:cNvPr id="497" name="Google Shape;497;p23"/>
          <p:cNvSpPr/>
          <p:nvPr/>
        </p:nvSpPr>
        <p:spPr>
          <a:xfrm>
            <a:off x="6724650" y="5810250"/>
            <a:ext cx="666750" cy="7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Calibri"/>
              </a:rPr>
              <a:t>2</a:t>
            </a:r>
          </a:p>
        </p:txBody>
      </p:sp>
      <p:sp>
        <p:nvSpPr>
          <p:cNvPr id="498" name="Google Shape;498;p23"/>
          <p:cNvSpPr/>
          <p:nvPr/>
        </p:nvSpPr>
        <p:spPr>
          <a:xfrm>
            <a:off x="6724650" y="5791200"/>
            <a:ext cx="666750" cy="7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Calibri"/>
              </a:rPr>
              <a:t>3</a:t>
            </a:r>
          </a:p>
        </p:txBody>
      </p:sp>
      <p:sp>
        <p:nvSpPr>
          <p:cNvPr id="499" name="Google Shape;499;p23"/>
          <p:cNvSpPr/>
          <p:nvPr/>
        </p:nvSpPr>
        <p:spPr>
          <a:xfrm>
            <a:off x="6724650" y="5791200"/>
            <a:ext cx="666750" cy="7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Calibri"/>
              </a:rPr>
              <a:t>4</a:t>
            </a:r>
          </a:p>
        </p:txBody>
      </p:sp>
      <p:sp>
        <p:nvSpPr>
          <p:cNvPr id="500" name="Google Shape;500;p23"/>
          <p:cNvSpPr/>
          <p:nvPr/>
        </p:nvSpPr>
        <p:spPr>
          <a:xfrm>
            <a:off x="6705600" y="5791200"/>
            <a:ext cx="666750" cy="7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Calibri"/>
              </a:rPr>
              <a:t>5</a:t>
            </a:r>
          </a:p>
        </p:txBody>
      </p:sp>
      <p:sp>
        <p:nvSpPr>
          <p:cNvPr id="501" name="Google Shape;501;p23"/>
          <p:cNvSpPr txBox="1"/>
          <p:nvPr/>
        </p:nvSpPr>
        <p:spPr>
          <a:xfrm>
            <a:off x="4343400" y="1928814"/>
            <a:ext cx="5867400" cy="52228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C = d x 3,14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3"/>
          <p:cNvSpPr txBox="1"/>
          <p:nvPr/>
        </p:nvSpPr>
        <p:spPr>
          <a:xfrm>
            <a:off x="4267200" y="2825751"/>
            <a:ext cx="5943600" cy="523875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C = d x 2 x 3,14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3"/>
          <p:cNvSpPr txBox="1"/>
          <p:nvPr/>
        </p:nvSpPr>
        <p:spPr>
          <a:xfrm>
            <a:off x="4267200" y="3786189"/>
            <a:ext cx="5867400" cy="523875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C = r x 3,14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3">
            <a:hlinkClick action="ppaction://hlinksldjump" r:id="rId6"/>
          </p:cNvPr>
          <p:cNvSpPr/>
          <p:nvPr/>
        </p:nvSpPr>
        <p:spPr>
          <a:xfrm>
            <a:off x="9310689" y="6072189"/>
            <a:ext cx="428625" cy="428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extrusionOk="0" fill="darken" h="120000" w="120000">
                <a:moveTo>
                  <a:pt x="105000" y="37500"/>
                </a:moveTo>
                <a:lnTo>
                  <a:pt x="82500" y="15000"/>
                </a:lnTo>
                <a:lnTo>
                  <a:pt x="60000" y="37500"/>
                </a:lnTo>
                <a:lnTo>
                  <a:pt x="71250" y="37500"/>
                </a:lnTo>
                <a:lnTo>
                  <a:pt x="71250" y="71250"/>
                </a:lnTo>
                <a:cubicBezTo>
                  <a:pt x="71250" y="77463"/>
                  <a:pt x="66213" y="82500"/>
                  <a:pt x="60000" y="82500"/>
                </a:cubicBezTo>
                <a:lnTo>
                  <a:pt x="48750" y="82500"/>
                </a:lnTo>
                <a:cubicBezTo>
                  <a:pt x="42537" y="82500"/>
                  <a:pt x="37500" y="77463"/>
                  <a:pt x="37500" y="71250"/>
                </a:cubicBezTo>
                <a:lnTo>
                  <a:pt x="37500" y="37500"/>
                </a:lnTo>
                <a:lnTo>
                  <a:pt x="15000" y="37500"/>
                </a:lnTo>
                <a:lnTo>
                  <a:pt x="15000" y="71250"/>
                </a:lnTo>
                <a:cubicBezTo>
                  <a:pt x="15000" y="89890"/>
                  <a:pt x="30110" y="105000"/>
                  <a:pt x="48750" y="105000"/>
                </a:cubicBezTo>
                <a:lnTo>
                  <a:pt x="60000" y="105000"/>
                </a:lnTo>
                <a:cubicBezTo>
                  <a:pt x="78640" y="105000"/>
                  <a:pt x="93750" y="89890"/>
                  <a:pt x="93750" y="71250"/>
                </a:cubicBezTo>
                <a:lnTo>
                  <a:pt x="93750" y="37500"/>
                </a:lnTo>
                <a:close/>
              </a:path>
              <a:path extrusionOk="0" fill="none" h="120000" w="120000">
                <a:moveTo>
                  <a:pt x="105000" y="37500"/>
                </a:moveTo>
                <a:lnTo>
                  <a:pt x="93750" y="37500"/>
                </a:lnTo>
                <a:lnTo>
                  <a:pt x="93750" y="71250"/>
                </a:lnTo>
                <a:cubicBezTo>
                  <a:pt x="93750" y="89890"/>
                  <a:pt x="78640" y="105000"/>
                  <a:pt x="60000" y="105000"/>
                </a:cubicBezTo>
                <a:lnTo>
                  <a:pt x="48750" y="105000"/>
                </a:lnTo>
                <a:cubicBezTo>
                  <a:pt x="30110" y="105000"/>
                  <a:pt x="15000" y="89890"/>
                  <a:pt x="15000" y="71250"/>
                </a:cubicBezTo>
                <a:lnTo>
                  <a:pt x="15000" y="37500"/>
                </a:lnTo>
                <a:lnTo>
                  <a:pt x="37500" y="37500"/>
                </a:lnTo>
                <a:lnTo>
                  <a:pt x="37500" y="71250"/>
                </a:lnTo>
                <a:cubicBezTo>
                  <a:pt x="37500" y="77463"/>
                  <a:pt x="42537" y="82500"/>
                  <a:pt x="48750" y="82500"/>
                </a:cubicBezTo>
                <a:lnTo>
                  <a:pt x="60000" y="82500"/>
                </a:lnTo>
                <a:cubicBezTo>
                  <a:pt x="66213" y="82500"/>
                  <a:pt x="71250" y="77463"/>
                  <a:pt x="71250" y="71250"/>
                </a:cubicBezTo>
                <a:lnTo>
                  <a:pt x="71250" y="37500"/>
                </a:lnTo>
                <a:lnTo>
                  <a:pt x="60000" y="37500"/>
                </a:lnTo>
                <a:lnTo>
                  <a:pt x="825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lue_chapterlist" id="505" name="Google Shape;5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8826" y="49736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rotWithShape="0" algn="ctr" dir="18900000" dist="107763">
              <a:srgbClr val="808080">
                <a:alpha val="49803"/>
              </a:srgbClr>
            </a:outerShdw>
          </a:effectLst>
        </p:spPr>
      </p:pic>
      <p:pic>
        <p:nvPicPr>
          <p:cNvPr descr="Classicmode" id="506" name="Google Shape;50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2225" y="475138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rotWithShape="0" algn="ctr" dir="18900000" dist="107763">
              <a:srgbClr val="808080">
                <a:alpha val="49803"/>
              </a:srgbClr>
            </a:outerShdw>
          </a:effectLst>
        </p:spPr>
      </p:pic>
      <p:sp>
        <p:nvSpPr>
          <p:cNvPr id="507" name="Google Shape;507;p23"/>
          <p:cNvSpPr/>
          <p:nvPr/>
        </p:nvSpPr>
        <p:spPr>
          <a:xfrm>
            <a:off x="2667001" y="4857751"/>
            <a:ext cx="817563" cy="612775"/>
          </a:xfrm>
          <a:prstGeom prst="ellipse">
            <a:avLst/>
          </a:prstGeom>
          <a:gradFill>
            <a:gsLst>
              <a:gs pos="0">
                <a:srgbClr val="FF00FF">
                  <a:alpha val="53725"/>
                </a:srgbClr>
              </a:gs>
              <a:gs pos="100000">
                <a:srgbClr val="760076">
                  <a:alpha val="5882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8" name="Google Shape;508;p23"/>
          <p:cNvSpPr/>
          <p:nvPr/>
        </p:nvSpPr>
        <p:spPr>
          <a:xfrm>
            <a:off x="2790826" y="4937125"/>
            <a:ext cx="460375" cy="387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Calibri"/>
              </a:rPr>
              <a:t>D</a:t>
            </a:r>
          </a:p>
        </p:txBody>
      </p:sp>
      <p:sp>
        <p:nvSpPr>
          <p:cNvPr id="509" name="Google Shape;509;p23"/>
          <p:cNvSpPr txBox="1"/>
          <p:nvPr/>
        </p:nvSpPr>
        <p:spPr>
          <a:xfrm>
            <a:off x="4238625" y="4714876"/>
            <a:ext cx="5867400" cy="523875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C = r x 3 x 3,14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4"/>
          <p:cNvSpPr txBox="1"/>
          <p:nvPr/>
        </p:nvSpPr>
        <p:spPr>
          <a:xfrm>
            <a:off x="967710" y="2597422"/>
            <a:ext cx="677135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Cảm ơn các em đã lắng nghe</a:t>
            </a:r>
            <a:endParaRPr b="1"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8845" y="1209014"/>
            <a:ext cx="5178681" cy="51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0" name="Google Shape;520;p24"/>
          <p:cNvGrpSpPr/>
          <p:nvPr/>
        </p:nvGrpSpPr>
        <p:grpSpPr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521" name="Google Shape;521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3" name="Google Shape;523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4"/>
          <p:cNvPicPr preferRelativeResize="0"/>
          <p:nvPr/>
        </p:nvPicPr>
        <p:blipFill rotWithShape="1">
          <a:blip r:embed="rId11">
            <a:alphaModFix/>
          </a:blip>
          <a:srcRect b="81692" l="65436" r="24668" t="3640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4"/>
          <p:cNvPicPr preferRelativeResize="0"/>
          <p:nvPr/>
        </p:nvPicPr>
        <p:blipFill rotWithShape="1">
          <a:blip r:embed="rId11">
            <a:alphaModFix/>
          </a:blip>
          <a:srcRect b="81692" l="65436" r="24668" t="3640"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4"/>
          <p:cNvPicPr preferRelativeResize="0"/>
          <p:nvPr/>
        </p:nvPicPr>
        <p:blipFill rotWithShape="1">
          <a:blip r:embed="rId11">
            <a:alphaModFix/>
          </a:blip>
          <a:srcRect b="81692" l="65436" r="24668" t="3640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4"/>
          <p:cNvPicPr preferRelativeResize="0"/>
          <p:nvPr/>
        </p:nvPicPr>
        <p:blipFill rotWithShape="1">
          <a:blip r:embed="rId11">
            <a:alphaModFix/>
          </a:blip>
          <a:srcRect b="81692" l="65436" r="24668" t="3640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2788" y="1794270"/>
            <a:ext cx="4138864" cy="310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 b="0" l="11303" r="9238" t="82807"/>
          <a:stretch/>
        </p:blipFill>
        <p:spPr>
          <a:xfrm>
            <a:off x="-464141" y="0"/>
            <a:ext cx="3623434" cy="117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 b="18237" l="15876" r="0" t="28145"/>
          <a:stretch/>
        </p:blipFill>
        <p:spPr>
          <a:xfrm>
            <a:off x="783640" y="5593492"/>
            <a:ext cx="1127872" cy="101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6">
            <a:alphaModFix/>
          </a:blip>
          <a:srcRect b="18237" l="15876" r="0" t="28145"/>
          <a:stretch/>
        </p:blipFill>
        <p:spPr>
          <a:xfrm>
            <a:off x="9632153" y="5085060"/>
            <a:ext cx="1127872" cy="101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1347576" y="1179095"/>
            <a:ext cx="7809280" cy="838200"/>
          </a:xfrm>
          <a:prstGeom prst="roundRect">
            <a:avLst>
              <a:gd fmla="val 34849" name="adj"/>
            </a:avLst>
          </a:prstGeom>
          <a:solidFill>
            <a:srgbClr val="EFC6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2039720" y="1339085"/>
            <a:ext cx="697727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tròn gồm những yếu tố nào?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448793" y="1923860"/>
            <a:ext cx="8205408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eriod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kính, bán kính.</a:t>
            </a:r>
            <a:endParaRPr/>
          </a:p>
          <a:p>
            <a:pPr indent="-514350" lvl="0" marL="5143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eriod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Tâm, đường tròn.</a:t>
            </a:r>
            <a:endParaRPr/>
          </a:p>
          <a:p>
            <a:pPr indent="-514350" lvl="0" marL="5143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eriod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 A và B đều đúng.</a:t>
            </a:r>
            <a:endParaRPr/>
          </a:p>
          <a:p>
            <a:pPr indent="-514350" lvl="0" marL="5143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eriod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 A và B đều sai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2146558" y="3843928"/>
            <a:ext cx="818100" cy="818100"/>
          </a:xfrm>
          <a:prstGeom prst="ellipse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ferris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1758482" y="1176184"/>
            <a:ext cx="8542421" cy="919907"/>
          </a:xfrm>
          <a:prstGeom prst="roundRect">
            <a:avLst>
              <a:gd fmla="val 16667" name="adj"/>
            </a:avLst>
          </a:prstGeom>
          <a:solidFill>
            <a:srgbClr val="EFC6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246227" y="0"/>
            <a:ext cx="10707424" cy="1541243"/>
            <a:chOff x="-223283" y="519324"/>
            <a:chExt cx="10707424" cy="1541243"/>
          </a:xfrm>
        </p:grpSpPr>
        <p:pic>
          <p:nvPicPr>
            <p:cNvPr id="124" name="Google Shape;124;p4"/>
            <p:cNvPicPr preferRelativeResize="0"/>
            <p:nvPr/>
          </p:nvPicPr>
          <p:blipFill rotWithShape="1">
            <a:blip r:embed="rId4">
              <a:alphaModFix/>
            </a:blip>
            <a:srcRect b="36433" l="15609" r="36735" t="52248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4"/>
            <p:cNvPicPr preferRelativeResize="0"/>
            <p:nvPr/>
          </p:nvPicPr>
          <p:blipFill rotWithShape="1">
            <a:blip r:embed="rId4">
              <a:alphaModFix/>
            </a:blip>
            <a:srcRect b="36433" l="42244" r="38754" t="52248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4"/>
            <p:cNvPicPr preferRelativeResize="0"/>
            <p:nvPr/>
          </p:nvPicPr>
          <p:blipFill rotWithShape="1">
            <a:blip r:embed="rId4">
              <a:alphaModFix/>
            </a:blip>
            <a:srcRect b="36433" l="58624" r="16968" t="52248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4"/>
          <p:cNvSpPr txBox="1"/>
          <p:nvPr/>
        </p:nvSpPr>
        <p:spPr>
          <a:xfrm>
            <a:off x="1806608" y="1268486"/>
            <a:ext cx="84942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kính gấp mấy lần bán kính?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3784776" y="2272772"/>
            <a:ext cx="5317958" cy="3316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lần.</a:t>
            </a:r>
            <a:endParaRPr/>
          </a:p>
          <a:p>
            <a:pPr indent="-7429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1,5 lần.</a:t>
            </a:r>
            <a:endParaRPr/>
          </a:p>
          <a:p>
            <a:pPr indent="-7429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lần.</a:t>
            </a:r>
            <a:endParaRPr/>
          </a:p>
          <a:p>
            <a:pPr indent="-7429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lần.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3596701" y="2341359"/>
            <a:ext cx="642600" cy="642600"/>
          </a:xfrm>
          <a:prstGeom prst="ellipse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5764" y="4903593"/>
            <a:ext cx="1842836" cy="193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0203782" y="2341341"/>
            <a:ext cx="1842836" cy="193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7">
            <a:alphaModFix/>
          </a:blip>
          <a:srcRect b="31299" l="69143" r="-1005" t="33909"/>
          <a:stretch/>
        </p:blipFill>
        <p:spPr>
          <a:xfrm flipH="1">
            <a:off x="7180922" y="4763605"/>
            <a:ext cx="2282865" cy="128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7">
            <a:alphaModFix/>
          </a:blip>
          <a:srcRect b="31299" l="69143" r="-1005" t="33909"/>
          <a:stretch/>
        </p:blipFill>
        <p:spPr>
          <a:xfrm flipH="1">
            <a:off x="250522" y="3065099"/>
            <a:ext cx="2282865" cy="1286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1276350" y="2736850"/>
            <a:ext cx="9717881" cy="2673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6"/>
          <p:cNvGrpSpPr/>
          <p:nvPr/>
        </p:nvGrpSpPr>
        <p:grpSpPr>
          <a:xfrm>
            <a:off x="2811463" y="-127493"/>
            <a:ext cx="8800814" cy="2771775"/>
            <a:chOff x="2812029" y="-127637"/>
            <a:chExt cx="8800185" cy="2771775"/>
          </a:xfrm>
        </p:grpSpPr>
        <p:sp>
          <p:nvSpPr>
            <p:cNvPr id="141" name="Google Shape;141;p6"/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>
                <a:gd fmla="val 16667" name="adj"/>
              </a:avLst>
            </a:prstGeom>
            <a:solidFill>
              <a:srgbClr val="FFBF8B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" name="Google Shape;142;p6"/>
            <p:cNvGrpSpPr/>
            <p:nvPr/>
          </p:nvGrpSpPr>
          <p:grpSpPr>
            <a:xfrm>
              <a:off x="7942589" y="-127637"/>
              <a:ext cx="3669625" cy="2771775"/>
              <a:chOff x="4138983" y="3355469"/>
              <a:chExt cx="3117731" cy="2201738"/>
            </a:xfrm>
          </p:grpSpPr>
          <p:pic>
            <p:nvPicPr>
              <p:cNvPr id="143" name="Google Shape;143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138983" y="3355469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" name="Google Shape;144;p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5" name="Google Shape;145;p6"/>
            <p:cNvSpPr txBox="1"/>
            <p:nvPr/>
          </p:nvSpPr>
          <p:spPr>
            <a:xfrm>
              <a:off x="3951074" y="774399"/>
              <a:ext cx="5069224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Yêu cầu cần đạt</a:t>
              </a:r>
              <a:endParaRPr b="1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6" name="Google Shape;146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7" name="Google Shape;14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1745456" y="2798192"/>
            <a:ext cx="9248775" cy="22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Nắm được quy tắc tính chu vi hình tròn.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 để giải toán liên quan đến chu vi hình tròn.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 b="20299" l="34533" r="48641" t="21578"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 b="81692" l="65436" r="24668" t="3640"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6622" y="4937165"/>
            <a:ext cx="12854292" cy="268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8270" y="552587"/>
            <a:ext cx="6764552" cy="10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3154220" y="2001589"/>
            <a:ext cx="6729186" cy="3097504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3666097" y="2705725"/>
            <a:ext cx="56222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 vi hình tròn là gì?</a:t>
            </a:r>
            <a:endParaRPr b="1"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26641" y="4872070"/>
            <a:ext cx="12855575" cy="26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/>
          <p:nvPr/>
        </p:nvSpPr>
        <p:spPr>
          <a:xfrm>
            <a:off x="3870158" y="822325"/>
            <a:ext cx="3924300" cy="381000"/>
          </a:xfrm>
          <a:prstGeom prst="rect">
            <a:avLst/>
          </a:prstGeom>
        </p:spPr>
      </p:sp>
      <p:sp>
        <p:nvSpPr>
          <p:cNvPr id="170" name="Google Shape;170;p8"/>
          <p:cNvSpPr/>
          <p:nvPr/>
        </p:nvSpPr>
        <p:spPr>
          <a:xfrm>
            <a:off x="4115803" y="1408509"/>
            <a:ext cx="2114216" cy="2114216"/>
          </a:xfrm>
          <a:prstGeom prst="ellipse">
            <a:avLst/>
          </a:prstGeom>
          <a:solidFill>
            <a:srgbClr val="FEE599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4122153" y="1421209"/>
            <a:ext cx="2114216" cy="2114216"/>
          </a:xfrm>
          <a:prstGeom prst="ellipse">
            <a:avLst/>
          </a:prstGeom>
          <a:noFill/>
          <a:ln cap="flat" cmpd="sng" w="317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uoc2" id="172" name="Google Shape;17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8441" y="4225340"/>
            <a:ext cx="8458200" cy="1006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8"/>
          <p:cNvCxnSpPr/>
          <p:nvPr/>
        </p:nvCxnSpPr>
        <p:spPr>
          <a:xfrm>
            <a:off x="5200986" y="3427152"/>
            <a:ext cx="1" cy="112073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8"/>
          <p:cNvSpPr txBox="1"/>
          <p:nvPr/>
        </p:nvSpPr>
        <p:spPr>
          <a:xfrm>
            <a:off x="4995635" y="2914064"/>
            <a:ext cx="4979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175" name="Google Shape;175;p8"/>
          <p:cNvCxnSpPr/>
          <p:nvPr/>
        </p:nvCxnSpPr>
        <p:spPr>
          <a:xfrm>
            <a:off x="4085719" y="2512799"/>
            <a:ext cx="1087192" cy="1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76" name="Google Shape;176;p8"/>
          <p:cNvSpPr txBox="1"/>
          <p:nvPr/>
        </p:nvSpPr>
        <p:spPr>
          <a:xfrm>
            <a:off x="4248709" y="1957683"/>
            <a:ext cx="9959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cm</a:t>
            </a:r>
            <a:endParaRPr/>
          </a:p>
        </p:txBody>
      </p:sp>
      <p:sp>
        <p:nvSpPr>
          <p:cNvPr id="177" name="Google Shape;177;p8"/>
          <p:cNvSpPr/>
          <p:nvPr/>
        </p:nvSpPr>
        <p:spPr>
          <a:xfrm>
            <a:off x="5144762" y="2461943"/>
            <a:ext cx="72617" cy="7261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7258978" y="1923986"/>
            <a:ext cx="341670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 hình tròn bán kính 2 cm.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9" name="Google Shape;179;p8"/>
          <p:cNvGrpSpPr/>
          <p:nvPr/>
        </p:nvGrpSpPr>
        <p:grpSpPr>
          <a:xfrm>
            <a:off x="742288" y="-102051"/>
            <a:ext cx="10707424" cy="1541243"/>
            <a:chOff x="-223283" y="519324"/>
            <a:chExt cx="10707424" cy="1541243"/>
          </a:xfrm>
        </p:grpSpPr>
        <p:pic>
          <p:nvPicPr>
            <p:cNvPr id="180" name="Google Shape;180;p8"/>
            <p:cNvPicPr preferRelativeResize="0"/>
            <p:nvPr/>
          </p:nvPicPr>
          <p:blipFill rotWithShape="1">
            <a:blip r:embed="rId5">
              <a:alphaModFix/>
            </a:blip>
            <a:srcRect b="36433" l="15609" r="36735" t="52248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8"/>
            <p:cNvPicPr preferRelativeResize="0"/>
            <p:nvPr/>
          </p:nvPicPr>
          <p:blipFill rotWithShape="1">
            <a:blip r:embed="rId5">
              <a:alphaModFix/>
            </a:blip>
            <a:srcRect b="36433" l="42244" r="38754" t="52248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8"/>
            <p:cNvPicPr preferRelativeResize="0"/>
            <p:nvPr/>
          </p:nvPicPr>
          <p:blipFill rotWithShape="1">
            <a:blip r:embed="rId5">
              <a:alphaModFix/>
            </a:blip>
            <a:srcRect b="36433" l="58624" r="16968" t="52248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8"/>
          <p:cNvGrpSpPr/>
          <p:nvPr/>
        </p:nvGrpSpPr>
        <p:grpSpPr>
          <a:xfrm>
            <a:off x="9407938" y="4997450"/>
            <a:ext cx="3669887" cy="2771775"/>
            <a:chOff x="3393422" y="3429000"/>
            <a:chExt cx="3117731" cy="2201738"/>
          </a:xfrm>
        </p:grpSpPr>
        <p:pic>
          <p:nvPicPr>
            <p:cNvPr id="184" name="Google Shape;184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Google Shape;186;p8"/>
          <p:cNvGrpSpPr/>
          <p:nvPr/>
        </p:nvGrpSpPr>
        <p:grpSpPr>
          <a:xfrm flipH="1">
            <a:off x="-839462" y="4789520"/>
            <a:ext cx="3669887" cy="2771775"/>
            <a:chOff x="3393422" y="3429000"/>
            <a:chExt cx="3117731" cy="2201738"/>
          </a:xfrm>
        </p:grpSpPr>
        <p:pic>
          <p:nvPicPr>
            <p:cNvPr id="187" name="Google Shape;187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300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/>
          <p:nvPr/>
        </p:nvSpPr>
        <p:spPr>
          <a:xfrm>
            <a:off x="3870158" y="822325"/>
            <a:ext cx="3924300" cy="381000"/>
          </a:xfrm>
          <a:prstGeom prst="rect">
            <a:avLst/>
          </a:prstGeom>
        </p:spPr>
      </p:sp>
      <p:pic>
        <p:nvPicPr>
          <p:cNvPr id="196" name="Google Shape;196;p9"/>
          <p:cNvPicPr preferRelativeResize="0"/>
          <p:nvPr/>
        </p:nvPicPr>
        <p:blipFill rotWithShape="1">
          <a:blip r:embed="rId4">
            <a:alphaModFix/>
          </a:blip>
          <a:srcRect b="0" l="11303" r="9238" t="82807"/>
          <a:stretch/>
        </p:blipFill>
        <p:spPr>
          <a:xfrm>
            <a:off x="246724" y="232777"/>
            <a:ext cx="3623434" cy="1179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oc2" id="197" name="Google Shape;19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544" y="3390900"/>
            <a:ext cx="9146089" cy="1006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9"/>
          <p:cNvGrpSpPr/>
          <p:nvPr/>
        </p:nvGrpSpPr>
        <p:grpSpPr>
          <a:xfrm>
            <a:off x="5133808" y="50633"/>
            <a:ext cx="1924384" cy="1924384"/>
            <a:chOff x="2264" y="1256"/>
            <a:chExt cx="1019" cy="1019"/>
          </a:xfrm>
        </p:grpSpPr>
        <p:sp>
          <p:nvSpPr>
            <p:cNvPr id="199" name="Google Shape;199;p9"/>
            <p:cNvSpPr/>
            <p:nvPr/>
          </p:nvSpPr>
          <p:spPr>
            <a:xfrm>
              <a:off x="2272" y="1256"/>
              <a:ext cx="1011" cy="1010"/>
            </a:xfrm>
            <a:prstGeom prst="ellipse">
              <a:avLst/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2264" y="1256"/>
              <a:ext cx="1011" cy="1010"/>
            </a:xfrm>
            <a:prstGeom prst="ellipse">
              <a:avLst/>
            </a:prstGeom>
            <a:solidFill>
              <a:srgbClr val="FEE599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1" name="Google Shape;201;p9"/>
            <p:cNvCxnSpPr/>
            <p:nvPr/>
          </p:nvCxnSpPr>
          <p:spPr>
            <a:xfrm>
              <a:off x="2779" y="2208"/>
              <a:ext cx="0" cy="67"/>
            </a:xfrm>
            <a:prstGeom prst="straightConnector1">
              <a:avLst/>
            </a:prstGeom>
            <a:solidFill>
              <a:srgbClr val="FEE599"/>
            </a:solidFill>
            <a:ln cap="flat" cmpd="sng" w="508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2" name="Google Shape;202;p9"/>
            <p:cNvSpPr txBox="1"/>
            <p:nvPr/>
          </p:nvSpPr>
          <p:spPr>
            <a:xfrm>
              <a:off x="2656" y="1898"/>
              <a:ext cx="234" cy="310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pic>
        <p:nvPicPr>
          <p:cNvPr id="203" name="Google Shape;203;p9"/>
          <p:cNvPicPr preferRelativeResize="0"/>
          <p:nvPr/>
        </p:nvPicPr>
        <p:blipFill rotWithShape="1">
          <a:blip r:embed="rId6">
            <a:alphaModFix/>
          </a:blip>
          <a:srcRect b="0" l="0" r="72726" t="0"/>
          <a:stretch/>
        </p:blipFill>
        <p:spPr>
          <a:xfrm>
            <a:off x="10049374" y="2209530"/>
            <a:ext cx="2143259" cy="491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8788" y="5252331"/>
            <a:ext cx="8477891" cy="177346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/>
          <p:nvPr/>
        </p:nvSpPr>
        <p:spPr>
          <a:xfrm>
            <a:off x="3939098" y="482053"/>
            <a:ext cx="3924300" cy="381000"/>
          </a:xfrm>
          <a:prstGeom prst="rect">
            <a:avLst/>
          </a:prstGeom>
        </p:spPr>
      </p:sp>
      <p:pic>
        <p:nvPicPr>
          <p:cNvPr id="211" name="Google Shape;211;p10"/>
          <p:cNvPicPr preferRelativeResize="0"/>
          <p:nvPr/>
        </p:nvPicPr>
        <p:blipFill rotWithShape="1">
          <a:blip r:embed="rId4">
            <a:alphaModFix/>
          </a:blip>
          <a:srcRect b="0" l="11303" r="9238" t="82807"/>
          <a:stretch/>
        </p:blipFill>
        <p:spPr>
          <a:xfrm>
            <a:off x="-714383" y="-316761"/>
            <a:ext cx="3574944" cy="116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4">
            <a:alphaModFix/>
          </a:blip>
          <a:srcRect b="0" l="11303" r="9238" t="82807"/>
          <a:stretch/>
        </p:blipFill>
        <p:spPr>
          <a:xfrm>
            <a:off x="9717505" y="-316761"/>
            <a:ext cx="3623434" cy="1179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10"/>
          <p:cNvGrpSpPr/>
          <p:nvPr/>
        </p:nvGrpSpPr>
        <p:grpSpPr>
          <a:xfrm>
            <a:off x="1939181" y="608958"/>
            <a:ext cx="1617663" cy="1617663"/>
            <a:chOff x="192" y="960"/>
            <a:chExt cx="1044" cy="1045"/>
          </a:xfrm>
        </p:grpSpPr>
        <p:sp>
          <p:nvSpPr>
            <p:cNvPr id="214" name="Google Shape;214;p10"/>
            <p:cNvSpPr/>
            <p:nvPr/>
          </p:nvSpPr>
          <p:spPr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192" y="960"/>
              <a:ext cx="1036" cy="1036"/>
            </a:xfrm>
            <a:prstGeom prst="ellipse">
              <a:avLst/>
            </a:prstGeom>
            <a:noFill/>
            <a:ln cap="flat" cmpd="sng" w="38100">
              <a:solidFill>
                <a:srgbClr val="66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6" name="Google Shape;216;p10"/>
            <p:cNvCxnSpPr/>
            <p:nvPr/>
          </p:nvCxnSpPr>
          <p:spPr>
            <a:xfrm>
              <a:off x="667" y="1936"/>
              <a:ext cx="0" cy="69"/>
            </a:xfrm>
            <a:prstGeom prst="straightConnector1">
              <a:avLst/>
            </a:prstGeom>
            <a:noFill/>
            <a:ln cap="flat" cmpd="sng" w="317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7" name="Google Shape;217;p10"/>
            <p:cNvSpPr txBox="1"/>
            <p:nvPr/>
          </p:nvSpPr>
          <p:spPr>
            <a:xfrm>
              <a:off x="538" y="1675"/>
              <a:ext cx="240" cy="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pic>
        <p:nvPicPr>
          <p:cNvPr descr="thuoc2" id="218" name="Google Shape;21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1371" y="2367506"/>
            <a:ext cx="8458200" cy="1006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10"/>
          <p:cNvGrpSpPr/>
          <p:nvPr/>
        </p:nvGrpSpPr>
        <p:grpSpPr>
          <a:xfrm>
            <a:off x="7048549" y="608958"/>
            <a:ext cx="1617663" cy="1617663"/>
            <a:chOff x="192" y="960"/>
            <a:chExt cx="1044" cy="1045"/>
          </a:xfrm>
        </p:grpSpPr>
        <p:sp>
          <p:nvSpPr>
            <p:cNvPr id="220" name="Google Shape;220;p10"/>
            <p:cNvSpPr/>
            <p:nvPr/>
          </p:nvSpPr>
          <p:spPr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192" y="960"/>
              <a:ext cx="1036" cy="1036"/>
            </a:xfrm>
            <a:prstGeom prst="ellipse">
              <a:avLst/>
            </a:prstGeom>
            <a:noFill/>
            <a:ln cap="flat" cmpd="sng" w="38100">
              <a:solidFill>
                <a:srgbClr val="66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2" name="Google Shape;222;p10"/>
            <p:cNvCxnSpPr/>
            <p:nvPr/>
          </p:nvCxnSpPr>
          <p:spPr>
            <a:xfrm>
              <a:off x="720" y="1936"/>
              <a:ext cx="0" cy="69"/>
            </a:xfrm>
            <a:prstGeom prst="straightConnector1">
              <a:avLst/>
            </a:prstGeom>
            <a:noFill/>
            <a:ln cap="flat" cmpd="sng" w="317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3" name="Google Shape;223;p10"/>
            <p:cNvSpPr txBox="1"/>
            <p:nvPr/>
          </p:nvSpPr>
          <p:spPr>
            <a:xfrm>
              <a:off x="600" y="1680"/>
              <a:ext cx="240" cy="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</p:grpSp>
      <p:grpSp>
        <p:nvGrpSpPr>
          <p:cNvPr id="224" name="Google Shape;224;p10"/>
          <p:cNvGrpSpPr/>
          <p:nvPr/>
        </p:nvGrpSpPr>
        <p:grpSpPr>
          <a:xfrm>
            <a:off x="1837581" y="608958"/>
            <a:ext cx="1617663" cy="1617663"/>
            <a:chOff x="2248" y="1248"/>
            <a:chExt cx="1044" cy="1045"/>
          </a:xfrm>
        </p:grpSpPr>
        <p:sp>
          <p:nvSpPr>
            <p:cNvPr id="225" name="Google Shape;225;p10"/>
            <p:cNvSpPr/>
            <p:nvPr/>
          </p:nvSpPr>
          <p:spPr>
            <a:xfrm>
              <a:off x="2256" y="1248"/>
              <a:ext cx="1036" cy="1036"/>
            </a:xfrm>
            <a:prstGeom prst="ellipse">
              <a:avLst/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2248" y="1248"/>
              <a:ext cx="1036" cy="1036"/>
            </a:xfrm>
            <a:prstGeom prst="ellipse">
              <a:avLst/>
            </a:prstGeom>
            <a:solidFill>
              <a:srgbClr val="FEE599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7" name="Google Shape;227;p10"/>
            <p:cNvCxnSpPr/>
            <p:nvPr/>
          </p:nvCxnSpPr>
          <p:spPr>
            <a:xfrm>
              <a:off x="2776" y="2224"/>
              <a:ext cx="0" cy="69"/>
            </a:xfrm>
            <a:prstGeom prst="straightConnector1">
              <a:avLst/>
            </a:prstGeom>
            <a:solidFill>
              <a:srgbClr val="FEE599"/>
            </a:solidFill>
            <a:ln cap="flat" cmpd="sng" w="317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8" name="Google Shape;228;p10"/>
            <p:cNvSpPr txBox="1"/>
            <p:nvPr/>
          </p:nvSpPr>
          <p:spPr>
            <a:xfrm>
              <a:off x="2656" y="1952"/>
              <a:ext cx="240" cy="295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cxnSp>
        <p:nvCxnSpPr>
          <p:cNvPr id="229" name="Google Shape;229;p10"/>
          <p:cNvCxnSpPr/>
          <p:nvPr/>
        </p:nvCxnSpPr>
        <p:spPr>
          <a:xfrm>
            <a:off x="7857381" y="2259958"/>
            <a:ext cx="0" cy="1676400"/>
          </a:xfrm>
          <a:prstGeom prst="straightConnector1">
            <a:avLst/>
          </a:prstGeom>
          <a:noFill/>
          <a:ln cap="flat" cmpd="sng" w="22225">
            <a:solidFill>
              <a:srgbClr val="FF66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10"/>
          <p:cNvCxnSpPr/>
          <p:nvPr/>
        </p:nvCxnSpPr>
        <p:spPr>
          <a:xfrm>
            <a:off x="2675781" y="2259958"/>
            <a:ext cx="0" cy="1676400"/>
          </a:xfrm>
          <a:prstGeom prst="straightConnector1">
            <a:avLst/>
          </a:prstGeom>
          <a:noFill/>
          <a:ln cap="flat" cmpd="sng" w="22225">
            <a:solidFill>
              <a:srgbClr val="FF66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10"/>
          <p:cNvCxnSpPr/>
          <p:nvPr/>
        </p:nvCxnSpPr>
        <p:spPr>
          <a:xfrm>
            <a:off x="2675781" y="3860158"/>
            <a:ext cx="5181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32" name="Google Shape;232;p10"/>
          <p:cNvSpPr txBox="1"/>
          <p:nvPr/>
        </p:nvSpPr>
        <p:spPr>
          <a:xfrm>
            <a:off x="3959652" y="4041837"/>
            <a:ext cx="38831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Chu vi hình tròn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0"/>
          <p:cNvPicPr preferRelativeResize="0"/>
          <p:nvPr/>
        </p:nvPicPr>
        <p:blipFill rotWithShape="1">
          <a:blip r:embed="rId3">
            <a:alphaModFix/>
          </a:blip>
          <a:srcRect b="-1808" l="48225" r="-379" t="3651"/>
          <a:stretch/>
        </p:blipFill>
        <p:spPr>
          <a:xfrm flipH="1">
            <a:off x="7754456" y="5293894"/>
            <a:ext cx="4421502" cy="174079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/>
          <p:nvPr/>
        </p:nvSpPr>
        <p:spPr>
          <a:xfrm>
            <a:off x="3625747" y="3398493"/>
            <a:ext cx="3281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Độ dài của đường tròn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1249898" y="4743755"/>
            <a:ext cx="10564110" cy="584775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 dài của một đường tròn gọi là chu vi của hình tròn đó.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2019-10-17T09:10:34Z</dcterms:created>
  <dc:creator>Admin</dc:creator>
</cp:coreProperties>
</file>