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7734" r:id="rId3"/>
    <p:sldId id="7735" r:id="rId4"/>
    <p:sldId id="835" r:id="rId5"/>
    <p:sldId id="7710" r:id="rId6"/>
    <p:sldId id="7711" r:id="rId7"/>
    <p:sldId id="7712" r:id="rId8"/>
    <p:sldId id="7713" r:id="rId9"/>
    <p:sldId id="7714" r:id="rId10"/>
    <p:sldId id="7717" r:id="rId11"/>
    <p:sldId id="7719" r:id="rId12"/>
    <p:sldId id="7720" r:id="rId13"/>
    <p:sldId id="7715" r:id="rId14"/>
    <p:sldId id="7737" r:id="rId15"/>
    <p:sldId id="7738" r:id="rId16"/>
    <p:sldId id="7739" r:id="rId17"/>
    <p:sldId id="774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88"/>
  </p:normalViewPr>
  <p:slideViewPr>
    <p:cSldViewPr snapToGrid="0" snapToObjects="1">
      <p:cViewPr varScale="1">
        <p:scale>
          <a:sx n="50" d="100"/>
          <a:sy n="50" d="100"/>
        </p:scale>
        <p:origin x="2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09887-0041-1F4A-B304-467848D3DDC1}" type="datetimeFigureOut">
              <a:rPr lang="en-US" smtClean="0"/>
              <a:t>2/1/23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38916-CD9D-654F-AF6B-0D807D361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4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https://ibaotu.com/sucai/18348636.html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dirty="0"/>
              <a:t>https://ibaotu.com/sucai/18011179.html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767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93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032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579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305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040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38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39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32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https://ibaotu.com/sucai/18348636.html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dirty="0"/>
              <a:t>https://ibaotu.com/sucai/18011179.html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479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779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06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097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561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71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520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AEB15-B0D4-49CA-A138-10A793C6CC4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3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94E78-48F2-A14C-B485-2287E670E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0CFE6-09D8-2840-A268-9579F7D72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66C6D-AF0D-434C-A044-B0D0808B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C347-30C3-1D4B-9D08-B8E76DDF48A9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90A56-E8F9-4140-AF00-0A252B6AA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ABA3F-3BF0-FB4F-B0F2-814E41D01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195B-520F-8348-9CBC-E1324058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4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F708A-72E6-1B47-A5FB-1B5F29AF1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28E6E-1174-D244-A854-81406FED7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A8C0D-C228-7D43-9759-D39C6472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C347-30C3-1D4B-9D08-B8E76DDF48A9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02888-2E3A-E14E-B2EE-7AAD4897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931E4-DD4D-C340-BBE6-8FC4B64C4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195B-520F-8348-9CBC-E1324058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98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722CC7-3A9F-A147-A9DC-75C4634CC9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9A305-158F-6342-B423-738534232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CF62-4A30-6348-A8E5-6152EC6F6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C347-30C3-1D4B-9D08-B8E76DDF48A9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18775-06FC-8948-A305-07E4ADE65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4FB51-FF28-614E-8F28-D8B87D26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195B-520F-8348-9CBC-E1324058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4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09BF2-B5C8-ED4B-BBCF-157BF33C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5A7-9E55-9B42-85F9-CFFEBC781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7ABDB-CE76-474F-95A6-FB7F8080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C347-30C3-1D4B-9D08-B8E76DDF48A9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8A088-2185-A04C-B858-65C8EDCAC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54E63-FA4F-5744-8385-44D916A0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195B-520F-8348-9CBC-E1324058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97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E37AA-FE4C-7A49-AF34-EF5A446E0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5A003-4FBA-D847-9E1A-9F21C4BDC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ECD74-4071-754C-9230-4C111FF3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C347-30C3-1D4B-9D08-B8E76DDF48A9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C3E87-6322-E041-AF5B-6F6D46ECC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DA8E2-D98C-D84D-AB76-C55B189FE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195B-520F-8348-9CBC-E1324058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3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DBA2F-9E9B-394A-9665-F1F7995F0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6A5B1-CBDB-E847-9664-2A21D1D04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7D9D1-87AF-254B-81FC-6F6391AE4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540AD-39B0-794E-B1C9-7E88EDF5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C347-30C3-1D4B-9D08-B8E76DDF48A9}" type="datetimeFigureOut">
              <a:rPr lang="en-US" smtClean="0"/>
              <a:t>2/1/23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41C69-3361-DA45-8DE3-F7360419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B9AD6-86E7-FC4F-947D-4693AA64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195B-520F-8348-9CBC-E1324058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2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0AA6-3AA7-4A4D-B32E-9003F0F6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981A9-8059-6E4A-AD59-46BEC15AB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492B9-DD71-9140-9A84-A0D816099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F583C-928C-484F-ABA1-004F40D1A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CCA29E-902E-9F42-906A-23FBE3842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78435E-004E-9C4A-941F-F42137BC6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C347-30C3-1D4B-9D08-B8E76DDF48A9}" type="datetimeFigureOut">
              <a:rPr lang="en-US" smtClean="0"/>
              <a:t>2/1/23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00940-1947-C54A-BF23-7B91574B0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C3D626-FE94-D14C-826A-09BA3B47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195B-520F-8348-9CBC-E1324058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9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CB1EC-D182-9F48-9C76-3B10BA4B5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EC5D9-076B-7F46-A362-F81179CE3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C347-30C3-1D4B-9D08-B8E76DDF48A9}" type="datetimeFigureOut">
              <a:rPr lang="en-US" smtClean="0"/>
              <a:t>2/1/23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96302-BD7A-9543-ACDB-E772E29C4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F26C9-BDE5-3B4D-9AFD-D53268176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195B-520F-8348-9CBC-E1324058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56612-CD45-594F-8267-349FA07A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C347-30C3-1D4B-9D08-B8E76DDF48A9}" type="datetimeFigureOut">
              <a:rPr lang="en-US" smtClean="0"/>
              <a:t>2/1/23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AF34D-F3D6-2A4E-8121-94137AA4F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B2E7D-7CE2-B849-AB97-ACA4844BA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195B-520F-8348-9CBC-E1324058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44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6D373-B5CC-6E4F-B526-B5152A68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51081-783E-D948-A4DC-8B11049EE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9C3D2-C6AC-954F-AC2F-C3FBBDDC7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B119C-7E79-2C4A-95C5-EFC2CEB5C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C347-30C3-1D4B-9D08-B8E76DDF48A9}" type="datetimeFigureOut">
              <a:rPr lang="en-US" smtClean="0"/>
              <a:t>2/1/23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FA608-A9E6-E04C-8E64-5C8D2906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B2C24-5D4F-484F-933A-6CF9624BA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195B-520F-8348-9CBC-E1324058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7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E8809-9696-0946-809F-D60E23CC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25C816-01ED-814C-815F-0D2CE9295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7C57F-926D-384C-817E-DA2A484CE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712B3-A818-1446-B413-CB77EA38C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C347-30C3-1D4B-9D08-B8E76DDF48A9}" type="datetimeFigureOut">
              <a:rPr lang="en-US" smtClean="0"/>
              <a:t>2/1/23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71582-B9E1-2744-8476-54FC1BD73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282B6-A567-1B4D-A1C0-593FE962D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195B-520F-8348-9CBC-E1324058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9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C10812-2EC5-C043-BF21-A6CE01E6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9ED11-22BF-0842-8598-E906163DD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DEB51-4328-D845-9877-72D1894AC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EC347-30C3-1D4B-9D08-B8E76DDF48A9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2185D-C7F5-7947-9038-78F777AC7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A0794-E3D2-1343-9D21-173211D3F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B195B-520F-8348-9CBC-E1324058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2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12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81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8D5AB864-1651-4703-A818-9DB6FE080A4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-285" t="319" r="-283" b="-248"/>
          <a:stretch/>
        </p:blipFill>
        <p:spPr>
          <a:xfrm>
            <a:off x="4162750" y="2564464"/>
            <a:ext cx="6784053" cy="434806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32" name="标题 1">
            <a:extLst>
              <a:ext uri="{FF2B5EF4-FFF2-40B4-BE49-F238E27FC236}">
                <a16:creationId xmlns:a16="http://schemas.microsoft.com/office/drawing/2014/main" id="{7EA80D31-8FC4-471C-99D8-744C533FDAAA}"/>
              </a:ext>
            </a:extLst>
          </p:cNvPr>
          <p:cNvSpPr txBox="1">
            <a:spLocks/>
          </p:cNvSpPr>
          <p:nvPr/>
        </p:nvSpPr>
        <p:spPr>
          <a:xfrm>
            <a:off x="1825574" y="729967"/>
            <a:ext cx="738561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800" b="1" spc="600">
                <a:solidFill>
                  <a:srgbClr val="29493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UTM Deutsch Gothic" panose="02040603050506020204" pitchFamily="18" charset="0"/>
                <a:ea typeface="仓耳恋爱笔记体 W01" panose="02020400000000000000" pitchFamily="18" charset="-122"/>
              </a:rPr>
              <a:t>Địa lí lớp 5</a:t>
            </a:r>
            <a:endParaRPr lang="zh-CN" altLang="en-US" sz="8800" b="1" spc="600" dirty="0">
              <a:solidFill>
                <a:srgbClr val="29493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UTM Deutsch Gothic" panose="02040603050506020204" pitchFamily="18" charset="0"/>
              <a:ea typeface="仓耳恋爱笔记体 W01" panose="02020400000000000000" pitchFamily="18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0B4F32B-9228-41EA-935F-88EDAA37A354}"/>
              </a:ext>
            </a:extLst>
          </p:cNvPr>
          <p:cNvSpPr/>
          <p:nvPr/>
        </p:nvSpPr>
        <p:spPr>
          <a:xfrm>
            <a:off x="3421485" y="2125028"/>
            <a:ext cx="3851198" cy="402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b="1">
                <a:latin typeface="UTM Impact" panose="02040603050506020204" pitchFamily="18" charset="0"/>
                <a:ea typeface="仓耳恋爱笔记体 W01" panose="02020400000000000000" pitchFamily="18" charset="-122"/>
              </a:rPr>
              <a:t>Thực hiện: EduFive</a:t>
            </a:r>
            <a:endParaRPr lang="zh-CN" altLang="en-US" b="1" dirty="0">
              <a:latin typeface="UTM Impact" panose="02040603050506020204" pitchFamily="18" charset="0"/>
              <a:ea typeface="仓耳恋爱笔记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36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2" name="图片 9">
            <a:extLst>
              <a:ext uri="{FF2B5EF4-FFF2-40B4-BE49-F238E27FC236}">
                <a16:creationId xmlns:a16="http://schemas.microsoft.com/office/drawing/2014/main" id="{CB3CED12-CCF9-47A7-B435-F4B4AE0C65F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714" y="780571"/>
            <a:ext cx="4501870" cy="4501870"/>
          </a:xfrm>
          <a:prstGeom prst="rect">
            <a:avLst/>
          </a:prstGeom>
        </p:spPr>
      </p:pic>
      <p:sp>
        <p:nvSpPr>
          <p:cNvPr id="25" name="文本框 1">
            <a:extLst>
              <a:ext uri="{FF2B5EF4-FFF2-40B4-BE49-F238E27FC236}">
                <a16:creationId xmlns:a16="http://schemas.microsoft.com/office/drawing/2014/main" id="{920E5A2E-AFB1-42BE-8E12-1831EA10BD3E}"/>
              </a:ext>
            </a:extLst>
          </p:cNvPr>
          <p:cNvSpPr txBox="1"/>
          <p:nvPr/>
        </p:nvSpPr>
        <p:spPr>
          <a:xfrm>
            <a:off x="614454" y="1575559"/>
            <a:ext cx="502175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chemeClr val="bg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ĐỊA LÍ</a:t>
            </a:r>
            <a:endParaRPr lang="zh-CN" altLang="en-US" sz="4800" b="1" dirty="0">
              <a:solidFill>
                <a:schemeClr val="bg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8500EA-B828-4053-8FEB-45AB554F1D7C}"/>
              </a:ext>
            </a:extLst>
          </p:cNvPr>
          <p:cNvSpPr txBox="1"/>
          <p:nvPr/>
        </p:nvSpPr>
        <p:spPr>
          <a:xfrm>
            <a:off x="1113269" y="2540483"/>
            <a:ext cx="4181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C00000"/>
                </a:solidFill>
                <a:latin typeface="UTM Cookies" panose="02040603050506020204" pitchFamily="18" charset="0"/>
              </a:rPr>
              <a:t>CHÂU Á</a:t>
            </a:r>
          </a:p>
        </p:txBody>
      </p:sp>
      <p:sp>
        <p:nvSpPr>
          <p:cNvPr id="33" name="文本框 3">
            <a:extLst>
              <a:ext uri="{FF2B5EF4-FFF2-40B4-BE49-F238E27FC236}">
                <a16:creationId xmlns:a16="http://schemas.microsoft.com/office/drawing/2014/main" id="{F21BA3E2-FF9C-4E63-8C60-0BC80562FCA2}"/>
              </a:ext>
            </a:extLst>
          </p:cNvPr>
          <p:cNvSpPr txBox="1"/>
          <p:nvPr/>
        </p:nvSpPr>
        <p:spPr>
          <a:xfrm>
            <a:off x="5787060" y="1293168"/>
            <a:ext cx="6195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400" b="1">
                <a:solidFill>
                  <a:srgbClr val="99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Đặc điểm tự nhiên</a:t>
            </a:r>
            <a:endParaRPr lang="zh-CN" altLang="en-US" sz="4400" b="1" dirty="0">
              <a:solidFill>
                <a:srgbClr val="99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7D0CE232-611E-4CE3-92F3-82F96DFD97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285" t="319" r="-283" b="-248"/>
          <a:stretch/>
        </p:blipFill>
        <p:spPr>
          <a:xfrm>
            <a:off x="5768953" y="2819869"/>
            <a:ext cx="5309778" cy="3403164"/>
          </a:xfrm>
          <a:prstGeom prst="rect">
            <a:avLst/>
          </a:prstGeom>
        </p:spPr>
      </p:pic>
      <p:pic>
        <p:nvPicPr>
          <p:cNvPr id="37" name="图片 13">
            <a:extLst>
              <a:ext uri="{FF2B5EF4-FFF2-40B4-BE49-F238E27FC236}">
                <a16:creationId xmlns:a16="http://schemas.microsoft.com/office/drawing/2014/main" id="{0888FCB9-7B77-458F-B284-EDECE790C2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39" name="图片 16">
            <a:extLst>
              <a:ext uri="{FF2B5EF4-FFF2-40B4-BE49-F238E27FC236}">
                <a16:creationId xmlns:a16="http://schemas.microsoft.com/office/drawing/2014/main" id="{E467AAC5-233D-45A1-95E1-8A744BCF5F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30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0" y="5933536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9" y="15114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512" y="5462781"/>
            <a:ext cx="3177388" cy="1749747"/>
          </a:xfrm>
          <a:prstGeom prst="rect">
            <a:avLst/>
          </a:prstGeom>
        </p:spPr>
      </p:pic>
      <p:sp>
        <p:nvSpPr>
          <p:cNvPr id="24" name="Text Box 14">
            <a:extLst>
              <a:ext uri="{FF2B5EF4-FFF2-40B4-BE49-F238E27FC236}">
                <a16:creationId xmlns:a16="http://schemas.microsoft.com/office/drawing/2014/main" id="{D42141B0-4521-4731-8F5C-93ED7AA3D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80" y="1366623"/>
            <a:ext cx="360149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800" b="1">
                <a:latin typeface="Times New Roman" panose="02020603050405020304" pitchFamily="18" charset="0"/>
              </a:rPr>
              <a:t>Châu á có những đới khí hậu nào?</a:t>
            </a:r>
          </a:p>
        </p:txBody>
      </p:sp>
      <p:sp>
        <p:nvSpPr>
          <p:cNvPr id="32" name="Text Box 15">
            <a:extLst>
              <a:ext uri="{FF2B5EF4-FFF2-40B4-BE49-F238E27FC236}">
                <a16:creationId xmlns:a16="http://schemas.microsoft.com/office/drawing/2014/main" id="{B1B2A66D-06CD-4DF4-9ECA-BF1F32897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60" y="2320730"/>
            <a:ext cx="289494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Châu á có đủ các đới khí hậu: </a:t>
            </a:r>
          </a:p>
          <a:p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+ Nhiệt đới</a:t>
            </a:r>
          </a:p>
          <a:p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+ Ôn đới</a:t>
            </a:r>
          </a:p>
          <a:p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+ Hàn đới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EFA057A-DF41-4095-9A10-C9D7FFBA3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063" l="16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33" y="1212392"/>
            <a:ext cx="7801161" cy="5309123"/>
          </a:xfrm>
          <a:prstGeom prst="rect">
            <a:avLst/>
          </a:prstGeom>
        </p:spPr>
      </p:pic>
      <p:sp>
        <p:nvSpPr>
          <p:cNvPr id="35" name="Line 3">
            <a:extLst>
              <a:ext uri="{FF2B5EF4-FFF2-40B4-BE49-F238E27FC236}">
                <a16:creationId xmlns:a16="http://schemas.microsoft.com/office/drawing/2014/main" id="{4599BAC2-9298-4F28-B9AF-FF0DD00774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86921" y="3582348"/>
            <a:ext cx="7354307" cy="2729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5">
            <a:extLst>
              <a:ext uri="{FF2B5EF4-FFF2-40B4-BE49-F238E27FC236}">
                <a16:creationId xmlns:a16="http://schemas.microsoft.com/office/drawing/2014/main" id="{51842E31-E1CC-4D7E-A9AB-6625DE9BD2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32693" y="2950189"/>
            <a:ext cx="7167590" cy="2224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F52B4E36-BAA3-4A50-B520-5875DE1F4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173" y="2993331"/>
            <a:ext cx="1611339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</a:rPr>
              <a:t>Nhiệt đới</a:t>
            </a:r>
          </a:p>
        </p:txBody>
      </p:sp>
      <p:sp>
        <p:nvSpPr>
          <p:cNvPr id="38" name="Text Box 11">
            <a:extLst>
              <a:ext uri="{FF2B5EF4-FFF2-40B4-BE49-F238E27FC236}">
                <a16:creationId xmlns:a16="http://schemas.microsoft.com/office/drawing/2014/main" id="{D7487860-BBF4-4B02-8BFA-F02088A1B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669" y="3674696"/>
            <a:ext cx="1611339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</a:rPr>
              <a:t>Nhiệt đới</a:t>
            </a:r>
          </a:p>
        </p:txBody>
      </p:sp>
      <p:sp>
        <p:nvSpPr>
          <p:cNvPr id="39" name="Line 6">
            <a:extLst>
              <a:ext uri="{FF2B5EF4-FFF2-40B4-BE49-F238E27FC236}">
                <a16:creationId xmlns:a16="http://schemas.microsoft.com/office/drawing/2014/main" id="{8B2D37E8-BA87-4ACA-BBE6-5ED7E0C196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5968" y="4255448"/>
            <a:ext cx="7058783" cy="219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6A3843CA-4B88-449F-9FD3-881D0BF62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292" y="2362013"/>
            <a:ext cx="125226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</a:rPr>
              <a:t>Ôn đới</a:t>
            </a:r>
          </a:p>
        </p:txBody>
      </p:sp>
      <p:sp>
        <p:nvSpPr>
          <p:cNvPr id="41" name="Text Box 12">
            <a:extLst>
              <a:ext uri="{FF2B5EF4-FFF2-40B4-BE49-F238E27FC236}">
                <a16:creationId xmlns:a16="http://schemas.microsoft.com/office/drawing/2014/main" id="{03416236-979B-4992-AF52-0192CE3AD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848" y="4371070"/>
            <a:ext cx="125226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</a:rPr>
              <a:t>Ôn đới</a:t>
            </a:r>
          </a:p>
        </p:txBody>
      </p:sp>
      <p:sp>
        <p:nvSpPr>
          <p:cNvPr id="42" name="Line 4">
            <a:extLst>
              <a:ext uri="{FF2B5EF4-FFF2-40B4-BE49-F238E27FC236}">
                <a16:creationId xmlns:a16="http://schemas.microsoft.com/office/drawing/2014/main" id="{D876F760-B931-4582-BB1B-0DB88A2772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19719" y="1791268"/>
            <a:ext cx="5548054" cy="9969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7">
            <a:extLst>
              <a:ext uri="{FF2B5EF4-FFF2-40B4-BE49-F238E27FC236}">
                <a16:creationId xmlns:a16="http://schemas.microsoft.com/office/drawing/2014/main" id="{631298FB-6C14-405B-B847-075B445B94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19719" y="5396473"/>
            <a:ext cx="5539572" cy="2851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 Box 9">
            <a:extLst>
              <a:ext uri="{FF2B5EF4-FFF2-40B4-BE49-F238E27FC236}">
                <a16:creationId xmlns:a16="http://schemas.microsoft.com/office/drawing/2014/main" id="{C895246D-ADC0-4687-B56D-0316B4EF1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67" y="5358716"/>
            <a:ext cx="2514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</a:rPr>
              <a:t>Hàn đới</a:t>
            </a:r>
          </a:p>
        </p:txBody>
      </p:sp>
      <p:sp>
        <p:nvSpPr>
          <p:cNvPr id="45" name="Text Box 8">
            <a:extLst>
              <a:ext uri="{FF2B5EF4-FFF2-40B4-BE49-F238E27FC236}">
                <a16:creationId xmlns:a16="http://schemas.microsoft.com/office/drawing/2014/main" id="{308FF479-0AA5-4192-B0F1-DF28267C4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697" y="1338269"/>
            <a:ext cx="19812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</a:rPr>
              <a:t>Hàn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</a:rPr>
              <a:t>đới</a:t>
            </a:r>
          </a:p>
        </p:txBody>
      </p:sp>
      <p:sp>
        <p:nvSpPr>
          <p:cNvPr id="46" name="文本框 3">
            <a:extLst>
              <a:ext uri="{FF2B5EF4-FFF2-40B4-BE49-F238E27FC236}">
                <a16:creationId xmlns:a16="http://schemas.microsoft.com/office/drawing/2014/main" id="{FFAF0B47-3E31-4BAC-9EAE-DEE8F2B6E40E}"/>
              </a:ext>
            </a:extLst>
          </p:cNvPr>
          <p:cNvSpPr txBox="1"/>
          <p:nvPr/>
        </p:nvSpPr>
        <p:spPr>
          <a:xfrm>
            <a:off x="1807375" y="406948"/>
            <a:ext cx="606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rgbClr val="99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Đặc điểm tự nhiên</a:t>
            </a:r>
            <a:endParaRPr lang="zh-CN" altLang="en-US" sz="3200" b="1" dirty="0">
              <a:solidFill>
                <a:srgbClr val="99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5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32" grpId="0"/>
      <p:bldP spid="37" grpId="0"/>
      <p:bldP spid="38" grpId="0"/>
      <p:bldP spid="40" grpId="0"/>
      <p:bldP spid="41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0" y="369642"/>
            <a:ext cx="12192000" cy="6446210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">
            <a:extLst>
              <a:ext uri="{FF2B5EF4-FFF2-40B4-BE49-F238E27FC236}">
                <a16:creationId xmlns:a16="http://schemas.microsoft.com/office/drawing/2014/main" id="{6262AFFA-0981-4CC8-A072-E4517056632A}"/>
              </a:ext>
            </a:extLst>
          </p:cNvPr>
          <p:cNvSpPr txBox="1"/>
          <p:nvPr/>
        </p:nvSpPr>
        <p:spPr>
          <a:xfrm>
            <a:off x="1342425" y="439019"/>
            <a:ext cx="606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rgbClr val="99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Đặc điểm tự nhiên</a:t>
            </a:r>
            <a:endParaRPr lang="zh-CN" altLang="en-US" sz="3200" b="1" dirty="0">
              <a:solidFill>
                <a:srgbClr val="99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824CDE7-ECD9-4ADF-AF5F-AB4F3BCB0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1"/>
            <a:ext cx="6644639" cy="64465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0322CF0-246A-4E38-919C-665453C82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29" y="2730229"/>
            <a:ext cx="3281109" cy="297730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24AB3CD-BAA7-4251-B2C7-E184D1B671F8}"/>
              </a:ext>
            </a:extLst>
          </p:cNvPr>
          <p:cNvSpPr txBox="1"/>
          <p:nvPr/>
        </p:nvSpPr>
        <p:spPr>
          <a:xfrm>
            <a:off x="7132320" y="6446520"/>
            <a:ext cx="576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3. Lược đồ các khu vực châu Á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A59435-A5BE-4559-B241-EB078E07521B}"/>
              </a:ext>
            </a:extLst>
          </p:cNvPr>
          <p:cNvSpPr txBox="1"/>
          <p:nvPr/>
        </p:nvSpPr>
        <p:spPr>
          <a:xfrm>
            <a:off x="393654" y="1158553"/>
            <a:ext cx="4782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ảnh sau, rồi tìm trên hình 3 các chữ cái a, b, c, d, e, cho biết các cảnh thiên nhiên đó được chụp ở khu vực nào của châu Á.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CD02D6-3387-41BE-BB3C-65F596E487E0}"/>
              </a:ext>
            </a:extLst>
          </p:cNvPr>
          <p:cNvSpPr txBox="1"/>
          <p:nvPr/>
        </p:nvSpPr>
        <p:spPr>
          <a:xfrm>
            <a:off x="1144229" y="5707532"/>
            <a:ext cx="3648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a) Vịnh biển (Nhật Bản)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B54F8EF-0D30-4239-96A0-36A6E76DBC16}"/>
              </a:ext>
            </a:extLst>
          </p:cNvPr>
          <p:cNvSpPr/>
          <p:nvPr/>
        </p:nvSpPr>
        <p:spPr>
          <a:xfrm>
            <a:off x="10817817" y="2386739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E39886-B45D-4916-A69B-6857DDDA0C4E}"/>
              </a:ext>
            </a:extLst>
          </p:cNvPr>
          <p:cNvSpPr txBox="1"/>
          <p:nvPr/>
        </p:nvSpPr>
        <p:spPr>
          <a:xfrm>
            <a:off x="-149852" y="6107966"/>
            <a:ext cx="6236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Hình a) thuộc khu vực Đông Á </a:t>
            </a:r>
            <a:endParaRPr lang="en-US" sz="2800" b="1">
              <a:solidFill>
                <a:srgbClr val="C63E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0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2" grpId="0"/>
      <p:bldP spid="35" grpId="0"/>
      <p:bldP spid="36" grpId="0"/>
      <p:bldP spid="37" grpId="0"/>
      <p:bldP spid="38" grpId="0" animBg="1"/>
      <p:bldP spid="38" grpId="1" animBg="1"/>
      <p:bldP spid="38" grpId="2" animBg="1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86497" y="369642"/>
            <a:ext cx="11687491" cy="6446210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3">
            <a:extLst>
              <a:ext uri="{FF2B5EF4-FFF2-40B4-BE49-F238E27FC236}">
                <a16:creationId xmlns:a16="http://schemas.microsoft.com/office/drawing/2014/main" id="{FE64B560-C945-4A79-8FED-C55EB59B3D30}"/>
              </a:ext>
            </a:extLst>
          </p:cNvPr>
          <p:cNvSpPr txBox="1"/>
          <p:nvPr/>
        </p:nvSpPr>
        <p:spPr>
          <a:xfrm>
            <a:off x="1342425" y="439019"/>
            <a:ext cx="606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rgbClr val="99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Đặc điểm tự nhiên</a:t>
            </a:r>
            <a:endParaRPr lang="zh-CN" altLang="en-US" sz="3200" b="1" dirty="0">
              <a:solidFill>
                <a:srgbClr val="99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8ABB22-D253-48F6-88A1-F53E868F8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1"/>
            <a:ext cx="6644639" cy="64465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2F2A55-2376-4156-BF01-B3CA95309E3F}"/>
              </a:ext>
            </a:extLst>
          </p:cNvPr>
          <p:cNvSpPr txBox="1"/>
          <p:nvPr/>
        </p:nvSpPr>
        <p:spPr>
          <a:xfrm>
            <a:off x="7132320" y="6446520"/>
            <a:ext cx="576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3. Lược đồ các khu vực châu Á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C9BBC7-F60A-47B8-8F73-DF5996F0C1C8}"/>
              </a:ext>
            </a:extLst>
          </p:cNvPr>
          <p:cNvSpPr txBox="1"/>
          <p:nvPr/>
        </p:nvSpPr>
        <p:spPr>
          <a:xfrm>
            <a:off x="393654" y="1158553"/>
            <a:ext cx="4782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ảnh sau, rồi tìm trên hình 3 các chữ cái a, b, c, d, e, cho biết các cảnh thiên nhiên đó được chụp ở khu vực nào của châu Á.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D91597-4D6C-4683-BF72-B68EE6460823}"/>
              </a:ext>
            </a:extLst>
          </p:cNvPr>
          <p:cNvSpPr txBox="1"/>
          <p:nvPr/>
        </p:nvSpPr>
        <p:spPr>
          <a:xfrm>
            <a:off x="681923" y="5707532"/>
            <a:ext cx="4493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b) Bán hoang mạc (Ca-dắc-xtan)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A4CCE82-F4E5-4CC2-AB09-A09333C76CF3}"/>
              </a:ext>
            </a:extLst>
          </p:cNvPr>
          <p:cNvSpPr/>
          <p:nvPr/>
        </p:nvSpPr>
        <p:spPr>
          <a:xfrm>
            <a:off x="10817817" y="2386739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2A477E-C22D-4A6C-BCB7-750F4DAA86DE}"/>
              </a:ext>
            </a:extLst>
          </p:cNvPr>
          <p:cNvSpPr txBox="1"/>
          <p:nvPr/>
        </p:nvSpPr>
        <p:spPr>
          <a:xfrm>
            <a:off x="-149852" y="6107966"/>
            <a:ext cx="6236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Hình b) thuộc khu vực Trung Á </a:t>
            </a:r>
            <a:endParaRPr lang="en-US" sz="2800" b="1">
              <a:solidFill>
                <a:srgbClr val="C63E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DA36BFE-FD06-41CB-AC1F-01D9F23D2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29" y="2728213"/>
            <a:ext cx="3354761" cy="2979319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A402770A-0698-40BE-95ED-144BCC7FEF8A}"/>
              </a:ext>
            </a:extLst>
          </p:cNvPr>
          <p:cNvSpPr/>
          <p:nvPr/>
        </p:nvSpPr>
        <p:spPr>
          <a:xfrm>
            <a:off x="7469668" y="2262496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8" grpId="0"/>
      <p:bldP spid="32" grpId="0" animBg="1"/>
      <p:bldP spid="32" grpId="1" animBg="1"/>
      <p:bldP spid="3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1" y="369642"/>
            <a:ext cx="11773988" cy="6446210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FFDC1D6-25C4-450E-90B5-AEFBEC4EAADF}"/>
              </a:ext>
            </a:extLst>
          </p:cNvPr>
          <p:cNvSpPr txBox="1"/>
          <p:nvPr/>
        </p:nvSpPr>
        <p:spPr>
          <a:xfrm>
            <a:off x="1342425" y="439019"/>
            <a:ext cx="606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rgbClr val="99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Đặc điểm tự nhiên</a:t>
            </a:r>
            <a:endParaRPr lang="zh-CN" altLang="en-US" sz="3200" b="1" dirty="0">
              <a:solidFill>
                <a:srgbClr val="99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C23228-592B-41B6-B4BC-741B47F2E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1"/>
            <a:ext cx="6644639" cy="6446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5D40BA-3967-443A-9CEF-2679D8F523F6}"/>
              </a:ext>
            </a:extLst>
          </p:cNvPr>
          <p:cNvSpPr txBox="1"/>
          <p:nvPr/>
        </p:nvSpPr>
        <p:spPr>
          <a:xfrm>
            <a:off x="7132320" y="6446520"/>
            <a:ext cx="576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3. Lược đồ các khu vực châu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82315-1BCE-4968-A082-8D5CC81E8A61}"/>
              </a:ext>
            </a:extLst>
          </p:cNvPr>
          <p:cNvSpPr txBox="1"/>
          <p:nvPr/>
        </p:nvSpPr>
        <p:spPr>
          <a:xfrm>
            <a:off x="393654" y="1158553"/>
            <a:ext cx="4782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ảnh sau, rồi tìm trên hình 3 các chữ cái a, b, c, d, e, cho biết các cảnh thiên nhiên đó được chụp ở khu vực nào của châu Á.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60768-AD7F-4B75-B775-1CA43AC1FFC5}"/>
              </a:ext>
            </a:extLst>
          </p:cNvPr>
          <p:cNvSpPr txBox="1"/>
          <p:nvPr/>
        </p:nvSpPr>
        <p:spPr>
          <a:xfrm>
            <a:off x="353426" y="5707532"/>
            <a:ext cx="573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c) Đồng bằng (đảo Ba-li, In-đô-nê-xi-a)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0F3A07-197A-4642-9108-1CEE546D1F31}"/>
              </a:ext>
            </a:extLst>
          </p:cNvPr>
          <p:cNvSpPr/>
          <p:nvPr/>
        </p:nvSpPr>
        <p:spPr>
          <a:xfrm>
            <a:off x="10817817" y="2386739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7F45E0-1EAA-4B4F-B6D8-B742F69C9154}"/>
              </a:ext>
            </a:extLst>
          </p:cNvPr>
          <p:cNvSpPr txBox="1"/>
          <p:nvPr/>
        </p:nvSpPr>
        <p:spPr>
          <a:xfrm>
            <a:off x="-41366" y="6107966"/>
            <a:ext cx="6236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 c) thuộc khu vực Đông Nam Á </a:t>
            </a:r>
            <a:endParaRPr lang="en-US" sz="2800" b="1">
              <a:solidFill>
                <a:srgbClr val="C63E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94BBD8-4BE9-4FD6-AC9D-6251C3A433C2}"/>
              </a:ext>
            </a:extLst>
          </p:cNvPr>
          <p:cNvSpPr/>
          <p:nvPr/>
        </p:nvSpPr>
        <p:spPr>
          <a:xfrm>
            <a:off x="7469668" y="2262496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5BC3FB-4D5A-4CF0-87AE-CF79451C3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61" y="2735028"/>
            <a:ext cx="3361915" cy="296568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0ADDDB4-07DF-4E4E-99E9-B6CD4005B48C}"/>
              </a:ext>
            </a:extLst>
          </p:cNvPr>
          <p:cNvSpPr/>
          <p:nvPr/>
        </p:nvSpPr>
        <p:spPr>
          <a:xfrm>
            <a:off x="10182923" y="5661549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11" grpId="0"/>
      <p:bldP spid="14" grpId="0" animBg="1"/>
      <p:bldP spid="14" grpId="1" animBg="1"/>
      <p:bldP spid="14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0" y="369642"/>
            <a:ext cx="11773988" cy="6488358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9FD4DE0-EDDC-436F-B4A1-8607F2BF9E67}"/>
              </a:ext>
            </a:extLst>
          </p:cNvPr>
          <p:cNvSpPr txBox="1"/>
          <p:nvPr/>
        </p:nvSpPr>
        <p:spPr>
          <a:xfrm>
            <a:off x="1342425" y="439019"/>
            <a:ext cx="606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rgbClr val="99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Đặc điểm tự nhiên</a:t>
            </a:r>
            <a:endParaRPr lang="zh-CN" altLang="en-US" sz="3200" b="1" dirty="0">
              <a:solidFill>
                <a:srgbClr val="99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AC0C2-E78D-46B8-9EDD-620098A78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1"/>
            <a:ext cx="6644639" cy="6446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4B2C42-E751-4C99-8F6C-67E56D5E9FF6}"/>
              </a:ext>
            </a:extLst>
          </p:cNvPr>
          <p:cNvSpPr txBox="1"/>
          <p:nvPr/>
        </p:nvSpPr>
        <p:spPr>
          <a:xfrm>
            <a:off x="7132320" y="6446520"/>
            <a:ext cx="576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3. Lược đồ các khu vực châu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27136-2DEC-4F6C-ACFC-8B0B0ED9D3C8}"/>
              </a:ext>
            </a:extLst>
          </p:cNvPr>
          <p:cNvSpPr txBox="1"/>
          <p:nvPr/>
        </p:nvSpPr>
        <p:spPr>
          <a:xfrm>
            <a:off x="393654" y="1158553"/>
            <a:ext cx="4782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ảnh sau, rồi tìm trên hình 3 các chữ cái a, b, c, d, e, cho biết các cảnh thiên nhiên đó được chụp ở khu vực nào của châu Á.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9A3811-4705-45B9-A32C-124F95ED2C78}"/>
              </a:ext>
            </a:extLst>
          </p:cNvPr>
          <p:cNvSpPr txBox="1"/>
          <p:nvPr/>
        </p:nvSpPr>
        <p:spPr>
          <a:xfrm>
            <a:off x="659384" y="5541358"/>
            <a:ext cx="519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d) Rừng tai-ga (Liên bang Nga)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BFEC82-FEE6-4FF9-B2FA-4BEA3FAF6D25}"/>
              </a:ext>
            </a:extLst>
          </p:cNvPr>
          <p:cNvSpPr/>
          <p:nvPr/>
        </p:nvSpPr>
        <p:spPr>
          <a:xfrm>
            <a:off x="10817817" y="2386739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747438-D226-4992-9653-95E2E6ADD5AE}"/>
              </a:ext>
            </a:extLst>
          </p:cNvPr>
          <p:cNvSpPr txBox="1"/>
          <p:nvPr/>
        </p:nvSpPr>
        <p:spPr>
          <a:xfrm>
            <a:off x="516573" y="6037066"/>
            <a:ext cx="6236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 d) thuộc khu vực Bắc Á </a:t>
            </a:r>
            <a:endParaRPr lang="en-US" sz="2800" b="1">
              <a:solidFill>
                <a:srgbClr val="C63E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FB15881-AB02-4D5A-9E5B-B2AB0C29C664}"/>
              </a:ext>
            </a:extLst>
          </p:cNvPr>
          <p:cNvSpPr/>
          <p:nvPr/>
        </p:nvSpPr>
        <p:spPr>
          <a:xfrm>
            <a:off x="7469668" y="2262496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AEFFC0-3065-425C-88CC-29F83ADE424B}"/>
              </a:ext>
            </a:extLst>
          </p:cNvPr>
          <p:cNvSpPr/>
          <p:nvPr/>
        </p:nvSpPr>
        <p:spPr>
          <a:xfrm>
            <a:off x="10182923" y="5661549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1B2E64-AB06-403F-B06D-60F7B8EED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6" y="2740767"/>
            <a:ext cx="4937763" cy="276654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1B25447-6673-4DEC-A245-A3D5412ED210}"/>
              </a:ext>
            </a:extLst>
          </p:cNvPr>
          <p:cNvSpPr/>
          <p:nvPr/>
        </p:nvSpPr>
        <p:spPr>
          <a:xfrm>
            <a:off x="8785494" y="1908378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11" grpId="0"/>
      <p:bldP spid="15" grpId="0" animBg="1"/>
      <p:bldP spid="15" grpId="1" animBg="1"/>
      <p:bldP spid="15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0" y="369642"/>
            <a:ext cx="11773988" cy="6488358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61ED34E-7576-456E-91B1-F5BCB0D22883}"/>
              </a:ext>
            </a:extLst>
          </p:cNvPr>
          <p:cNvSpPr txBox="1"/>
          <p:nvPr/>
        </p:nvSpPr>
        <p:spPr>
          <a:xfrm>
            <a:off x="1342425" y="439019"/>
            <a:ext cx="606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rgbClr val="99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Đặc điểm tự nhiên</a:t>
            </a:r>
            <a:endParaRPr lang="zh-CN" altLang="en-US" sz="3200" b="1" dirty="0">
              <a:solidFill>
                <a:srgbClr val="99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27613-6764-4109-B2DF-E0947EF3C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1"/>
            <a:ext cx="6644639" cy="6446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EE4DE8-67C2-4253-BFEA-E9DA3B0DD9D3}"/>
              </a:ext>
            </a:extLst>
          </p:cNvPr>
          <p:cNvSpPr txBox="1"/>
          <p:nvPr/>
        </p:nvSpPr>
        <p:spPr>
          <a:xfrm>
            <a:off x="7132320" y="6446520"/>
            <a:ext cx="576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3. Lược đồ các khu vực châu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A87F9A-FE3D-44C8-AAFA-C873F45283DA}"/>
              </a:ext>
            </a:extLst>
          </p:cNvPr>
          <p:cNvSpPr txBox="1"/>
          <p:nvPr/>
        </p:nvSpPr>
        <p:spPr>
          <a:xfrm>
            <a:off x="393654" y="1158553"/>
            <a:ext cx="4782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ảnh sau, rồi tìm trên hình 3 các chữ cái a, b, c, d, e, cho biết các cảnh thiên nhiên đó được chụp ở khu vực nào của châu Á.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AB2D2-F969-45CF-8069-9C7B4D4ADA91}"/>
              </a:ext>
            </a:extLst>
          </p:cNvPr>
          <p:cNvSpPr txBox="1"/>
          <p:nvPr/>
        </p:nvSpPr>
        <p:spPr>
          <a:xfrm>
            <a:off x="1185974" y="5416787"/>
            <a:ext cx="4596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e) Dãy núi Hi-ma-lay-a </a:t>
            </a:r>
          </a:p>
          <a:p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(phần thuộc Ne-pan)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06CE0D-6AC9-4E4A-9BF3-7CDD933D008D}"/>
              </a:ext>
            </a:extLst>
          </p:cNvPr>
          <p:cNvSpPr/>
          <p:nvPr/>
        </p:nvSpPr>
        <p:spPr>
          <a:xfrm>
            <a:off x="10817817" y="2386739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061B8-6B5C-4B9D-BF12-7CCF4A904472}"/>
              </a:ext>
            </a:extLst>
          </p:cNvPr>
          <p:cNvSpPr txBox="1"/>
          <p:nvPr/>
        </p:nvSpPr>
        <p:spPr>
          <a:xfrm>
            <a:off x="434441" y="6119614"/>
            <a:ext cx="6236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 e) thuộc khu vực Nam Á </a:t>
            </a:r>
            <a:endParaRPr lang="en-US" sz="2800" b="1">
              <a:solidFill>
                <a:srgbClr val="C63E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1B4756-9B9E-41B8-A389-06187E1B4983}"/>
              </a:ext>
            </a:extLst>
          </p:cNvPr>
          <p:cNvSpPr/>
          <p:nvPr/>
        </p:nvSpPr>
        <p:spPr>
          <a:xfrm>
            <a:off x="7469668" y="2262496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D3177D-1381-4034-9583-FA40B7C6CEAB}"/>
              </a:ext>
            </a:extLst>
          </p:cNvPr>
          <p:cNvSpPr/>
          <p:nvPr/>
        </p:nvSpPr>
        <p:spPr>
          <a:xfrm>
            <a:off x="10182923" y="5661549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E5D204-A0E1-4A1C-A72A-526D82C7E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4" y="2775226"/>
            <a:ext cx="4827461" cy="273208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CE9AA30-0BA1-4485-8CE1-745B2C296A81}"/>
              </a:ext>
            </a:extLst>
          </p:cNvPr>
          <p:cNvSpPr/>
          <p:nvPr/>
        </p:nvSpPr>
        <p:spPr>
          <a:xfrm>
            <a:off x="8785494" y="1908378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58F1663-A880-4C91-BCA2-910ECBA2D3AC}"/>
              </a:ext>
            </a:extLst>
          </p:cNvPr>
          <p:cNvSpPr/>
          <p:nvPr/>
        </p:nvSpPr>
        <p:spPr>
          <a:xfrm>
            <a:off x="8643428" y="3564115"/>
            <a:ext cx="402956" cy="341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11" grpId="0"/>
      <p:bldP spid="16" grpId="0" animBg="1"/>
      <p:bldP spid="16" grpId="1" animBg="1"/>
      <p:bldP spid="16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-1" y="154708"/>
            <a:ext cx="12160423" cy="6548584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6350CD-989C-44C3-870C-2AB18D8428A3}"/>
              </a:ext>
            </a:extLst>
          </p:cNvPr>
          <p:cNvGrpSpPr/>
          <p:nvPr/>
        </p:nvGrpSpPr>
        <p:grpSpPr>
          <a:xfrm>
            <a:off x="153788" y="167928"/>
            <a:ext cx="4558883" cy="3039432"/>
            <a:chOff x="690900" y="1412873"/>
            <a:chExt cx="4046093" cy="33667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ED7C7B-F289-4968-86D1-CFF797A30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00" y="1412873"/>
              <a:ext cx="3281109" cy="297730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D7EBA2-A629-4DCC-AE5B-C0CDD7CFDF25}"/>
                </a:ext>
              </a:extLst>
            </p:cNvPr>
            <p:cNvSpPr txBox="1"/>
            <p:nvPr/>
          </p:nvSpPr>
          <p:spPr>
            <a:xfrm>
              <a:off x="1088312" y="4336393"/>
              <a:ext cx="3648681" cy="44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a) Vịnh biển (Nhật Bản)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053325-AE9D-4D19-9FF1-BD212AA061F1}"/>
              </a:ext>
            </a:extLst>
          </p:cNvPr>
          <p:cNvGrpSpPr/>
          <p:nvPr/>
        </p:nvGrpSpPr>
        <p:grpSpPr>
          <a:xfrm>
            <a:off x="4227694" y="154708"/>
            <a:ext cx="5101928" cy="3035399"/>
            <a:chOff x="1144229" y="2728213"/>
            <a:chExt cx="4622649" cy="33218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D1E61F-7094-4B38-9F60-30F701AEA5F3}"/>
                </a:ext>
              </a:extLst>
            </p:cNvPr>
            <p:cNvSpPr txBox="1"/>
            <p:nvPr/>
          </p:nvSpPr>
          <p:spPr>
            <a:xfrm>
              <a:off x="1272886" y="5649982"/>
              <a:ext cx="4493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b) Bán hoang mạc (Ca-dắc-xtan)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5202B3-6267-41E1-8948-1E8A305B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229" y="2728213"/>
              <a:ext cx="3354761" cy="297931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13A69F-44B4-4EE1-B2E5-4CA40A673AA7}"/>
              </a:ext>
            </a:extLst>
          </p:cNvPr>
          <p:cNvGrpSpPr/>
          <p:nvPr/>
        </p:nvGrpSpPr>
        <p:grpSpPr>
          <a:xfrm>
            <a:off x="8020877" y="154708"/>
            <a:ext cx="4139546" cy="3484272"/>
            <a:chOff x="989836" y="2735027"/>
            <a:chExt cx="3878164" cy="376840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A9E7A0-4D42-448D-A302-05758FAA69D8}"/>
                </a:ext>
              </a:extLst>
            </p:cNvPr>
            <p:cNvSpPr txBox="1"/>
            <p:nvPr/>
          </p:nvSpPr>
          <p:spPr>
            <a:xfrm>
              <a:off x="989836" y="5643247"/>
              <a:ext cx="3878164" cy="860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c) Đồng bằng (đảo Ba-li, </a:t>
              </a:r>
            </a:p>
            <a:p>
              <a:pPr algn="ctr"/>
              <a:r>
                <a:rPr lang="en-US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In-đô-nê-xi-a)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F07B53-B39F-45D2-83CB-9FE18C018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960" y="2735027"/>
              <a:ext cx="3361915" cy="296568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B624-E691-4B6B-AA45-5F91F45548DE}"/>
              </a:ext>
            </a:extLst>
          </p:cNvPr>
          <p:cNvGrpSpPr/>
          <p:nvPr/>
        </p:nvGrpSpPr>
        <p:grpSpPr>
          <a:xfrm>
            <a:off x="4227694" y="3658132"/>
            <a:ext cx="3850735" cy="2979319"/>
            <a:chOff x="225340" y="2740767"/>
            <a:chExt cx="5193934" cy="35175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D68876-017C-4D8C-A6A6-1896DBDE7496}"/>
                </a:ext>
              </a:extLst>
            </p:cNvPr>
            <p:cNvSpPr txBox="1"/>
            <p:nvPr/>
          </p:nvSpPr>
          <p:spPr>
            <a:xfrm>
              <a:off x="225340" y="5522465"/>
              <a:ext cx="5193934" cy="73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d) Rừng tai-ga (LB Nga)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2DCC81A-527F-4E9F-B4B4-FF3174A1D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26" y="2740767"/>
              <a:ext cx="4937763" cy="276654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51936B-2B43-45AD-BF7D-70AF5479D8E2}"/>
              </a:ext>
            </a:extLst>
          </p:cNvPr>
          <p:cNvGrpSpPr/>
          <p:nvPr/>
        </p:nvGrpSpPr>
        <p:grpSpPr>
          <a:xfrm>
            <a:off x="8328647" y="3658132"/>
            <a:ext cx="3783472" cy="2979319"/>
            <a:chOff x="393654" y="2775226"/>
            <a:chExt cx="5013526" cy="346442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6EE3A5-18EF-4DDE-9C84-AE8EE9944E53}"/>
                </a:ext>
              </a:extLst>
            </p:cNvPr>
            <p:cNvSpPr txBox="1"/>
            <p:nvPr/>
          </p:nvSpPr>
          <p:spPr>
            <a:xfrm>
              <a:off x="810859" y="5408652"/>
              <a:ext cx="45963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e) Dãy núi Hi-ma-lay-a </a:t>
              </a:r>
            </a:p>
            <a:p>
              <a:r>
                <a:rPr lang="en-US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(phần thuộc Ne-pan)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A00D78-D11D-45EB-A52C-98498BC37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54" y="2775226"/>
              <a:ext cx="4827461" cy="273208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7496482-F66F-4C3D-AF1C-EC0D06CDC88C}"/>
              </a:ext>
            </a:extLst>
          </p:cNvPr>
          <p:cNvSpPr txBox="1"/>
          <p:nvPr/>
        </p:nvSpPr>
        <p:spPr>
          <a:xfrm>
            <a:off x="401412" y="4175208"/>
            <a:ext cx="43112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b="1" i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lang="en-US" altLang="en-US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 có nhiều cảnh thiên nhiên.</a:t>
            </a:r>
            <a:endParaRPr lang="en-US" sz="3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6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81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8D5AB864-1651-4703-A818-9DB6FE080A4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-285" t="319" r="-283" b="-248"/>
          <a:stretch/>
        </p:blipFill>
        <p:spPr>
          <a:xfrm>
            <a:off x="3161558" y="3435969"/>
            <a:ext cx="5309778" cy="340316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495BC3-A84B-4ED8-A03D-747344189108}"/>
              </a:ext>
            </a:extLst>
          </p:cNvPr>
          <p:cNvSpPr/>
          <p:nvPr/>
        </p:nvSpPr>
        <p:spPr>
          <a:xfrm>
            <a:off x="2111197" y="1360148"/>
            <a:ext cx="8642060" cy="17044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7EA80D31-8FC4-471C-99D8-744C533FDAAA}"/>
              </a:ext>
            </a:extLst>
          </p:cNvPr>
          <p:cNvSpPr txBox="1">
            <a:spLocks/>
          </p:cNvSpPr>
          <p:nvPr/>
        </p:nvSpPr>
        <p:spPr>
          <a:xfrm>
            <a:off x="2635032" y="1664451"/>
            <a:ext cx="787819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15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UTM Bell" panose="02040603050506020204" pitchFamily="18" charset="0"/>
                <a:ea typeface="仓耳恋爱笔记体 W01" panose="02020400000000000000" pitchFamily="18" charset="-122"/>
              </a:rPr>
              <a:t>Châu Á</a:t>
            </a:r>
            <a:endParaRPr lang="zh-CN" altLang="en-US" sz="11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UTM Bell" panose="02040603050506020204" pitchFamily="18" charset="0"/>
              <a:ea typeface="仓耳恋爱笔记体 W01" panose="02020400000000000000" pitchFamily="18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0B4F32B-9228-41EA-935F-88EDAA37A354}"/>
              </a:ext>
            </a:extLst>
          </p:cNvPr>
          <p:cNvSpPr/>
          <p:nvPr/>
        </p:nvSpPr>
        <p:spPr>
          <a:xfrm>
            <a:off x="7558384" y="2688944"/>
            <a:ext cx="3851198" cy="402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b="1">
                <a:latin typeface="UTM Impact" panose="02040603050506020204" pitchFamily="18" charset="0"/>
                <a:ea typeface="仓耳恋爱笔记体 W01" panose="02020400000000000000" pitchFamily="18" charset="-122"/>
              </a:rPr>
              <a:t>Trang 109</a:t>
            </a:r>
            <a:endParaRPr lang="zh-CN" altLang="en-US" b="1" dirty="0">
              <a:latin typeface="UTM Impact" panose="02040603050506020204" pitchFamily="18" charset="0"/>
              <a:ea typeface="仓耳恋爱笔记体 W01" panose="02020400000000000000" pitchFamily="18" charset="-122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616AEEF8-ECA4-4E05-B58C-280D815900EB}"/>
              </a:ext>
            </a:extLst>
          </p:cNvPr>
          <p:cNvSpPr txBox="1">
            <a:spLocks/>
          </p:cNvSpPr>
          <p:nvPr/>
        </p:nvSpPr>
        <p:spPr>
          <a:xfrm>
            <a:off x="4392482" y="371375"/>
            <a:ext cx="4004518" cy="10235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b="1" spc="600">
                <a:solidFill>
                  <a:srgbClr val="29493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UTM Deutsch Gothic" panose="02040603050506020204" pitchFamily="18" charset="0"/>
                <a:ea typeface="仓耳恋爱笔记体 W01" panose="02020400000000000000" pitchFamily="18" charset="-122"/>
              </a:rPr>
              <a:t>Địa lí</a:t>
            </a:r>
            <a:endParaRPr lang="zh-CN" altLang="en-US" sz="5400" b="1" spc="600" dirty="0">
              <a:solidFill>
                <a:srgbClr val="29493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UTM Deutsch Gothic" panose="02040603050506020204" pitchFamily="18" charset="0"/>
              <a:ea typeface="仓耳恋爱笔记体 W01" panose="02020400000000000000" pitchFamily="18" charset="-122"/>
            </a:endParaRPr>
          </a:p>
        </p:txBody>
      </p:sp>
      <p:sp>
        <p:nvSpPr>
          <p:cNvPr id="24" name="矩形 34">
            <a:extLst>
              <a:ext uri="{FF2B5EF4-FFF2-40B4-BE49-F238E27FC236}">
                <a16:creationId xmlns:a16="http://schemas.microsoft.com/office/drawing/2014/main" id="{20DEDC01-C409-40B5-B1F0-F91B80B6F138}"/>
              </a:ext>
            </a:extLst>
          </p:cNvPr>
          <p:cNvSpPr/>
          <p:nvPr/>
        </p:nvSpPr>
        <p:spPr>
          <a:xfrm>
            <a:off x="4250640" y="3180104"/>
            <a:ext cx="3851198" cy="402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b="1">
                <a:latin typeface="UTM Impact" panose="02040603050506020204" pitchFamily="18" charset="0"/>
                <a:ea typeface="仓耳恋爱笔记体 W01" panose="02020400000000000000" pitchFamily="18" charset="-122"/>
              </a:rPr>
              <a:t>Thực hiện: EduFive</a:t>
            </a:r>
            <a:endParaRPr lang="zh-CN" altLang="en-US" b="1" dirty="0">
              <a:latin typeface="UTM Impact" panose="02040603050506020204" pitchFamily="18" charset="0"/>
              <a:ea typeface="仓耳恋爱笔记体 W01" panose="02020400000000000000" pitchFamily="18" charset="-122"/>
            </a:endParaRPr>
          </a:p>
        </p:txBody>
      </p:sp>
      <p:pic>
        <p:nvPicPr>
          <p:cNvPr id="28" name="图片 9">
            <a:extLst>
              <a:ext uri="{FF2B5EF4-FFF2-40B4-BE49-F238E27FC236}">
                <a16:creationId xmlns:a16="http://schemas.microsoft.com/office/drawing/2014/main" id="{7A1E8A9A-0281-40B7-87A9-0238102753A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75" y="607806"/>
            <a:ext cx="1728773" cy="172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5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/>
      <p:bldP spid="35" grpId="0"/>
      <p:bldP spid="20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0B0BE88B-8A5A-4902-AA62-4937F20DC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499" y="2243672"/>
            <a:ext cx="202820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buFont typeface="Arial" panose="020B0604020202020204" pitchFamily="34" charset="0"/>
              <a:buNone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just"/>
            <a:r>
              <a:rPr lang="en-US" altLang="zh-CN" sz="2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 được tên các dãy núi cao, đồng bằng lớn của châu Á.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3AD788A-C12B-4963-B248-85666D1F242D}"/>
              </a:ext>
            </a:extLst>
          </p:cNvPr>
          <p:cNvGrpSpPr/>
          <p:nvPr/>
        </p:nvGrpSpPr>
        <p:grpSpPr>
          <a:xfrm>
            <a:off x="6252508" y="3830524"/>
            <a:ext cx="2289232" cy="1374735"/>
            <a:chOff x="6239934" y="3634381"/>
            <a:chExt cx="2289232" cy="1708427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8541ED9D-5D40-4542-B479-A3B76FD0DB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5960" y="4135350"/>
              <a:ext cx="210320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buFont typeface="Arial" panose="020B0604020202020204" pitchFamily="34" charset="0"/>
                <a:buNone/>
                <a:defRPr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TextBox 13">
              <a:extLst>
                <a:ext uri="{FF2B5EF4-FFF2-40B4-BE49-F238E27FC236}">
                  <a16:creationId xmlns:a16="http://schemas.microsoft.com/office/drawing/2014/main" id="{EBBBD488-1959-4AA4-BF55-80D4A6073626}"/>
                </a:ext>
              </a:extLst>
            </p:cNvPr>
            <p:cNvSpPr txBox="1"/>
            <p:nvPr/>
          </p:nvSpPr>
          <p:spPr>
            <a:xfrm>
              <a:off x="6239934" y="3634381"/>
              <a:ext cx="2276384" cy="1708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 algn="ctr" defTabSz="1087120">
                <a:lnSpc>
                  <a:spcPts val="2500"/>
                </a:lnSpc>
                <a:spcBef>
                  <a:spcPct val="20000"/>
                </a:spcBef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just"/>
              <a:r>
                <a:rPr lang="en-US" altLang="zh-CN" sz="2400" b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Nhận biết được độ lớn và sự đa dạng của thiên nhiên châu Á</a:t>
              </a:r>
              <a:endPara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13">
            <a:extLst>
              <a:ext uri="{FF2B5EF4-FFF2-40B4-BE49-F238E27FC236}">
                <a16:creationId xmlns:a16="http://schemas.microsoft.com/office/drawing/2014/main" id="{CF74A56E-81B9-49F8-BF26-908205D05B36}"/>
              </a:ext>
            </a:extLst>
          </p:cNvPr>
          <p:cNvSpPr txBox="1"/>
          <p:nvPr/>
        </p:nvSpPr>
        <p:spPr>
          <a:xfrm>
            <a:off x="8596848" y="2293895"/>
            <a:ext cx="240105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 defTabSz="1087120">
              <a:lnSpc>
                <a:spcPts val="2500"/>
              </a:lnSpc>
              <a:spcBef>
                <a:spcPct val="20000"/>
              </a:spcBef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pPr algn="just"/>
            <a:r>
              <a:rPr lang="en-US" altLang="zh-CN" sz="2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Nêu được một số cảnh thiên nhiên châu Á và nhận biết chúng thuộc khu vực nào của châu Á.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AFAE83D-DBC5-454F-A7E0-8C21D95AF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297" y="2676363"/>
            <a:ext cx="2103206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just"/>
            <a:r>
              <a:rPr lang="en-US" altLang="zh-CN" sz="2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 dựa vào lược đồ hoặc bản đồ nêu được vị trí địa lí, giới hạn của Châu Á.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8E7EA66-47CB-4BF8-AB7A-C656ACE92ABD}"/>
              </a:ext>
            </a:extLst>
          </p:cNvPr>
          <p:cNvSpPr txBox="1"/>
          <p:nvPr/>
        </p:nvSpPr>
        <p:spPr>
          <a:xfrm>
            <a:off x="1486924" y="1547004"/>
            <a:ext cx="1650357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01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23D4413-20AC-471A-912C-BEEC22724DC8}"/>
              </a:ext>
            </a:extLst>
          </p:cNvPr>
          <p:cNvSpPr txBox="1"/>
          <p:nvPr/>
        </p:nvSpPr>
        <p:spPr>
          <a:xfrm>
            <a:off x="3977728" y="3934485"/>
            <a:ext cx="1894363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02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0BE6DE9-BC95-4F91-8EFD-D3EB1D3A25EF}"/>
              </a:ext>
            </a:extLst>
          </p:cNvPr>
          <p:cNvSpPr txBox="1"/>
          <p:nvPr/>
        </p:nvSpPr>
        <p:spPr>
          <a:xfrm>
            <a:off x="6316816" y="2476761"/>
            <a:ext cx="1818946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03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35453FD-0DE5-400D-B7E7-10273419F46F}"/>
              </a:ext>
            </a:extLst>
          </p:cNvPr>
          <p:cNvSpPr txBox="1"/>
          <p:nvPr/>
        </p:nvSpPr>
        <p:spPr>
          <a:xfrm>
            <a:off x="8765378" y="3934485"/>
            <a:ext cx="1823383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04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DC67C38-12A4-4E78-A404-36BA076BD01B}"/>
              </a:ext>
            </a:extLst>
          </p:cNvPr>
          <p:cNvSpPr txBox="1"/>
          <p:nvPr/>
        </p:nvSpPr>
        <p:spPr>
          <a:xfrm>
            <a:off x="3037303" y="456105"/>
            <a:ext cx="5669575" cy="101566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FCAE80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Mục tiêu</a:t>
            </a:r>
            <a:endParaRPr lang="zh-CN" altLang="en-US" sz="6000" b="1" dirty="0">
              <a:solidFill>
                <a:srgbClr val="6B8E48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01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" grpId="0"/>
      <p:bldP spid="40" grpId="0"/>
      <p:bldP spid="42" grpId="0"/>
      <p:bldP spid="44" grpId="0"/>
      <p:bldP spid="45" grpId="0"/>
      <p:bldP spid="46" grpId="0"/>
      <p:bldP spid="47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22" name="图片 1">
            <a:extLst>
              <a:ext uri="{FF2B5EF4-FFF2-40B4-BE49-F238E27FC236}">
                <a16:creationId xmlns:a16="http://schemas.microsoft.com/office/drawing/2014/main" id="{6D82B797-D9A9-4579-BB71-7661824E2D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573" y="3960591"/>
            <a:ext cx="2491008" cy="249100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9FF1AC-AAA7-44D7-8BFC-ADFD614809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063" l="16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35" y="523232"/>
            <a:ext cx="7801161" cy="53091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F38B95-869A-48AA-968F-15E44BD7499E}"/>
              </a:ext>
            </a:extLst>
          </p:cNvPr>
          <p:cNvSpPr txBox="1"/>
          <p:nvPr/>
        </p:nvSpPr>
        <p:spPr>
          <a:xfrm>
            <a:off x="3621834" y="5345053"/>
            <a:ext cx="553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Hình 1. Lược đồ các châu lục và đại dương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095BD2-C855-48BA-BB3C-9DDBC21D9B19}"/>
              </a:ext>
            </a:extLst>
          </p:cNvPr>
          <p:cNvSpPr txBox="1"/>
          <p:nvPr/>
        </p:nvSpPr>
        <p:spPr>
          <a:xfrm>
            <a:off x="8763572" y="4761713"/>
            <a:ext cx="3629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CV 3969: </a:t>
            </a:r>
            <a:r>
              <a:rPr lang="vi-VN"/>
              <a:t>Không yêu cầu quan sát hình 1, cho biết tên các châu lục và đại dương trên thế giới, trang 102.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30B0C775-655C-413D-900C-EE4650F1DC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85" t="319" r="-283" b="-248"/>
          <a:stretch/>
        </p:blipFill>
        <p:spPr>
          <a:xfrm>
            <a:off x="5896073" y="2816276"/>
            <a:ext cx="5309778" cy="340316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D5114E54-6C0E-4D5B-8577-7DC4DEDAC41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93" y="628515"/>
            <a:ext cx="4375521" cy="43755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914FD22-6481-41D4-8B8C-A9D31AA7BE6C}"/>
              </a:ext>
            </a:extLst>
          </p:cNvPr>
          <p:cNvSpPr txBox="1"/>
          <p:nvPr/>
        </p:nvSpPr>
        <p:spPr>
          <a:xfrm>
            <a:off x="1113269" y="2540483"/>
            <a:ext cx="4181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C00000"/>
                </a:solidFill>
                <a:latin typeface="UTM Cookies" panose="02040603050506020204" pitchFamily="18" charset="0"/>
              </a:rPr>
              <a:t>CHÂU Á</a:t>
            </a:r>
          </a:p>
        </p:txBody>
      </p:sp>
      <p:sp>
        <p:nvSpPr>
          <p:cNvPr id="24" name="文本框 3">
            <a:extLst>
              <a:ext uri="{FF2B5EF4-FFF2-40B4-BE49-F238E27FC236}">
                <a16:creationId xmlns:a16="http://schemas.microsoft.com/office/drawing/2014/main" id="{D43FC932-3F88-48A1-844F-649673772B7B}"/>
              </a:ext>
            </a:extLst>
          </p:cNvPr>
          <p:cNvSpPr txBox="1"/>
          <p:nvPr/>
        </p:nvSpPr>
        <p:spPr>
          <a:xfrm>
            <a:off x="5385584" y="1399965"/>
            <a:ext cx="6195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400" b="1">
                <a:solidFill>
                  <a:srgbClr val="99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Vị trí địa lí, giới hạn</a:t>
            </a:r>
            <a:endParaRPr lang="zh-CN" altLang="en-US" sz="4400" b="1" dirty="0">
              <a:solidFill>
                <a:srgbClr val="99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1">
            <a:extLst>
              <a:ext uri="{FF2B5EF4-FFF2-40B4-BE49-F238E27FC236}">
                <a16:creationId xmlns:a16="http://schemas.microsoft.com/office/drawing/2014/main" id="{63810252-43EA-4B6C-9508-BF3DC1853E21}"/>
              </a:ext>
            </a:extLst>
          </p:cNvPr>
          <p:cNvSpPr txBox="1"/>
          <p:nvPr/>
        </p:nvSpPr>
        <p:spPr>
          <a:xfrm>
            <a:off x="339464" y="1680788"/>
            <a:ext cx="502175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chemeClr val="bg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ĐỊA LÍ</a:t>
            </a:r>
            <a:endParaRPr lang="zh-CN" altLang="en-US" sz="4800" b="1" dirty="0">
              <a:solidFill>
                <a:schemeClr val="bg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06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4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D233A615-3C0E-4190-9164-8BA4820B88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9" t="5938" r="32435" b="-5867"/>
          <a:stretch/>
        </p:blipFill>
        <p:spPr>
          <a:xfrm>
            <a:off x="362648" y="3184368"/>
            <a:ext cx="3545100" cy="340316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CD440460-4A89-4685-8E45-AA8A82A26ECB}"/>
              </a:ext>
            </a:extLst>
          </p:cNvPr>
          <p:cNvSpPr txBox="1"/>
          <p:nvPr/>
        </p:nvSpPr>
        <p:spPr>
          <a:xfrm>
            <a:off x="1494825" y="515566"/>
            <a:ext cx="9123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rgbClr val="99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Vị trí địa lí, giới hạn</a:t>
            </a:r>
            <a:endParaRPr lang="zh-CN" altLang="en-US" sz="3200" b="1" dirty="0">
              <a:solidFill>
                <a:srgbClr val="99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B5167EE-EB32-4968-85A9-4D0148C374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063" l="16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83" y="1117199"/>
            <a:ext cx="7801161" cy="530912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39A9E3D-97DC-49C9-82A1-8D260FE789EB}"/>
              </a:ext>
            </a:extLst>
          </p:cNvPr>
          <p:cNvSpPr txBox="1"/>
          <p:nvPr/>
        </p:nvSpPr>
        <p:spPr>
          <a:xfrm>
            <a:off x="5411699" y="5906738"/>
            <a:ext cx="5534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các châu lục và đại dương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159430-806A-482D-860B-86642730519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063" l="16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55" y="1105823"/>
            <a:ext cx="7801161" cy="530912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DE177BC-18E1-42AB-B7EB-A800E066CB5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56463" l="56173" r="100000">
                        <a14:foregroundMark x1="76080" y1="7937" x2="76080" y2="7937"/>
                        <a14:foregroundMark x1="75617" y1="7256" x2="75617" y2="7256"/>
                        <a14:foregroundMark x1="75617" y1="7256" x2="75617" y2="7256"/>
                        <a14:foregroundMark x1="68364" y1="6122" x2="68364" y2="6122"/>
                        <a14:foregroundMark x1="67284" y1="5442" x2="67284" y2="5442"/>
                        <a14:foregroundMark x1="66204" y1="5442" x2="66204" y2="5442"/>
                        <a14:foregroundMark x1="82099" y1="18141" x2="82099" y2="18141"/>
                        <a14:foregroundMark x1="83025" y1="19274" x2="83025" y2="19274"/>
                        <a14:foregroundMark x1="83796" y1="21088" x2="83796" y2="21088"/>
                        <a14:foregroundMark x1="83796" y1="21088" x2="83796" y2="21088"/>
                        <a14:foregroundMark x1="84414" y1="22222" x2="84414" y2="22222"/>
                        <a14:foregroundMark x1="84414" y1="23583" x2="84568" y2="24263"/>
                        <a14:foregroundMark x1="84568" y1="25397" x2="84568" y2="25397"/>
                        <a14:foregroundMark x1="85494" y1="21769" x2="85494" y2="21769"/>
                        <a14:foregroundMark x1="78549" y1="48299" x2="78549" y2="48299"/>
                        <a14:foregroundMark x1="79630" y1="48299" x2="79630" y2="48299"/>
                        <a14:foregroundMark x1="80710" y1="49433" x2="80710" y2="49433"/>
                        <a14:foregroundMark x1="81636" y1="49660" x2="81636" y2="49660"/>
                        <a14:foregroundMark x1="82407" y1="50113" x2="82407" y2="50113"/>
                        <a14:foregroundMark x1="83333" y1="49660" x2="83333" y2="49660"/>
                        <a14:foregroundMark x1="82870" y1="41270" x2="82870" y2="41270"/>
                        <a14:foregroundMark x1="82253" y1="39002" x2="82253" y2="39002"/>
                        <a14:foregroundMark x1="82099" y1="38549" x2="82099" y2="38549"/>
                        <a14:foregroundMark x1="80864" y1="40363" x2="80864" y2="40363"/>
                        <a14:foregroundMark x1="76389" y1="39683" x2="76389" y2="39683"/>
                        <a14:foregroundMark x1="77160" y1="41497" x2="77160" y2="41497"/>
                        <a14:foregroundMark x1="77160" y1="42404" x2="77160" y2="42404"/>
                        <a14:foregroundMark x1="82253" y1="46259" x2="82253" y2="46259"/>
                        <a14:foregroundMark x1="82562" y1="44671" x2="82562" y2="44671"/>
                        <a14:foregroundMark x1="84414" y1="44898" x2="84414" y2="44898"/>
                        <a14:foregroundMark x1="84414" y1="46259" x2="84414" y2="46259"/>
                        <a14:foregroundMark x1="82253" y1="47619" x2="82253" y2="47619"/>
                        <a14:foregroundMark x1="83179" y1="45805" x2="83179" y2="45805"/>
                        <a14:foregroundMark x1="83951" y1="49433" x2="83951" y2="49433"/>
                        <a14:backgroundMark x1="56790" y1="1814" x2="56790" y2="1814"/>
                        <a14:backgroundMark x1="58333" y1="2721" x2="58333" y2="2721"/>
                        <a14:backgroundMark x1="59414" y1="2494" x2="59414" y2="2494"/>
                        <a14:backgroundMark x1="60185" y1="2494" x2="60185" y2="2494"/>
                        <a14:backgroundMark x1="61728" y1="2268" x2="61728" y2="2268"/>
                        <a14:backgroundMark x1="62346" y1="2268" x2="62346" y2="2268"/>
                        <a14:backgroundMark x1="63735" y1="2494" x2="63735" y2="2494"/>
                        <a14:backgroundMark x1="65432" y1="2494" x2="65432" y2="2494"/>
                        <a14:backgroundMark x1="66358" y1="2494" x2="66358" y2="2494"/>
                        <a14:backgroundMark x1="73765" y1="2948" x2="73765" y2="2948"/>
                        <a14:backgroundMark x1="69753" y1="2721" x2="69753" y2="2721"/>
                        <a14:backgroundMark x1="67284" y1="2494" x2="67284" y2="2494"/>
                        <a14:backgroundMark x1="77160" y1="3175" x2="77160" y2="3175"/>
                        <a14:backgroundMark x1="78858" y1="4308" x2="78858" y2="4308"/>
                        <a14:backgroundMark x1="97531" y1="42630" x2="97531" y2="42630"/>
                        <a14:backgroundMark x1="94907" y1="26757" x2="94907" y2="26757"/>
                        <a14:backgroundMark x1="94444" y1="23583" x2="94444" y2="23583"/>
                        <a14:backgroundMark x1="93056" y1="21995" x2="93056" y2="21995"/>
                        <a14:backgroundMark x1="91975" y1="19048" x2="91975" y2="19048"/>
                        <a14:backgroundMark x1="97377" y1="45351" x2="97377" y2="45351"/>
                        <a14:backgroundMark x1="89043" y1="15646" x2="89043" y2="15646"/>
                        <a14:backgroundMark x1="94753" y1="45351" x2="94753" y2="45351"/>
                        <a14:backgroundMark x1="91358" y1="45351" x2="91358" y2="45351"/>
                        <a14:backgroundMark x1="88735" y1="45351" x2="88735" y2="45351"/>
                        <a14:backgroundMark x1="86265" y1="44898" x2="86265" y2="44898"/>
                        <a14:backgroundMark x1="73457" y1="45125" x2="73457" y2="45125"/>
                        <a14:backgroundMark x1="71142" y1="45125" x2="71142" y2="45125"/>
                        <a14:backgroundMark x1="75463" y1="44671" x2="75463" y2="44671"/>
                        <a14:backgroundMark x1="74691" y1="46032" x2="74691" y2="46032"/>
                        <a14:backgroundMark x1="81481" y1="5896" x2="81481" y2="5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87" b="44770"/>
          <a:stretch/>
        </p:blipFill>
        <p:spPr>
          <a:xfrm>
            <a:off x="7927676" y="1098329"/>
            <a:ext cx="3610568" cy="296156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09BBC03-BED9-490B-8851-910AE192E18E}"/>
              </a:ext>
            </a:extLst>
          </p:cNvPr>
          <p:cNvGrpSpPr/>
          <p:nvPr/>
        </p:nvGrpSpPr>
        <p:grpSpPr>
          <a:xfrm>
            <a:off x="7828927" y="1051786"/>
            <a:ext cx="3567518" cy="2559844"/>
            <a:chOff x="1459777" y="1752599"/>
            <a:chExt cx="5064940" cy="330739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476891D-48A9-4EA9-9122-3F9EF840A632}"/>
                </a:ext>
              </a:extLst>
            </p:cNvPr>
            <p:cNvGrpSpPr/>
            <p:nvPr/>
          </p:nvGrpSpPr>
          <p:grpSpPr>
            <a:xfrm>
              <a:off x="2474591" y="2123277"/>
              <a:ext cx="2624525" cy="2624525"/>
              <a:chOff x="5486400" y="1676400"/>
              <a:chExt cx="3505200" cy="3505200"/>
            </a:xfrm>
          </p:grpSpPr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4C0D5B45-C939-4517-B9CB-BF3318790C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6400" y="3429000"/>
                <a:ext cx="3505200" cy="0"/>
              </a:xfrm>
              <a:prstGeom prst="straightConnector1">
                <a:avLst/>
              </a:prstGeom>
              <a:ln w="57150">
                <a:headEnd type="triangle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27571D3-76F9-4081-AF64-A511715E2E4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486400" y="3429000"/>
                <a:ext cx="3505200" cy="0"/>
              </a:xfrm>
              <a:prstGeom prst="straightConnector1">
                <a:avLst/>
              </a:prstGeom>
              <a:ln w="57150">
                <a:headEnd type="triangle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045352EF-C767-4519-8276-006FFB1ED00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486400" y="3429000"/>
                <a:ext cx="3505200" cy="0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3F0B5AAB-1A49-4F89-9300-16E1C54E0C8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5486400" y="3429000"/>
                <a:ext cx="3505200" cy="0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49FF4C1-8388-4C7B-9A8D-7B66DE364538}"/>
                </a:ext>
              </a:extLst>
            </p:cNvPr>
            <p:cNvSpPr txBox="1"/>
            <p:nvPr/>
          </p:nvSpPr>
          <p:spPr>
            <a:xfrm>
              <a:off x="5029200" y="3254788"/>
              <a:ext cx="874537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9DE9490-0703-4989-9D85-48FBC26B0B05}"/>
                </a:ext>
              </a:extLst>
            </p:cNvPr>
            <p:cNvSpPr txBox="1"/>
            <p:nvPr/>
          </p:nvSpPr>
          <p:spPr>
            <a:xfrm>
              <a:off x="3442261" y="4693248"/>
              <a:ext cx="732015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2373556-609C-44E6-B991-FB214B1E0F24}"/>
                </a:ext>
              </a:extLst>
            </p:cNvPr>
            <p:cNvSpPr txBox="1"/>
            <p:nvPr/>
          </p:nvSpPr>
          <p:spPr>
            <a:xfrm>
              <a:off x="1459777" y="4329668"/>
              <a:ext cx="1982897" cy="516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NAM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444991C-92DF-4E94-BA4A-C58653E1D0CA}"/>
                </a:ext>
              </a:extLst>
            </p:cNvPr>
            <p:cNvSpPr txBox="1"/>
            <p:nvPr/>
          </p:nvSpPr>
          <p:spPr>
            <a:xfrm>
              <a:off x="4239260" y="2168117"/>
              <a:ext cx="2217128" cy="516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 BẮC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2232AF-7C43-49A4-9C79-702938BA723B}"/>
                </a:ext>
              </a:extLst>
            </p:cNvPr>
            <p:cNvSpPr txBox="1"/>
            <p:nvPr/>
          </p:nvSpPr>
          <p:spPr>
            <a:xfrm>
              <a:off x="1583923" y="2070903"/>
              <a:ext cx="1882760" cy="516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BẮC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2BC54E-12DF-4F98-9024-85F92B25E721}"/>
                </a:ext>
              </a:extLst>
            </p:cNvPr>
            <p:cNvSpPr txBox="1"/>
            <p:nvPr/>
          </p:nvSpPr>
          <p:spPr>
            <a:xfrm>
              <a:off x="4207452" y="4347575"/>
              <a:ext cx="2317265" cy="516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 NAM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1F025E7-515A-4AA7-BF03-50287FED603E}"/>
                </a:ext>
              </a:extLst>
            </p:cNvPr>
            <p:cNvSpPr txBox="1"/>
            <p:nvPr/>
          </p:nvSpPr>
          <p:spPr>
            <a:xfrm>
              <a:off x="1828801" y="3254788"/>
              <a:ext cx="667364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1ABCCFA-84AA-450A-A4EE-5AAAFDA90F18}"/>
                </a:ext>
              </a:extLst>
            </p:cNvPr>
            <p:cNvSpPr txBox="1"/>
            <p:nvPr/>
          </p:nvSpPr>
          <p:spPr>
            <a:xfrm>
              <a:off x="3474068" y="1752599"/>
              <a:ext cx="667364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</a:p>
          </p:txBody>
        </p:sp>
      </p:grpSp>
      <p:sp>
        <p:nvSpPr>
          <p:cNvPr id="56" name="Text Box 6">
            <a:extLst>
              <a:ext uri="{FF2B5EF4-FFF2-40B4-BE49-F238E27FC236}">
                <a16:creationId xmlns:a16="http://schemas.microsoft.com/office/drawing/2014/main" id="{98F47AFF-B85F-4E02-8097-28F2C0B7C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59" y="1592771"/>
            <a:ext cx="37866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</a:rPr>
              <a:t>- Hãy chỉ vị trí Châu Á.</a:t>
            </a:r>
          </a:p>
        </p:txBody>
      </p:sp>
    </p:spTree>
    <p:extLst>
      <p:ext uri="{BB962C8B-B14F-4D97-AF65-F5344CB8AC3E}">
        <p14:creationId xmlns:p14="http://schemas.microsoft.com/office/powerpoint/2010/main" val="342691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5" grpId="0"/>
      <p:bldP spid="39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623" y="-50028"/>
            <a:ext cx="1759966" cy="6858000"/>
          </a:xfrm>
          <a:prstGeom prst="rect">
            <a:avLst/>
          </a:prstGeom>
        </p:spPr>
      </p:pic>
      <p:sp>
        <p:nvSpPr>
          <p:cNvPr id="41" name="文本框 3">
            <a:extLst>
              <a:ext uri="{FF2B5EF4-FFF2-40B4-BE49-F238E27FC236}">
                <a16:creationId xmlns:a16="http://schemas.microsoft.com/office/drawing/2014/main" id="{C170139C-9F5E-4585-B2A7-0C83A8B84452}"/>
              </a:ext>
            </a:extLst>
          </p:cNvPr>
          <p:cNvSpPr txBox="1"/>
          <p:nvPr/>
        </p:nvSpPr>
        <p:spPr>
          <a:xfrm>
            <a:off x="1494825" y="515566"/>
            <a:ext cx="9123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rgbClr val="99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Vị trí địa lí, giới hạn</a:t>
            </a:r>
            <a:endParaRPr lang="zh-CN" altLang="en-US" sz="3200" b="1" dirty="0">
              <a:solidFill>
                <a:srgbClr val="99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65010EC-20B9-463E-B6BB-2F6871426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063" l="16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12" y="1060923"/>
            <a:ext cx="7801161" cy="530912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15854D4-2688-4049-A3E4-0F70DE520AB0}"/>
              </a:ext>
            </a:extLst>
          </p:cNvPr>
          <p:cNvSpPr txBox="1"/>
          <p:nvPr/>
        </p:nvSpPr>
        <p:spPr>
          <a:xfrm>
            <a:off x="5439828" y="5850462"/>
            <a:ext cx="5534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các châu lục và đại dương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C88F413-CAFA-4929-A3FE-2815DE23FC7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063" l="16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84" y="1049547"/>
            <a:ext cx="7801161" cy="530912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C772786-B758-42B7-B78F-1B7E3A063C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6463" l="56173" r="100000">
                        <a14:foregroundMark x1="76080" y1="7937" x2="76080" y2="7937"/>
                        <a14:foregroundMark x1="75617" y1="7256" x2="75617" y2="7256"/>
                        <a14:foregroundMark x1="75617" y1="7256" x2="75617" y2="7256"/>
                        <a14:foregroundMark x1="68364" y1="6122" x2="68364" y2="6122"/>
                        <a14:foregroundMark x1="67284" y1="5442" x2="67284" y2="5442"/>
                        <a14:foregroundMark x1="66204" y1="5442" x2="66204" y2="5442"/>
                        <a14:foregroundMark x1="82099" y1="18141" x2="82099" y2="18141"/>
                        <a14:foregroundMark x1="83025" y1="19274" x2="83025" y2="19274"/>
                        <a14:foregroundMark x1="83796" y1="21088" x2="83796" y2="21088"/>
                        <a14:foregroundMark x1="83796" y1="21088" x2="83796" y2="21088"/>
                        <a14:foregroundMark x1="84414" y1="22222" x2="84414" y2="22222"/>
                        <a14:foregroundMark x1="84414" y1="23583" x2="84568" y2="24263"/>
                        <a14:foregroundMark x1="84568" y1="25397" x2="84568" y2="25397"/>
                        <a14:foregroundMark x1="85494" y1="21769" x2="85494" y2="21769"/>
                        <a14:foregroundMark x1="78549" y1="48299" x2="78549" y2="48299"/>
                        <a14:foregroundMark x1="79630" y1="48299" x2="79630" y2="48299"/>
                        <a14:foregroundMark x1="80710" y1="49433" x2="80710" y2="49433"/>
                        <a14:foregroundMark x1="81636" y1="49660" x2="81636" y2="49660"/>
                        <a14:foregroundMark x1="82407" y1="50113" x2="82407" y2="50113"/>
                        <a14:foregroundMark x1="83333" y1="49660" x2="83333" y2="49660"/>
                        <a14:foregroundMark x1="82870" y1="41270" x2="82870" y2="41270"/>
                        <a14:foregroundMark x1="82253" y1="39002" x2="82253" y2="39002"/>
                        <a14:foregroundMark x1="82099" y1="38549" x2="82099" y2="38549"/>
                        <a14:foregroundMark x1="80864" y1="40363" x2="80864" y2="40363"/>
                        <a14:foregroundMark x1="76389" y1="39683" x2="76389" y2="39683"/>
                        <a14:foregroundMark x1="77160" y1="41497" x2="77160" y2="41497"/>
                        <a14:foregroundMark x1="77160" y1="42404" x2="77160" y2="42404"/>
                        <a14:foregroundMark x1="82253" y1="46259" x2="82253" y2="46259"/>
                        <a14:foregroundMark x1="82562" y1="44671" x2="82562" y2="44671"/>
                        <a14:foregroundMark x1="84414" y1="44898" x2="84414" y2="44898"/>
                        <a14:foregroundMark x1="84414" y1="46259" x2="84414" y2="46259"/>
                        <a14:foregroundMark x1="82253" y1="47619" x2="82253" y2="47619"/>
                        <a14:foregroundMark x1="83179" y1="45805" x2="83179" y2="45805"/>
                        <a14:foregroundMark x1="83951" y1="49433" x2="83951" y2="49433"/>
                        <a14:backgroundMark x1="56790" y1="1814" x2="56790" y2="1814"/>
                        <a14:backgroundMark x1="58333" y1="2721" x2="58333" y2="2721"/>
                        <a14:backgroundMark x1="59414" y1="2494" x2="59414" y2="2494"/>
                        <a14:backgroundMark x1="60185" y1="2494" x2="60185" y2="2494"/>
                        <a14:backgroundMark x1="61728" y1="2268" x2="61728" y2="2268"/>
                        <a14:backgroundMark x1="62346" y1="2268" x2="62346" y2="2268"/>
                        <a14:backgroundMark x1="63735" y1="2494" x2="63735" y2="2494"/>
                        <a14:backgroundMark x1="65432" y1="2494" x2="65432" y2="2494"/>
                        <a14:backgroundMark x1="66358" y1="2494" x2="66358" y2="2494"/>
                        <a14:backgroundMark x1="73765" y1="2948" x2="73765" y2="2948"/>
                        <a14:backgroundMark x1="69753" y1="2721" x2="69753" y2="2721"/>
                        <a14:backgroundMark x1="67284" y1="2494" x2="67284" y2="2494"/>
                        <a14:backgroundMark x1="77160" y1="3175" x2="77160" y2="3175"/>
                        <a14:backgroundMark x1="78858" y1="4308" x2="78858" y2="4308"/>
                        <a14:backgroundMark x1="97531" y1="42630" x2="97531" y2="42630"/>
                        <a14:backgroundMark x1="94907" y1="26757" x2="94907" y2="26757"/>
                        <a14:backgroundMark x1="94444" y1="23583" x2="94444" y2="23583"/>
                        <a14:backgroundMark x1="93056" y1="21995" x2="93056" y2="21995"/>
                        <a14:backgroundMark x1="91975" y1="19048" x2="91975" y2="19048"/>
                        <a14:backgroundMark x1="97377" y1="45351" x2="97377" y2="45351"/>
                        <a14:backgroundMark x1="89043" y1="15646" x2="89043" y2="15646"/>
                        <a14:backgroundMark x1="94753" y1="45351" x2="94753" y2="45351"/>
                        <a14:backgroundMark x1="91358" y1="45351" x2="91358" y2="45351"/>
                        <a14:backgroundMark x1="88735" y1="45351" x2="88735" y2="45351"/>
                        <a14:backgroundMark x1="86265" y1="44898" x2="86265" y2="44898"/>
                        <a14:backgroundMark x1="73457" y1="45125" x2="73457" y2="45125"/>
                        <a14:backgroundMark x1="71142" y1="45125" x2="71142" y2="45125"/>
                        <a14:backgroundMark x1="75463" y1="44671" x2="75463" y2="44671"/>
                        <a14:backgroundMark x1="74691" y1="46032" x2="74691" y2="46032"/>
                        <a14:backgroundMark x1="81481" y1="5896" x2="81481" y2="5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87" b="44770"/>
          <a:stretch/>
        </p:blipFill>
        <p:spPr>
          <a:xfrm>
            <a:off x="7955805" y="1042053"/>
            <a:ext cx="3610568" cy="29615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EF6EDAB-3BA1-4DF1-BECF-520762BB568E}"/>
              </a:ext>
            </a:extLst>
          </p:cNvPr>
          <p:cNvSpPr txBox="1"/>
          <p:nvPr/>
        </p:nvSpPr>
        <p:spPr>
          <a:xfrm>
            <a:off x="9275833" y="995510"/>
            <a:ext cx="470061" cy="283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A1EEC2-7036-4A26-BB90-166314BFD081}"/>
              </a:ext>
            </a:extLst>
          </p:cNvPr>
          <p:cNvSpPr txBox="1"/>
          <p:nvPr/>
        </p:nvSpPr>
        <p:spPr>
          <a:xfrm>
            <a:off x="7241845" y="1187403"/>
            <a:ext cx="2504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BĂNG DƯƠNG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9D3FBC-E54A-4F91-9FB4-58D6014AA111}"/>
              </a:ext>
            </a:extLst>
          </p:cNvPr>
          <p:cNvSpPr txBox="1"/>
          <p:nvPr/>
        </p:nvSpPr>
        <p:spPr>
          <a:xfrm>
            <a:off x="10230521" y="1996160"/>
            <a:ext cx="615985" cy="283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557B930-DEC1-4593-8E97-E29B9C18EDE5}"/>
              </a:ext>
            </a:extLst>
          </p:cNvPr>
          <p:cNvSpPr txBox="1"/>
          <p:nvPr/>
        </p:nvSpPr>
        <p:spPr>
          <a:xfrm>
            <a:off x="10482988" y="2640308"/>
            <a:ext cx="965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BÌNH DƯƠNG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4538BE-1B20-4FA0-BFC9-08F21BE7E3F7}"/>
              </a:ext>
            </a:extLst>
          </p:cNvPr>
          <p:cNvSpPr txBox="1"/>
          <p:nvPr/>
        </p:nvSpPr>
        <p:spPr>
          <a:xfrm>
            <a:off x="9253429" y="3173028"/>
            <a:ext cx="515599" cy="283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ED24CBB-910C-4171-A956-31CD18CC0A45}"/>
              </a:ext>
            </a:extLst>
          </p:cNvPr>
          <p:cNvSpPr txBox="1"/>
          <p:nvPr/>
        </p:nvSpPr>
        <p:spPr>
          <a:xfrm>
            <a:off x="8920020" y="3634285"/>
            <a:ext cx="1181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ĐỘ DƯƠNG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2E233D-9088-4D4E-9A21-969ED386F1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574" l="42593" r="64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1" t="20904" r="27837" b="29282"/>
          <a:stretch/>
        </p:blipFill>
        <p:spPr>
          <a:xfrm>
            <a:off x="6833985" y="2158169"/>
            <a:ext cx="2565989" cy="264472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63CA784-B61F-43A6-AF23-A9D648869C2B}"/>
              </a:ext>
            </a:extLst>
          </p:cNvPr>
          <p:cNvSpPr txBox="1"/>
          <p:nvPr/>
        </p:nvSpPr>
        <p:spPr>
          <a:xfrm>
            <a:off x="7620768" y="3219435"/>
            <a:ext cx="1396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NAM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1E35462-488D-455D-8047-3318519889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8345" l="41667" r="76543">
                        <a14:foregroundMark x1="47377" y1="11338" x2="47377" y2="11338"/>
                        <a14:foregroundMark x1="60957" y1="6349" x2="60957" y2="6349"/>
                        <a14:foregroundMark x1="60494" y1="8163" x2="60494" y2="8163"/>
                        <a14:foregroundMark x1="61265" y1="8617" x2="61265" y2="8617"/>
                        <a14:foregroundMark x1="58951" y1="10431" x2="58951" y2="10431"/>
                        <a14:foregroundMark x1="52469" y1="23129" x2="52469" y2="23129"/>
                        <a14:foregroundMark x1="55864" y1="24717" x2="55864" y2="24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83" r="28280" b="66099"/>
          <a:stretch/>
        </p:blipFill>
        <p:spPr>
          <a:xfrm>
            <a:off x="6972695" y="1038171"/>
            <a:ext cx="2405576" cy="179982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92B21EC-31EB-4353-82AD-B4C106B1AA4D}"/>
              </a:ext>
            </a:extLst>
          </p:cNvPr>
          <p:cNvSpPr txBox="1"/>
          <p:nvPr/>
        </p:nvSpPr>
        <p:spPr>
          <a:xfrm>
            <a:off x="8116980" y="2158169"/>
            <a:ext cx="470061" cy="283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E93BB62-A0C7-4C0B-A7CB-3AEDB35F3745}"/>
              </a:ext>
            </a:extLst>
          </p:cNvPr>
          <p:cNvSpPr/>
          <p:nvPr/>
        </p:nvSpPr>
        <p:spPr>
          <a:xfrm>
            <a:off x="670411" y="1339110"/>
            <a:ext cx="33502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>
                <a:latin typeface="Times New Roman" panose="02020603050405020304" pitchFamily="18" charset="0"/>
              </a:rPr>
              <a:t>- Châu Á nằm ở bán cầu nào?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AAD5B3-686B-42D2-B264-69C612EFAE74}"/>
              </a:ext>
            </a:extLst>
          </p:cNvPr>
          <p:cNvSpPr txBox="1"/>
          <p:nvPr/>
        </p:nvSpPr>
        <p:spPr>
          <a:xfrm>
            <a:off x="477548" y="3752306"/>
            <a:ext cx="1477861" cy="763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F6F90C-9932-4C23-8358-77285818324A}"/>
              </a:ext>
            </a:extLst>
          </p:cNvPr>
          <p:cNvSpPr txBox="1"/>
          <p:nvPr/>
        </p:nvSpPr>
        <p:spPr>
          <a:xfrm>
            <a:off x="681224" y="3173028"/>
            <a:ext cx="3128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b="1">
                <a:latin typeface="Times New Roman" panose="02020603050405020304" pitchFamily="18" charset="0"/>
              </a:rPr>
              <a:t>- Châu Á giáp với</a:t>
            </a:r>
          </a:p>
          <a:p>
            <a:pPr algn="just"/>
            <a:r>
              <a:rPr lang="en-US" altLang="en-US" sz="2800" b="1">
                <a:latin typeface="Times New Roman" panose="02020603050405020304" pitchFamily="18" charset="0"/>
              </a:rPr>
              <a:t> các châu lục và đại dương nào?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DEDA2B4-5F60-411F-B1D5-BECAFC355091}"/>
              </a:ext>
            </a:extLst>
          </p:cNvPr>
          <p:cNvCxnSpPr/>
          <p:nvPr/>
        </p:nvCxnSpPr>
        <p:spPr>
          <a:xfrm>
            <a:off x="4079631" y="3442810"/>
            <a:ext cx="7216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4184257-922B-4D8C-A9B3-683F7C687DA5}"/>
              </a:ext>
            </a:extLst>
          </p:cNvPr>
          <p:cNvSpPr txBox="1"/>
          <p:nvPr/>
        </p:nvSpPr>
        <p:spPr>
          <a:xfrm>
            <a:off x="4097976" y="3119043"/>
            <a:ext cx="126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 đạo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08D82CD-6E2D-4E45-B148-077FC9493060}"/>
              </a:ext>
            </a:extLst>
          </p:cNvPr>
          <p:cNvSpPr/>
          <p:nvPr/>
        </p:nvSpPr>
        <p:spPr>
          <a:xfrm>
            <a:off x="716116" y="2239433"/>
            <a:ext cx="33502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 Châu Á nằm ở bán cầu bắc.</a:t>
            </a:r>
          </a:p>
        </p:txBody>
      </p:sp>
    </p:spTree>
    <p:extLst>
      <p:ext uri="{BB962C8B-B14F-4D97-AF65-F5344CB8AC3E}">
        <p14:creationId xmlns:p14="http://schemas.microsoft.com/office/powerpoint/2010/main" val="25577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6" grpId="0"/>
      <p:bldP spid="46" grpId="1"/>
      <p:bldP spid="47" grpId="0"/>
      <p:bldP spid="47" grpId="1"/>
      <p:bldP spid="47" grpId="2"/>
      <p:bldP spid="48" grpId="0"/>
      <p:bldP spid="48" grpId="1"/>
      <p:bldP spid="49" grpId="0"/>
      <p:bldP spid="49" grpId="1"/>
      <p:bldP spid="49" grpId="2"/>
      <p:bldP spid="50" grpId="0"/>
      <p:bldP spid="50" grpId="1"/>
      <p:bldP spid="51" grpId="0"/>
      <p:bldP spid="51" grpId="1"/>
      <p:bldP spid="51" grpId="2"/>
      <p:bldP spid="53" grpId="0"/>
      <p:bldP spid="55" grpId="0"/>
      <p:bldP spid="56" grpId="0"/>
      <p:bldP spid="58" grpId="0"/>
      <p:bldP spid="60" grpId="0"/>
      <p:bldP spid="60" grpId="1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962" y="-18380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8" y="5439863"/>
            <a:ext cx="1873445" cy="2096286"/>
          </a:xfrm>
          <a:prstGeom prst="rect">
            <a:avLst/>
          </a:prstGeom>
        </p:spPr>
      </p:pic>
      <p:sp>
        <p:nvSpPr>
          <p:cNvPr id="38" name="文本框 3">
            <a:extLst>
              <a:ext uri="{FF2B5EF4-FFF2-40B4-BE49-F238E27FC236}">
                <a16:creationId xmlns:a16="http://schemas.microsoft.com/office/drawing/2014/main" id="{C18910AE-30B3-49D7-A723-13C75161A9BB}"/>
              </a:ext>
            </a:extLst>
          </p:cNvPr>
          <p:cNvSpPr txBox="1"/>
          <p:nvPr/>
        </p:nvSpPr>
        <p:spPr>
          <a:xfrm>
            <a:off x="1494825" y="515566"/>
            <a:ext cx="9123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rgbClr val="99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Vị trí địa lí, giới hạn</a:t>
            </a:r>
            <a:endParaRPr lang="zh-CN" altLang="en-US" sz="3200" b="1" dirty="0">
              <a:solidFill>
                <a:srgbClr val="99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35D9A9-DF4A-4FBC-81D3-E8C298FC6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063" l="16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01" y="1038786"/>
            <a:ext cx="7801161" cy="530912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A20293C-2E23-41B8-9078-7CDB2E87DA2F}"/>
              </a:ext>
            </a:extLst>
          </p:cNvPr>
          <p:cNvSpPr txBox="1"/>
          <p:nvPr/>
        </p:nvSpPr>
        <p:spPr>
          <a:xfrm>
            <a:off x="5083432" y="5775729"/>
            <a:ext cx="5534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các châu lục và đại dương</a:t>
            </a:r>
          </a:p>
        </p:txBody>
      </p:sp>
      <p:sp>
        <p:nvSpPr>
          <p:cNvPr id="42" name="Rectangle 9">
            <a:extLst>
              <a:ext uri="{FF2B5EF4-FFF2-40B4-BE49-F238E27FC236}">
                <a16:creationId xmlns:a16="http://schemas.microsoft.com/office/drawing/2014/main" id="{F95F51CE-554F-4171-B777-E9E27A2A2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92" y="2215648"/>
            <a:ext cx="2869809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225425" algn="just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Châu Á nằm ở bán cầu Bắc</a:t>
            </a:r>
            <a:r>
              <a:rPr lang="nl-NL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trải dài từ cực Bắc tới quá xích đạo,  3 phía tiếp giáp với biển và đại dương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ED6019B-EEBC-4E85-B207-F9310B17828E}"/>
              </a:ext>
            </a:extLst>
          </p:cNvPr>
          <p:cNvSpPr txBox="1"/>
          <p:nvPr/>
        </p:nvSpPr>
        <p:spPr>
          <a:xfrm>
            <a:off x="1494825" y="1465465"/>
            <a:ext cx="1969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i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endParaRPr lang="en-US" sz="3200" i="1" u="sng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0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8" grpId="0"/>
      <p:bldP spid="40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0" y="271864"/>
            <a:ext cx="12192000" cy="6179735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54F4E345-ACE9-4051-B75E-E7442753532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329752" y="796217"/>
              <a:ext cx="6752830" cy="41838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24670">
                      <a:extLst>
                        <a:ext uri="{9D8B030D-6E8A-4147-A177-3AD203B41FA5}">
                          <a16:colId xmlns:a16="http://schemas.microsoft.com/office/drawing/2014/main" val="3292343978"/>
                        </a:ext>
                      </a:extLst>
                    </a:gridCol>
                    <a:gridCol w="1767840">
                      <a:extLst>
                        <a:ext uri="{9D8B030D-6E8A-4147-A177-3AD203B41FA5}">
                          <a16:colId xmlns:a16="http://schemas.microsoft.com/office/drawing/2014/main" val="2821364288"/>
                        </a:ext>
                      </a:extLst>
                    </a:gridCol>
                    <a:gridCol w="2560320">
                      <a:extLst>
                        <a:ext uri="{9D8B030D-6E8A-4147-A177-3AD203B41FA5}">
                          <a16:colId xmlns:a16="http://schemas.microsoft.com/office/drawing/2014/main" val="11707619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solidFill>
                                <a:sysClr val="windowText" lastClr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Châu</a:t>
                          </a:r>
                          <a:r>
                            <a:rPr lang="en-US" sz="2400" baseline="0">
                              <a:solidFill>
                                <a:sysClr val="windowText" lastClr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lục</a:t>
                          </a:r>
                          <a:endParaRPr lang="en-US" sz="2400">
                            <a:solidFill>
                              <a:sysClr val="windowText" lastClr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solidFill>
                                <a:sysClr val="windowText" lastClr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Diện</a:t>
                          </a:r>
                          <a:r>
                            <a:rPr lang="en-US" sz="2400" baseline="0">
                              <a:solidFill>
                                <a:sysClr val="windowText" lastClr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tích </a:t>
                          </a:r>
                        </a:p>
                        <a:p>
                          <a:pPr algn="ctr"/>
                          <a:r>
                            <a:rPr lang="en-US" sz="2400" baseline="0">
                              <a:solidFill>
                                <a:sysClr val="windowText" lastClr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(triệu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i="1" baseline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0" baseline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𝐤𝐦</m:t>
                                  </m:r>
                                </m:e>
                                <m:sup>
                                  <m:r>
                                    <a:rPr lang="en-US" sz="2400" b="1" i="0" baseline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400" i="0" baseline="0">
                              <a:solidFill>
                                <a:sysClr val="windowText" lastClr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400" i="0">
                            <a:solidFill>
                              <a:sysClr val="windowText" lastClr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solidFill>
                                <a:sysClr val="windowText" lastClr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Dân</a:t>
                          </a:r>
                          <a:r>
                            <a:rPr lang="en-US" sz="2400" baseline="0">
                              <a:solidFill>
                                <a:sysClr val="windowText" lastClr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số năm 2021 </a:t>
                          </a:r>
                        </a:p>
                        <a:p>
                          <a:pPr algn="ctr"/>
                          <a:r>
                            <a:rPr lang="en-US" sz="2400" baseline="0">
                              <a:solidFill>
                                <a:sysClr val="windowText" lastClr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(triệu người)</a:t>
                          </a:r>
                          <a:endParaRPr lang="en-US" sz="2400">
                            <a:solidFill>
                              <a:sysClr val="windowText" lastClr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FADB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03875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Châu</a:t>
                          </a:r>
                          <a:r>
                            <a:rPr lang="en-US" sz="24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Á</a:t>
                          </a:r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4,561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(1)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04630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Châu</a:t>
                          </a:r>
                          <a:r>
                            <a:rPr lang="en-US" sz="24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Mĩ</a:t>
                          </a:r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1027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32626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Châu</a:t>
                          </a:r>
                          <a:r>
                            <a:rPr lang="en-US" sz="24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Phi</a:t>
                          </a:r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1373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43046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Châu</a:t>
                          </a:r>
                          <a:r>
                            <a:rPr lang="en-US" sz="24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Âu</a:t>
                          </a:r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744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(2)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99656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Châu</a:t>
                          </a:r>
                          <a:r>
                            <a:rPr lang="en-US" sz="24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Đại Dương</a:t>
                          </a:r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43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3852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Châu</a:t>
                          </a:r>
                          <a:r>
                            <a:rPr lang="en-US" sz="24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Nam Cực</a:t>
                          </a:r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0452944"/>
                      </a:ext>
                    </a:extLst>
                  </a:tr>
                  <a:tr h="370840">
                    <a:tc gridSpan="3">
                      <a:txBody>
                        <a:bodyPr/>
                        <a:lstStyle/>
                        <a:p>
                          <a:pPr marL="457200" indent="-457200">
                            <a:buAutoNum type="arabicParenBoth"/>
                          </a:pPr>
                          <a:r>
                            <a:rPr lang="en-US" sz="1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1600" i="1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kể dân số Liên bang Nga</a:t>
                          </a:r>
                        </a:p>
                        <a:p>
                          <a:pPr marL="457200" indent="-457200">
                            <a:buAutoNum type="arabicParenBoth"/>
                          </a:pPr>
                          <a:r>
                            <a:rPr lang="en-US" sz="1600" i="1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Kể cả dân số Liên bang Nga</a:t>
                          </a:r>
                          <a:endParaRPr lang="en-US" sz="16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9878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54F4E345-ACE9-4051-B75E-E744275353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4858316"/>
                  </p:ext>
                </p:extLst>
              </p:nvPr>
            </p:nvGraphicFramePr>
            <p:xfrm>
              <a:off x="5329752" y="796217"/>
              <a:ext cx="6752830" cy="41838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24670">
                      <a:extLst>
                        <a:ext uri="{9D8B030D-6E8A-4147-A177-3AD203B41FA5}">
                          <a16:colId xmlns:a16="http://schemas.microsoft.com/office/drawing/2014/main" val="3292343978"/>
                        </a:ext>
                      </a:extLst>
                    </a:gridCol>
                    <a:gridCol w="1767840">
                      <a:extLst>
                        <a:ext uri="{9D8B030D-6E8A-4147-A177-3AD203B41FA5}">
                          <a16:colId xmlns:a16="http://schemas.microsoft.com/office/drawing/2014/main" val="2821364288"/>
                        </a:ext>
                      </a:extLst>
                    </a:gridCol>
                    <a:gridCol w="2560320">
                      <a:extLst>
                        <a:ext uri="{9D8B030D-6E8A-4147-A177-3AD203B41FA5}">
                          <a16:colId xmlns:a16="http://schemas.microsoft.com/office/drawing/2014/main" val="1170761985"/>
                        </a:ext>
                      </a:extLst>
                    </a:gridCol>
                  </a:tblGrid>
                  <a:tr h="8312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solidFill>
                                <a:sysClr val="windowText" lastClr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Châu</a:t>
                          </a:r>
                          <a:r>
                            <a:rPr lang="en-US" sz="2400" baseline="0">
                              <a:solidFill>
                                <a:sysClr val="windowText" lastClr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lục</a:t>
                          </a:r>
                          <a:endParaRPr lang="en-US" sz="2400">
                            <a:solidFill>
                              <a:sysClr val="windowText" lastClr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37113" t="-5147" r="-145704" b="-4147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solidFill>
                                <a:sysClr val="windowText" lastClr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Dân</a:t>
                          </a:r>
                          <a:r>
                            <a:rPr lang="en-US" sz="2400" baseline="0">
                              <a:solidFill>
                                <a:sysClr val="windowText" lastClr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số năm 2021 </a:t>
                          </a:r>
                        </a:p>
                        <a:p>
                          <a:pPr algn="ctr"/>
                          <a:r>
                            <a:rPr lang="en-US" sz="2400" baseline="0">
                              <a:solidFill>
                                <a:sysClr val="windowText" lastClr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(triệu người)</a:t>
                          </a:r>
                          <a:endParaRPr lang="en-US" sz="2400">
                            <a:solidFill>
                              <a:sysClr val="windowText" lastClr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FADB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0387544"/>
                      </a:ext>
                    </a:extLst>
                  </a:tr>
                  <a:tr h="472377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Châu</a:t>
                          </a:r>
                          <a:r>
                            <a:rPr lang="en-US" sz="24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Á</a:t>
                          </a:r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4286" t="-183333" r="-952" b="-6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046301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Châu</a:t>
                          </a:r>
                          <a:r>
                            <a:rPr lang="en-US" sz="24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Mĩ</a:t>
                          </a:r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1027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326268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Châu</a:t>
                          </a:r>
                          <a:r>
                            <a:rPr lang="en-US" sz="24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Phi</a:t>
                          </a:r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1373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4304678"/>
                      </a:ext>
                    </a:extLst>
                  </a:tr>
                  <a:tr h="472377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Châu</a:t>
                          </a:r>
                          <a:r>
                            <a:rPr lang="en-US" sz="24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Âu</a:t>
                          </a:r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4286" t="-475641" r="-952" b="-3307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996566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Châu</a:t>
                          </a:r>
                          <a:r>
                            <a:rPr lang="en-US" sz="24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Đại Dương</a:t>
                          </a:r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43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385214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Châu</a:t>
                          </a:r>
                          <a:r>
                            <a:rPr lang="en-US" sz="24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Nam Cực</a:t>
                          </a:r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ADB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0452944"/>
                      </a:ext>
                    </a:extLst>
                  </a:tr>
                  <a:tr h="579120">
                    <a:tc gridSpan="3">
                      <a:txBody>
                        <a:bodyPr/>
                        <a:lstStyle/>
                        <a:p>
                          <a:pPr marL="457200" indent="-457200">
                            <a:buAutoNum type="arabicParenBoth"/>
                          </a:pPr>
                          <a:r>
                            <a:rPr lang="en-US" sz="1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1600" i="1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kể dân số Liên bang Nga</a:t>
                          </a:r>
                        </a:p>
                        <a:p>
                          <a:pPr marL="457200" indent="-457200">
                            <a:buAutoNum type="arabicParenBoth"/>
                          </a:pPr>
                          <a:r>
                            <a:rPr lang="en-US" sz="1600" i="1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Kể cả dân số Liên bang Nga</a:t>
                          </a:r>
                          <a:endParaRPr lang="en-US" sz="16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DF3ED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9878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C983B9B-527C-452A-9E79-8751FB67434A}"/>
              </a:ext>
            </a:extLst>
          </p:cNvPr>
          <p:cNvSpPr txBox="1"/>
          <p:nvPr/>
        </p:nvSpPr>
        <p:spPr>
          <a:xfrm>
            <a:off x="301781" y="1331342"/>
            <a:ext cx="3980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Châu Á có diện tích là bao nhiêu?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0D6865-516C-4E71-85EF-301667AC81B6}"/>
              </a:ext>
            </a:extLst>
          </p:cNvPr>
          <p:cNvSpPr txBox="1"/>
          <p:nvPr/>
        </p:nvSpPr>
        <p:spPr>
          <a:xfrm>
            <a:off x="6598920" y="4953113"/>
            <a:ext cx="559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Bảng số liệu về diện tích và dân số các châu lục</a:t>
            </a:r>
          </a:p>
        </p:txBody>
      </p:sp>
      <p:sp>
        <p:nvSpPr>
          <p:cNvPr id="23" name="文本框 3">
            <a:extLst>
              <a:ext uri="{FF2B5EF4-FFF2-40B4-BE49-F238E27FC236}">
                <a16:creationId xmlns:a16="http://schemas.microsoft.com/office/drawing/2014/main" id="{91613529-4B99-49CB-A772-8E837B2B353E}"/>
              </a:ext>
            </a:extLst>
          </p:cNvPr>
          <p:cNvSpPr txBox="1"/>
          <p:nvPr/>
        </p:nvSpPr>
        <p:spPr>
          <a:xfrm>
            <a:off x="1250985" y="271864"/>
            <a:ext cx="9123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rgbClr val="99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Vị trí địa lí, giới hạn</a:t>
            </a:r>
            <a:endParaRPr lang="zh-CN" altLang="en-US" sz="3200" b="1" dirty="0">
              <a:solidFill>
                <a:srgbClr val="99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C30AEE-C534-44EC-86AF-7D0F7AA470F5}"/>
                  </a:ext>
                </a:extLst>
              </p:cNvPr>
              <p:cNvSpPr txBox="1"/>
              <p:nvPr/>
            </p:nvSpPr>
            <p:spPr>
              <a:xfrm>
                <a:off x="2117891" y="1759801"/>
                <a:ext cx="3383280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C63E6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44 triệu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C63E6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>
                            <a:solidFill>
                              <a:srgbClr val="C63E64"/>
                            </a:solidFill>
                            <a:latin typeface="Cambria Math" panose="02040503050406030204" pitchFamily="18" charset="0"/>
                          </a:rPr>
                          <m:t>𝐤𝐦</m:t>
                        </m:r>
                      </m:e>
                      <m:sup>
                        <m:r>
                          <a:rPr lang="en-US" sz="2800" b="1">
                            <a:solidFill>
                              <a:srgbClr val="C63E6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>
                    <a:solidFill>
                      <a:srgbClr val="C63E6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endParaRPr lang="en-US" sz="2800" b="1">
                  <a:solidFill>
                    <a:srgbClr val="C63E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C30AEE-C534-44EC-86AF-7D0F7AA47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891" y="1759801"/>
                <a:ext cx="3383280" cy="532966"/>
              </a:xfrm>
              <a:prstGeom prst="rect">
                <a:avLst/>
              </a:prstGeom>
              <a:blipFill>
                <a:blip r:embed="rId5"/>
                <a:stretch>
                  <a:fillRect l="-3604" t="-11494" b="-32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3FFDACA-3392-4007-9340-FD156FC24EB6}"/>
              </a:ext>
            </a:extLst>
          </p:cNvPr>
          <p:cNvSpPr txBox="1"/>
          <p:nvPr/>
        </p:nvSpPr>
        <p:spPr>
          <a:xfrm>
            <a:off x="301781" y="2321638"/>
            <a:ext cx="4514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Châu Á có diện tích đứng 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mấy trong các châu lục?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86AD2E-54F0-4164-B907-511B5222DBD1}"/>
              </a:ext>
            </a:extLst>
          </p:cNvPr>
          <p:cNvSpPr txBox="1"/>
          <p:nvPr/>
        </p:nvSpPr>
        <p:spPr>
          <a:xfrm>
            <a:off x="152298" y="3315715"/>
            <a:ext cx="4861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Châu Á có diện tích lớn nhất trong các châu lục.</a:t>
            </a:r>
            <a:endParaRPr lang="en-US" sz="2800" b="1">
              <a:solidFill>
                <a:srgbClr val="C63E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9B001E-D8AB-4F78-A2E1-F9392415C8C9}"/>
              </a:ext>
            </a:extLst>
          </p:cNvPr>
          <p:cNvSpPr txBox="1"/>
          <p:nvPr/>
        </p:nvSpPr>
        <p:spPr>
          <a:xfrm>
            <a:off x="134141" y="4269822"/>
            <a:ext cx="4835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châu Á gấp mấy lần diện tích châu Đại Dương?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1E05D6-5317-4343-B552-3A46E9A29C2E}"/>
              </a:ext>
            </a:extLst>
          </p:cNvPr>
          <p:cNvSpPr txBox="1"/>
          <p:nvPr/>
        </p:nvSpPr>
        <p:spPr>
          <a:xfrm>
            <a:off x="121133" y="5207595"/>
            <a:ext cx="4861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Diện tích châu Á gấp gần 5 lần diện tích châu Đại Dương.</a:t>
            </a:r>
            <a:endParaRPr lang="en-US" sz="2800" b="1">
              <a:solidFill>
                <a:srgbClr val="C63E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A2AD3B-9956-4180-B1E8-D3FA38D40169}"/>
              </a:ext>
            </a:extLst>
          </p:cNvPr>
          <p:cNvSpPr txBox="1"/>
          <p:nvPr/>
        </p:nvSpPr>
        <p:spPr>
          <a:xfrm>
            <a:off x="121133" y="4288667"/>
            <a:ext cx="4835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châu Á gấp mấy lần diện tích châu Âu?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1F94FA-8652-413F-BA08-23297AFB2680}"/>
              </a:ext>
            </a:extLst>
          </p:cNvPr>
          <p:cNvSpPr txBox="1"/>
          <p:nvPr/>
        </p:nvSpPr>
        <p:spPr>
          <a:xfrm>
            <a:off x="113462" y="5215798"/>
            <a:ext cx="4861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Diện tích châu Á gấp hơn 4 lần diện tích châu Âu.</a:t>
            </a:r>
            <a:endParaRPr lang="en-US" sz="2800" b="1">
              <a:solidFill>
                <a:srgbClr val="C63E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E9D2A9-3917-4322-ADB5-4BF1E7AE0F35}"/>
              </a:ext>
            </a:extLst>
          </p:cNvPr>
          <p:cNvSpPr txBox="1"/>
          <p:nvPr/>
        </p:nvSpPr>
        <p:spPr>
          <a:xfrm>
            <a:off x="121133" y="4288666"/>
            <a:ext cx="4835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châu Á gấp mấy lần diện tích châu Nam Cực?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388548-06A3-4342-9D06-74B2C47678EF}"/>
              </a:ext>
            </a:extLst>
          </p:cNvPr>
          <p:cNvSpPr txBox="1"/>
          <p:nvPr/>
        </p:nvSpPr>
        <p:spPr>
          <a:xfrm>
            <a:off x="128804" y="5196953"/>
            <a:ext cx="4861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Diện tích châu Á gấp hơn 3 lần diện tích châu Nam Cực.</a:t>
            </a:r>
            <a:endParaRPr lang="en-US" sz="2800" b="1">
              <a:solidFill>
                <a:srgbClr val="C63E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1CB7D2-95CE-4AD2-B221-56363DC929E9}"/>
              </a:ext>
            </a:extLst>
          </p:cNvPr>
          <p:cNvSpPr txBox="1"/>
          <p:nvPr/>
        </p:nvSpPr>
        <p:spPr>
          <a:xfrm>
            <a:off x="352890" y="5429540"/>
            <a:ext cx="127712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b="1" i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lang="en-US" altLang="en-US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 có diện tích lớn nhất trong các châu lục trên thế giới.</a:t>
            </a:r>
            <a:endParaRPr lang="en-US" sz="3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2" grpId="0"/>
      <p:bldP spid="23" grpId="0"/>
      <p:bldP spid="24" grpId="0"/>
      <p:bldP spid="25" grpId="0"/>
      <p:bldP spid="28" grpId="0"/>
      <p:bldP spid="30" grpId="0"/>
      <p:bldP spid="30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1100</Words>
  <Application>Microsoft Macintosh PowerPoint</Application>
  <PresentationFormat>Widescreen</PresentationFormat>
  <Paragraphs>161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微软雅黑</vt:lpstr>
      <vt:lpstr>字魂70号-灵悦黑体</vt:lpstr>
      <vt:lpstr>Arial</vt:lpstr>
      <vt:lpstr>Calibri</vt:lpstr>
      <vt:lpstr>Calibri Light</vt:lpstr>
      <vt:lpstr>Cambria Math</vt:lpstr>
      <vt:lpstr>Times New Roman</vt:lpstr>
      <vt:lpstr>UTM Bell</vt:lpstr>
      <vt:lpstr>UTM Cookies</vt:lpstr>
      <vt:lpstr>UTM Cooper Black</vt:lpstr>
      <vt:lpstr>UTM Deutsch Gothic</vt:lpstr>
      <vt:lpstr>UTM Impact</vt:lpstr>
      <vt:lpstr>Wingdings</vt:lpstr>
      <vt:lpstr>仓耳恋爱笔记体 W01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2023-01-31T18:10:32Z</dcterms:created>
  <dcterms:modified xsi:type="dcterms:W3CDTF">2023-01-31T18:14:27Z</dcterms:modified>
</cp:coreProperties>
</file>