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318" r:id="rId2"/>
    <p:sldId id="405" r:id="rId3"/>
    <p:sldId id="408" r:id="rId4"/>
    <p:sldId id="369" r:id="rId5"/>
    <p:sldId id="422" r:id="rId6"/>
    <p:sldId id="421" r:id="rId7"/>
    <p:sldId id="419" r:id="rId8"/>
    <p:sldId id="410" r:id="rId9"/>
    <p:sldId id="409" r:id="rId10"/>
    <p:sldId id="301" r:id="rId11"/>
    <p:sldId id="299" r:id="rId12"/>
    <p:sldId id="411" r:id="rId13"/>
    <p:sldId id="412" r:id="rId14"/>
    <p:sldId id="413" r:id="rId15"/>
    <p:sldId id="414" r:id="rId16"/>
    <p:sldId id="415" r:id="rId17"/>
    <p:sldId id="319" r:id="rId18"/>
    <p:sldId id="283" r:id="rId19"/>
    <p:sldId id="262" r:id="rId20"/>
    <p:sldId id="263" r:id="rId21"/>
    <p:sldId id="264" r:id="rId22"/>
    <p:sldId id="265" r:id="rId23"/>
    <p:sldId id="266" r:id="rId24"/>
    <p:sldId id="268" r:id="rId25"/>
    <p:sldId id="257" r:id="rId26"/>
    <p:sldId id="272" r:id="rId27"/>
    <p:sldId id="267" r:id="rId28"/>
    <p:sldId id="276" r:id="rId29"/>
    <p:sldId id="269" r:id="rId30"/>
    <p:sldId id="277" r:id="rId31"/>
    <p:sldId id="270" r:id="rId32"/>
    <p:sldId id="278" r:id="rId33"/>
    <p:sldId id="271" r:id="rId34"/>
    <p:sldId id="279" r:id="rId35"/>
    <p:sldId id="286" r:id="rId36"/>
    <p:sldId id="287" r:id="rId37"/>
    <p:sldId id="282" r:id="rId38"/>
    <p:sldId id="281" r:id="rId39"/>
    <p:sldId id="275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9C8"/>
    <a:srgbClr val="0000FF"/>
    <a:srgbClr val="0033CC"/>
    <a:srgbClr val="FF99FF"/>
    <a:srgbClr val="FF3399"/>
    <a:srgbClr val="CC00CC"/>
    <a:srgbClr val="CCE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4660"/>
  </p:normalViewPr>
  <p:slideViewPr>
    <p:cSldViewPr>
      <p:cViewPr varScale="1">
        <p:scale>
          <a:sx n="64" d="100"/>
          <a:sy n="64" d="100"/>
        </p:scale>
        <p:origin x="14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F48CA9-7F47-4795-BCC4-EF02AAE0DA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AE883-D5D8-4A16-8A49-002D85F5AB1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906463-4185-4B5E-89DC-4B55B828B119}" type="datetimeFigureOut">
              <a:rPr lang="en-US"/>
              <a:pPr>
                <a:defRPr/>
              </a:pPr>
              <a:t>1/3/2023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A60FE81-B9FC-4082-860C-5395F0FCD0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BF4B141-63EB-4917-B481-5883BA079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97AA4-21B0-4370-8AF7-E2320B34C4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DFBF5-2DD0-4C6F-AF24-6BDFFEF9E0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41F85A-003C-416D-A1D2-4160AB367A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0C6464A-8E5C-4212-8285-55CA0D680F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0AD38232-B166-48B4-9191-BAE4233EBA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42D01BF-E355-4D10-BC33-106A934B0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19E89F-DF3B-4EB6-BEEA-D50FC13437FF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F46331A-3445-49D8-99DD-D071377978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6B98F83-4238-48C7-A116-5F18250AC6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1810D588-0E08-4305-A73E-83F09F322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C8D0B0-C1B2-4D89-8506-1102ECFC8B9F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B38A1900-A399-4DBA-BF35-5995D071F4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7FA42287-4CE9-4B0F-8798-93B5639EAE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625EB024-C8D8-4AE6-B7E5-8DBE2527FE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FCCCAF-5260-4A88-A4B7-DB6B2EC07BE2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2E47BA28-0584-49FB-9994-6CDA125A62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9CE42311-2D32-4A2E-B88A-92C55D7EC4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4EAEEA4F-E20C-47E8-BC38-CCDC933419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497C58-C5A3-48FB-9982-1527BEEF32B2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1176B-43E1-4BAC-9D27-78130355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3C61C-3DCD-4734-BE91-0691B42D9F26}" type="datetimeFigureOut">
              <a:rPr lang="en-US"/>
              <a:pPr>
                <a:defRPr/>
              </a:pPr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25436-9713-4671-A4DA-C720E2705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2DD03-E2D0-4374-9FFB-6CEBE848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01D7B-E848-4668-8CD7-E79B50206B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66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704FF-F5CB-4EBD-BE10-F7BC1854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CE1C1-87AD-44A4-9551-E5CEF081BD1D}" type="datetimeFigureOut">
              <a:rPr lang="en-US"/>
              <a:pPr>
                <a:defRPr/>
              </a:pPr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F368-A661-416C-B17A-56EC1A71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34D75-A2F5-4CE2-A535-35A3FD75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5CA16-BFAC-48E4-9AD5-873BAE28A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53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CE62D-DF76-44FF-8DB2-06C9A74E5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9332-CFF7-4F89-B6F0-BF2E9CBD0771}" type="datetimeFigureOut">
              <a:rPr lang="en-US"/>
              <a:pPr>
                <a:defRPr/>
              </a:pPr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C04B8-A620-4446-809F-E8E9FFC8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A3992-E7E9-4157-B74A-64E37F24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AF494-05A2-49D4-8A77-C8B11AFB8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86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1DBE8-24FE-4BF5-B684-B73B3BC9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4852-C13F-44BA-95DC-BFF260482BA7}" type="datetimeFigureOut">
              <a:rPr lang="en-US"/>
              <a:pPr>
                <a:defRPr/>
              </a:pPr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05F7E-60A9-421D-8EE7-385A8B8B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64215-8AD2-4040-BAC1-27C390B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ABD8D-42EB-4961-9C65-E08329E28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09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49C43-9DBF-416C-BC50-3A9BD44EC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55496-BBC8-48FC-AEBD-D29849A9964D}" type="datetimeFigureOut">
              <a:rPr lang="en-US"/>
              <a:pPr>
                <a:defRPr/>
              </a:pPr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EB620-A756-4BB4-9651-5B57866C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C627D-A494-4DED-BAB7-A58C24A6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4D215-9A20-4990-9B04-7D179BC05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76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F0228E-3C80-437D-8E5D-390096480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C978E-8EDD-46A5-B469-BDF79566A610}" type="datetimeFigureOut">
              <a:rPr lang="en-US"/>
              <a:pPr>
                <a:defRPr/>
              </a:pPr>
              <a:t>1/3/2023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91F304-2167-4110-BA36-2C497F88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0BF044-9513-46A8-835D-FE3C0E7F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F97C0-1F02-4C08-8462-D8466D9954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06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E09B169-BA98-4EE0-AD7D-44472882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93785-5082-41D2-811E-934A27B3EA8E}" type="datetimeFigureOut">
              <a:rPr lang="en-US"/>
              <a:pPr>
                <a:defRPr/>
              </a:pPr>
              <a:t>1/3/2023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81FE13-6659-424F-A24E-A1E1DF34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6A76B2-84B3-492C-9AA0-705E255B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CE803-A01A-458C-B6CB-18B2601DC6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68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2916A6D-BE60-40DB-8E65-859A9ACFC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ACD73-FBC6-43F5-8D4E-EF0C2200D84C}" type="datetimeFigureOut">
              <a:rPr lang="en-US"/>
              <a:pPr>
                <a:defRPr/>
              </a:pPr>
              <a:t>1/3/2023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5573D0-8A6C-4C57-A7A0-C676C36E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97EB75-28D4-4502-9F9B-6E3D8232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E91BE-0475-4F42-913B-F255A56AE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56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A9D984F-E8D8-4426-A48A-9ACECF86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C4B14-059D-43B7-BB12-53137224232B}" type="datetimeFigureOut">
              <a:rPr lang="en-US"/>
              <a:pPr>
                <a:defRPr/>
              </a:pPr>
              <a:t>1/3/2023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B892587-E5CE-415C-AA9E-E4B0442E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6C4004-F5B7-430C-9DCA-D88C927B2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E5646-7272-4406-A6CB-35E31F4F5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09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25C05F-186C-4898-B643-04D3AA1F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DCF2E-A3AE-4820-8B6D-AACA92D929A3}" type="datetimeFigureOut">
              <a:rPr lang="en-US"/>
              <a:pPr>
                <a:defRPr/>
              </a:pPr>
              <a:t>1/3/2023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8BE447-B2E4-4A4F-B463-6341B853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5A4DA0-9A81-4564-BD8F-415EDD2C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C2F89-24A9-4DA4-B68D-7A94E8D361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09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6FB315-E1C6-40D5-8013-E0312991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4D5F5-BD08-4C87-BFC3-1535A4E763DF}" type="datetimeFigureOut">
              <a:rPr lang="en-US"/>
              <a:pPr>
                <a:defRPr/>
              </a:pPr>
              <a:t>1/3/2023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E8EEC7-FC23-42F2-8B59-E8B51B54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DFDC2C-3BE8-4020-AE0C-CE10F6A3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D8575-6467-4047-943D-53447C37A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28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3B458FA-F0D0-4AD1-8997-BCB4701164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F5F0FDA-63C9-43C5-BDCD-22590991F2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1AD95-FA2B-41FC-A80A-AAF700FC7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47209A-B599-4E0B-8E8E-42B4A5119BBB}" type="datetimeFigureOut">
              <a:rPr lang="en-US"/>
              <a:pPr>
                <a:defRPr/>
              </a:pPr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73CAC-D659-4C99-854D-0E9B2CABC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B83A2-0220-4D7A-B777-5F7E80AA8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9E186BF-91A6-49C9-904A-F3777F4C44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323850" y="333375"/>
            <a:ext cx="8496300" cy="6119813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7" name="Text Box 13" descr="Parchment"/>
          <p:cNvSpPr txBox="1">
            <a:spLocks noChangeArrowheads="1"/>
          </p:cNvSpPr>
          <p:nvPr/>
        </p:nvSpPr>
        <p:spPr bwMode="auto">
          <a:xfrm>
            <a:off x="2884513" y="1239114"/>
            <a:ext cx="3448000" cy="70788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990000"/>
                </a:solidFill>
              </a:rPr>
              <a:t>TIẾNG VIỆT 5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57A73EF4-236C-2F50-BFB2-9312C06C3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78" y="2950851"/>
            <a:ext cx="8827822" cy="286232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990000"/>
                </a:solidFill>
                <a:latin typeface="Arial" charset="0"/>
              </a:rPr>
              <a:t>ÔN TẬP CUỐI HỌC KÌ I </a:t>
            </a:r>
            <a:endParaRPr lang="vi-VN" sz="6000" b="1" dirty="0">
              <a:solidFill>
                <a:srgbClr val="9900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>
                <a:solidFill>
                  <a:srgbClr val="0B19C8"/>
                </a:solidFill>
                <a:latin typeface="Arial" charset="0"/>
              </a:rPr>
              <a:t>(</a:t>
            </a:r>
            <a:r>
              <a:rPr lang="vi-VN" sz="8000" b="1" dirty="0">
                <a:solidFill>
                  <a:srgbClr val="0B19C8"/>
                </a:solidFill>
                <a:latin typeface="Arial" charset="0"/>
              </a:rPr>
              <a:t>T</a:t>
            </a:r>
            <a:r>
              <a:rPr lang="en-US" sz="8000" b="1" dirty="0" err="1">
                <a:solidFill>
                  <a:srgbClr val="0B19C8"/>
                </a:solidFill>
                <a:latin typeface="Arial" charset="0"/>
              </a:rPr>
              <a:t>iết</a:t>
            </a:r>
            <a:r>
              <a:rPr lang="en-US" sz="8000" b="1" dirty="0">
                <a:solidFill>
                  <a:srgbClr val="0B19C8"/>
                </a:solidFill>
                <a:latin typeface="Arial" charset="0"/>
              </a:rPr>
              <a:t> </a:t>
            </a:r>
            <a:r>
              <a:rPr lang="vi-VN" sz="8000" b="1" dirty="0">
                <a:solidFill>
                  <a:srgbClr val="0B19C8"/>
                </a:solidFill>
                <a:latin typeface="Arial" charset="0"/>
              </a:rPr>
              <a:t>2</a:t>
            </a:r>
            <a:r>
              <a:rPr lang="en-US" sz="8000" b="1" dirty="0">
                <a:solidFill>
                  <a:srgbClr val="0B19C8"/>
                </a:solidFill>
                <a:latin typeface="Arial" charset="0"/>
              </a:rPr>
              <a:t>)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B10E28-B5E5-4C53-9B3B-2CB2208B4FFB}"/>
              </a:ext>
            </a:extLst>
          </p:cNvPr>
          <p:cNvSpPr txBox="1"/>
          <p:nvPr/>
        </p:nvSpPr>
        <p:spPr>
          <a:xfrm>
            <a:off x="1066800" y="773113"/>
            <a:ext cx="3657600" cy="544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Chiều biên giới em ơi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Có nơi nào cao hơn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Như đầu sông đầu suối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Như đầu mây đầu gió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Như quê ta </a:t>
            </a:r>
            <a:r>
              <a:rPr lang="en-US" sz="2400" dirty="0">
                <a:solidFill>
                  <a:srgbClr val="0000FF"/>
                </a:solidFill>
                <a:latin typeface="+mn-lt"/>
                <a:cs typeface="Arial" charset="0"/>
              </a:rPr>
              <a:t>- </a:t>
            </a: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ngọn núi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Như đất trời biên cương.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Chiều biên giới em ơi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Có nơi nào đẹp hơn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Khi mùa đào hoa</a:t>
            </a:r>
            <a:r>
              <a:rPr lang="vi-VN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nở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Khi mùa sở ra cây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Lúa lượn bậc thang mây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Mùi toả ngát hương bay.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br>
              <a:rPr lang="vi-VN" dirty="0">
                <a:solidFill>
                  <a:srgbClr val="0000FF"/>
                </a:solidFill>
                <a:cs typeface="Arial" charset="0"/>
              </a:rPr>
            </a:br>
            <a:endParaRPr lang="en-US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C3F21-AB91-49BC-9A64-5B50D85C6BD3}"/>
              </a:ext>
            </a:extLst>
          </p:cNvPr>
          <p:cNvSpPr txBox="1"/>
          <p:nvPr/>
        </p:nvSpPr>
        <p:spPr>
          <a:xfrm>
            <a:off x="4876800" y="1524000"/>
            <a:ext cx="4038600" cy="295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Chiều biên giới em ơi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Rừng chăng dây điện sáng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Ta nghe tiếng máy gọi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Như nghe tiếng cuộc đời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Lòng ta thầm mê say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Trên nông trường lộng gió</a:t>
            </a:r>
            <a:b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vi-VN" sz="2400" dirty="0">
                <a:solidFill>
                  <a:srgbClr val="0000FF"/>
                </a:solidFill>
                <a:latin typeface="+mn-lt"/>
                <a:cs typeface="Arial" charset="0"/>
              </a:rPr>
              <a:t>Rộng như trời mênh mông.</a:t>
            </a:r>
            <a:endParaRPr lang="en-US" sz="2400" dirty="0">
              <a:solidFill>
                <a:srgbClr val="0000FF"/>
              </a:solidFill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n-US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4100" name="TextBox 4">
            <a:extLst>
              <a:ext uri="{FF2B5EF4-FFF2-40B4-BE49-F238E27FC236}">
                <a16:creationId xmlns:a16="http://schemas.microsoft.com/office/drawing/2014/main" id="{E74BBFDE-B217-49E3-BF09-1126E578A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83283"/>
            <a:ext cx="556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Chiều</a:t>
            </a:r>
            <a:r>
              <a:rPr lang="en-US" altLang="en-US" b="1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biên</a:t>
            </a:r>
            <a:r>
              <a:rPr lang="en-US" altLang="en-US" b="1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giới</a:t>
            </a:r>
            <a:endParaRPr lang="en-US" altLang="en-US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4101" name="TextBox 5">
            <a:extLst>
              <a:ext uri="{FF2B5EF4-FFF2-40B4-BE49-F238E27FC236}">
                <a16:creationId xmlns:a16="http://schemas.microsoft.com/office/drawing/2014/main" id="{9BA27E99-B812-4E59-94BC-A32E48CC2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858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.VnArial" panose="020B7200000000000000" pitchFamily="34" charset="0"/>
              </a:rPr>
              <a:t>LÒ NGÂN SÙN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ại cây sở hay tại người trồng?">
            <a:extLst>
              <a:ext uri="{FF2B5EF4-FFF2-40B4-BE49-F238E27FC236}">
                <a16:creationId xmlns:a16="http://schemas.microsoft.com/office/drawing/2014/main" id="{9B83F045-5C50-4E85-9156-7337D167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8818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Ngắm rừng hoa Sở quý hiếm khoe sắc trong ngày Hội">
            <a:extLst>
              <a:ext uri="{FF2B5EF4-FFF2-40B4-BE49-F238E27FC236}">
                <a16:creationId xmlns:a16="http://schemas.microsoft.com/office/drawing/2014/main" id="{4D89D8FC-163C-488F-ACD1-CA2A7872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419600" cy="305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400275C-B066-4512-87E0-8C524B5CE875}"/>
              </a:ext>
            </a:extLst>
          </p:cNvPr>
          <p:cNvSpPr txBox="1">
            <a:spLocks/>
          </p:cNvSpPr>
          <p:nvPr/>
        </p:nvSpPr>
        <p:spPr bwMode="auto">
          <a:xfrm>
            <a:off x="34291" y="234314"/>
            <a:ext cx="448818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94DF93-507C-433B-A80E-C1AB3364CD36}"/>
              </a:ext>
            </a:extLst>
          </p:cNvPr>
          <p:cNvSpPr txBox="1">
            <a:spLocks/>
          </p:cNvSpPr>
          <p:nvPr/>
        </p:nvSpPr>
        <p:spPr bwMode="auto">
          <a:xfrm>
            <a:off x="769303" y="1063942"/>
            <a:ext cx="2217737" cy="1752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buFont typeface="Calibri" pitchFamily="34" charset="0"/>
              <a:buAutoNum type="alphaLcPeriod"/>
              <a:defRPr/>
            </a:pP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rgbClr val="0B19C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lphaLcPeriod"/>
              <a:defRPr/>
            </a:pP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800" b="1" dirty="0">
              <a:solidFill>
                <a:srgbClr val="0B19C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lphaLcPeriod"/>
              <a:defRPr/>
            </a:pP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>
              <a:solidFill>
                <a:srgbClr val="0B19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4189D7-97B8-43E8-82A4-6F7BFC504016}"/>
              </a:ext>
            </a:extLst>
          </p:cNvPr>
          <p:cNvSpPr/>
          <p:nvPr/>
        </p:nvSpPr>
        <p:spPr>
          <a:xfrm>
            <a:off x="669290" y="1676400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19D40E-EBAB-4E7D-BA93-8A28EFC881EC}"/>
              </a:ext>
            </a:extLst>
          </p:cNvPr>
          <p:cNvSpPr txBox="1">
            <a:spLocks/>
          </p:cNvSpPr>
          <p:nvPr/>
        </p:nvSpPr>
        <p:spPr bwMode="auto">
          <a:xfrm>
            <a:off x="298450" y="3152776"/>
            <a:ext cx="3968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D436E2-B80B-4A47-A728-A94A6DA0A321}"/>
              </a:ext>
            </a:extLst>
          </p:cNvPr>
          <p:cNvSpPr txBox="1">
            <a:spLocks/>
          </p:cNvSpPr>
          <p:nvPr/>
        </p:nvSpPr>
        <p:spPr bwMode="auto">
          <a:xfrm>
            <a:off x="1550988" y="4673601"/>
            <a:ext cx="30210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endParaRPr lang="en-US" altLang="en-US" sz="2800" b="1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33F797-72BE-4B26-9177-E341FAF0A600}"/>
              </a:ext>
            </a:extLst>
          </p:cNvPr>
          <p:cNvSpPr/>
          <p:nvPr/>
        </p:nvSpPr>
        <p:spPr>
          <a:xfrm>
            <a:off x="1447800" y="5464176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070536D2-0C56-4C0B-8B0B-E558CC38E767}"/>
              </a:ext>
            </a:extLst>
          </p:cNvPr>
          <p:cNvSpPr txBox="1">
            <a:spLocks/>
          </p:cNvSpPr>
          <p:nvPr/>
        </p:nvSpPr>
        <p:spPr bwMode="auto">
          <a:xfrm>
            <a:off x="228600" y="3238500"/>
            <a:ext cx="876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hay?</a:t>
            </a:r>
          </a:p>
        </p:txBody>
      </p:sp>
      <p:sp>
        <p:nvSpPr>
          <p:cNvPr id="10243" name="Title 1">
            <a:extLst>
              <a:ext uri="{FF2B5EF4-FFF2-40B4-BE49-F238E27FC236}">
                <a16:creationId xmlns:a16="http://schemas.microsoft.com/office/drawing/2014/main" id="{392FBEF5-7844-4E43-94EA-685619F5B79B}"/>
              </a:ext>
            </a:extLst>
          </p:cNvPr>
          <p:cNvSpPr txBox="1">
            <a:spLocks/>
          </p:cNvSpPr>
          <p:nvPr/>
        </p:nvSpPr>
        <p:spPr bwMode="auto">
          <a:xfrm>
            <a:off x="228600" y="3810000"/>
            <a:ext cx="8915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3623FB-8A12-45CC-A531-92F7A02107E8}"/>
              </a:ext>
            </a:extLst>
          </p:cNvPr>
          <p:cNvSpPr/>
          <p:nvPr/>
        </p:nvSpPr>
        <p:spPr>
          <a:xfrm>
            <a:off x="146050" y="5486400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B73F11-DE0B-491D-A4AA-C66AA5D7D4BE}"/>
              </a:ext>
            </a:extLst>
          </p:cNvPr>
          <p:cNvSpPr txBox="1">
            <a:spLocks/>
          </p:cNvSpPr>
          <p:nvPr/>
        </p:nvSpPr>
        <p:spPr bwMode="auto">
          <a:xfrm>
            <a:off x="228600" y="596900"/>
            <a:ext cx="701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15CC33-33C3-489E-ABD6-C34A445C0D0C}"/>
              </a:ext>
            </a:extLst>
          </p:cNvPr>
          <p:cNvSpPr txBox="1">
            <a:spLocks/>
          </p:cNvSpPr>
          <p:nvPr/>
        </p:nvSpPr>
        <p:spPr bwMode="auto">
          <a:xfrm>
            <a:off x="304800" y="1244600"/>
            <a:ext cx="3200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ta,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ta,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ta.</a:t>
            </a:r>
          </a:p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8" grpId="0" animBg="1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8" descr="Mùa lúa chín trên ruộng bậc thang">
            <a:extLst>
              <a:ext uri="{FF2B5EF4-FFF2-40B4-BE49-F238E27FC236}">
                <a16:creationId xmlns:a16="http://schemas.microsoft.com/office/drawing/2014/main" id="{4114850C-1077-42EE-B70C-A2F4A427C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800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Ruộng bậc thang Mù Cang Chải - di tích đặc biệt của quốc gia">
            <a:extLst>
              <a:ext uri="{FF2B5EF4-FFF2-40B4-BE49-F238E27FC236}">
                <a16:creationId xmlns:a16="http://schemas.microsoft.com/office/drawing/2014/main" id="{9C6F35A2-958D-443F-B5FA-55D5CD1DE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18" y="76200"/>
            <a:ext cx="419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Ngỡ ngàng trước vẻ đẹp ruộng bậc thang Hoàng Su Phì Hà Giang - Click Là Đi">
            <a:extLst>
              <a:ext uri="{FF2B5EF4-FFF2-40B4-BE49-F238E27FC236}">
                <a16:creationId xmlns:a16="http://schemas.microsoft.com/office/drawing/2014/main" id="{A85E7485-D186-48A7-8B96-5CF89F709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2740"/>
            <a:ext cx="4800600" cy="346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Vẻ đẹp quyến rũ của Sa Pa mùa lúa chín | baotintuc.vn">
            <a:extLst>
              <a:ext uri="{FF2B5EF4-FFF2-40B4-BE49-F238E27FC236}">
                <a16:creationId xmlns:a16="http://schemas.microsoft.com/office/drawing/2014/main" id="{3550DD53-8693-4DF0-AD4C-2242DB4F0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92740"/>
            <a:ext cx="4191000" cy="335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>
            <a:extLst>
              <a:ext uri="{FF2B5EF4-FFF2-40B4-BE49-F238E27FC236}">
                <a16:creationId xmlns:a16="http://schemas.microsoft.com/office/drawing/2014/main" id="{FB5B4E36-3CCC-4C44-BC6A-947BCED93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39F01F01-3453-4FAD-9F3E-45F868D95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43300"/>
            <a:ext cx="4267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834D729F-6CCA-484A-AB90-6589C6327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9FAE17BF-DB8B-4E72-8325-D2AEBBCE0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43300"/>
            <a:ext cx="4343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AudioJoiner141211004945.mp3">
            <a:hlinkClick r:id="" action="ppaction://media"/>
            <a:extLst>
              <a:ext uri="{FF2B5EF4-FFF2-40B4-BE49-F238E27FC236}">
                <a16:creationId xmlns:a16="http://schemas.microsoft.com/office/drawing/2014/main" id="{5D2AFEE5-2D58-47BC-BAC7-91F52A4851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884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CCC5935-C182-4BBC-A866-FCAAB9C07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41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1C7150A7-7CBF-4BBE-8573-C77244E8F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2088"/>
            <a:ext cx="4167188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99809BD-545E-4F49-AD48-833219E4B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419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4EB92D2C-BC72-4740-B1C7-A763E5028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214813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C83F5E6-181B-4C53-A812-BBC643C03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87725"/>
            <a:ext cx="42243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E7F2F20B-6C91-48A7-BAF1-01850C76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52400"/>
            <a:ext cx="426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743FED2-6849-4CDD-A281-4CCE685C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2465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F0C4CA77-EF3A-432A-B4B0-0A9C5B819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352800"/>
            <a:ext cx="4267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84213" y="2852738"/>
            <a:ext cx="7848600" cy="255454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>
                <a:solidFill>
                  <a:srgbClr val="990000"/>
                </a:solidFill>
                <a:latin typeface="Arial" charset="0"/>
              </a:rPr>
              <a:t>ÔN TẬP CUỐI HỌC KÌ I </a:t>
            </a:r>
            <a:r>
              <a:rPr lang="en-US" sz="8000" b="1" dirty="0">
                <a:solidFill>
                  <a:srgbClr val="0B19C8"/>
                </a:solidFill>
                <a:latin typeface="Arial" charset="0"/>
              </a:rPr>
              <a:t>(</a:t>
            </a:r>
            <a:r>
              <a:rPr lang="en-US" sz="8000" b="1" dirty="0" err="1">
                <a:solidFill>
                  <a:srgbClr val="0B19C8"/>
                </a:solidFill>
                <a:latin typeface="Arial" charset="0"/>
              </a:rPr>
              <a:t>tiết</a:t>
            </a:r>
            <a:r>
              <a:rPr lang="en-US" sz="8000" b="1" dirty="0">
                <a:solidFill>
                  <a:srgbClr val="0B19C8"/>
                </a:solidFill>
                <a:latin typeface="Arial" charset="0"/>
              </a:rPr>
              <a:t> 7)</a:t>
            </a:r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323850" y="333375"/>
            <a:ext cx="8496300" cy="6119813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7" name="Text Box 13" descr="Parchment"/>
          <p:cNvSpPr txBox="1">
            <a:spLocks noChangeArrowheads="1"/>
          </p:cNvSpPr>
          <p:nvPr/>
        </p:nvSpPr>
        <p:spPr bwMode="auto">
          <a:xfrm>
            <a:off x="971600" y="1081088"/>
            <a:ext cx="3448000" cy="70788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00"/>
                </a:solidFill>
              </a:rPr>
              <a:t>TIẾNG VIỆT 5</a:t>
            </a:r>
            <a:endParaRPr lang="en-US" altLang="en-US" b="1" dirty="0">
              <a:solidFill>
                <a:srgbClr val="990000"/>
              </a:solidFill>
            </a:endParaRP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2879725" y="5527675"/>
            <a:ext cx="3749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–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177)</a:t>
            </a:r>
          </a:p>
        </p:txBody>
      </p:sp>
      <p:pic>
        <p:nvPicPr>
          <p:cNvPr id="10" name="Picture 12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81" y="476672"/>
            <a:ext cx="30972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849145" y="1269861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SGK /  177</a:t>
            </a:r>
          </a:p>
        </p:txBody>
      </p:sp>
    </p:spTree>
    <p:extLst>
      <p:ext uri="{BB962C8B-B14F-4D97-AF65-F5344CB8AC3E}">
        <p14:creationId xmlns:p14="http://schemas.microsoft.com/office/powerpoint/2010/main" val="237006110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A56184-9B4E-4A44-B3D4-CA5470704356}"/>
              </a:ext>
            </a:extLst>
          </p:cNvPr>
          <p:cNvSpPr txBox="1">
            <a:spLocks/>
          </p:cNvSpPr>
          <p:nvPr/>
        </p:nvSpPr>
        <p:spPr>
          <a:xfrm>
            <a:off x="720725" y="2133600"/>
            <a:ext cx="8118475" cy="198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Qua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:</a:t>
            </a:r>
          </a:p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.</a:t>
            </a:r>
          </a:p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.</a:t>
            </a:r>
          </a:p>
        </p:txBody>
      </p:sp>
      <p:sp>
        <p:nvSpPr>
          <p:cNvPr id="15364" name="Rectangle 7">
            <a:extLst>
              <a:ext uri="{FF2B5EF4-FFF2-40B4-BE49-F238E27FC236}">
                <a16:creationId xmlns:a16="http://schemas.microsoft.com/office/drawing/2014/main" id="{947A942B-5B82-446D-842F-FA492B9DD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03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B19C8"/>
                </a:solidFill>
                <a:latin typeface="Times New Roman" panose="02020603050405020304" pitchFamily="18" charset="0"/>
              </a:rPr>
              <a:t>Tiếng Việt</a:t>
            </a:r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DF108D20-C1D4-452A-8F26-446D96D5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28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7)</a:t>
            </a:r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C907454E-881C-4C5E-B4A3-B45D0ED78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1606550"/>
            <a:ext cx="3124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9E8560-CBC9-4D88-AAE7-2551F05BA6E3}"/>
              </a:ext>
            </a:extLst>
          </p:cNvPr>
          <p:cNvSpPr txBox="1">
            <a:spLocks/>
          </p:cNvSpPr>
          <p:nvPr/>
        </p:nvSpPr>
        <p:spPr bwMode="auto">
          <a:xfrm>
            <a:off x="14605" y="4651375"/>
            <a:ext cx="77724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2189817-B135-46F6-88D9-36E8260AFFF6}"/>
              </a:ext>
            </a:extLst>
          </p:cNvPr>
          <p:cNvSpPr txBox="1">
            <a:spLocks/>
          </p:cNvSpPr>
          <p:nvPr/>
        </p:nvSpPr>
        <p:spPr bwMode="auto">
          <a:xfrm>
            <a:off x="26988" y="2209800"/>
            <a:ext cx="7772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Nên chọn tên nào đặt cho bài văn trên?</a:t>
            </a:r>
          </a:p>
        </p:txBody>
      </p:sp>
      <p:sp>
        <p:nvSpPr>
          <p:cNvPr id="4102" name="Title 1">
            <a:extLst>
              <a:ext uri="{FF2B5EF4-FFF2-40B4-BE49-F238E27FC236}">
                <a16:creationId xmlns:a16="http://schemas.microsoft.com/office/drawing/2014/main" id="{4DFD0A0E-FEED-46E0-B64F-0FF20201CCDB}"/>
              </a:ext>
            </a:extLst>
          </p:cNvPr>
          <p:cNvSpPr txBox="1">
            <a:spLocks/>
          </p:cNvSpPr>
          <p:nvPr/>
        </p:nvSpPr>
        <p:spPr bwMode="auto">
          <a:xfrm>
            <a:off x="1878013" y="2743200"/>
            <a:ext cx="43640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lphaLcPeriod"/>
              <a:defRPr/>
            </a:pP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dirty="0">
              <a:solidFill>
                <a:srgbClr val="0B19C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Calibri" pitchFamily="34" charset="0"/>
              <a:buAutoNum type="alphaLcPeriod"/>
              <a:defRPr/>
            </a:pP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endParaRPr lang="en-US" sz="2800" b="1" dirty="0">
              <a:solidFill>
                <a:srgbClr val="0B19C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lphaLcPeriod"/>
              <a:defRPr/>
            </a:pP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800" b="1" dirty="0">
              <a:solidFill>
                <a:srgbClr val="0B19C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lphaLcPeriod"/>
              <a:defRPr/>
            </a:pP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2800" b="1" dirty="0">
              <a:solidFill>
                <a:srgbClr val="0B19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329E7B-12A7-44A4-BDAF-853F2F6A5B5C}"/>
              </a:ext>
            </a:extLst>
          </p:cNvPr>
          <p:cNvSpPr/>
          <p:nvPr/>
        </p:nvSpPr>
        <p:spPr>
          <a:xfrm>
            <a:off x="1778000" y="3200400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17414" name="Rectangle 7">
            <a:extLst>
              <a:ext uri="{FF2B5EF4-FFF2-40B4-BE49-F238E27FC236}">
                <a16:creationId xmlns:a16="http://schemas.microsoft.com/office/drawing/2014/main" id="{7C7FB8C3-8F7C-4D45-AF34-B94399EB2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03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B19C8"/>
                </a:solidFill>
                <a:latin typeface="Times New Roman" panose="02020603050405020304" pitchFamily="18" charset="0"/>
              </a:rPr>
              <a:t>Tiếng Việt</a:t>
            </a:r>
          </a:p>
        </p:txBody>
      </p:sp>
      <p:sp>
        <p:nvSpPr>
          <p:cNvPr id="17415" name="TextBox 1">
            <a:extLst>
              <a:ext uri="{FF2B5EF4-FFF2-40B4-BE49-F238E27FC236}">
                <a16:creationId xmlns:a16="http://schemas.microsoft.com/office/drawing/2014/main" id="{87418E59-AD36-4920-9503-FC14C8F1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28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AB4DC60-165A-4F77-9EB0-B6C74A15E77E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938338"/>
          <a:ext cx="8763000" cy="4614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665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4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26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5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7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8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63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309" name="TextBox 1">
            <a:extLst>
              <a:ext uri="{FF2B5EF4-FFF2-40B4-BE49-F238E27FC236}">
                <a16:creationId xmlns:a16="http://schemas.microsoft.com/office/drawing/2014/main" id="{5C460BC2-BCFB-5984-18CA-F528F3ABC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2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11310" name="Rectangle 7">
            <a:extLst>
              <a:ext uri="{FF2B5EF4-FFF2-40B4-BE49-F238E27FC236}">
                <a16:creationId xmlns:a16="http://schemas.microsoft.com/office/drawing/2014/main" id="{D8C36119-281F-CA4D-8C33-0EBB7EDE4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53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B19C8"/>
                </a:solidFill>
                <a:latin typeface="Times New Roman" panose="02020603050405020304" pitchFamily="18" charset="0"/>
              </a:rPr>
              <a:t>Tiếng Việt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8E18B6F-47DE-4E10-868C-F52ADBF779EF}"/>
              </a:ext>
            </a:extLst>
          </p:cNvPr>
          <p:cNvSpPr txBox="1">
            <a:spLocks/>
          </p:cNvSpPr>
          <p:nvPr/>
        </p:nvSpPr>
        <p:spPr bwMode="auto">
          <a:xfrm>
            <a:off x="679450" y="2095500"/>
            <a:ext cx="7772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Suốt bốn mùa, dòng sông có đặc điểm gì?</a:t>
            </a: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2D4933ED-47AC-422B-BF3A-9FF32660B854}"/>
              </a:ext>
            </a:extLst>
          </p:cNvPr>
          <p:cNvSpPr txBox="1">
            <a:spLocks/>
          </p:cNvSpPr>
          <p:nvPr/>
        </p:nvSpPr>
        <p:spPr bwMode="auto">
          <a:xfrm>
            <a:off x="1931988" y="2740025"/>
            <a:ext cx="5715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sông đầy ắp.</a:t>
            </a:r>
          </a:p>
          <a:p>
            <a:pPr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con lũ dâng đầy.</a:t>
            </a:r>
          </a:p>
          <a:p>
            <a:pPr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sông đỏ lựng phù sa.</a:t>
            </a:r>
          </a:p>
          <a:p>
            <a:pPr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 cá rất nhiều.</a:t>
            </a:r>
          </a:p>
          <a:p>
            <a:pPr eaLnBrk="1" hangingPunct="1">
              <a:buFont typeface="Calibri" panose="020F0502020204030204" pitchFamily="34" charset="0"/>
              <a:buAutoNum type="alphaLcPeriod"/>
            </a:pPr>
            <a:endParaRPr lang="en-US" altLang="en-US" sz="2800" b="1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1C2C66-9C95-4895-9E2F-702CD441A2FA}"/>
              </a:ext>
            </a:extLst>
          </p:cNvPr>
          <p:cNvSpPr/>
          <p:nvPr/>
        </p:nvSpPr>
        <p:spPr>
          <a:xfrm>
            <a:off x="1828800" y="2667000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45D9C56-8054-4F3B-9561-B77C15A5EE30}"/>
              </a:ext>
            </a:extLst>
          </p:cNvPr>
          <p:cNvSpPr txBox="1">
            <a:spLocks/>
          </p:cNvSpPr>
          <p:nvPr/>
        </p:nvSpPr>
        <p:spPr bwMode="auto">
          <a:xfrm>
            <a:off x="76200" y="2171700"/>
            <a:ext cx="8839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Màu sắc của những cánh buồm được tác giả so sánh với gì?</a:t>
            </a:r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B1B9B3A0-4B8C-49A8-BB48-B11038E91A6C}"/>
              </a:ext>
            </a:extLst>
          </p:cNvPr>
          <p:cNvSpPr txBox="1">
            <a:spLocks/>
          </p:cNvSpPr>
          <p:nvPr/>
        </p:nvSpPr>
        <p:spPr bwMode="auto">
          <a:xfrm>
            <a:off x="311150" y="3200400"/>
            <a:ext cx="8832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Calibri" panose="020F0502020204030204" pitchFamily="34" charset="0"/>
              <a:buAutoNum type="alphaLcPeriod"/>
            </a:pPr>
            <a:endParaRPr lang="en-US" altLang="en-US" sz="2800" b="1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5289DE-E6EC-441A-9318-D74EE1E47325}"/>
              </a:ext>
            </a:extLst>
          </p:cNvPr>
          <p:cNvSpPr/>
          <p:nvPr/>
        </p:nvSpPr>
        <p:spPr>
          <a:xfrm>
            <a:off x="298450" y="4368800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19B37E74-83CE-40F3-AD4C-D48FC56AB1D4}"/>
              </a:ext>
            </a:extLst>
          </p:cNvPr>
          <p:cNvSpPr txBox="1">
            <a:spLocks/>
          </p:cNvSpPr>
          <p:nvPr/>
        </p:nvSpPr>
        <p:spPr bwMode="auto">
          <a:xfrm>
            <a:off x="228600" y="2171700"/>
            <a:ext cx="876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Cách so sánh trên (nêu ở câu hỏi 3) có gì hay?</a:t>
            </a:r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CC171734-4B5E-4B57-AC3C-EAC29BFED8CE}"/>
              </a:ext>
            </a:extLst>
          </p:cNvPr>
          <p:cNvSpPr txBox="1">
            <a:spLocks/>
          </p:cNvSpPr>
          <p:nvPr/>
        </p:nvSpPr>
        <p:spPr bwMode="auto">
          <a:xfrm>
            <a:off x="228600" y="2743200"/>
            <a:ext cx="8915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 tả được chính xác màu sắc rực rỡ của những cánh buồm.</a:t>
            </a:r>
          </a:p>
          <a:p>
            <a:pPr algn="just"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thấy cánh buồm cũng vất vả như những người nông dân lao động.</a:t>
            </a:r>
          </a:p>
          <a:p>
            <a:pPr algn="just"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được tình yêu của tác giả đối với những cánh buồm trên dòng sông quê hương.</a:t>
            </a:r>
          </a:p>
          <a:p>
            <a:pPr algn="just"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hóa để những cánh buồm thêm sinh động.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A187CB-A9A9-425F-9A75-D43B13B6ACD8}"/>
              </a:ext>
            </a:extLst>
          </p:cNvPr>
          <p:cNvSpPr/>
          <p:nvPr/>
        </p:nvSpPr>
        <p:spPr>
          <a:xfrm>
            <a:off x="146050" y="4419600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47B9A66D-92B1-428D-9F22-AE19E77CB67A}"/>
              </a:ext>
            </a:extLst>
          </p:cNvPr>
          <p:cNvSpPr txBox="1">
            <a:spLocks/>
          </p:cNvSpPr>
          <p:nvPr/>
        </p:nvSpPr>
        <p:spPr bwMode="auto">
          <a:xfrm>
            <a:off x="304800" y="2182813"/>
            <a:ext cx="8686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E842FA91-BEA8-4ECA-9D3B-86254CFE3E15}"/>
              </a:ext>
            </a:extLst>
          </p:cNvPr>
          <p:cNvSpPr txBox="1">
            <a:spLocks/>
          </p:cNvSpPr>
          <p:nvPr/>
        </p:nvSpPr>
        <p:spPr bwMode="auto">
          <a:xfrm>
            <a:off x="381000" y="2982913"/>
            <a:ext cx="87630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phồng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Calibri" panose="020F0502020204030204" pitchFamily="34" charset="0"/>
              <a:buAutoNum type="alphaLcPeriod"/>
            </a:pPr>
            <a:endParaRPr lang="en-US" altLang="en-US" sz="2800" b="1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29B6C3-7916-43C6-B504-81FB4AB38B32}"/>
              </a:ext>
            </a:extLst>
          </p:cNvPr>
          <p:cNvSpPr/>
          <p:nvPr/>
        </p:nvSpPr>
        <p:spPr>
          <a:xfrm>
            <a:off x="304800" y="3505200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EF8CFEB5-C4D7-44F4-B584-91D2BC80C76B}"/>
              </a:ext>
            </a:extLst>
          </p:cNvPr>
          <p:cNvSpPr txBox="1">
            <a:spLocks/>
          </p:cNvSpPr>
          <p:nvPr/>
        </p:nvSpPr>
        <p:spPr bwMode="auto">
          <a:xfrm>
            <a:off x="228600" y="19812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726F3-0FE0-41CA-8D7F-71A6774F2030}"/>
              </a:ext>
            </a:extLst>
          </p:cNvPr>
          <p:cNvSpPr txBox="1">
            <a:spLocks/>
          </p:cNvSpPr>
          <p:nvPr/>
        </p:nvSpPr>
        <p:spPr>
          <a:xfrm>
            <a:off x="152400" y="2968625"/>
            <a:ext cx="8839200" cy="297497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buồm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đẩy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thuyền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ngược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xuôi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đỡ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buồm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gắn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bó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đời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nay.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buồm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quanh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suốt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cù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buồm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B19C8"/>
                </a:solidFill>
                <a:latin typeface="Times New Roman"/>
                <a:cs typeface="Times New Roman" pitchFamily="18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98B636-FF95-4A22-BF51-6B07C67A33A1}"/>
              </a:ext>
            </a:extLst>
          </p:cNvPr>
          <p:cNvSpPr/>
          <p:nvPr/>
        </p:nvSpPr>
        <p:spPr>
          <a:xfrm>
            <a:off x="76200" y="3810000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51D4E2D-08F3-4DA7-AAAE-5ECD08DA5654}"/>
              </a:ext>
            </a:extLst>
          </p:cNvPr>
          <p:cNvSpPr txBox="1">
            <a:spLocks/>
          </p:cNvSpPr>
          <p:nvPr/>
        </p:nvSpPr>
        <p:spPr bwMode="auto">
          <a:xfrm>
            <a:off x="762000" y="2286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tìm được từ đồng nghĩa, từ trái nghĩa, từ đồng âm và quan hệ từ trong bài đọc.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0A8D332-9E69-4028-83ED-F84F5ADC4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67238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267D20F-43A3-4529-BBB3-88DC8C55641F}"/>
              </a:ext>
            </a:extLst>
          </p:cNvPr>
          <p:cNvSpPr txBox="1">
            <a:spLocks/>
          </p:cNvSpPr>
          <p:nvPr/>
        </p:nvSpPr>
        <p:spPr bwMode="auto">
          <a:xfrm>
            <a:off x="735948" y="1386421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579" name="AutoShape 3" descr="daisy_button_pink_hb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605F35B-287B-468A-9559-856EA138E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"/>
            <a:ext cx="1014697" cy="1005421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755227E7-8DEE-4E76-8B46-4E2F664A2D2B}"/>
              </a:ext>
            </a:extLst>
          </p:cNvPr>
          <p:cNvSpPr txBox="1">
            <a:spLocks/>
          </p:cNvSpPr>
          <p:nvPr/>
        </p:nvSpPr>
        <p:spPr bwMode="auto">
          <a:xfrm>
            <a:off x="665163" y="2438400"/>
            <a:ext cx="815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Trong bài văn có mấy từ đồng nghĩa với từ to lớn?</a:t>
            </a:r>
          </a:p>
        </p:txBody>
      </p:sp>
      <p:sp>
        <p:nvSpPr>
          <p:cNvPr id="25603" name="Title 1">
            <a:extLst>
              <a:ext uri="{FF2B5EF4-FFF2-40B4-BE49-F238E27FC236}">
                <a16:creationId xmlns:a16="http://schemas.microsoft.com/office/drawing/2014/main" id="{FB46EE3E-974B-4E8C-AA14-95620852B4A6}"/>
              </a:ext>
            </a:extLst>
          </p:cNvPr>
          <p:cNvSpPr txBox="1">
            <a:spLocks/>
          </p:cNvSpPr>
          <p:nvPr/>
        </p:nvSpPr>
        <p:spPr bwMode="auto">
          <a:xfrm>
            <a:off x="1395413" y="3006725"/>
            <a:ext cx="68230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từ. (Đó là từ: ………………….  )</a:t>
            </a:r>
          </a:p>
          <a:p>
            <a:pPr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từ. (Đó là các từ: ………………  )</a:t>
            </a:r>
          </a:p>
          <a:p>
            <a:pPr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từ.   (Đó là các từ: ………………  )</a:t>
            </a:r>
          </a:p>
          <a:p>
            <a:pPr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từ. (Đó là các từ: ………………  )</a:t>
            </a:r>
          </a:p>
          <a:p>
            <a:pPr eaLnBrk="1" hangingPunct="1">
              <a:buFont typeface="Calibri" panose="020F0502020204030204" pitchFamily="34" charset="0"/>
              <a:buAutoNum type="alphaLcPeriod"/>
            </a:pPr>
            <a:endParaRPr lang="en-US" altLang="en-US" sz="2800" b="1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6AED9E-E1D2-48B7-A7C3-7DDDB5C56852}"/>
              </a:ext>
            </a:extLst>
          </p:cNvPr>
          <p:cNvSpPr txBox="1">
            <a:spLocks/>
          </p:cNvSpPr>
          <p:nvPr/>
        </p:nvSpPr>
        <p:spPr bwMode="auto">
          <a:xfrm>
            <a:off x="5237163" y="3505200"/>
            <a:ext cx="230663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lớn, khổng lồ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8AAE64-A948-49A2-8A45-B9B1D99F7D5F}"/>
              </a:ext>
            </a:extLst>
          </p:cNvPr>
          <p:cNvSpPr/>
          <p:nvPr/>
        </p:nvSpPr>
        <p:spPr>
          <a:xfrm>
            <a:off x="1289050" y="3505200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734B2DD7-4564-4107-BFF4-2888DF6B3CF8}"/>
              </a:ext>
            </a:extLst>
          </p:cNvPr>
          <p:cNvSpPr txBox="1">
            <a:spLocks/>
          </p:cNvSpPr>
          <p:nvPr/>
        </p:nvSpPr>
        <p:spPr bwMode="auto">
          <a:xfrm>
            <a:off x="685800" y="808038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B64F28-D7CA-41AF-A0ED-866F37F05649}"/>
              </a:ext>
            </a:extLst>
          </p:cNvPr>
          <p:cNvSpPr txBox="1">
            <a:spLocks/>
          </p:cNvSpPr>
          <p:nvPr/>
        </p:nvSpPr>
        <p:spPr bwMode="auto">
          <a:xfrm>
            <a:off x="823210" y="2921169"/>
            <a:ext cx="801599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628" name="AutoShape 3" descr="daisy_button_pink_hb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C3842A3-C4B6-4EDA-900C-65F058C20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50069"/>
            <a:ext cx="520700" cy="515937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629" name="AutoShape 3" descr="daisy_button_pink_hb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2CE9421-5BF5-4AF0-8C5F-7EADFB450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2913063"/>
            <a:ext cx="520700" cy="515937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5EAC6ED9-413B-4B0A-BD34-5C3900188E00}"/>
              </a:ext>
            </a:extLst>
          </p:cNvPr>
          <p:cNvSpPr txBox="1">
            <a:spLocks/>
          </p:cNvSpPr>
          <p:nvPr/>
        </p:nvSpPr>
        <p:spPr bwMode="auto">
          <a:xfrm>
            <a:off x="341313" y="2133600"/>
            <a:ext cx="8802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8.Trong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651" name="Title 1">
            <a:extLst>
              <a:ext uri="{FF2B5EF4-FFF2-40B4-BE49-F238E27FC236}">
                <a16:creationId xmlns:a16="http://schemas.microsoft.com/office/drawing/2014/main" id="{72BC4BA6-6448-47FC-8BF3-92376DF855A2}"/>
              </a:ext>
            </a:extLst>
          </p:cNvPr>
          <p:cNvSpPr txBox="1">
            <a:spLocks/>
          </p:cNvSpPr>
          <p:nvPr/>
        </p:nvSpPr>
        <p:spPr bwMode="auto">
          <a:xfrm>
            <a:off x="457200" y="2971800"/>
            <a:ext cx="8461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cặp từ.(Đó là các từ:……………………….)</a:t>
            </a:r>
          </a:p>
          <a:p>
            <a:pPr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cặp từ. (Đó là các từ:  ……..….………..…  )  </a:t>
            </a:r>
          </a:p>
          <a:p>
            <a:pPr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cặp từ.  (Đó là các từ:……………………….) </a:t>
            </a:r>
          </a:p>
          <a:p>
            <a:pPr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cặp từ.(Đó là các từ:……………………….)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29EF4E-DC20-4D0D-BBC0-5F230B47D1EE}"/>
              </a:ext>
            </a:extLst>
          </p:cNvPr>
          <p:cNvSpPr txBox="1">
            <a:spLocks/>
          </p:cNvSpPr>
          <p:nvPr/>
        </p:nvSpPr>
        <p:spPr bwMode="auto">
          <a:xfrm>
            <a:off x="4911725" y="3590925"/>
            <a:ext cx="32004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lên-về, ngược-xuôi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239FCE-350E-4BA8-B4F9-BD90EC99FC9F}"/>
              </a:ext>
            </a:extLst>
          </p:cNvPr>
          <p:cNvSpPr/>
          <p:nvPr/>
        </p:nvSpPr>
        <p:spPr>
          <a:xfrm>
            <a:off x="374650" y="3606800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076222-F7A4-460C-8E10-0348FDB1ACCA}"/>
              </a:ext>
            </a:extLst>
          </p:cNvPr>
          <p:cNvGraphicFramePr>
            <a:graphicFrameLocks noGrp="1"/>
          </p:cNvGraphicFramePr>
          <p:nvPr/>
        </p:nvGraphicFramePr>
        <p:xfrm>
          <a:off x="103188" y="2247900"/>
          <a:ext cx="8915400" cy="398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5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70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B19C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b="1" baseline="0" dirty="0">
                          <a:solidFill>
                            <a:srgbClr val="0B19C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B19C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lang="en-US" sz="2800" b="1" dirty="0">
                        <a:solidFill>
                          <a:srgbClr val="0B19C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B19C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b="1" baseline="0" dirty="0">
                          <a:solidFill>
                            <a:srgbClr val="0B19C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B19C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2800" b="1" dirty="0">
                        <a:solidFill>
                          <a:srgbClr val="0B19C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37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0B19C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74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531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0B19C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531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531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0B19C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531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231435-EA19-D05E-C0DE-5B78A110E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" y="3021013"/>
            <a:ext cx="3787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Chuỗi ngọc lam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23878-5727-922D-A88B-7B31AD077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986088"/>
            <a:ext cx="2759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Phun-tơn O-xlơ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E5CB6A-8795-DC50-85BB-101569987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5" y="3013075"/>
            <a:ext cx="1431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9C741-5093-C301-710F-7D9C159CA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" y="3589338"/>
            <a:ext cx="3787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Hạt gạo làng 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08D9F-BBE3-B94B-50B3-1C1A6B0AC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589338"/>
            <a:ext cx="2759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Trần Đăng Khoa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550F55-D073-5A37-66A3-AAFA003B8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088" y="35814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thơ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FD08E2-5FB0-C802-5E1B-9E3FA2A65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148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Buôn Chư Lênh đón cô giáo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E996C0-F5FA-5E60-2FB6-AE64C7FFF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137025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Hà Đình Cẩn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667AD-6B4A-30C2-C4CF-42D0B3BFD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1148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4614B6-C1A2-2402-9BBF-469A12C8B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4683125"/>
            <a:ext cx="3795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Về ngôi nhà đang xây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F50747-DFA0-5B2E-B13D-B60A77759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6482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Đồng Xuân Lan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7A1973-D573-9605-1D30-D435E05B7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3013" y="4643438"/>
            <a:ext cx="1384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thơ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017ECE-6DFD-48F4-3F0F-9A8BBCC7B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208588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Thầy thuốc như mẹ hiền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FA1005-60BD-E20C-74E1-AEBF19C73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203825"/>
            <a:ext cx="2743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Trần Phương Hạnh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DC4670-35F0-8C5B-2ED8-6FB491B4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775" y="5203825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C575F1-3EC6-E5C8-4097-EA411BA5F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7150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Thầy cúng đi bệnh viện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DAFAF-6A6A-8448-90E5-976DDEB8E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75" y="57150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Nguyễn Lăng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6A4348-CA5B-8DFA-00C3-877A3EAA3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50" y="5745163"/>
            <a:ext cx="1414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B19C8"/>
                </a:solidFill>
                <a:latin typeface="Times New Roman" panose="02020603050405020304" pitchFamily="18" charset="0"/>
              </a:rPr>
              <a:t>văn</a:t>
            </a:r>
          </a:p>
        </p:txBody>
      </p:sp>
      <p:sp>
        <p:nvSpPr>
          <p:cNvPr id="12353" name="Rectangle 36">
            <a:extLst>
              <a:ext uri="{FF2B5EF4-FFF2-40B4-BE49-F238E27FC236}">
                <a16:creationId xmlns:a16="http://schemas.microsoft.com/office/drawing/2014/main" id="{74E261C5-91FF-B2E5-E6C1-874ABB635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00"/>
            <a:ext cx="9144000" cy="68326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60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D87020-E10E-A7DD-C6ED-EA649E99F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3587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0CAEE2A-2426-4AFE-829F-3D9CD1E13EE5}"/>
              </a:ext>
            </a:extLst>
          </p:cNvPr>
          <p:cNvSpPr txBox="1">
            <a:spLocks/>
          </p:cNvSpPr>
          <p:nvPr/>
        </p:nvSpPr>
        <p:spPr bwMode="auto">
          <a:xfrm>
            <a:off x="598488" y="332361"/>
            <a:ext cx="8326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675" name="Title 1">
            <a:extLst>
              <a:ext uri="{FF2B5EF4-FFF2-40B4-BE49-F238E27FC236}">
                <a16:creationId xmlns:a16="http://schemas.microsoft.com/office/drawing/2014/main" id="{6BC61FEF-BCE4-49AE-9814-E9033D2344B7}"/>
              </a:ext>
            </a:extLst>
          </p:cNvPr>
          <p:cNvSpPr txBox="1">
            <a:spLocks/>
          </p:cNvSpPr>
          <p:nvPr/>
        </p:nvSpPr>
        <p:spPr bwMode="auto">
          <a:xfrm>
            <a:off x="598488" y="1714500"/>
            <a:ext cx="8340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7F27C5-179D-4BBB-8913-BB003F2BB742}"/>
              </a:ext>
            </a:extLst>
          </p:cNvPr>
          <p:cNvSpPr txBox="1">
            <a:spLocks/>
          </p:cNvSpPr>
          <p:nvPr/>
        </p:nvSpPr>
        <p:spPr bwMode="auto">
          <a:xfrm>
            <a:off x="674688" y="2620158"/>
            <a:ext cx="8316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D58FA1-E97B-409C-8437-B50183C57A26}"/>
              </a:ext>
            </a:extLst>
          </p:cNvPr>
          <p:cNvSpPr txBox="1">
            <a:spLocks/>
          </p:cNvSpPr>
          <p:nvPr/>
        </p:nvSpPr>
        <p:spPr bwMode="auto">
          <a:xfrm>
            <a:off x="634845" y="4182307"/>
            <a:ext cx="805195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678" name="AutoShape 3" descr="daisy_button_pink_hb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49419A5-855F-483B-B353-1F62721FA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8" y="1704220"/>
            <a:ext cx="520700" cy="515938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9" name="AutoShape 3" descr="daisy_button_pink_hb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69B1C1F-5F27-4D3B-B46C-D6177BBE5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53" y="2943264"/>
            <a:ext cx="522287" cy="515937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80" name="AutoShape 3" descr="daisy_button_pink_hb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3B45481-A385-4214-AD84-DBF14E106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500856"/>
            <a:ext cx="522287" cy="515938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" name="AutoShape 3" descr="daisy_button_pink_hb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7CDE8D0-2E45-421E-A645-DEB9DBA31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40" y="4411166"/>
            <a:ext cx="520700" cy="515938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7E08D2F5-B35A-4D9D-BB68-54B6C45D8F32}"/>
              </a:ext>
            </a:extLst>
          </p:cNvPr>
          <p:cNvSpPr txBox="1">
            <a:spLocks/>
          </p:cNvSpPr>
          <p:nvPr/>
        </p:nvSpPr>
        <p:spPr bwMode="auto">
          <a:xfrm>
            <a:off x="341313" y="2133600"/>
            <a:ext cx="8461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phấp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699" name="Title 1">
            <a:extLst>
              <a:ext uri="{FF2B5EF4-FFF2-40B4-BE49-F238E27FC236}">
                <a16:creationId xmlns:a16="http://schemas.microsoft.com/office/drawing/2014/main" id="{3D4C208E-3A2D-41D9-9775-FD65F1BBC21A}"/>
              </a:ext>
            </a:extLst>
          </p:cNvPr>
          <p:cNvSpPr txBox="1">
            <a:spLocks/>
          </p:cNvSpPr>
          <p:nvPr/>
        </p:nvSpPr>
        <p:spPr bwMode="auto">
          <a:xfrm>
            <a:off x="1371600" y="3467100"/>
            <a:ext cx="6496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một từ nhiều nghĩa.</a:t>
            </a:r>
          </a:p>
          <a:p>
            <a:pPr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hai từ đồng nghĩa.</a:t>
            </a:r>
          </a:p>
          <a:p>
            <a:pPr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hai từ đồng âm.</a:t>
            </a:r>
          </a:p>
          <a:p>
            <a:pPr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hai từ có nghĩa gần giống nhau.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5CF461-8AC5-48FD-AE0D-365057536D04}"/>
              </a:ext>
            </a:extLst>
          </p:cNvPr>
          <p:cNvSpPr/>
          <p:nvPr/>
        </p:nvSpPr>
        <p:spPr>
          <a:xfrm>
            <a:off x="1371600" y="4460875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DC888931-A296-40B3-A676-48414C37FA07}"/>
              </a:ext>
            </a:extLst>
          </p:cNvPr>
          <p:cNvSpPr txBox="1">
            <a:spLocks/>
          </p:cNvSpPr>
          <p:nvPr/>
        </p:nvSpPr>
        <p:spPr bwMode="auto">
          <a:xfrm>
            <a:off x="666750" y="1909763"/>
            <a:ext cx="8248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đồng nghĩa là những từ có nghĩa giống nhau hoặc gần giống nhau.</a:t>
            </a:r>
          </a:p>
        </p:txBody>
      </p:sp>
      <p:sp>
        <p:nvSpPr>
          <p:cNvPr id="30723" name="Title 1">
            <a:extLst>
              <a:ext uri="{FF2B5EF4-FFF2-40B4-BE49-F238E27FC236}">
                <a16:creationId xmlns:a16="http://schemas.microsoft.com/office/drawing/2014/main" id="{3F535EAA-46CB-4413-997B-9123C51286C7}"/>
              </a:ext>
            </a:extLst>
          </p:cNvPr>
          <p:cNvSpPr txBox="1">
            <a:spLocks/>
          </p:cNvSpPr>
          <p:nvPr/>
        </p:nvSpPr>
        <p:spPr bwMode="auto">
          <a:xfrm>
            <a:off x="666750" y="2922588"/>
            <a:ext cx="81264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trái nghĩa là những từ có nghĩa trái ngược nhau.</a:t>
            </a:r>
          </a:p>
        </p:txBody>
      </p:sp>
      <p:sp>
        <p:nvSpPr>
          <p:cNvPr id="30724" name="Title 1">
            <a:extLst>
              <a:ext uri="{FF2B5EF4-FFF2-40B4-BE49-F238E27FC236}">
                <a16:creationId xmlns:a16="http://schemas.microsoft.com/office/drawing/2014/main" id="{454D2ED1-3AF8-4522-A731-A6E4D7B70A88}"/>
              </a:ext>
            </a:extLst>
          </p:cNvPr>
          <p:cNvSpPr txBox="1">
            <a:spLocks/>
          </p:cNvSpPr>
          <p:nvPr/>
        </p:nvSpPr>
        <p:spPr bwMode="auto">
          <a:xfrm>
            <a:off x="666750" y="3490913"/>
            <a:ext cx="82486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đồng âm là những từ giống nhau về âm nhưng khác hẳn nhau về nghĩa.</a:t>
            </a:r>
          </a:p>
        </p:txBody>
      </p:sp>
      <p:sp>
        <p:nvSpPr>
          <p:cNvPr id="30725" name="Title 1">
            <a:extLst>
              <a:ext uri="{FF2B5EF4-FFF2-40B4-BE49-F238E27FC236}">
                <a16:creationId xmlns:a16="http://schemas.microsoft.com/office/drawing/2014/main" id="{A0F76004-D8A8-4636-A3B1-7DE193B1B506}"/>
              </a:ext>
            </a:extLst>
          </p:cNvPr>
          <p:cNvSpPr txBox="1">
            <a:spLocks/>
          </p:cNvSpPr>
          <p:nvPr/>
        </p:nvSpPr>
        <p:spPr bwMode="auto">
          <a:xfrm>
            <a:off x="666750" y="4446588"/>
            <a:ext cx="8248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nhiều nghĩa là từ có một nghĩa gốc và một hay một số nghĩa chuyển.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31A96D-F591-4854-9674-2BEFEC03B137}"/>
              </a:ext>
            </a:extLst>
          </p:cNvPr>
          <p:cNvSpPr txBox="1">
            <a:spLocks/>
          </p:cNvSpPr>
          <p:nvPr/>
        </p:nvSpPr>
        <p:spPr bwMode="auto">
          <a:xfrm>
            <a:off x="687388" y="5480050"/>
            <a:ext cx="8269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727" name="AutoShape 3" descr="daisy_button_pink_hb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E1FA819-4A53-4603-A00B-36576807D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2974975"/>
            <a:ext cx="520700" cy="515938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8" name="AutoShape 3" descr="daisy_button_pink_hb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9E0C83F-5E4D-43B2-953A-EB62344C8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3733800"/>
            <a:ext cx="520700" cy="515938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9" name="AutoShape 3" descr="daisy_button_pink_hb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4480DDA-5B69-4C00-9843-6FAA9BB1F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2027238"/>
            <a:ext cx="520700" cy="517525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30" name="AutoShape 3" descr="daisy_button_pink_hb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06C621C-D6BD-4997-98B4-D8C21BB4B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4648200"/>
            <a:ext cx="520700" cy="515938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31" name="AutoShape 3" descr="daisy_button_pink_hb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E6AC9EF-714E-4F0C-9F86-64B81FAC1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5638800"/>
            <a:ext cx="520700" cy="515938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00DF4705-7F86-4BD1-A3EA-57914D2ADFCF}"/>
              </a:ext>
            </a:extLst>
          </p:cNvPr>
          <p:cNvSpPr txBox="1">
            <a:spLocks/>
          </p:cNvSpPr>
          <p:nvPr/>
        </p:nvSpPr>
        <p:spPr bwMode="auto">
          <a:xfrm>
            <a:off x="417513" y="2209800"/>
            <a:ext cx="86502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phồng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747" name="Title 1">
            <a:extLst>
              <a:ext uri="{FF2B5EF4-FFF2-40B4-BE49-F238E27FC236}">
                <a16:creationId xmlns:a16="http://schemas.microsoft.com/office/drawing/2014/main" id="{2CC701B9-23FE-44E9-BF3D-BEF4E032DB8B}"/>
              </a:ext>
            </a:extLst>
          </p:cNvPr>
          <p:cNvSpPr txBox="1">
            <a:spLocks/>
          </p:cNvSpPr>
          <p:nvPr/>
        </p:nvSpPr>
        <p:spPr bwMode="auto">
          <a:xfrm>
            <a:off x="533400" y="2971800"/>
            <a:ext cx="777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quan hệ từ. (Đó là từ: ………………… )</a:t>
            </a:r>
          </a:p>
          <a:p>
            <a:pPr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quan hệ từ.  (Đó là các  từ: ……………. )</a:t>
            </a:r>
          </a:p>
          <a:p>
            <a:pPr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quan hệ từ.   (Đó là các từ: ……………... )</a:t>
            </a:r>
          </a:p>
          <a:p>
            <a:pPr eaLnBrk="1" hangingPunct="1">
              <a:buFont typeface="Calibri" panose="020F0502020204030204" pitchFamily="34" charset="0"/>
              <a:buAutoNum type="alphaLcPeriod"/>
            </a:pPr>
            <a:r>
              <a:rPr lang="en-US" altLang="en-US" sz="28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quan hệ từ. (Đó là các từ: …………….. 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0E4DED-7A76-4AD5-85FA-6F7F922CFC69}"/>
              </a:ext>
            </a:extLst>
          </p:cNvPr>
          <p:cNvSpPr txBox="1">
            <a:spLocks/>
          </p:cNvSpPr>
          <p:nvPr/>
        </p:nvSpPr>
        <p:spPr bwMode="auto">
          <a:xfrm>
            <a:off x="5715000" y="3900488"/>
            <a:ext cx="2170113" cy="493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còn, thì, như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B3609D-203E-4DB4-80DE-1EC89A6CBCAE}"/>
              </a:ext>
            </a:extLst>
          </p:cNvPr>
          <p:cNvSpPr/>
          <p:nvPr/>
        </p:nvSpPr>
        <p:spPr>
          <a:xfrm>
            <a:off x="450850" y="3911600"/>
            <a:ext cx="539750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>
            <a:extLst>
              <a:ext uri="{FF2B5EF4-FFF2-40B4-BE49-F238E27FC236}">
                <a16:creationId xmlns:a16="http://schemas.microsoft.com/office/drawing/2014/main" id="{F5653351-4531-4DEE-A0A5-DEDD36124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343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B568E4CB-1216-4B21-B617-AED6744D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43300"/>
            <a:ext cx="4267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BAA6D34A-2214-4709-9B75-42250BAC5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35841CBF-0FDC-4DB2-8A46-0A0309444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43300"/>
            <a:ext cx="4343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AudioJoiner141211004945.mp3">
            <a:hlinkClick r:id="" action="ppaction://media"/>
            <a:extLst>
              <a:ext uri="{FF2B5EF4-FFF2-40B4-BE49-F238E27FC236}">
                <a16:creationId xmlns:a16="http://schemas.microsoft.com/office/drawing/2014/main" id="{AAAB4E45-2D91-48A0-82BF-58E0C7F670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884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5E379A6-3A4D-4730-B20F-E834122F9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419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6B1616CF-4C0D-464D-9061-ABA8819A0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2088"/>
            <a:ext cx="4167188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C00BEAD-71FE-49C9-A763-6397BB780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419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5A6402FC-C980-42BA-8326-ED4CC28E1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214813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FB26BCD-4139-47F6-A00C-158AD66FB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87725"/>
            <a:ext cx="422433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B71A48FD-F75A-4A3A-B26B-522AAED7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52400"/>
            <a:ext cx="4267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59BF36F-AB23-41C9-83A7-E241681E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2465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5BCFD313-683B-486B-84A1-36A2EB47D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352800"/>
            <a:ext cx="4267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3D88873B-67F3-4239-B8FD-4492D98DB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43434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7B26BA16-ACD7-4BE8-96D4-589B19E30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01613"/>
            <a:ext cx="4167188" cy="322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91A4541A-2A95-4488-AA06-0AA5C9343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43434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36369B97-F986-4960-88B2-2922F4BE2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3581400"/>
            <a:ext cx="42481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5A00BFF-9B5C-4C3D-873D-6A188119A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0175"/>
            <a:ext cx="441960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FDD48B71-7A96-4962-803D-148DDFA8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0175"/>
            <a:ext cx="4371975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4797D121-B2B6-4071-A96F-CA338DE34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78200"/>
            <a:ext cx="43719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0CA15F7-D897-48C8-BF22-5210E2EBF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378200"/>
            <a:ext cx="4316412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id="{29F3C7BE-0A00-4B02-96DE-C9F147AA5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70676" cy="385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BCE0ED54-27B3-4192-BA5A-1C757B935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029" y="2289948"/>
            <a:ext cx="3411474" cy="385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6255147D-950D-451B-897F-97B14C529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2289948"/>
            <a:ext cx="3411474" cy="382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D4F03D-3A00-4EDB-AD13-B3EA7ADB6E2C}"/>
              </a:ext>
            </a:extLst>
          </p:cNvPr>
          <p:cNvSpPr/>
          <p:nvPr/>
        </p:nvSpPr>
        <p:spPr>
          <a:xfrm>
            <a:off x="1524000" y="6150114"/>
            <a:ext cx="549381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 pitchFamily="18" charset="0"/>
              </a:rPr>
              <a:t>Những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 pitchFamily="18" charset="0"/>
              </a:rPr>
              <a:t>cánh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 pitchFamily="18" charset="0"/>
              </a:rPr>
              <a:t>buồm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21">
            <a:extLst>
              <a:ext uri="{FF2B5EF4-FFF2-40B4-BE49-F238E27FC236}">
                <a16:creationId xmlns:a16="http://schemas.microsoft.com/office/drawing/2014/main" id="{3B34B8C5-D579-0C8B-6142-F4B550670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9144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b="1" i="1">
                <a:solidFill>
                  <a:srgbClr val="0B19C8"/>
                </a:solidFill>
                <a:latin typeface="Times New Roman" panose="02020603050405020304" pitchFamily="18" charset="0"/>
              </a:rPr>
              <a:t>3.Trong hai bài thơ em đã học ở chủ điểm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</a:rPr>
              <a:t>Vì hạnh phúc con người</a:t>
            </a:r>
            <a:r>
              <a:rPr lang="en-US" altLang="en-US" b="1" i="1">
                <a:solidFill>
                  <a:srgbClr val="0B19C8"/>
                </a:solidFill>
                <a:latin typeface="Times New Roman" panose="02020603050405020304" pitchFamily="18" charset="0"/>
              </a:rPr>
              <a:t>, em thích những câu thơ nào nhất? Hãy trình bày cái hay của những câu thơ để các bạn hiểu và tán thưởng sự lựa chọn của em.</a:t>
            </a:r>
          </a:p>
        </p:txBody>
      </p:sp>
      <p:sp>
        <p:nvSpPr>
          <p:cNvPr id="13315" name="Text Box 21">
            <a:extLst>
              <a:ext uri="{FF2B5EF4-FFF2-40B4-BE49-F238E27FC236}">
                <a16:creationId xmlns:a16="http://schemas.microsoft.com/office/drawing/2014/main" id="{448E7F98-F63F-A4B1-0470-F1FCFCCAE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967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endParaRPr lang="en-US" altLang="en-US" sz="36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Text Box 21">
            <a:extLst>
              <a:ext uri="{FF2B5EF4-FFF2-40B4-BE49-F238E27FC236}">
                <a16:creationId xmlns:a16="http://schemas.microsoft.com/office/drawing/2014/main" id="{8066BB73-B68F-0A2C-8DCE-A0E125067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62400"/>
            <a:ext cx="967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endParaRPr lang="en-US" altLang="en-US" sz="36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AC9F35AB-2485-D53E-4F1F-B25256C09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7338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endParaRPr lang="en-US" altLang="en-US" sz="54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9" name="TextBox 1">
            <a:extLst>
              <a:ext uri="{FF2B5EF4-FFF2-40B4-BE49-F238E27FC236}">
                <a16:creationId xmlns:a16="http://schemas.microsoft.com/office/drawing/2014/main" id="{6DE723B0-5A16-ABB9-A2E0-30DDEDC3B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2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40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13320" name="Rectangle 7">
            <a:extLst>
              <a:ext uri="{FF2B5EF4-FFF2-40B4-BE49-F238E27FC236}">
                <a16:creationId xmlns:a16="http://schemas.microsoft.com/office/drawing/2014/main" id="{5BD8EC9A-0551-DFF6-707A-7780F722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53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B19C8"/>
                </a:solidFill>
                <a:latin typeface="Times New Roman" panose="02020603050405020304" pitchFamily="18" charset="0"/>
              </a:rPr>
              <a:t>Tiếng Việt</a:t>
            </a:r>
          </a:p>
        </p:txBody>
      </p:sp>
      <p:sp>
        <p:nvSpPr>
          <p:cNvPr id="13321" name="Rectangle 36">
            <a:extLst>
              <a:ext uri="{FF2B5EF4-FFF2-40B4-BE49-F238E27FC236}">
                <a16:creationId xmlns:a16="http://schemas.microsoft.com/office/drawing/2014/main" id="{19DEE21B-2B30-C6AF-9278-2870AAE37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00"/>
            <a:ext cx="9144000" cy="68326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323850" y="333375"/>
            <a:ext cx="8496300" cy="6119813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12" descr="BOOKANI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01" y="830615"/>
            <a:ext cx="30972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3" descr="Parchment">
            <a:extLst>
              <a:ext uri="{FF2B5EF4-FFF2-40B4-BE49-F238E27FC236}">
                <a16:creationId xmlns:a16="http://schemas.microsoft.com/office/drawing/2014/main" id="{B6D447C6-057A-8DE9-EAB8-E655CE427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950" y="1600200"/>
            <a:ext cx="4074913" cy="70788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00"/>
                </a:solidFill>
              </a:rPr>
              <a:t>TIẾNG VIỆT 5</a:t>
            </a:r>
            <a:endParaRPr lang="en-US" altLang="en-US" b="1" dirty="0">
              <a:solidFill>
                <a:srgbClr val="990000"/>
              </a:solidFill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535F55B2-DA3B-0861-D15F-C621F50FD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" y="2852738"/>
            <a:ext cx="9107487" cy="276998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990000"/>
                </a:solidFill>
                <a:latin typeface="Arial" charset="0"/>
              </a:rPr>
              <a:t>ÔN TẬP CUỐI HỌC KÌ I </a:t>
            </a:r>
            <a:endParaRPr lang="vi-VN" sz="5400" b="1" dirty="0">
              <a:solidFill>
                <a:srgbClr val="9900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>
                <a:solidFill>
                  <a:srgbClr val="0B19C8"/>
                </a:solidFill>
                <a:latin typeface="Arial" charset="0"/>
              </a:rPr>
              <a:t>(</a:t>
            </a:r>
            <a:r>
              <a:rPr lang="vi-VN" sz="8000" b="1" dirty="0">
                <a:solidFill>
                  <a:srgbClr val="0B19C8"/>
                </a:solidFill>
                <a:latin typeface="Arial" charset="0"/>
              </a:rPr>
              <a:t>T</a:t>
            </a:r>
            <a:r>
              <a:rPr lang="en-US" sz="8000" b="1" dirty="0" err="1">
                <a:solidFill>
                  <a:srgbClr val="0B19C8"/>
                </a:solidFill>
                <a:latin typeface="Arial" charset="0"/>
              </a:rPr>
              <a:t>iết</a:t>
            </a:r>
            <a:r>
              <a:rPr lang="en-US" sz="8000" b="1" dirty="0">
                <a:solidFill>
                  <a:srgbClr val="0B19C8"/>
                </a:solidFill>
                <a:latin typeface="Arial" charset="0"/>
              </a:rPr>
              <a:t> </a:t>
            </a:r>
            <a:r>
              <a:rPr lang="vi-VN" sz="8000" b="1" dirty="0">
                <a:solidFill>
                  <a:srgbClr val="0B19C8"/>
                </a:solidFill>
                <a:latin typeface="Arial" charset="0"/>
              </a:rPr>
              <a:t>4</a:t>
            </a:r>
            <a:r>
              <a:rPr lang="en-US" sz="8000" b="1" dirty="0">
                <a:solidFill>
                  <a:srgbClr val="0B19C8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828463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A1506BB8-A086-490F-B102-6425531BE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2352"/>
            <a:ext cx="42283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hính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alt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B14C-4A4C-499B-B1FF-D54EC6534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7127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sken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32C861-2D20-4138-8BFF-4857809BD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1191327"/>
            <a:ext cx="89154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tôi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ra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thăm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cảnh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chợ</a:t>
            </a:r>
            <a:r>
              <a:rPr lang="en-US" altLang="en-US" sz="3000" b="1" dirty="0">
                <a:latin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000" b="1" dirty="0">
                <a:latin typeface="Times New Roman" panose="02020603050405020304" pitchFamily="18" charset="0"/>
              </a:rPr>
              <a:t> qua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trộn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lẫn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màu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sắc</a:t>
            </a:r>
            <a:r>
              <a:rPr lang="en-US" altLang="en-US" sz="3000" b="1" dirty="0">
                <a:latin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Đàn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mặc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áo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sơ</a:t>
            </a:r>
            <a:r>
              <a:rPr lang="en-US" altLang="en-US" sz="3000" b="1" dirty="0">
                <a:latin typeface="Times New Roman" panose="02020603050405020304" pitchFamily="18" charset="0"/>
              </a:rPr>
              <a:t> mi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đính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nẹp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thêu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dọc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ống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tay</a:t>
            </a:r>
            <a:r>
              <a:rPr lang="en-US" altLang="en-US" sz="3000" b="1" dirty="0"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chụp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gọn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chiếc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mũ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vải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nhỏ</a:t>
            </a:r>
            <a:r>
              <a:rPr lang="en-US" altLang="en-US" sz="3000" b="1" dirty="0">
                <a:latin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Phụ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nữ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xúng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xính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chiếc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áo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dài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rộng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vải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lụa</a:t>
            </a:r>
            <a:r>
              <a:rPr lang="en-US" altLang="en-US" sz="3000" b="1" dirty="0">
                <a:latin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áo</a:t>
            </a:r>
            <a:r>
              <a:rPr lang="en-US" altLang="en-US" sz="3000" b="1" dirty="0"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vân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xanh</a:t>
            </a:r>
            <a:r>
              <a:rPr lang="en-US" altLang="en-US" sz="3000" b="1" dirty="0"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đỏ</a:t>
            </a:r>
            <a:r>
              <a:rPr lang="en-US" altLang="en-US" sz="3000" b="1" dirty="0"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tím</a:t>
            </a:r>
            <a:r>
              <a:rPr lang="en-US" altLang="en-US" sz="3000" b="1" dirty="0"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vàng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chảy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dọc</a:t>
            </a:r>
            <a:r>
              <a:rPr lang="en-US" altLang="en-US" sz="3000" b="1" dirty="0"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óng</a:t>
            </a:r>
            <a:r>
              <a:rPr lang="en-US" altLang="en-US" sz="3000" b="1" dirty="0">
                <a:latin typeface="Times New Roman" panose="02020603050405020304" pitchFamily="18" charset="0"/>
              </a:rPr>
              <a:t> ả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chờn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vờn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sóng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3000" b="1" dirty="0">
                <a:latin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000" b="1" dirty="0">
                <a:latin typeface="Times New Roman" panose="02020603050405020304" pitchFamily="18" charset="0"/>
              </a:rPr>
              <a:t> da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họ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ngăm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bánh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mật</a:t>
            </a:r>
            <a:r>
              <a:rPr lang="en-US" altLang="en-US" sz="3000" b="1" dirty="0">
                <a:latin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Lông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mày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nhỏ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uốn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vòng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cung</a:t>
            </a:r>
            <a:r>
              <a:rPr lang="en-US" altLang="en-US" sz="3000" b="1" dirty="0">
                <a:latin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Khuôn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bầu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bầu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chữa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bớt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nhô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đôi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gò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má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3000" b="1" dirty="0">
                <a:latin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Tóc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đen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mun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tết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bím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thõng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dài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mãi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xuống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quá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thắt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lưng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khẽ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ve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vẫy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nhịp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bước</a:t>
            </a:r>
            <a:r>
              <a:rPr lang="en-US" altLang="en-US" sz="3000" b="1" dirty="0">
                <a:latin typeface="Times New Roman" panose="02020603050405020304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6540996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E66F2759-8C47-4ECB-8580-812CF9CA2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860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 b="1" i="1">
              <a:latin typeface="Times New Roman" panose="02020603050405020304" pitchFamily="18" charset="0"/>
            </a:endParaRPr>
          </a:p>
        </p:txBody>
      </p:sp>
      <p:sp>
        <p:nvSpPr>
          <p:cNvPr id="11267" name="Rectangle 6">
            <a:extLst>
              <a:ext uri="{FF2B5EF4-FFF2-40B4-BE49-F238E27FC236}">
                <a16:creationId xmlns:a16="http://schemas.microsoft.com/office/drawing/2014/main" id="{28BCB14C-4A4C-499B-B1FF-D54EC6534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9081" y="104616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sken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68" name="Rectangle 13">
            <a:extLst>
              <a:ext uri="{FF2B5EF4-FFF2-40B4-BE49-F238E27FC236}">
                <a16:creationId xmlns:a16="http://schemas.microsoft.com/office/drawing/2014/main" id="{E3FA4F1B-5631-4FC4-A482-AE03132F7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8194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</a:rPr>
              <a:t> 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9" name="Rectangle 21">
            <a:extLst>
              <a:ext uri="{FF2B5EF4-FFF2-40B4-BE49-F238E27FC236}">
                <a16:creationId xmlns:a16="http://schemas.microsoft.com/office/drawing/2014/main" id="{09D986A8-5C18-44E4-8D25-34672B8F8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724400"/>
            <a:ext cx="388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70" name="Rectangle 21">
            <a:extLst>
              <a:ext uri="{FF2B5EF4-FFF2-40B4-BE49-F238E27FC236}">
                <a16:creationId xmlns:a16="http://schemas.microsoft.com/office/drawing/2014/main" id="{A3527228-310F-4A29-973A-3B3752D21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334000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1" name="Rectangle 21">
            <a:extLst>
              <a:ext uri="{FF2B5EF4-FFF2-40B4-BE49-F238E27FC236}">
                <a16:creationId xmlns:a16="http://schemas.microsoft.com/office/drawing/2014/main" id="{A74AFB37-F07D-4A1B-BDAE-0B5BF1840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4102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72" name="Rectangle 21">
            <a:extLst>
              <a:ext uri="{FF2B5EF4-FFF2-40B4-BE49-F238E27FC236}">
                <a16:creationId xmlns:a16="http://schemas.microsoft.com/office/drawing/2014/main" id="{78E327A0-70B9-4FA4-A25C-A3B0CC892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10200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73" name="Rectangle 13">
            <a:extLst>
              <a:ext uri="{FF2B5EF4-FFF2-40B4-BE49-F238E27FC236}">
                <a16:creationId xmlns:a16="http://schemas.microsoft.com/office/drawing/2014/main" id="{FD0B9536-51A6-454B-945B-6DBFFD3CA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5814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</a:rPr>
              <a:t> 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4" name="Rectangle 6">
            <a:extLst>
              <a:ext uri="{FF2B5EF4-FFF2-40B4-BE49-F238E27FC236}">
                <a16:creationId xmlns:a16="http://schemas.microsoft.com/office/drawing/2014/main" id="{E132C861-2D20-4138-8BFF-4857809BD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tôi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thăm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cảnh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chợ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trộn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lẫn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màu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sắc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Đàn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mặc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sơ</a:t>
            </a:r>
            <a:r>
              <a:rPr lang="en-US" altLang="en-US" sz="2800" b="1" dirty="0">
                <a:latin typeface="Times New Roman" panose="02020603050405020304" pitchFamily="18" charset="0"/>
              </a:rPr>
              <a:t> mi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đính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nẹp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thêu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dọc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ống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tay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chụp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gọn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chiếc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vải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Phụ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nữ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xúng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xính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chiếc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rộng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vải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lụa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xanh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đỏ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tím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chảy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dọc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ả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chờn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vờn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>
                <a:latin typeface="Times New Roman" panose="02020603050405020304" pitchFamily="18" charset="0"/>
              </a:rPr>
              <a:t> da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họ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ngăm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mật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mày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uốn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vòng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cung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Khuôn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bầu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bầu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chữa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bớt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nhô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đôi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gò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Tóc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đen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mun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tết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bím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thõng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mãi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xuống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thắt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lưng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khẽ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vẫy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nhịp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latin typeface="Times New Roman" panose="02020603050405020304" pitchFamily="18" charset="0"/>
              </a:rPr>
              <a:t>.  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D5DF6F-B26C-4FE2-8701-16630C52167F}"/>
              </a:ext>
            </a:extLst>
          </p:cNvPr>
          <p:cNvCxnSpPr/>
          <p:nvPr/>
        </p:nvCxnSpPr>
        <p:spPr>
          <a:xfrm>
            <a:off x="3267542" y="3062288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24315C-C090-423F-A5E3-005D0B5C250F}"/>
              </a:ext>
            </a:extLst>
          </p:cNvPr>
          <p:cNvCxnSpPr/>
          <p:nvPr/>
        </p:nvCxnSpPr>
        <p:spPr>
          <a:xfrm>
            <a:off x="7947491" y="43434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C3F5FD-F3C2-4AC4-859A-19F1DC3F1250}"/>
              </a:ext>
            </a:extLst>
          </p:cNvPr>
          <p:cNvCxnSpPr/>
          <p:nvPr/>
        </p:nvCxnSpPr>
        <p:spPr>
          <a:xfrm>
            <a:off x="7036267" y="2638425"/>
            <a:ext cx="1143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93BB8B8-A119-4DEA-9948-0F060EF6A7CA}"/>
              </a:ext>
            </a:extLst>
          </p:cNvPr>
          <p:cNvCxnSpPr/>
          <p:nvPr/>
        </p:nvCxnSpPr>
        <p:spPr>
          <a:xfrm>
            <a:off x="2110254" y="3490913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0BCDCD-4201-44BF-BEFE-AF32D13AFA36}"/>
              </a:ext>
            </a:extLst>
          </p:cNvPr>
          <p:cNvCxnSpPr/>
          <p:nvPr/>
        </p:nvCxnSpPr>
        <p:spPr>
          <a:xfrm>
            <a:off x="6461592" y="4343400"/>
            <a:ext cx="13096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C92370-FC1F-44FC-88A0-7B660A949579}"/>
              </a:ext>
            </a:extLst>
          </p:cNvPr>
          <p:cNvCxnSpPr/>
          <p:nvPr/>
        </p:nvCxnSpPr>
        <p:spPr>
          <a:xfrm>
            <a:off x="6108514" y="6062663"/>
            <a:ext cx="1190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127E26-35C7-4E97-BF22-FE0BD52B83DF}"/>
              </a:ext>
            </a:extLst>
          </p:cNvPr>
          <p:cNvCxnSpPr/>
          <p:nvPr/>
        </p:nvCxnSpPr>
        <p:spPr>
          <a:xfrm>
            <a:off x="6128217" y="3062288"/>
            <a:ext cx="12192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B8CF401-F1B6-4D89-8841-2A9A7F171B50}"/>
              </a:ext>
            </a:extLst>
          </p:cNvPr>
          <p:cNvCxnSpPr/>
          <p:nvPr/>
        </p:nvCxnSpPr>
        <p:spPr>
          <a:xfrm>
            <a:off x="76200" y="6484938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37BFAC5-46BA-495B-9A5A-25869AE299B6}"/>
              </a:ext>
            </a:extLst>
          </p:cNvPr>
          <p:cNvCxnSpPr/>
          <p:nvPr/>
        </p:nvCxnSpPr>
        <p:spPr>
          <a:xfrm>
            <a:off x="1686392" y="4333875"/>
            <a:ext cx="1600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1C924F-B7C8-466B-BD38-2FC62E0C11BB}"/>
              </a:ext>
            </a:extLst>
          </p:cNvPr>
          <p:cNvCxnSpPr/>
          <p:nvPr/>
        </p:nvCxnSpPr>
        <p:spPr>
          <a:xfrm>
            <a:off x="6704479" y="3933825"/>
            <a:ext cx="990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8F980CB-531A-4820-9800-6DB3D4F2E1C7}"/>
              </a:ext>
            </a:extLst>
          </p:cNvPr>
          <p:cNvCxnSpPr/>
          <p:nvPr/>
        </p:nvCxnSpPr>
        <p:spPr>
          <a:xfrm>
            <a:off x="627529" y="3927475"/>
            <a:ext cx="14144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A4034FD-D258-47CE-97AD-2E0481530FCB}"/>
              </a:ext>
            </a:extLst>
          </p:cNvPr>
          <p:cNvCxnSpPr/>
          <p:nvPr/>
        </p:nvCxnSpPr>
        <p:spPr>
          <a:xfrm>
            <a:off x="-33524" y="5643563"/>
            <a:ext cx="7350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9C318CC-86C9-493E-AAFF-31E48C3DDF61}"/>
              </a:ext>
            </a:extLst>
          </p:cNvPr>
          <p:cNvCxnSpPr/>
          <p:nvPr/>
        </p:nvCxnSpPr>
        <p:spPr>
          <a:xfrm>
            <a:off x="49679" y="4770438"/>
            <a:ext cx="1409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F97A7DD-5A04-4CA2-AF6C-7E160B00FA1F}"/>
              </a:ext>
            </a:extLst>
          </p:cNvPr>
          <p:cNvCxnSpPr/>
          <p:nvPr/>
        </p:nvCxnSpPr>
        <p:spPr>
          <a:xfrm>
            <a:off x="6971179" y="4772025"/>
            <a:ext cx="1600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38A3719-3E4B-49F7-8604-4D0B1EFF7CF0}"/>
              </a:ext>
            </a:extLst>
          </p:cNvPr>
          <p:cNvCxnSpPr/>
          <p:nvPr/>
        </p:nvCxnSpPr>
        <p:spPr>
          <a:xfrm flipV="1">
            <a:off x="835491" y="5197475"/>
            <a:ext cx="1431925" cy="111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8173991-89CE-4106-B45B-A2D6BBC51A28}"/>
              </a:ext>
            </a:extLst>
          </p:cNvPr>
          <p:cNvCxnSpPr/>
          <p:nvPr/>
        </p:nvCxnSpPr>
        <p:spPr>
          <a:xfrm>
            <a:off x="3082598" y="5195888"/>
            <a:ext cx="2147887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D2AED5-7063-48F4-AE97-8C654FC22EB9}"/>
              </a:ext>
            </a:extLst>
          </p:cNvPr>
          <p:cNvCxnSpPr/>
          <p:nvPr/>
        </p:nvCxnSpPr>
        <p:spPr>
          <a:xfrm>
            <a:off x="6949889" y="5638800"/>
            <a:ext cx="6715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D92A326-57E1-4543-8EB2-02CE5D7F895D}"/>
              </a:ext>
            </a:extLst>
          </p:cNvPr>
          <p:cNvCxnSpPr/>
          <p:nvPr/>
        </p:nvCxnSpPr>
        <p:spPr>
          <a:xfrm>
            <a:off x="7528953" y="6064250"/>
            <a:ext cx="4841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D1116D0-6BC0-4478-8D40-AADBA6EAF37B}"/>
              </a:ext>
            </a:extLst>
          </p:cNvPr>
          <p:cNvCxnSpPr/>
          <p:nvPr/>
        </p:nvCxnSpPr>
        <p:spPr>
          <a:xfrm>
            <a:off x="5427476" y="5207000"/>
            <a:ext cx="162242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C7EE06A-217E-41AA-82C4-942242D48BE8}"/>
              </a:ext>
            </a:extLst>
          </p:cNvPr>
          <p:cNvCxnSpPr/>
          <p:nvPr/>
        </p:nvCxnSpPr>
        <p:spPr>
          <a:xfrm>
            <a:off x="1525401" y="6046788"/>
            <a:ext cx="13716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87DEE58-3BC0-488B-96F0-5988C8F76A00}"/>
              </a:ext>
            </a:extLst>
          </p:cNvPr>
          <p:cNvCxnSpPr/>
          <p:nvPr/>
        </p:nvCxnSpPr>
        <p:spPr>
          <a:xfrm>
            <a:off x="2267416" y="4746625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52825C0-4BD3-42AC-8F7C-6F3FF11F6BDE}"/>
              </a:ext>
            </a:extLst>
          </p:cNvPr>
          <p:cNvCxnSpPr/>
          <p:nvPr/>
        </p:nvCxnSpPr>
        <p:spPr>
          <a:xfrm>
            <a:off x="8124265" y="6046788"/>
            <a:ext cx="319088" cy="15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69FC2E8-AE8F-4349-9191-8DAA5199E454}"/>
              </a:ext>
            </a:extLst>
          </p:cNvPr>
          <p:cNvCxnSpPr/>
          <p:nvPr/>
        </p:nvCxnSpPr>
        <p:spPr>
          <a:xfrm>
            <a:off x="41741" y="5195888"/>
            <a:ext cx="6096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300" name="Text Box 12">
            <a:extLst>
              <a:ext uri="{FF2B5EF4-FFF2-40B4-BE49-F238E27FC236}">
                <a16:creationId xmlns:a16="http://schemas.microsoft.com/office/drawing/2014/main" id="{607CC8C5-4ECC-474F-A39B-594EC4327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835" y="461963"/>
            <a:ext cx="441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(Nghe -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18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84213" y="2852738"/>
            <a:ext cx="7848600" cy="255454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>
                <a:solidFill>
                  <a:srgbClr val="990000"/>
                </a:solidFill>
                <a:latin typeface="Arial" charset="0"/>
              </a:rPr>
              <a:t>ÔN TẬP CUỐI HỌC KÌ I </a:t>
            </a:r>
            <a:r>
              <a:rPr lang="en-US" sz="8000" b="1" dirty="0">
                <a:solidFill>
                  <a:srgbClr val="0B19C8"/>
                </a:solidFill>
                <a:latin typeface="Arial" charset="0"/>
              </a:rPr>
              <a:t>(</a:t>
            </a:r>
            <a:r>
              <a:rPr lang="en-US" sz="8000" b="1" dirty="0" err="1">
                <a:solidFill>
                  <a:srgbClr val="0B19C8"/>
                </a:solidFill>
                <a:latin typeface="Arial" charset="0"/>
              </a:rPr>
              <a:t>tiết</a:t>
            </a:r>
            <a:r>
              <a:rPr lang="en-US" sz="8000" b="1" dirty="0">
                <a:solidFill>
                  <a:srgbClr val="0B19C8"/>
                </a:solidFill>
                <a:latin typeface="Arial" charset="0"/>
              </a:rPr>
              <a:t> 6)</a:t>
            </a:r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323850" y="333375"/>
            <a:ext cx="8496300" cy="6119813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7" name="Text Box 13" descr="Parchment"/>
          <p:cNvSpPr txBox="1">
            <a:spLocks noChangeArrowheads="1"/>
          </p:cNvSpPr>
          <p:nvPr/>
        </p:nvSpPr>
        <p:spPr bwMode="auto">
          <a:xfrm>
            <a:off x="971600" y="1081088"/>
            <a:ext cx="3905200" cy="70788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00"/>
                </a:solidFill>
              </a:rPr>
              <a:t>TIẾNG VIỆT 5</a:t>
            </a:r>
            <a:endParaRPr lang="en-US" altLang="en-US" b="1" dirty="0">
              <a:solidFill>
                <a:srgbClr val="990000"/>
              </a:solidFill>
            </a:endParaRP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2879725" y="5527675"/>
            <a:ext cx="3749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–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176)</a:t>
            </a:r>
          </a:p>
        </p:txBody>
      </p:sp>
      <p:pic>
        <p:nvPicPr>
          <p:cNvPr id="10" name="Picture 12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81" y="476672"/>
            <a:ext cx="30972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849145" y="1269861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SGK /  176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1686</Words>
  <Application>Microsoft Office PowerPoint</Application>
  <PresentationFormat>On-screen Show (4:3)</PresentationFormat>
  <Paragraphs>175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.VnArial</vt:lpstr>
      <vt:lpstr>.VnTimeH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tư, ngày 17 tháng 12 năm 2014</dc:title>
  <dc:creator>USER</dc:creator>
  <cp:lastModifiedBy>thingoclevantam@gmail.com</cp:lastModifiedBy>
  <cp:revision>142</cp:revision>
  <dcterms:created xsi:type="dcterms:W3CDTF">2014-12-10T12:29:41Z</dcterms:created>
  <dcterms:modified xsi:type="dcterms:W3CDTF">2023-01-03T01:17:35Z</dcterms:modified>
</cp:coreProperties>
</file>